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4"/>
  </p:notesMasterIdLst>
  <p:sldIdLst>
    <p:sldId id="298" r:id="rId5"/>
    <p:sldId id="299" r:id="rId6"/>
    <p:sldId id="301" r:id="rId7"/>
    <p:sldId id="364" r:id="rId8"/>
    <p:sldId id="302" r:id="rId9"/>
    <p:sldId id="303" r:id="rId10"/>
    <p:sldId id="304" r:id="rId11"/>
    <p:sldId id="305" r:id="rId12"/>
    <p:sldId id="307" r:id="rId13"/>
    <p:sldId id="308" r:id="rId14"/>
    <p:sldId id="310" r:id="rId15"/>
    <p:sldId id="312" r:id="rId16"/>
    <p:sldId id="366" r:id="rId17"/>
    <p:sldId id="367" r:id="rId18"/>
    <p:sldId id="368" r:id="rId19"/>
    <p:sldId id="369" r:id="rId20"/>
    <p:sldId id="365" r:id="rId21"/>
    <p:sldId id="314" r:id="rId22"/>
    <p:sldId id="315" r:id="rId23"/>
    <p:sldId id="316" r:id="rId24"/>
    <p:sldId id="317" r:id="rId25"/>
    <p:sldId id="318" r:id="rId26"/>
    <p:sldId id="319" r:id="rId27"/>
    <p:sldId id="320" r:id="rId28"/>
    <p:sldId id="322" r:id="rId29"/>
    <p:sldId id="323" r:id="rId30"/>
    <p:sldId id="324" r:id="rId31"/>
    <p:sldId id="325" r:id="rId32"/>
    <p:sldId id="326" r:id="rId33"/>
    <p:sldId id="327" r:id="rId34"/>
    <p:sldId id="370" r:id="rId35"/>
    <p:sldId id="329" r:id="rId36"/>
    <p:sldId id="330" r:id="rId37"/>
    <p:sldId id="331" r:id="rId38"/>
    <p:sldId id="332" r:id="rId39"/>
    <p:sldId id="333" r:id="rId40"/>
    <p:sldId id="334" r:id="rId41"/>
    <p:sldId id="339" r:id="rId42"/>
    <p:sldId id="340" r:id="rId43"/>
    <p:sldId id="341" r:id="rId44"/>
    <p:sldId id="351" r:id="rId45"/>
    <p:sldId id="343" r:id="rId46"/>
    <p:sldId id="344" r:id="rId47"/>
    <p:sldId id="345" r:id="rId48"/>
    <p:sldId id="346" r:id="rId49"/>
    <p:sldId id="347" r:id="rId50"/>
    <p:sldId id="348" r:id="rId51"/>
    <p:sldId id="349" r:id="rId52"/>
    <p:sldId id="355" r:id="rId53"/>
    <p:sldId id="356" r:id="rId54"/>
    <p:sldId id="354" r:id="rId55"/>
    <p:sldId id="353" r:id="rId56"/>
    <p:sldId id="357" r:id="rId57"/>
    <p:sldId id="358" r:id="rId58"/>
    <p:sldId id="359" r:id="rId59"/>
    <p:sldId id="363" r:id="rId60"/>
    <p:sldId id="360" r:id="rId61"/>
    <p:sldId id="361" r:id="rId62"/>
    <p:sldId id="362"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9" autoAdjust="0"/>
    <p:restoredTop sz="94619" autoAdjust="0"/>
  </p:normalViewPr>
  <p:slideViewPr>
    <p:cSldViewPr snapToGrid="0">
      <p:cViewPr>
        <p:scale>
          <a:sx n="87" d="100"/>
          <a:sy n="87" d="100"/>
        </p:scale>
        <p:origin x="60" y="2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 Hill" userId="658e50c14590eeee" providerId="LiveId" clId="{FFF04D5C-AC86-4ABA-96F5-91E55BAD86B4}"/>
    <pc:docChg chg="undo custSel addSld delSld modSld sldOrd">
      <pc:chgData name="Jen Hill" userId="658e50c14590eeee" providerId="LiveId" clId="{FFF04D5C-AC86-4ABA-96F5-91E55BAD86B4}" dt="2025-12-15T21:56:24.014" v="965" actId="20577"/>
      <pc:docMkLst>
        <pc:docMk/>
      </pc:docMkLst>
      <pc:sldChg chg="modSp mod">
        <pc:chgData name="Jen Hill" userId="658e50c14590eeee" providerId="LiveId" clId="{FFF04D5C-AC86-4ABA-96F5-91E55BAD86B4}" dt="2025-12-15T21:14:04.870" v="56" actId="20577"/>
        <pc:sldMkLst>
          <pc:docMk/>
          <pc:sldMk cId="1701766245" sldId="317"/>
        </pc:sldMkLst>
        <pc:spChg chg="mod">
          <ac:chgData name="Jen Hill" userId="658e50c14590eeee" providerId="LiveId" clId="{FFF04D5C-AC86-4ABA-96F5-91E55BAD86B4}" dt="2025-12-15T21:14:04.870" v="56" actId="20577"/>
          <ac:spMkLst>
            <pc:docMk/>
            <pc:sldMk cId="1701766245" sldId="317"/>
            <ac:spMk id="3" creationId="{0DAFDDFB-BC03-9900-EFC7-0D7306341C29}"/>
          </ac:spMkLst>
        </pc:spChg>
      </pc:sldChg>
      <pc:sldChg chg="modSp mod">
        <pc:chgData name="Jen Hill" userId="658e50c14590eeee" providerId="LiveId" clId="{FFF04D5C-AC86-4ABA-96F5-91E55BAD86B4}" dt="2025-12-15T21:14:16.450" v="57" actId="20577"/>
        <pc:sldMkLst>
          <pc:docMk/>
          <pc:sldMk cId="2836265456" sldId="318"/>
        </pc:sldMkLst>
        <pc:spChg chg="mod">
          <ac:chgData name="Jen Hill" userId="658e50c14590eeee" providerId="LiveId" clId="{FFF04D5C-AC86-4ABA-96F5-91E55BAD86B4}" dt="2025-12-15T21:14:16.450" v="57" actId="20577"/>
          <ac:spMkLst>
            <pc:docMk/>
            <pc:sldMk cId="2836265456" sldId="318"/>
            <ac:spMk id="3" creationId="{E279E2B4-E9E4-E878-EBEC-A32438463EB9}"/>
          </ac:spMkLst>
        </pc:spChg>
      </pc:sldChg>
      <pc:sldChg chg="modSp mod">
        <pc:chgData name="Jen Hill" userId="658e50c14590eeee" providerId="LiveId" clId="{FFF04D5C-AC86-4ABA-96F5-91E55BAD86B4}" dt="2025-12-15T21:26:41.122" v="147" actId="12"/>
        <pc:sldMkLst>
          <pc:docMk/>
          <pc:sldMk cId="1529016530" sldId="320"/>
        </pc:sldMkLst>
        <pc:spChg chg="mod">
          <ac:chgData name="Jen Hill" userId="658e50c14590eeee" providerId="LiveId" clId="{FFF04D5C-AC86-4ABA-96F5-91E55BAD86B4}" dt="2025-12-15T21:18:55.221" v="104" actId="20577"/>
          <ac:spMkLst>
            <pc:docMk/>
            <pc:sldMk cId="1529016530" sldId="320"/>
            <ac:spMk id="2" creationId="{795BFDD7-6D51-7D11-2757-FA27148CD3B4}"/>
          </ac:spMkLst>
        </pc:spChg>
        <pc:spChg chg="mod">
          <ac:chgData name="Jen Hill" userId="658e50c14590eeee" providerId="LiveId" clId="{FFF04D5C-AC86-4ABA-96F5-91E55BAD86B4}" dt="2025-12-15T21:26:41.122" v="147" actId="12"/>
          <ac:spMkLst>
            <pc:docMk/>
            <pc:sldMk cId="1529016530" sldId="320"/>
            <ac:spMk id="3" creationId="{1CF1193E-ED58-AF03-CAC9-06651337DBDC}"/>
          </ac:spMkLst>
        </pc:spChg>
      </pc:sldChg>
      <pc:sldChg chg="modSp mod">
        <pc:chgData name="Jen Hill" userId="658e50c14590eeee" providerId="LiveId" clId="{FFF04D5C-AC86-4ABA-96F5-91E55BAD86B4}" dt="2025-12-15T21:26:52.531" v="148" actId="2711"/>
        <pc:sldMkLst>
          <pc:docMk/>
          <pc:sldMk cId="483102394" sldId="326"/>
        </pc:sldMkLst>
        <pc:spChg chg="mod">
          <ac:chgData name="Jen Hill" userId="658e50c14590eeee" providerId="LiveId" clId="{FFF04D5C-AC86-4ABA-96F5-91E55BAD86B4}" dt="2025-12-15T21:26:52.531" v="148" actId="2711"/>
          <ac:spMkLst>
            <pc:docMk/>
            <pc:sldMk cId="483102394" sldId="326"/>
            <ac:spMk id="3" creationId="{EC175D42-21C5-07CA-1C67-8DE91732620D}"/>
          </ac:spMkLst>
        </pc:spChg>
      </pc:sldChg>
      <pc:sldChg chg="modSp mod">
        <pc:chgData name="Jen Hill" userId="658e50c14590eeee" providerId="LiveId" clId="{FFF04D5C-AC86-4ABA-96F5-91E55BAD86B4}" dt="2025-12-15T21:27:20.308" v="178" actId="20577"/>
        <pc:sldMkLst>
          <pc:docMk/>
          <pc:sldMk cId="480442901" sldId="327"/>
        </pc:sldMkLst>
        <pc:spChg chg="mod">
          <ac:chgData name="Jen Hill" userId="658e50c14590eeee" providerId="LiveId" clId="{FFF04D5C-AC86-4ABA-96F5-91E55BAD86B4}" dt="2025-12-15T21:27:20.308" v="178" actId="20577"/>
          <ac:spMkLst>
            <pc:docMk/>
            <pc:sldMk cId="480442901" sldId="327"/>
            <ac:spMk id="3" creationId="{8E9001A2-95B8-FDBF-FBE4-E4827EC9BEB6}"/>
          </ac:spMkLst>
        </pc:spChg>
      </pc:sldChg>
      <pc:sldChg chg="modSp del mod">
        <pc:chgData name="Jen Hill" userId="658e50c14590eeee" providerId="LiveId" clId="{FFF04D5C-AC86-4ABA-96F5-91E55BAD86B4}" dt="2025-12-15T21:26:15.684" v="146" actId="47"/>
        <pc:sldMkLst>
          <pc:docMk/>
          <pc:sldMk cId="3546032740" sldId="328"/>
        </pc:sldMkLst>
        <pc:spChg chg="mod">
          <ac:chgData name="Jen Hill" userId="658e50c14590eeee" providerId="LiveId" clId="{FFF04D5C-AC86-4ABA-96F5-91E55BAD86B4}" dt="2025-12-15T21:26:07.035" v="143" actId="20577"/>
          <ac:spMkLst>
            <pc:docMk/>
            <pc:sldMk cId="3546032740" sldId="328"/>
            <ac:spMk id="2" creationId="{6FEB34BC-3C35-58F0-226C-4CD36BDE16A4}"/>
          </ac:spMkLst>
        </pc:spChg>
      </pc:sldChg>
      <pc:sldChg chg="modSp mod">
        <pc:chgData name="Jen Hill" userId="658e50c14590eeee" providerId="LiveId" clId="{FFF04D5C-AC86-4ABA-96F5-91E55BAD86B4}" dt="2025-12-15T21:37:48.626" v="915" actId="12"/>
        <pc:sldMkLst>
          <pc:docMk/>
          <pc:sldMk cId="2150147447" sldId="329"/>
        </pc:sldMkLst>
        <pc:spChg chg="mod">
          <ac:chgData name="Jen Hill" userId="658e50c14590eeee" providerId="LiveId" clId="{FFF04D5C-AC86-4ABA-96F5-91E55BAD86B4}" dt="2025-12-15T21:37:48.626" v="915" actId="12"/>
          <ac:spMkLst>
            <pc:docMk/>
            <pc:sldMk cId="2150147447" sldId="329"/>
            <ac:spMk id="3" creationId="{EAFB2BAD-A47E-5252-33D8-7446964DA19D}"/>
          </ac:spMkLst>
        </pc:spChg>
      </pc:sldChg>
      <pc:sldChg chg="modSp mod">
        <pc:chgData name="Jen Hill" userId="658e50c14590eeee" providerId="LiveId" clId="{FFF04D5C-AC86-4ABA-96F5-91E55BAD86B4}" dt="2025-12-15T21:40:40.496" v="934" actId="20577"/>
        <pc:sldMkLst>
          <pc:docMk/>
          <pc:sldMk cId="10575541" sldId="330"/>
        </pc:sldMkLst>
        <pc:spChg chg="mod">
          <ac:chgData name="Jen Hill" userId="658e50c14590eeee" providerId="LiveId" clId="{FFF04D5C-AC86-4ABA-96F5-91E55BAD86B4}" dt="2025-12-15T21:40:40.496" v="934" actId="20577"/>
          <ac:spMkLst>
            <pc:docMk/>
            <pc:sldMk cId="10575541" sldId="330"/>
            <ac:spMk id="3" creationId="{5432F2B3-54D2-CCAC-9F1E-8E593075DB9B}"/>
          </ac:spMkLst>
        </pc:spChg>
      </pc:sldChg>
      <pc:sldChg chg="modSp mod">
        <pc:chgData name="Jen Hill" userId="658e50c14590eeee" providerId="LiveId" clId="{FFF04D5C-AC86-4ABA-96F5-91E55BAD86B4}" dt="2025-12-15T21:44:21.205" v="936"/>
        <pc:sldMkLst>
          <pc:docMk/>
          <pc:sldMk cId="3352577306" sldId="331"/>
        </pc:sldMkLst>
        <pc:spChg chg="mod">
          <ac:chgData name="Jen Hill" userId="658e50c14590eeee" providerId="LiveId" clId="{FFF04D5C-AC86-4ABA-96F5-91E55BAD86B4}" dt="2025-12-15T21:44:21.205" v="936"/>
          <ac:spMkLst>
            <pc:docMk/>
            <pc:sldMk cId="3352577306" sldId="331"/>
            <ac:spMk id="3" creationId="{A5166AE7-C346-EEEC-55D0-AD1262E74AC7}"/>
          </ac:spMkLst>
        </pc:spChg>
      </pc:sldChg>
      <pc:sldChg chg="modSp del mod">
        <pc:chgData name="Jen Hill" userId="658e50c14590eeee" providerId="LiveId" clId="{FFF04D5C-AC86-4ABA-96F5-91E55BAD86B4}" dt="2025-12-15T21:55:40.243" v="945" actId="47"/>
        <pc:sldMkLst>
          <pc:docMk/>
          <pc:sldMk cId="2711338117" sldId="350"/>
        </pc:sldMkLst>
        <pc:spChg chg="mod">
          <ac:chgData name="Jen Hill" userId="658e50c14590eeee" providerId="LiveId" clId="{FFF04D5C-AC86-4ABA-96F5-91E55BAD86B4}" dt="2025-12-15T21:55:32.632" v="944" actId="20577"/>
          <ac:spMkLst>
            <pc:docMk/>
            <pc:sldMk cId="2711338117" sldId="350"/>
            <ac:spMk id="2" creationId="{3B932D7F-A702-AE06-B81F-DD9A1A92A7EE}"/>
          </ac:spMkLst>
        </pc:spChg>
      </pc:sldChg>
      <pc:sldChg chg="ord">
        <pc:chgData name="Jen Hill" userId="658e50c14590eeee" providerId="LiveId" clId="{FFF04D5C-AC86-4ABA-96F5-91E55BAD86B4}" dt="2025-12-15T21:46:58.211" v="938"/>
        <pc:sldMkLst>
          <pc:docMk/>
          <pc:sldMk cId="2684852835" sldId="351"/>
        </pc:sldMkLst>
      </pc:sldChg>
      <pc:sldChg chg="modSp mod">
        <pc:chgData name="Jen Hill" userId="658e50c14590eeee" providerId="LiveId" clId="{FFF04D5C-AC86-4ABA-96F5-91E55BAD86B4}" dt="2025-12-15T21:56:14.498" v="961" actId="20577"/>
        <pc:sldMkLst>
          <pc:docMk/>
          <pc:sldMk cId="3046024756" sldId="353"/>
        </pc:sldMkLst>
        <pc:spChg chg="mod">
          <ac:chgData name="Jen Hill" userId="658e50c14590eeee" providerId="LiveId" clId="{FFF04D5C-AC86-4ABA-96F5-91E55BAD86B4}" dt="2025-12-15T21:56:14.498" v="961" actId="20577"/>
          <ac:spMkLst>
            <pc:docMk/>
            <pc:sldMk cId="3046024756" sldId="353"/>
            <ac:spMk id="2" creationId="{64D86A64-34F6-975E-3BBC-0242B51C095E}"/>
          </ac:spMkLst>
        </pc:spChg>
      </pc:sldChg>
      <pc:sldChg chg="ord">
        <pc:chgData name="Jen Hill" userId="658e50c14590eeee" providerId="LiveId" clId="{FFF04D5C-AC86-4ABA-96F5-91E55BAD86B4}" dt="2025-12-15T21:56:09.611" v="950"/>
        <pc:sldMkLst>
          <pc:docMk/>
          <pc:sldMk cId="419343367" sldId="354"/>
        </pc:sldMkLst>
      </pc:sldChg>
      <pc:sldChg chg="modSp mod">
        <pc:chgData name="Jen Hill" userId="658e50c14590eeee" providerId="LiveId" clId="{FFF04D5C-AC86-4ABA-96F5-91E55BAD86B4}" dt="2025-12-15T21:56:24.014" v="965" actId="20577"/>
        <pc:sldMkLst>
          <pc:docMk/>
          <pc:sldMk cId="1870071447" sldId="357"/>
        </pc:sldMkLst>
        <pc:spChg chg="mod">
          <ac:chgData name="Jen Hill" userId="658e50c14590eeee" providerId="LiveId" clId="{FFF04D5C-AC86-4ABA-96F5-91E55BAD86B4}" dt="2025-12-15T21:56:24.014" v="965" actId="20577"/>
          <ac:spMkLst>
            <pc:docMk/>
            <pc:sldMk cId="1870071447" sldId="357"/>
            <ac:spMk id="2" creationId="{64D86A64-34F6-975E-3BBC-0242B51C095E}"/>
          </ac:spMkLst>
        </pc:spChg>
      </pc:sldChg>
      <pc:sldChg chg="modSp new mod">
        <pc:chgData name="Jen Hill" userId="658e50c14590eeee" providerId="LiveId" clId="{FFF04D5C-AC86-4ABA-96F5-91E55BAD86B4}" dt="2025-12-15T21:31:41.184" v="820" actId="20577"/>
        <pc:sldMkLst>
          <pc:docMk/>
          <pc:sldMk cId="1029538813" sldId="370"/>
        </pc:sldMkLst>
        <pc:spChg chg="mod">
          <ac:chgData name="Jen Hill" userId="658e50c14590eeee" providerId="LiveId" clId="{FFF04D5C-AC86-4ABA-96F5-91E55BAD86B4}" dt="2025-12-15T21:28:10.599" v="243" actId="20577"/>
          <ac:spMkLst>
            <pc:docMk/>
            <pc:sldMk cId="1029538813" sldId="370"/>
            <ac:spMk id="2" creationId="{C8C2CC01-92F3-105F-8BF5-EBB5CB79238A}"/>
          </ac:spMkLst>
        </pc:spChg>
        <pc:spChg chg="mod">
          <ac:chgData name="Jen Hill" userId="658e50c14590eeee" providerId="LiveId" clId="{FFF04D5C-AC86-4ABA-96F5-91E55BAD86B4}" dt="2025-12-15T21:28:16.396" v="259" actId="20577"/>
          <ac:spMkLst>
            <pc:docMk/>
            <pc:sldMk cId="1029538813" sldId="370"/>
            <ac:spMk id="3" creationId="{B0AABE6E-4536-A6E1-5107-F5A679F67C21}"/>
          </ac:spMkLst>
        </pc:spChg>
        <pc:spChg chg="mod">
          <ac:chgData name="Jen Hill" userId="658e50c14590eeee" providerId="LiveId" clId="{FFF04D5C-AC86-4ABA-96F5-91E55BAD86B4}" dt="2025-12-15T21:30:14.566" v="611" actId="5793"/>
          <ac:spMkLst>
            <pc:docMk/>
            <pc:sldMk cId="1029538813" sldId="370"/>
            <ac:spMk id="4" creationId="{4CEDF1FD-5B68-D002-E073-D3470B38EFF1}"/>
          </ac:spMkLst>
        </pc:spChg>
        <pc:spChg chg="mod">
          <ac:chgData name="Jen Hill" userId="658e50c14590eeee" providerId="LiveId" clId="{FFF04D5C-AC86-4ABA-96F5-91E55BAD86B4}" dt="2025-12-15T21:29:11.758" v="406" actId="313"/>
          <ac:spMkLst>
            <pc:docMk/>
            <pc:sldMk cId="1029538813" sldId="370"/>
            <ac:spMk id="5" creationId="{CCD82C48-4C2B-53F9-5F3B-FD0C3D75F1EC}"/>
          </ac:spMkLst>
        </pc:spChg>
        <pc:spChg chg="mod">
          <ac:chgData name="Jen Hill" userId="658e50c14590eeee" providerId="LiveId" clId="{FFF04D5C-AC86-4ABA-96F5-91E55BAD86B4}" dt="2025-12-15T21:31:41.184" v="820" actId="20577"/>
          <ac:spMkLst>
            <pc:docMk/>
            <pc:sldMk cId="1029538813" sldId="370"/>
            <ac:spMk id="6" creationId="{764466F6-9CB5-BB2B-F946-8CE2320AA366}"/>
          </ac:spMkLst>
        </pc:spChg>
      </pc:sldChg>
      <pc:sldChg chg="modSp new del mod">
        <pc:chgData name="Jen Hill" userId="658e50c14590eeee" providerId="LiveId" clId="{FFF04D5C-AC86-4ABA-96F5-91E55BAD86B4}" dt="2025-12-15T21:28:00.103" v="204" actId="47"/>
        <pc:sldMkLst>
          <pc:docMk/>
          <pc:sldMk cId="1577255988" sldId="370"/>
        </pc:sldMkLst>
        <pc:spChg chg="mod">
          <ac:chgData name="Jen Hill" userId="658e50c14590eeee" providerId="LiveId" clId="{FFF04D5C-AC86-4ABA-96F5-91E55BAD86B4}" dt="2025-12-15T21:27:50.117" v="203" actId="20577"/>
          <ac:spMkLst>
            <pc:docMk/>
            <pc:sldMk cId="1577255988" sldId="370"/>
            <ac:spMk id="2" creationId="{814366C9-EEFE-AB46-308D-2CB991865BE4}"/>
          </ac:spMkLst>
        </pc:spChg>
      </pc:sldChg>
      <pc:sldChg chg="new del">
        <pc:chgData name="Jen Hill" userId="658e50c14590eeee" providerId="LiveId" clId="{FFF04D5C-AC86-4ABA-96F5-91E55BAD86B4}" dt="2025-12-15T21:33:55.613" v="914" actId="47"/>
        <pc:sldMkLst>
          <pc:docMk/>
          <pc:sldMk cId="142857122" sldId="371"/>
        </pc:sldMkLst>
      </pc:sldChg>
      <pc:sldChg chg="modSp add del mod">
        <pc:chgData name="Jen Hill" userId="658e50c14590eeee" providerId="LiveId" clId="{FFF04D5C-AC86-4ABA-96F5-91E55BAD86B4}" dt="2025-12-15T21:33:45.981" v="912" actId="47"/>
        <pc:sldMkLst>
          <pc:docMk/>
          <pc:sldMk cId="3861819383" sldId="371"/>
        </pc:sldMkLst>
        <pc:spChg chg="mod">
          <ac:chgData name="Jen Hill" userId="658e50c14590eeee" providerId="LiveId" clId="{FFF04D5C-AC86-4ABA-96F5-91E55BAD86B4}" dt="2025-12-15T21:33:43.727" v="911" actId="20577"/>
          <ac:spMkLst>
            <pc:docMk/>
            <pc:sldMk cId="3861819383" sldId="371"/>
            <ac:spMk id="4" creationId="{E424A4A7-ED5B-2EE2-8C53-17DC5C3E85A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0AAD74-7F41-4703-88D5-2F46FAB86A6E}" type="datetimeFigureOut">
              <a:rPr lang="en-US" smtClean="0"/>
              <a:t>12/15/2025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2169D5-7F16-4E7E-9541-78688B6C4681}" type="slidenum">
              <a:rPr lang="en-US" smtClean="0"/>
              <a:t>‹#›</a:t>
            </a:fld>
            <a:endParaRPr lang="en-US"/>
          </a:p>
        </p:txBody>
      </p:sp>
    </p:spTree>
    <p:extLst>
      <p:ext uri="{BB962C8B-B14F-4D97-AF65-F5344CB8AC3E}">
        <p14:creationId xmlns:p14="http://schemas.microsoft.com/office/powerpoint/2010/main" val="66275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6D69CB80-3C88-4786-B1F7-0AA57451FF06}" type="datetime1">
              <a:rPr lang="en-US" smtClean="0"/>
              <a:t>12/15/2025</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7E721DF4-0D01-4E88-9070-88EA62E046B8}" type="datetime1">
              <a:rPr lang="en-US" smtClean="0"/>
              <a:t>12/15/2025</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DE7BEFB4-1C53-4E5C-A5D3-419779AA18D6}" type="datetime1">
              <a:rPr lang="en-US" smtClean="0"/>
              <a:t>12/15/2025</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3B920B46-B691-4192-9336-D9F247EBF318}" type="datetime1">
              <a:rPr lang="en-US" smtClean="0"/>
              <a:t>12/15/2025</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724D8774-DD8A-4E8E-BF91-B68E1A321EF6}" type="datetime1">
              <a:rPr lang="en-US" smtClean="0"/>
              <a:t>12/15/2025</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C254B756-5EFE-48B6-9962-0A43F962095A}" type="datetime1">
              <a:rPr lang="en-US" smtClean="0"/>
              <a:t>12/15/2025</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68074098-3F23-44E3-B67F-E166571D8C56}" type="datetime1">
              <a:rPr lang="en-US" smtClean="0"/>
              <a:t>12/15/2025</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E689E3A1-8E96-4040-B551-7F83DADDB045}" type="datetime1">
              <a:rPr lang="en-US" smtClean="0"/>
              <a:t>12/15/2025</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62A6F228-5965-4511-A60C-7C56E0AD0E17}" type="datetime1">
              <a:rPr lang="en-US" smtClean="0"/>
              <a:t>12/15/2025</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56B17356-972E-460D-8806-32DA5AFF5AEB}" type="datetime1">
              <a:rPr lang="en-US" smtClean="0"/>
              <a:t>12/15/2025</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hyperlink" Target="https://openstax.org/books/introductory-statistics-2e/pages/1-introduction"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400" dirty="0">
                <a:solidFill>
                  <a:schemeClr val="tx1"/>
                </a:solidFill>
              </a:rPr>
              <a:t>Chapter 1 Sampling and Data</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20161F11-3ADF-D26F-C7A2-D120F7706226}"/>
              </a:ext>
            </a:extLst>
          </p:cNvPr>
          <p:cNvSpPr>
            <a:spLocks noGrp="1"/>
          </p:cNvSpPr>
          <p:nvPr>
            <p:ph type="sldNum" sz="quarter" idx="12"/>
          </p:nvPr>
        </p:nvSpPr>
        <p:spPr/>
        <p:txBody>
          <a:bodyPr/>
          <a:lstStyle/>
          <a:p>
            <a:fld id="{3A98EE3D-8CD1-4C3F-BD1C-C98C9596463C}" type="slidenum">
              <a:rPr lang="en-US" smtClean="0"/>
              <a:t>1</a:t>
            </a:fld>
            <a:endParaRPr lang="en-US" dirty="0"/>
          </a:p>
        </p:txBody>
      </p:sp>
      <p:sp>
        <p:nvSpPr>
          <p:cNvPr id="6" name="TextBox 5">
            <a:extLst>
              <a:ext uri="{FF2B5EF4-FFF2-40B4-BE49-F238E27FC236}">
                <a16:creationId xmlns:a16="http://schemas.microsoft.com/office/drawing/2014/main" id="{A5AC519B-AAE7-90E6-0856-228A19362E0F}"/>
              </a:ext>
            </a:extLst>
          </p:cNvPr>
          <p:cNvSpPr txBox="1"/>
          <p:nvPr/>
        </p:nvSpPr>
        <p:spPr>
          <a:xfrm>
            <a:off x="6288" y="6442631"/>
            <a:ext cx="11542245" cy="369332"/>
          </a:xfrm>
          <a:prstGeom prst="rect">
            <a:avLst/>
          </a:prstGeom>
          <a:noFill/>
        </p:spPr>
        <p:txBody>
          <a:bodyPr wrap="square" rtlCol="0">
            <a:spAutoFit/>
          </a:bodyPr>
          <a:lstStyle/>
          <a:p>
            <a:r>
              <a:rPr lang="en-US" dirty="0"/>
              <a:t>Access for free at </a:t>
            </a:r>
            <a:r>
              <a:rPr lang="en-US" u="sng" dirty="0">
                <a:hlinkClick r:id="rId4"/>
              </a:rPr>
              <a:t>https://openstax.org/books/introductory-statistics-2e/pages/1-introduction</a:t>
            </a:r>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D77C3-3D1B-9B08-4D9F-6F519A68F42C}"/>
              </a:ext>
            </a:extLst>
          </p:cNvPr>
          <p:cNvSpPr>
            <a:spLocks noGrp="1"/>
          </p:cNvSpPr>
          <p:nvPr>
            <p:ph type="title"/>
          </p:nvPr>
        </p:nvSpPr>
        <p:spPr/>
        <p:txBody>
          <a:bodyPr/>
          <a:lstStyle/>
          <a:p>
            <a:r>
              <a:rPr lang="en-US" dirty="0"/>
              <a:t>Mean and Proportions</a:t>
            </a:r>
          </a:p>
        </p:txBody>
      </p:sp>
      <p:sp>
        <p:nvSpPr>
          <p:cNvPr id="3" name="Content Placeholder 2">
            <a:extLst>
              <a:ext uri="{FF2B5EF4-FFF2-40B4-BE49-F238E27FC236}">
                <a16:creationId xmlns:a16="http://schemas.microsoft.com/office/drawing/2014/main" id="{DC07DFD1-A09C-726E-2419-ECE05736ECDA}"/>
              </a:ext>
            </a:extLst>
          </p:cNvPr>
          <p:cNvSpPr>
            <a:spLocks noGrp="1"/>
          </p:cNvSpPr>
          <p:nvPr>
            <p:ph idx="1"/>
          </p:nvPr>
        </p:nvSpPr>
        <p:spPr/>
        <p:txBody>
          <a:bodyPr/>
          <a:lstStyle/>
          <a:p>
            <a:pPr>
              <a:buFont typeface="Arial" panose="020B0604020202020204" pitchFamily="34" charset="0"/>
              <a:buChar char="•"/>
            </a:pPr>
            <a:r>
              <a:rPr lang="en-US" sz="2000" dirty="0"/>
              <a:t>Two words that come up often in statistics are </a:t>
            </a:r>
            <a:r>
              <a:rPr lang="en-US" sz="2000" b="1" dirty="0"/>
              <a:t>mean </a:t>
            </a:r>
            <a:r>
              <a:rPr lang="en-US" sz="2000" dirty="0"/>
              <a:t>and </a:t>
            </a:r>
            <a:r>
              <a:rPr lang="en-US" sz="2000" b="1" dirty="0"/>
              <a:t>proportion</a:t>
            </a:r>
            <a:r>
              <a:rPr lang="en-US" sz="2000" dirty="0"/>
              <a:t>. These will be two of the main concepts that we look at in this course. </a:t>
            </a:r>
          </a:p>
          <a:p>
            <a:pPr lvl="1">
              <a:buFont typeface="Arial" panose="020B0604020202020204" pitchFamily="34" charset="0"/>
              <a:buChar char="•"/>
            </a:pPr>
            <a:r>
              <a:rPr lang="en-US" sz="1800" dirty="0"/>
              <a:t>A mean is a number that describes the central tendency of the data</a:t>
            </a:r>
          </a:p>
          <a:p>
            <a:pPr lvl="1">
              <a:buFont typeface="Arial" panose="020B0604020202020204" pitchFamily="34" charset="0"/>
              <a:buChar char="•"/>
            </a:pPr>
            <a:r>
              <a:rPr lang="en-US" sz="1800" dirty="0"/>
              <a:t>A proportion is the number of successes divided by the total number in the sample</a:t>
            </a:r>
          </a:p>
          <a:p>
            <a:pPr>
              <a:buFont typeface="Arial" panose="020B0604020202020204" pitchFamily="34" charset="0"/>
              <a:buChar char="•"/>
            </a:pPr>
            <a:r>
              <a:rPr lang="en-US" sz="2000" i="1" dirty="0"/>
              <a:t>The words "mean" and "average" are often used interchangeably. The substitution of one word for the other is common practice. The technical term is "arithmetic mean," and "average" is technically a center location. However, in practice among non-statisticians, "average" is commonly accepted for "arithmetic mean."</a:t>
            </a:r>
          </a:p>
          <a:p>
            <a:endParaRPr lang="en-US" sz="2000" dirty="0"/>
          </a:p>
          <a:p>
            <a:endParaRPr lang="en-US" dirty="0"/>
          </a:p>
        </p:txBody>
      </p:sp>
      <p:sp>
        <p:nvSpPr>
          <p:cNvPr id="4" name="Slide Number Placeholder 3">
            <a:extLst>
              <a:ext uri="{FF2B5EF4-FFF2-40B4-BE49-F238E27FC236}">
                <a16:creationId xmlns:a16="http://schemas.microsoft.com/office/drawing/2014/main" id="{22E004D9-F5AC-10FC-8680-8B9E988AED7F}"/>
              </a:ext>
            </a:extLst>
          </p:cNvPr>
          <p:cNvSpPr>
            <a:spLocks noGrp="1"/>
          </p:cNvSpPr>
          <p:nvPr>
            <p:ph type="sldNum" sz="quarter" idx="12"/>
          </p:nvPr>
        </p:nvSpPr>
        <p:spPr/>
        <p:txBody>
          <a:bodyPr/>
          <a:lstStyle/>
          <a:p>
            <a:fld id="{3A98EE3D-8CD1-4C3F-BD1C-C98C9596463C}" type="slidenum">
              <a:rPr lang="en-US" smtClean="0"/>
              <a:t>10</a:t>
            </a:fld>
            <a:endParaRPr lang="en-US" dirty="0"/>
          </a:p>
        </p:txBody>
      </p:sp>
    </p:spTree>
    <p:extLst>
      <p:ext uri="{BB962C8B-B14F-4D97-AF65-F5344CB8AC3E}">
        <p14:creationId xmlns:p14="http://schemas.microsoft.com/office/powerpoint/2010/main" val="2467600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93B5D-2474-3E3A-DB8F-CA6619FAC3B4}"/>
              </a:ext>
            </a:extLst>
          </p:cNvPr>
          <p:cNvSpPr>
            <a:spLocks noGrp="1"/>
          </p:cNvSpPr>
          <p:nvPr>
            <p:ph type="title"/>
          </p:nvPr>
        </p:nvSpPr>
        <p:spPr/>
        <p:txBody>
          <a:bodyPr/>
          <a:lstStyle/>
          <a:p>
            <a:r>
              <a:rPr lang="en-US" dirty="0"/>
              <a:t>Key Terms Example</a:t>
            </a:r>
          </a:p>
        </p:txBody>
      </p:sp>
      <p:sp>
        <p:nvSpPr>
          <p:cNvPr id="3" name="Content Placeholder 2">
            <a:extLst>
              <a:ext uri="{FF2B5EF4-FFF2-40B4-BE49-F238E27FC236}">
                <a16:creationId xmlns:a16="http://schemas.microsoft.com/office/drawing/2014/main" id="{3F75102C-76EF-F96E-115F-48CE77778899}"/>
              </a:ext>
            </a:extLst>
          </p:cNvPr>
          <p:cNvSpPr>
            <a:spLocks noGrp="1"/>
          </p:cNvSpPr>
          <p:nvPr>
            <p:ph idx="1"/>
          </p:nvPr>
        </p:nvSpPr>
        <p:spPr>
          <a:xfrm>
            <a:off x="1097280" y="2015231"/>
            <a:ext cx="10058400" cy="4154750"/>
          </a:xfrm>
        </p:spPr>
        <p:txBody>
          <a:bodyPr>
            <a:normAutofit fontScale="77500" lnSpcReduction="20000"/>
          </a:bodyPr>
          <a:lstStyle/>
          <a:p>
            <a:r>
              <a:rPr lang="en-US" sz="2000" dirty="0"/>
              <a:t>A study was conducted at a local college to analyze the average cumulative GPA’s of students who graduated last year. Fill in the letter of the phrase that best describes each of the items below.</a:t>
            </a:r>
          </a:p>
          <a:p>
            <a:r>
              <a:rPr lang="en-US" sz="2000" dirty="0"/>
              <a:t>1. Population_____ 2. Statistic _____ 3. Parameter _____ </a:t>
            </a:r>
          </a:p>
          <a:p>
            <a:r>
              <a:rPr lang="en-US" sz="2000" dirty="0"/>
              <a:t>4. Sample _____ 5. Variable _____ 6. Data _____ </a:t>
            </a:r>
          </a:p>
          <a:p>
            <a:pPr marL="342900" indent="-342900">
              <a:buFont typeface="+mj-lt"/>
              <a:buAutoNum type="alphaLcPeriod"/>
            </a:pPr>
            <a:r>
              <a:rPr lang="en-US" sz="2000" dirty="0"/>
              <a:t>all students who attended the college last year</a:t>
            </a:r>
          </a:p>
          <a:p>
            <a:pPr marL="342900" indent="-342900">
              <a:buFont typeface="+mj-lt"/>
              <a:buAutoNum type="alphaLcPeriod"/>
            </a:pPr>
            <a:r>
              <a:rPr lang="en-US" sz="2000" dirty="0"/>
              <a:t>the cumulative GPA of one student who graduated from the college last year</a:t>
            </a:r>
          </a:p>
          <a:p>
            <a:pPr marL="342900" indent="-342900">
              <a:buFont typeface="+mj-lt"/>
              <a:buAutoNum type="alphaLcPeriod"/>
            </a:pPr>
            <a:r>
              <a:rPr lang="en-US" sz="2000" dirty="0"/>
              <a:t>3.65, 2.80, 1.50, 3.90</a:t>
            </a:r>
          </a:p>
          <a:p>
            <a:pPr marL="342900" indent="-342900">
              <a:buFont typeface="+mj-lt"/>
              <a:buAutoNum type="alphaLcPeriod"/>
            </a:pPr>
            <a:r>
              <a:rPr lang="en-US" sz="2000" dirty="0"/>
              <a:t>a group of students who graduated from the college last year, randomly selected</a:t>
            </a:r>
          </a:p>
          <a:p>
            <a:pPr marL="342900" indent="-342900">
              <a:buFont typeface="+mj-lt"/>
              <a:buAutoNum type="alphaLcPeriod"/>
            </a:pPr>
            <a:r>
              <a:rPr lang="en-US" sz="2000" dirty="0"/>
              <a:t>the average cumulative GPA of students who graduated from the college last year</a:t>
            </a:r>
          </a:p>
          <a:p>
            <a:pPr marL="342900" indent="-342900">
              <a:buFont typeface="+mj-lt"/>
              <a:buAutoNum type="alphaLcPeriod"/>
            </a:pPr>
            <a:r>
              <a:rPr lang="en-US" sz="2000" dirty="0"/>
              <a:t>all students who graduated from the college last year</a:t>
            </a:r>
          </a:p>
          <a:p>
            <a:pPr marL="342900" indent="-342900">
              <a:buFont typeface="+mj-lt"/>
              <a:buAutoNum type="alphaLcPeriod"/>
            </a:pPr>
            <a:r>
              <a:rPr lang="en-US" sz="2000" dirty="0"/>
              <a:t>the average cumulative GPA of students in the study who graduated from the college last year</a:t>
            </a:r>
          </a:p>
          <a:p>
            <a:endParaRPr lang="en-US" dirty="0"/>
          </a:p>
        </p:txBody>
      </p:sp>
      <p:sp>
        <p:nvSpPr>
          <p:cNvPr id="4" name="Slide Number Placeholder 3">
            <a:extLst>
              <a:ext uri="{FF2B5EF4-FFF2-40B4-BE49-F238E27FC236}">
                <a16:creationId xmlns:a16="http://schemas.microsoft.com/office/drawing/2014/main" id="{5C839B68-EF29-E472-91EA-4504CBF28CFB}"/>
              </a:ext>
            </a:extLst>
          </p:cNvPr>
          <p:cNvSpPr>
            <a:spLocks noGrp="1"/>
          </p:cNvSpPr>
          <p:nvPr>
            <p:ph type="sldNum" sz="quarter" idx="12"/>
          </p:nvPr>
        </p:nvSpPr>
        <p:spPr/>
        <p:txBody>
          <a:bodyPr/>
          <a:lstStyle/>
          <a:p>
            <a:fld id="{3A98EE3D-8CD1-4C3F-BD1C-C98C9596463C}" type="slidenum">
              <a:rPr lang="en-US" smtClean="0"/>
              <a:t>11</a:t>
            </a:fld>
            <a:endParaRPr lang="en-US" dirty="0"/>
          </a:p>
        </p:txBody>
      </p:sp>
    </p:spTree>
    <p:extLst>
      <p:ext uri="{BB962C8B-B14F-4D97-AF65-F5344CB8AC3E}">
        <p14:creationId xmlns:p14="http://schemas.microsoft.com/office/powerpoint/2010/main" val="2047619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93B5D-2474-3E3A-DB8F-CA6619FAC3B4}"/>
              </a:ext>
            </a:extLst>
          </p:cNvPr>
          <p:cNvSpPr>
            <a:spLocks noGrp="1"/>
          </p:cNvSpPr>
          <p:nvPr>
            <p:ph type="title"/>
          </p:nvPr>
        </p:nvSpPr>
        <p:spPr/>
        <p:txBody>
          <a:bodyPr/>
          <a:lstStyle/>
          <a:p>
            <a:r>
              <a:rPr lang="en-US" dirty="0"/>
              <a:t>Key Terms Example - Answers</a:t>
            </a:r>
          </a:p>
        </p:txBody>
      </p:sp>
      <p:sp>
        <p:nvSpPr>
          <p:cNvPr id="3" name="Content Placeholder 2">
            <a:extLst>
              <a:ext uri="{FF2B5EF4-FFF2-40B4-BE49-F238E27FC236}">
                <a16:creationId xmlns:a16="http://schemas.microsoft.com/office/drawing/2014/main" id="{3F75102C-76EF-F96E-115F-48CE77778899}"/>
              </a:ext>
            </a:extLst>
          </p:cNvPr>
          <p:cNvSpPr>
            <a:spLocks noGrp="1"/>
          </p:cNvSpPr>
          <p:nvPr>
            <p:ph idx="1"/>
          </p:nvPr>
        </p:nvSpPr>
        <p:spPr>
          <a:xfrm>
            <a:off x="1097280" y="2015231"/>
            <a:ext cx="10058400" cy="4154750"/>
          </a:xfrm>
        </p:spPr>
        <p:txBody>
          <a:bodyPr>
            <a:normAutofit fontScale="85000" lnSpcReduction="20000"/>
          </a:bodyPr>
          <a:lstStyle/>
          <a:p>
            <a:r>
              <a:rPr lang="en-US" sz="2000" dirty="0"/>
              <a:t>1. Population_____ 2. Statistic _____ 3. Parameter _____ </a:t>
            </a:r>
          </a:p>
          <a:p>
            <a:r>
              <a:rPr lang="en-US" sz="2000" dirty="0"/>
              <a:t>4. Sample _____ 5. Variable _____ 6. Data _____ </a:t>
            </a:r>
          </a:p>
          <a:p>
            <a:r>
              <a:rPr lang="en-US" sz="2000" b="1" dirty="0"/>
              <a:t>Answers: 1. f; 2. g; 3. e; 4. d; 5. b; 6. c</a:t>
            </a:r>
          </a:p>
          <a:p>
            <a:pPr marL="342900" indent="-342900">
              <a:buFont typeface="+mj-lt"/>
              <a:buAutoNum type="alphaLcPeriod"/>
            </a:pPr>
            <a:r>
              <a:rPr lang="en-US" sz="2000" dirty="0"/>
              <a:t>all students who attended the college last year</a:t>
            </a:r>
          </a:p>
          <a:p>
            <a:pPr marL="342900" indent="-342900">
              <a:buFont typeface="+mj-lt"/>
              <a:buAutoNum type="alphaLcPeriod"/>
            </a:pPr>
            <a:r>
              <a:rPr lang="en-US" sz="2000" dirty="0"/>
              <a:t>the cumulative GPA of one student who graduated from the college last year</a:t>
            </a:r>
          </a:p>
          <a:p>
            <a:pPr marL="342900" indent="-342900">
              <a:buFont typeface="+mj-lt"/>
              <a:buAutoNum type="alphaLcPeriod"/>
            </a:pPr>
            <a:r>
              <a:rPr lang="en-US" sz="2000" dirty="0"/>
              <a:t>3.65, 2.80, 1.50, 3.90</a:t>
            </a:r>
          </a:p>
          <a:p>
            <a:pPr marL="342900" indent="-342900">
              <a:buFont typeface="+mj-lt"/>
              <a:buAutoNum type="alphaLcPeriod"/>
            </a:pPr>
            <a:r>
              <a:rPr lang="en-US" sz="2000" dirty="0"/>
              <a:t>a group of students who graduated from the college last year, randomly selected</a:t>
            </a:r>
          </a:p>
          <a:p>
            <a:pPr marL="342900" indent="-342900">
              <a:buFont typeface="+mj-lt"/>
              <a:buAutoNum type="alphaLcPeriod"/>
            </a:pPr>
            <a:r>
              <a:rPr lang="en-US" sz="2000" dirty="0"/>
              <a:t>the average cumulative GPA of students who graduated from the college last year</a:t>
            </a:r>
          </a:p>
          <a:p>
            <a:pPr marL="342900" indent="-342900">
              <a:buFont typeface="+mj-lt"/>
              <a:buAutoNum type="alphaLcPeriod"/>
            </a:pPr>
            <a:r>
              <a:rPr lang="en-US" sz="2000" dirty="0"/>
              <a:t>all students who graduated from the college last year</a:t>
            </a:r>
          </a:p>
          <a:p>
            <a:pPr marL="342900" indent="-342900">
              <a:buFont typeface="+mj-lt"/>
              <a:buAutoNum type="alphaLcPeriod"/>
            </a:pPr>
            <a:r>
              <a:rPr lang="en-US" sz="2000" dirty="0"/>
              <a:t>the average cumulative GPA of students in the study who graduated from the college last year</a:t>
            </a:r>
          </a:p>
          <a:p>
            <a:endParaRPr lang="en-US" dirty="0"/>
          </a:p>
        </p:txBody>
      </p:sp>
      <p:sp>
        <p:nvSpPr>
          <p:cNvPr id="4" name="Slide Number Placeholder 3">
            <a:extLst>
              <a:ext uri="{FF2B5EF4-FFF2-40B4-BE49-F238E27FC236}">
                <a16:creationId xmlns:a16="http://schemas.microsoft.com/office/drawing/2014/main" id="{E405506C-47F9-3792-45D7-F64B883A0F68}"/>
              </a:ext>
            </a:extLst>
          </p:cNvPr>
          <p:cNvSpPr>
            <a:spLocks noGrp="1"/>
          </p:cNvSpPr>
          <p:nvPr>
            <p:ph type="sldNum" sz="quarter" idx="12"/>
          </p:nvPr>
        </p:nvSpPr>
        <p:spPr/>
        <p:txBody>
          <a:bodyPr/>
          <a:lstStyle/>
          <a:p>
            <a:fld id="{3A98EE3D-8CD1-4C3F-BD1C-C98C9596463C}" type="slidenum">
              <a:rPr lang="en-US" smtClean="0"/>
              <a:t>12</a:t>
            </a:fld>
            <a:endParaRPr lang="en-US" dirty="0"/>
          </a:p>
        </p:txBody>
      </p:sp>
    </p:spTree>
    <p:extLst>
      <p:ext uri="{BB962C8B-B14F-4D97-AF65-F5344CB8AC3E}">
        <p14:creationId xmlns:p14="http://schemas.microsoft.com/office/powerpoint/2010/main" val="840403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27AEC-87E5-DF76-7009-A7A8775D8D7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B3DF4231-1FF9-184D-07DB-C8D278E9EC20}"/>
              </a:ext>
            </a:extLst>
          </p:cNvPr>
          <p:cNvSpPr>
            <a:spLocks noGrp="1"/>
          </p:cNvSpPr>
          <p:nvPr>
            <p:ph idx="1"/>
          </p:nvPr>
        </p:nvSpPr>
        <p:spPr/>
        <p:txBody>
          <a:bodyPr/>
          <a:lstStyle/>
          <a:p>
            <a:r>
              <a:rPr lang="en-US" dirty="0"/>
              <a:t>For the following situation, identify: a. the population, b. the sample, c. the parameter, d. the statistic, e. the variable, and f. the data. We want to know the average (mean) amount of money first year college students spend at ABC College on school supplies that do not include books. We randomly surveyed 100 first year students at the college. Three of those students spent $150, $200, and $225, respectively.</a:t>
            </a:r>
          </a:p>
        </p:txBody>
      </p:sp>
      <p:sp>
        <p:nvSpPr>
          <p:cNvPr id="4" name="Slide Number Placeholder 3">
            <a:extLst>
              <a:ext uri="{FF2B5EF4-FFF2-40B4-BE49-F238E27FC236}">
                <a16:creationId xmlns:a16="http://schemas.microsoft.com/office/drawing/2014/main" id="{48E7376C-D064-04E5-CCCF-162C6ABD5C60}"/>
              </a:ext>
            </a:extLst>
          </p:cNvPr>
          <p:cNvSpPr>
            <a:spLocks noGrp="1"/>
          </p:cNvSpPr>
          <p:nvPr>
            <p:ph type="sldNum" sz="quarter" idx="12"/>
          </p:nvPr>
        </p:nvSpPr>
        <p:spPr/>
        <p:txBody>
          <a:bodyPr/>
          <a:lstStyle/>
          <a:p>
            <a:fld id="{3A98EE3D-8CD1-4C3F-BD1C-C98C9596463C}" type="slidenum">
              <a:rPr lang="en-US" smtClean="0"/>
              <a:t>13</a:t>
            </a:fld>
            <a:endParaRPr lang="en-US" dirty="0"/>
          </a:p>
        </p:txBody>
      </p:sp>
    </p:spTree>
    <p:extLst>
      <p:ext uri="{BB962C8B-B14F-4D97-AF65-F5344CB8AC3E}">
        <p14:creationId xmlns:p14="http://schemas.microsoft.com/office/powerpoint/2010/main" val="3336485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B2822-E5C5-0AAE-BDAB-13E0F2501E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613A9-9813-D293-2923-A8C7BC7944B0}"/>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EFFF8658-B04B-2DA7-3CFB-08124CB8952D}"/>
              </a:ext>
            </a:extLst>
          </p:cNvPr>
          <p:cNvSpPr>
            <a:spLocks noGrp="1"/>
          </p:cNvSpPr>
          <p:nvPr>
            <p:ph idx="1"/>
          </p:nvPr>
        </p:nvSpPr>
        <p:spPr>
          <a:xfrm>
            <a:off x="1097280" y="2108201"/>
            <a:ext cx="10058400" cy="3903842"/>
          </a:xfrm>
        </p:spPr>
        <p:txBody>
          <a:bodyPr>
            <a:normAutofit fontScale="77500" lnSpcReduction="20000"/>
          </a:bodyPr>
          <a:lstStyle/>
          <a:p>
            <a:r>
              <a:rPr lang="en-US" dirty="0"/>
              <a:t>We want to know the average (mean) amount of money first year college students spend at ABC College on school supplies that do not include books. We randomly surveyed 100 first year students at the college. Three of those students spent $150, $200, and $225, respectively.</a:t>
            </a:r>
          </a:p>
          <a:p>
            <a:pPr marL="457200" indent="-457200">
              <a:buFont typeface="+mj-lt"/>
              <a:buAutoNum type="alphaLcParenR"/>
            </a:pPr>
            <a:r>
              <a:rPr lang="en-US" dirty="0"/>
              <a:t>The </a:t>
            </a:r>
            <a:r>
              <a:rPr lang="en-US" b="1" dirty="0"/>
              <a:t>population</a:t>
            </a:r>
            <a:r>
              <a:rPr lang="en-US" dirty="0"/>
              <a:t> is all first year students attending ABC College this term.</a:t>
            </a:r>
          </a:p>
          <a:p>
            <a:pPr marL="457200" indent="-457200">
              <a:buFont typeface="+mj-lt"/>
              <a:buAutoNum type="alphaLcParenR"/>
            </a:pPr>
            <a:r>
              <a:rPr lang="en-US" dirty="0"/>
              <a:t>The </a:t>
            </a:r>
            <a:r>
              <a:rPr lang="en-US" b="1" dirty="0"/>
              <a:t>sample</a:t>
            </a:r>
            <a:r>
              <a:rPr lang="en-US" dirty="0"/>
              <a:t> could be all students enrolled in one section of a beginning statistics course at ABC College (although this sample may not represent the entire population).</a:t>
            </a:r>
          </a:p>
          <a:p>
            <a:pPr marL="457200" indent="-457200">
              <a:buFont typeface="+mj-lt"/>
              <a:buAutoNum type="alphaLcParenR"/>
            </a:pPr>
            <a:r>
              <a:rPr lang="en-US" dirty="0"/>
              <a:t>The </a:t>
            </a:r>
            <a:r>
              <a:rPr lang="en-US" b="1" dirty="0"/>
              <a:t>parameter</a:t>
            </a:r>
            <a:r>
              <a:rPr lang="en-US" dirty="0"/>
              <a:t> is the average (mean) amount of money spent (excluding books) by first year college students at ABC College this term.</a:t>
            </a:r>
          </a:p>
          <a:p>
            <a:pPr marL="457200" indent="-457200">
              <a:buFont typeface="+mj-lt"/>
              <a:buAutoNum type="alphaLcParenR"/>
            </a:pPr>
            <a:r>
              <a:rPr lang="en-US" dirty="0"/>
              <a:t>The </a:t>
            </a:r>
            <a:r>
              <a:rPr lang="en-US" b="1" dirty="0"/>
              <a:t>statistic</a:t>
            </a:r>
            <a:r>
              <a:rPr lang="en-US" dirty="0"/>
              <a:t> is the average (mean) amount of money spent (excluding books) by first year college students in the sample.</a:t>
            </a:r>
          </a:p>
          <a:p>
            <a:pPr marL="457200" indent="-457200">
              <a:buFont typeface="+mj-lt"/>
              <a:buAutoNum type="alphaLcParenR"/>
            </a:pPr>
            <a:r>
              <a:rPr lang="en-US" dirty="0"/>
              <a:t>The </a:t>
            </a:r>
            <a:r>
              <a:rPr lang="en-US" b="1" dirty="0"/>
              <a:t>variable</a:t>
            </a:r>
            <a:r>
              <a:rPr lang="en-US" dirty="0"/>
              <a:t> could be the amount of money spent (excluding books) by one first year student. Let </a:t>
            </a:r>
            <a:r>
              <a:rPr lang="en-US" i="1" dirty="0"/>
              <a:t>X</a:t>
            </a:r>
            <a:r>
              <a:rPr lang="en-US" dirty="0"/>
              <a:t> = the amount of money spent (excluding books) by one first year student attending ABC College.</a:t>
            </a:r>
          </a:p>
          <a:p>
            <a:pPr marL="457200" indent="-457200">
              <a:buFont typeface="+mj-lt"/>
              <a:buAutoNum type="alphaLcParenR"/>
            </a:pPr>
            <a:r>
              <a:rPr lang="en-US" dirty="0"/>
              <a:t>The </a:t>
            </a:r>
            <a:r>
              <a:rPr lang="en-US" b="1" dirty="0"/>
              <a:t>data</a:t>
            </a:r>
            <a:r>
              <a:rPr lang="en-US" dirty="0"/>
              <a:t> are the dollar amounts spent by the first year students. Examples of the data are $150, $200, and $225.</a:t>
            </a:r>
          </a:p>
          <a:p>
            <a:endParaRPr lang="en-US" dirty="0"/>
          </a:p>
        </p:txBody>
      </p:sp>
      <p:sp>
        <p:nvSpPr>
          <p:cNvPr id="4" name="Slide Number Placeholder 3">
            <a:extLst>
              <a:ext uri="{FF2B5EF4-FFF2-40B4-BE49-F238E27FC236}">
                <a16:creationId xmlns:a16="http://schemas.microsoft.com/office/drawing/2014/main" id="{9E2021A1-2D98-B8CF-2C9A-E57B25A7932B}"/>
              </a:ext>
            </a:extLst>
          </p:cNvPr>
          <p:cNvSpPr>
            <a:spLocks noGrp="1"/>
          </p:cNvSpPr>
          <p:nvPr>
            <p:ph type="sldNum" sz="quarter" idx="12"/>
          </p:nvPr>
        </p:nvSpPr>
        <p:spPr/>
        <p:txBody>
          <a:bodyPr/>
          <a:lstStyle/>
          <a:p>
            <a:fld id="{3A98EE3D-8CD1-4C3F-BD1C-C98C9596463C}" type="slidenum">
              <a:rPr lang="en-US" smtClean="0"/>
              <a:t>14</a:t>
            </a:fld>
            <a:endParaRPr lang="en-US" dirty="0"/>
          </a:p>
        </p:txBody>
      </p:sp>
    </p:spTree>
    <p:extLst>
      <p:ext uri="{BB962C8B-B14F-4D97-AF65-F5344CB8AC3E}">
        <p14:creationId xmlns:p14="http://schemas.microsoft.com/office/powerpoint/2010/main" val="290003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0AD11-D1C1-F2E6-DD9F-76266387BD0F}"/>
              </a:ext>
            </a:extLst>
          </p:cNvPr>
          <p:cNvSpPr>
            <a:spLocks noGrp="1"/>
          </p:cNvSpPr>
          <p:nvPr>
            <p:ph type="title"/>
          </p:nvPr>
        </p:nvSpPr>
        <p:spPr/>
        <p:txBody>
          <a:bodyPr/>
          <a:lstStyle/>
          <a:p>
            <a:r>
              <a:rPr lang="en-US" dirty="0"/>
              <a:t>Example </a:t>
            </a:r>
          </a:p>
        </p:txBody>
      </p:sp>
      <p:sp>
        <p:nvSpPr>
          <p:cNvPr id="3" name="Content Placeholder 2">
            <a:extLst>
              <a:ext uri="{FF2B5EF4-FFF2-40B4-BE49-F238E27FC236}">
                <a16:creationId xmlns:a16="http://schemas.microsoft.com/office/drawing/2014/main" id="{3869C9F3-36FC-843F-BFFF-75F4838EA68C}"/>
              </a:ext>
            </a:extLst>
          </p:cNvPr>
          <p:cNvSpPr>
            <a:spLocks noGrp="1"/>
          </p:cNvSpPr>
          <p:nvPr>
            <p:ph idx="1"/>
          </p:nvPr>
        </p:nvSpPr>
        <p:spPr/>
        <p:txBody>
          <a:bodyPr/>
          <a:lstStyle/>
          <a:p>
            <a:r>
              <a:rPr lang="en-US" dirty="0"/>
              <a:t>For the following situation, identify: a. the population, b. the sample, c. the parameter, d. the statistic, e. the variable, and f. the data. Ski resorts are interested in the mean age that children take their first ski and snowboard lessons. They need this information to plan their ski classes optimally.</a:t>
            </a:r>
          </a:p>
        </p:txBody>
      </p:sp>
      <p:sp>
        <p:nvSpPr>
          <p:cNvPr id="4" name="Slide Number Placeholder 3">
            <a:extLst>
              <a:ext uri="{FF2B5EF4-FFF2-40B4-BE49-F238E27FC236}">
                <a16:creationId xmlns:a16="http://schemas.microsoft.com/office/drawing/2014/main" id="{7CEAE0A9-F2A6-A6CD-E4F7-B45B252B228E}"/>
              </a:ext>
            </a:extLst>
          </p:cNvPr>
          <p:cNvSpPr>
            <a:spLocks noGrp="1"/>
          </p:cNvSpPr>
          <p:nvPr>
            <p:ph type="sldNum" sz="quarter" idx="12"/>
          </p:nvPr>
        </p:nvSpPr>
        <p:spPr/>
        <p:txBody>
          <a:bodyPr/>
          <a:lstStyle/>
          <a:p>
            <a:fld id="{3A98EE3D-8CD1-4C3F-BD1C-C98C9596463C}" type="slidenum">
              <a:rPr lang="en-US" smtClean="0"/>
              <a:t>15</a:t>
            </a:fld>
            <a:endParaRPr lang="en-US" dirty="0"/>
          </a:p>
        </p:txBody>
      </p:sp>
    </p:spTree>
    <p:extLst>
      <p:ext uri="{BB962C8B-B14F-4D97-AF65-F5344CB8AC3E}">
        <p14:creationId xmlns:p14="http://schemas.microsoft.com/office/powerpoint/2010/main" val="1298625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95C0D-24C0-C079-3B0B-262CF81430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A2F198-EC82-A329-D14C-0CC8349DB748}"/>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8463DC42-B13F-B338-246C-0270DA8D30DE}"/>
              </a:ext>
            </a:extLst>
          </p:cNvPr>
          <p:cNvSpPr>
            <a:spLocks noGrp="1"/>
          </p:cNvSpPr>
          <p:nvPr>
            <p:ph idx="1"/>
          </p:nvPr>
        </p:nvSpPr>
        <p:spPr/>
        <p:txBody>
          <a:bodyPr>
            <a:normAutofit fontScale="92500" lnSpcReduction="10000"/>
          </a:bodyPr>
          <a:lstStyle/>
          <a:p>
            <a:r>
              <a:rPr lang="en-US" dirty="0"/>
              <a:t>For the following situation, identify: a. the population, b. the sample, c. the parameter, d. the statistic, e. the variable, and f. the data. Ski resorts are interested in the mean age that children take their first ski and snowboard lessons. They need this information to plan their ski classes optimally.</a:t>
            </a:r>
          </a:p>
          <a:p>
            <a:pPr marL="457200" indent="-457200">
              <a:buFont typeface="+mj-lt"/>
              <a:buAutoNum type="alphaLcParenR"/>
            </a:pPr>
            <a:r>
              <a:rPr lang="en-US" dirty="0"/>
              <a:t>all children who take ski or snowboard lessons</a:t>
            </a:r>
          </a:p>
          <a:p>
            <a:pPr marL="457200" indent="-457200">
              <a:buFont typeface="+mj-lt"/>
              <a:buAutoNum type="alphaLcParenR"/>
            </a:pPr>
            <a:r>
              <a:rPr lang="en-US" dirty="0"/>
              <a:t>a group of these children</a:t>
            </a:r>
          </a:p>
          <a:p>
            <a:pPr marL="457200" indent="-457200">
              <a:buFont typeface="+mj-lt"/>
              <a:buAutoNum type="alphaLcParenR"/>
            </a:pPr>
            <a:r>
              <a:rPr lang="en-US" dirty="0"/>
              <a:t>the population mean age of children who take their first snowboard lesson</a:t>
            </a:r>
          </a:p>
          <a:p>
            <a:pPr marL="457200" indent="-457200">
              <a:buFont typeface="+mj-lt"/>
              <a:buAutoNum type="alphaLcParenR"/>
            </a:pPr>
            <a:r>
              <a:rPr lang="en-US" dirty="0"/>
              <a:t>the sample mean age of children who take their first snowboard lesson</a:t>
            </a:r>
          </a:p>
          <a:p>
            <a:pPr marL="457200" indent="-457200">
              <a:buFont typeface="+mj-lt"/>
              <a:buAutoNum type="alphaLcParenR"/>
            </a:pPr>
            <a:r>
              <a:rPr lang="en-US" dirty="0"/>
              <a:t>X = the age of one child who takes their first ski or snowboard lesson</a:t>
            </a:r>
          </a:p>
          <a:p>
            <a:pPr marL="457200" indent="-457200">
              <a:buFont typeface="+mj-lt"/>
              <a:buAutoNum type="alphaLcParenR"/>
            </a:pPr>
            <a:r>
              <a:rPr lang="en-US" dirty="0"/>
              <a:t>values for X, such as 3, 7, and so on</a:t>
            </a:r>
          </a:p>
        </p:txBody>
      </p:sp>
      <p:sp>
        <p:nvSpPr>
          <p:cNvPr id="4" name="Slide Number Placeholder 3">
            <a:extLst>
              <a:ext uri="{FF2B5EF4-FFF2-40B4-BE49-F238E27FC236}">
                <a16:creationId xmlns:a16="http://schemas.microsoft.com/office/drawing/2014/main" id="{C6C5863E-CB4B-9549-EF16-50CB555B9B26}"/>
              </a:ext>
            </a:extLst>
          </p:cNvPr>
          <p:cNvSpPr>
            <a:spLocks noGrp="1"/>
          </p:cNvSpPr>
          <p:nvPr>
            <p:ph type="sldNum" sz="quarter" idx="12"/>
          </p:nvPr>
        </p:nvSpPr>
        <p:spPr/>
        <p:txBody>
          <a:bodyPr/>
          <a:lstStyle/>
          <a:p>
            <a:fld id="{3A98EE3D-8CD1-4C3F-BD1C-C98C9596463C}" type="slidenum">
              <a:rPr lang="en-US" smtClean="0"/>
              <a:t>16</a:t>
            </a:fld>
            <a:endParaRPr lang="en-US" dirty="0"/>
          </a:p>
        </p:txBody>
      </p:sp>
    </p:spTree>
    <p:extLst>
      <p:ext uri="{BB962C8B-B14F-4D97-AF65-F5344CB8AC3E}">
        <p14:creationId xmlns:p14="http://schemas.microsoft.com/office/powerpoint/2010/main" val="1089229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95DDF-FC38-5F2A-C9C6-958841CA06CB}"/>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3B4E3172-7E89-52CA-ACD3-82FFDAAAB6B7}"/>
              </a:ext>
            </a:extLst>
          </p:cNvPr>
          <p:cNvSpPr>
            <a:spLocks noGrp="1"/>
          </p:cNvSpPr>
          <p:nvPr>
            <p:ph sz="half" idx="1"/>
          </p:nvPr>
        </p:nvSpPr>
        <p:spPr/>
        <p:txBody>
          <a:bodyPr/>
          <a:lstStyle/>
          <a:p>
            <a:pPr>
              <a:buFont typeface="Arial" panose="020B0604020202020204" pitchFamily="34" charset="0"/>
              <a:buChar char="•"/>
            </a:pPr>
            <a:r>
              <a:rPr lang="en-US" dirty="0"/>
              <a:t> Statistics: deals with the collection, analysis, interpretation, and presentation of data</a:t>
            </a:r>
          </a:p>
          <a:p>
            <a:pPr>
              <a:buFont typeface="Arial" panose="020B0604020202020204" pitchFamily="34" charset="0"/>
              <a:buChar char="•"/>
            </a:pPr>
            <a:r>
              <a:rPr lang="en-US" dirty="0"/>
              <a:t> Population: a collection of persons, things, or objects under study</a:t>
            </a:r>
          </a:p>
          <a:p>
            <a:pPr>
              <a:buFont typeface="Arial" panose="020B0604020202020204" pitchFamily="34" charset="0"/>
              <a:buChar char="•"/>
            </a:pPr>
            <a:r>
              <a:rPr lang="en-US" dirty="0"/>
              <a:t> Parameter: a number that is a property of the population</a:t>
            </a:r>
          </a:p>
          <a:p>
            <a:pPr>
              <a:buFont typeface="Arial" panose="020B0604020202020204" pitchFamily="34" charset="0"/>
              <a:buChar char="•"/>
            </a:pPr>
            <a:r>
              <a:rPr lang="en-US" dirty="0"/>
              <a:t> Data: the actual values of the variable</a:t>
            </a:r>
          </a:p>
          <a:p>
            <a:pPr>
              <a:buFont typeface="Arial" panose="020B0604020202020204" pitchFamily="34" charset="0"/>
              <a:buChar char="•"/>
            </a:pPr>
            <a:endParaRPr lang="en-US" dirty="0"/>
          </a:p>
        </p:txBody>
      </p:sp>
      <p:sp>
        <p:nvSpPr>
          <p:cNvPr id="4" name="Content Placeholder 3">
            <a:extLst>
              <a:ext uri="{FF2B5EF4-FFF2-40B4-BE49-F238E27FC236}">
                <a16:creationId xmlns:a16="http://schemas.microsoft.com/office/drawing/2014/main" id="{EC83BDB7-1186-3A72-EC74-BB2921584922}"/>
              </a:ext>
            </a:extLst>
          </p:cNvPr>
          <p:cNvSpPr>
            <a:spLocks noGrp="1"/>
          </p:cNvSpPr>
          <p:nvPr>
            <p:ph sz="half" idx="2"/>
          </p:nvPr>
        </p:nvSpPr>
        <p:spPr/>
        <p:txBody>
          <a:bodyPr/>
          <a:lstStyle/>
          <a:p>
            <a:pPr>
              <a:buFont typeface="Arial" panose="020B0604020202020204" pitchFamily="34" charset="0"/>
              <a:buChar char="•"/>
            </a:pPr>
            <a:r>
              <a:rPr lang="en-US" dirty="0"/>
              <a:t> Variable: notated by capital letters such as X and Y, is a characteristic of interest for each person or thing in a population</a:t>
            </a:r>
          </a:p>
          <a:p>
            <a:pPr>
              <a:buFont typeface="Arial" panose="020B0604020202020204" pitchFamily="34" charset="0"/>
              <a:buChar char="•"/>
            </a:pPr>
            <a:r>
              <a:rPr lang="en-US" dirty="0"/>
              <a:t> Mean: a number that describes the central tendency of the data</a:t>
            </a:r>
          </a:p>
          <a:p>
            <a:pPr>
              <a:buFont typeface="Arial" panose="020B0604020202020204" pitchFamily="34" charset="0"/>
              <a:buChar char="•"/>
            </a:pPr>
            <a:r>
              <a:rPr lang="en-US" dirty="0"/>
              <a:t> Proportion: the number of successes divided by the total number in the sample</a:t>
            </a:r>
          </a:p>
          <a:p>
            <a:pPr>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C3500268-E61A-6C36-EAFA-867A6ECA6F62}"/>
              </a:ext>
            </a:extLst>
          </p:cNvPr>
          <p:cNvSpPr>
            <a:spLocks noGrp="1"/>
          </p:cNvSpPr>
          <p:nvPr>
            <p:ph type="sldNum" sz="quarter" idx="12"/>
          </p:nvPr>
        </p:nvSpPr>
        <p:spPr/>
        <p:txBody>
          <a:bodyPr/>
          <a:lstStyle/>
          <a:p>
            <a:fld id="{3A98EE3D-8CD1-4C3F-BD1C-C98C9596463C}" type="slidenum">
              <a:rPr lang="en-US" smtClean="0"/>
              <a:t>17</a:t>
            </a:fld>
            <a:endParaRPr lang="en-US" dirty="0"/>
          </a:p>
        </p:txBody>
      </p:sp>
    </p:spTree>
    <p:extLst>
      <p:ext uri="{BB962C8B-B14F-4D97-AF65-F5344CB8AC3E}">
        <p14:creationId xmlns:p14="http://schemas.microsoft.com/office/powerpoint/2010/main" val="1116606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16D16-86CC-26B8-1DED-0A12580B0216}"/>
              </a:ext>
            </a:extLst>
          </p:cNvPr>
          <p:cNvSpPr>
            <a:spLocks noGrp="1"/>
          </p:cNvSpPr>
          <p:nvPr>
            <p:ph type="title"/>
          </p:nvPr>
        </p:nvSpPr>
        <p:spPr/>
        <p:txBody>
          <a:bodyPr/>
          <a:lstStyle/>
          <a:p>
            <a:r>
              <a:rPr lang="en-US" dirty="0"/>
              <a:t>Section 1.2</a:t>
            </a:r>
          </a:p>
        </p:txBody>
      </p:sp>
      <p:sp>
        <p:nvSpPr>
          <p:cNvPr id="3" name="Text Placeholder 2">
            <a:extLst>
              <a:ext uri="{FF2B5EF4-FFF2-40B4-BE49-F238E27FC236}">
                <a16:creationId xmlns:a16="http://schemas.microsoft.com/office/drawing/2014/main" id="{45008B5C-15F7-2B8C-8BEB-4A5F1807226E}"/>
              </a:ext>
            </a:extLst>
          </p:cNvPr>
          <p:cNvSpPr>
            <a:spLocks noGrp="1"/>
          </p:cNvSpPr>
          <p:nvPr>
            <p:ph type="body" idx="1"/>
          </p:nvPr>
        </p:nvSpPr>
        <p:spPr/>
        <p:txBody>
          <a:bodyPr/>
          <a:lstStyle/>
          <a:p>
            <a:r>
              <a:rPr lang="en-US" dirty="0"/>
              <a:t>Data, Sampling, and Variation in Data and Sampling</a:t>
            </a:r>
          </a:p>
        </p:txBody>
      </p:sp>
      <p:sp>
        <p:nvSpPr>
          <p:cNvPr id="4" name="Slide Number Placeholder 3">
            <a:extLst>
              <a:ext uri="{FF2B5EF4-FFF2-40B4-BE49-F238E27FC236}">
                <a16:creationId xmlns:a16="http://schemas.microsoft.com/office/drawing/2014/main" id="{87A18FC7-52CF-F6DD-A967-39F076D78C92}"/>
              </a:ext>
            </a:extLst>
          </p:cNvPr>
          <p:cNvSpPr>
            <a:spLocks noGrp="1"/>
          </p:cNvSpPr>
          <p:nvPr>
            <p:ph type="sldNum" sz="quarter" idx="12"/>
          </p:nvPr>
        </p:nvSpPr>
        <p:spPr/>
        <p:txBody>
          <a:bodyPr/>
          <a:lstStyle/>
          <a:p>
            <a:fld id="{3A98EE3D-8CD1-4C3F-BD1C-C98C9596463C}" type="slidenum">
              <a:rPr lang="en-US" smtClean="0"/>
              <a:t>18</a:t>
            </a:fld>
            <a:endParaRPr lang="en-US" dirty="0"/>
          </a:p>
        </p:txBody>
      </p:sp>
    </p:spTree>
    <p:extLst>
      <p:ext uri="{BB962C8B-B14F-4D97-AF65-F5344CB8AC3E}">
        <p14:creationId xmlns:p14="http://schemas.microsoft.com/office/powerpoint/2010/main" val="3676685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AB15A-614C-85AE-D584-78DA819C2D5E}"/>
              </a:ext>
            </a:extLst>
          </p:cNvPr>
          <p:cNvSpPr>
            <a:spLocks noGrp="1"/>
          </p:cNvSpPr>
          <p:nvPr>
            <p:ph type="title"/>
          </p:nvPr>
        </p:nvSpPr>
        <p:spPr/>
        <p:txBody>
          <a:bodyPr/>
          <a:lstStyle/>
          <a:p>
            <a:r>
              <a:rPr lang="en-US" dirty="0"/>
              <a:t>Types of Data</a:t>
            </a:r>
          </a:p>
        </p:txBody>
      </p:sp>
      <p:sp>
        <p:nvSpPr>
          <p:cNvPr id="3" name="Content Placeholder 2">
            <a:extLst>
              <a:ext uri="{FF2B5EF4-FFF2-40B4-BE49-F238E27FC236}">
                <a16:creationId xmlns:a16="http://schemas.microsoft.com/office/drawing/2014/main" id="{007E2DCF-AA33-999E-80AA-C04280A4F3D1}"/>
              </a:ext>
            </a:extLst>
          </p:cNvPr>
          <p:cNvSpPr>
            <a:spLocks noGrp="1"/>
          </p:cNvSpPr>
          <p:nvPr>
            <p:ph idx="1"/>
          </p:nvPr>
        </p:nvSpPr>
        <p:spPr/>
        <p:txBody>
          <a:bodyPr>
            <a:normAutofit/>
          </a:bodyPr>
          <a:lstStyle/>
          <a:p>
            <a:pPr>
              <a:buFont typeface="Arial" panose="020B0604020202020204" pitchFamily="34" charset="0"/>
              <a:buChar char="•"/>
            </a:pPr>
            <a:r>
              <a:rPr lang="en-US" b="1" dirty="0"/>
              <a:t>Qualitative data </a:t>
            </a:r>
            <a:r>
              <a:rPr lang="en-US" dirty="0"/>
              <a:t>are the result of categorizing or describing attributes of a population. Qualitative data are generally described by words or letters.</a:t>
            </a:r>
          </a:p>
          <a:p>
            <a:pPr lvl="1">
              <a:buFont typeface="Arial" panose="020B0604020202020204" pitchFamily="34" charset="0"/>
              <a:buChar char="•"/>
            </a:pPr>
            <a:r>
              <a:rPr lang="en-US" i="1" dirty="0"/>
              <a:t>Hair color, blood type, ethnic group, the car a person drives, and the street a person lives on are examples of qualitative data. </a:t>
            </a:r>
            <a:endParaRPr lang="en-US" sz="1400" dirty="0"/>
          </a:p>
          <a:p>
            <a:pPr>
              <a:buFont typeface="Arial" panose="020B0604020202020204" pitchFamily="34" charset="0"/>
              <a:buChar char="•"/>
            </a:pPr>
            <a:r>
              <a:rPr lang="en-US" b="1" dirty="0"/>
              <a:t>Quantitative data </a:t>
            </a:r>
            <a:r>
              <a:rPr lang="en-US" dirty="0"/>
              <a:t>are always numbers. Quantitative data are the result of </a:t>
            </a:r>
            <a:r>
              <a:rPr lang="en-US" b="1" dirty="0"/>
              <a:t>counting </a:t>
            </a:r>
            <a:r>
              <a:rPr lang="en-US" dirty="0"/>
              <a:t>or </a:t>
            </a:r>
            <a:r>
              <a:rPr lang="en-US" b="1" dirty="0"/>
              <a:t>measuring </a:t>
            </a:r>
            <a:r>
              <a:rPr lang="en-US" dirty="0"/>
              <a:t>attributes of a population. </a:t>
            </a:r>
          </a:p>
          <a:p>
            <a:pPr lvl="1">
              <a:buFont typeface="Arial" panose="020B0604020202020204" pitchFamily="34" charset="0"/>
              <a:buChar char="•"/>
            </a:pPr>
            <a:r>
              <a:rPr lang="en-US" i="1" dirty="0"/>
              <a:t>Amount of money, pulse rate, weight, number of people living in your town, and number of students who take statistics are examples of quantitative data.</a:t>
            </a:r>
          </a:p>
          <a:p>
            <a:endParaRPr lang="en-US" dirty="0"/>
          </a:p>
        </p:txBody>
      </p:sp>
      <p:sp>
        <p:nvSpPr>
          <p:cNvPr id="4" name="Slide Number Placeholder 3">
            <a:extLst>
              <a:ext uri="{FF2B5EF4-FFF2-40B4-BE49-F238E27FC236}">
                <a16:creationId xmlns:a16="http://schemas.microsoft.com/office/drawing/2014/main" id="{1CC1AA3C-7087-9995-40B7-B4571B355253}"/>
              </a:ext>
            </a:extLst>
          </p:cNvPr>
          <p:cNvSpPr>
            <a:spLocks noGrp="1"/>
          </p:cNvSpPr>
          <p:nvPr>
            <p:ph type="sldNum" sz="quarter" idx="12"/>
          </p:nvPr>
        </p:nvSpPr>
        <p:spPr/>
        <p:txBody>
          <a:bodyPr/>
          <a:lstStyle/>
          <a:p>
            <a:fld id="{3A98EE3D-8CD1-4C3F-BD1C-C98C9596463C}" type="slidenum">
              <a:rPr lang="en-US" smtClean="0"/>
              <a:t>19</a:t>
            </a:fld>
            <a:endParaRPr lang="en-US" dirty="0"/>
          </a:p>
        </p:txBody>
      </p:sp>
    </p:spTree>
    <p:extLst>
      <p:ext uri="{BB962C8B-B14F-4D97-AF65-F5344CB8AC3E}">
        <p14:creationId xmlns:p14="http://schemas.microsoft.com/office/powerpoint/2010/main" val="31904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lstStyle/>
          <a:p>
            <a:pPr algn="l"/>
            <a:r>
              <a:rPr lang="en-US" b="0" i="0" dirty="0">
                <a:solidFill>
                  <a:srgbClr val="424242"/>
                </a:solidFill>
                <a:effectLst/>
              </a:rPr>
              <a:t>By the end of this chapter, the student should be able to:</a:t>
            </a:r>
          </a:p>
          <a:p>
            <a:pPr>
              <a:buFont typeface="Arial" panose="020B0604020202020204" pitchFamily="34" charset="0"/>
              <a:buChar char="•"/>
            </a:pPr>
            <a:r>
              <a:rPr lang="en-US" b="0" i="0" dirty="0">
                <a:solidFill>
                  <a:srgbClr val="424242"/>
                </a:solidFill>
                <a:effectLst/>
              </a:rPr>
              <a:t>Recognize and differentiate between key terms.</a:t>
            </a:r>
          </a:p>
          <a:p>
            <a:pPr>
              <a:buFont typeface="Arial" panose="020B0604020202020204" pitchFamily="34" charset="0"/>
              <a:buChar char="•"/>
            </a:pPr>
            <a:r>
              <a:rPr lang="en-US" b="0" i="0" dirty="0">
                <a:solidFill>
                  <a:srgbClr val="424242"/>
                </a:solidFill>
                <a:effectLst/>
              </a:rPr>
              <a:t>Apply various types of sampling methods to data collection.</a:t>
            </a:r>
          </a:p>
          <a:p>
            <a:pPr>
              <a:buFont typeface="Arial" panose="020B0604020202020204" pitchFamily="34" charset="0"/>
              <a:buChar char="•"/>
            </a:pPr>
            <a:r>
              <a:rPr lang="en-US" b="0" i="0" dirty="0">
                <a:solidFill>
                  <a:srgbClr val="424242"/>
                </a:solidFill>
                <a:effectLst/>
              </a:rPr>
              <a:t>Create and interpret frequency tables.</a:t>
            </a:r>
          </a:p>
          <a:p>
            <a:endParaRPr lang="en-US" dirty="0"/>
          </a:p>
        </p:txBody>
      </p:sp>
      <p:sp>
        <p:nvSpPr>
          <p:cNvPr id="4" name="Slide Number Placeholder 3">
            <a:extLst>
              <a:ext uri="{FF2B5EF4-FFF2-40B4-BE49-F238E27FC236}">
                <a16:creationId xmlns:a16="http://schemas.microsoft.com/office/drawing/2014/main" id="{715ADF9D-EB18-0D37-ABCA-6814EC359E8B}"/>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C362F-6118-C329-4C1A-7DAD0898E975}"/>
              </a:ext>
            </a:extLst>
          </p:cNvPr>
          <p:cNvSpPr>
            <a:spLocks noGrp="1"/>
          </p:cNvSpPr>
          <p:nvPr>
            <p:ph type="title"/>
          </p:nvPr>
        </p:nvSpPr>
        <p:spPr/>
        <p:txBody>
          <a:bodyPr/>
          <a:lstStyle/>
          <a:p>
            <a:r>
              <a:rPr lang="en-US" dirty="0"/>
              <a:t>Quantitative Data Types</a:t>
            </a:r>
          </a:p>
        </p:txBody>
      </p:sp>
      <p:sp>
        <p:nvSpPr>
          <p:cNvPr id="3" name="Content Placeholder 2">
            <a:extLst>
              <a:ext uri="{FF2B5EF4-FFF2-40B4-BE49-F238E27FC236}">
                <a16:creationId xmlns:a16="http://schemas.microsoft.com/office/drawing/2014/main" id="{E6A20E9B-F07C-5EF7-9445-1AAF9563D72A}"/>
              </a:ext>
            </a:extLst>
          </p:cNvPr>
          <p:cNvSpPr>
            <a:spLocks noGrp="1"/>
          </p:cNvSpPr>
          <p:nvPr>
            <p:ph idx="1"/>
          </p:nvPr>
        </p:nvSpPr>
        <p:spPr/>
        <p:txBody>
          <a:bodyPr>
            <a:normAutofit/>
          </a:bodyPr>
          <a:lstStyle/>
          <a:p>
            <a:pPr>
              <a:buFont typeface="Arial" panose="020B0604020202020204" pitchFamily="34" charset="0"/>
              <a:buChar char="•"/>
            </a:pPr>
            <a:r>
              <a:rPr lang="en-US" dirty="0"/>
              <a:t>Quantitative data may be either </a:t>
            </a:r>
            <a:r>
              <a:rPr lang="en-US" b="1" dirty="0"/>
              <a:t>discrete </a:t>
            </a:r>
            <a:r>
              <a:rPr lang="en-US" dirty="0"/>
              <a:t>or </a:t>
            </a:r>
            <a:r>
              <a:rPr lang="en-US" b="1" dirty="0"/>
              <a:t>continuous</a:t>
            </a:r>
            <a:r>
              <a:rPr lang="en-US" dirty="0"/>
              <a:t>.</a:t>
            </a:r>
          </a:p>
          <a:p>
            <a:pPr>
              <a:buFont typeface="Arial" panose="020B0604020202020204" pitchFamily="34" charset="0"/>
              <a:buChar char="•"/>
            </a:pPr>
            <a:r>
              <a:rPr lang="en-US" dirty="0"/>
              <a:t>All data that are the result of counting are called </a:t>
            </a:r>
            <a:r>
              <a:rPr lang="en-US" b="1" dirty="0"/>
              <a:t>quantitative discrete data</a:t>
            </a:r>
            <a:r>
              <a:rPr lang="en-US" dirty="0"/>
              <a:t>. These data take on only certain numerical values. </a:t>
            </a:r>
          </a:p>
          <a:p>
            <a:pPr>
              <a:buFont typeface="Arial" panose="020B0604020202020204" pitchFamily="34" charset="0"/>
              <a:buChar char="•"/>
            </a:pPr>
            <a:r>
              <a:rPr lang="en-US" dirty="0"/>
              <a:t>All data that are the result of measuring are </a:t>
            </a:r>
            <a:r>
              <a:rPr lang="en-US" b="1" dirty="0"/>
              <a:t>quantitative continuous data </a:t>
            </a:r>
            <a:r>
              <a:rPr lang="en-US" dirty="0"/>
              <a:t>assuming that we can measure accurately. </a:t>
            </a:r>
          </a:p>
          <a:p>
            <a:r>
              <a:rPr lang="en-US" b="1" dirty="0"/>
              <a:t>Note: </a:t>
            </a:r>
            <a:r>
              <a:rPr lang="en-US" dirty="0"/>
              <a:t>You may collect data as numbers and report it categorically. For example, the quiz scores for each student are recorded throughout the term. At the end of the term, the quiz scores are reported as A, B, C, D, or F.</a:t>
            </a:r>
          </a:p>
          <a:p>
            <a:endParaRPr lang="en-US" dirty="0"/>
          </a:p>
          <a:p>
            <a:endParaRPr lang="en-US" dirty="0"/>
          </a:p>
        </p:txBody>
      </p:sp>
      <p:sp>
        <p:nvSpPr>
          <p:cNvPr id="4" name="Slide Number Placeholder 3">
            <a:extLst>
              <a:ext uri="{FF2B5EF4-FFF2-40B4-BE49-F238E27FC236}">
                <a16:creationId xmlns:a16="http://schemas.microsoft.com/office/drawing/2014/main" id="{BAA12B32-5FD7-5114-D084-C5742FAB3821}"/>
              </a:ext>
            </a:extLst>
          </p:cNvPr>
          <p:cNvSpPr>
            <a:spLocks noGrp="1"/>
          </p:cNvSpPr>
          <p:nvPr>
            <p:ph type="sldNum" sz="quarter" idx="12"/>
          </p:nvPr>
        </p:nvSpPr>
        <p:spPr/>
        <p:txBody>
          <a:bodyPr/>
          <a:lstStyle/>
          <a:p>
            <a:fld id="{3A98EE3D-8CD1-4C3F-BD1C-C98C9596463C}" type="slidenum">
              <a:rPr lang="en-US" smtClean="0"/>
              <a:t>20</a:t>
            </a:fld>
            <a:endParaRPr lang="en-US" dirty="0"/>
          </a:p>
        </p:txBody>
      </p:sp>
    </p:spTree>
    <p:extLst>
      <p:ext uri="{BB962C8B-B14F-4D97-AF65-F5344CB8AC3E}">
        <p14:creationId xmlns:p14="http://schemas.microsoft.com/office/powerpoint/2010/main" val="2665698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09E72-E9B1-AB83-2E90-CA6528E35A7E}"/>
              </a:ext>
            </a:extLst>
          </p:cNvPr>
          <p:cNvSpPr>
            <a:spLocks noGrp="1"/>
          </p:cNvSpPr>
          <p:nvPr>
            <p:ph type="title"/>
          </p:nvPr>
        </p:nvSpPr>
        <p:spPr/>
        <p:txBody>
          <a:bodyPr/>
          <a:lstStyle/>
          <a:p>
            <a:r>
              <a:rPr lang="en-US" dirty="0"/>
              <a:t>Examples</a:t>
            </a:r>
          </a:p>
        </p:txBody>
      </p:sp>
      <p:sp>
        <p:nvSpPr>
          <p:cNvPr id="3" name="Content Placeholder 2">
            <a:extLst>
              <a:ext uri="{FF2B5EF4-FFF2-40B4-BE49-F238E27FC236}">
                <a16:creationId xmlns:a16="http://schemas.microsoft.com/office/drawing/2014/main" id="{0DAFDDFB-BC03-9900-EFC7-0D7306341C29}"/>
              </a:ext>
            </a:extLst>
          </p:cNvPr>
          <p:cNvSpPr>
            <a:spLocks noGrp="1"/>
          </p:cNvSpPr>
          <p:nvPr>
            <p:ph idx="1"/>
          </p:nvPr>
        </p:nvSpPr>
        <p:spPr/>
        <p:txBody>
          <a:bodyPr>
            <a:normAutofit fontScale="85000" lnSpcReduction="20000"/>
          </a:bodyPr>
          <a:lstStyle/>
          <a:p>
            <a:r>
              <a:rPr lang="en-US" b="1" dirty="0"/>
              <a:t>Sample of Quantitative Discrete Data</a:t>
            </a:r>
          </a:p>
          <a:p>
            <a:r>
              <a:rPr lang="en-US" dirty="0"/>
              <a:t>The data are the number of books students carry in their backpacks. You sample five students. Two students carry three books, one student carries four books, one student carries two books, and one student carries one book. The numbers of books (three, four, two, and one) are the quantitative discrete data.</a:t>
            </a:r>
          </a:p>
          <a:p>
            <a:r>
              <a:rPr lang="en-US" b="1" dirty="0"/>
              <a:t>Sample of Quantitative Continuous Data</a:t>
            </a:r>
          </a:p>
          <a:p>
            <a:r>
              <a:rPr lang="en-US" dirty="0"/>
              <a:t>The data are the weights of backpacks with books in them. You sample the same five students. The weights (in pounds) of their backpacks are 6.2, 7, 6.8, 9.1, 4.3. Notice that backpacks carrying three books can have different weights. Weights are quantitative continuous data.</a:t>
            </a:r>
          </a:p>
          <a:p>
            <a:r>
              <a:rPr lang="en-US" b="1" dirty="0"/>
              <a:t>Sample of Qualitative Data</a:t>
            </a:r>
          </a:p>
          <a:p>
            <a:r>
              <a:rPr lang="en-US" dirty="0"/>
              <a:t>The data are the colors of backpacks. Again, you sample the same five students. One student has a red backpack, two students have black backpacks, one student has a green backpack, and one student has a gray backpack. The colors red, black, black, green, and gray are qualitative data.</a:t>
            </a:r>
          </a:p>
          <a:p>
            <a:endParaRPr lang="en-US" dirty="0"/>
          </a:p>
        </p:txBody>
      </p:sp>
      <p:sp>
        <p:nvSpPr>
          <p:cNvPr id="4" name="Slide Number Placeholder 3">
            <a:extLst>
              <a:ext uri="{FF2B5EF4-FFF2-40B4-BE49-F238E27FC236}">
                <a16:creationId xmlns:a16="http://schemas.microsoft.com/office/drawing/2014/main" id="{51484F07-CAE7-4A4C-74A2-B6510DBC4F60}"/>
              </a:ext>
            </a:extLst>
          </p:cNvPr>
          <p:cNvSpPr>
            <a:spLocks noGrp="1"/>
          </p:cNvSpPr>
          <p:nvPr>
            <p:ph type="sldNum" sz="quarter" idx="12"/>
          </p:nvPr>
        </p:nvSpPr>
        <p:spPr/>
        <p:txBody>
          <a:bodyPr/>
          <a:lstStyle/>
          <a:p>
            <a:fld id="{3A98EE3D-8CD1-4C3F-BD1C-C98C9596463C}" type="slidenum">
              <a:rPr lang="en-US" smtClean="0"/>
              <a:t>21</a:t>
            </a:fld>
            <a:endParaRPr lang="en-US" dirty="0"/>
          </a:p>
        </p:txBody>
      </p:sp>
    </p:spTree>
    <p:extLst>
      <p:ext uri="{BB962C8B-B14F-4D97-AF65-F5344CB8AC3E}">
        <p14:creationId xmlns:p14="http://schemas.microsoft.com/office/powerpoint/2010/main" val="1701766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C25C2-1B88-93C9-3CE1-71F315B9AA37}"/>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279E2B4-E9E4-E878-EBEC-A32438463EB9}"/>
              </a:ext>
            </a:extLst>
          </p:cNvPr>
          <p:cNvSpPr>
            <a:spLocks noGrp="1"/>
          </p:cNvSpPr>
          <p:nvPr>
            <p:ph idx="1"/>
          </p:nvPr>
        </p:nvSpPr>
        <p:spPr/>
        <p:txBody>
          <a:bodyPr>
            <a:normAutofit fontScale="85000" lnSpcReduction="20000"/>
          </a:bodyPr>
          <a:lstStyle/>
          <a:p>
            <a:r>
              <a:rPr lang="en-US" dirty="0"/>
              <a:t>Indicate whether quantitative data are continuous or discrete. Hint: Data that are discrete often start with the words "the number of."</a:t>
            </a:r>
          </a:p>
          <a:p>
            <a:pPr marL="457200" indent="-457200">
              <a:buFont typeface="+mj-lt"/>
              <a:buAutoNum type="alphaLcPeriod"/>
            </a:pPr>
            <a:r>
              <a:rPr lang="en-US" dirty="0"/>
              <a:t>the number of pairs of shoes you own</a:t>
            </a:r>
          </a:p>
          <a:p>
            <a:pPr marL="457200" indent="-457200">
              <a:buFont typeface="+mj-lt"/>
              <a:buAutoNum type="alphaLcPeriod"/>
            </a:pPr>
            <a:r>
              <a:rPr lang="en-US" dirty="0"/>
              <a:t>the type of car you drive</a:t>
            </a:r>
          </a:p>
          <a:p>
            <a:pPr marL="457200" indent="-457200">
              <a:buFont typeface="+mj-lt"/>
              <a:buAutoNum type="alphaLcPeriod"/>
            </a:pPr>
            <a:r>
              <a:rPr lang="en-US" dirty="0"/>
              <a:t>the distance it is from your home to the nearest grocery store</a:t>
            </a:r>
          </a:p>
          <a:p>
            <a:pPr marL="457200" indent="-457200">
              <a:buFont typeface="+mj-lt"/>
              <a:buAutoNum type="alphaLcPeriod"/>
            </a:pPr>
            <a:r>
              <a:rPr lang="en-US" dirty="0"/>
              <a:t>the number of classes you take per school year.</a:t>
            </a:r>
          </a:p>
          <a:p>
            <a:pPr marL="457200" indent="-457200">
              <a:buFont typeface="+mj-lt"/>
              <a:buAutoNum type="alphaLcPeriod"/>
            </a:pPr>
            <a:r>
              <a:rPr lang="en-US" dirty="0"/>
              <a:t>the type of calculator you use</a:t>
            </a:r>
          </a:p>
          <a:p>
            <a:pPr marL="457200" indent="-457200">
              <a:buFont typeface="+mj-lt"/>
              <a:buAutoNum type="alphaLcPeriod"/>
            </a:pPr>
            <a:r>
              <a:rPr lang="en-US" dirty="0"/>
              <a:t>weights of sumo wrestlers</a:t>
            </a:r>
          </a:p>
          <a:p>
            <a:pPr marL="457200" indent="-457200">
              <a:buFont typeface="+mj-lt"/>
              <a:buAutoNum type="alphaLcPeriod"/>
            </a:pPr>
            <a:r>
              <a:rPr lang="en-US" dirty="0"/>
              <a:t>number of correct answers on a quiz</a:t>
            </a:r>
          </a:p>
          <a:p>
            <a:pPr marL="457200" indent="-457200">
              <a:buFont typeface="+mj-lt"/>
              <a:buAutoNum type="alphaLcPeriod"/>
            </a:pPr>
            <a:r>
              <a:rPr lang="en-US" dirty="0"/>
              <a:t>IQ scores (This may cause some discussion.)</a:t>
            </a:r>
          </a:p>
          <a:p>
            <a:endParaRPr lang="en-US" dirty="0"/>
          </a:p>
        </p:txBody>
      </p:sp>
      <p:sp>
        <p:nvSpPr>
          <p:cNvPr id="4" name="Slide Number Placeholder 3">
            <a:extLst>
              <a:ext uri="{FF2B5EF4-FFF2-40B4-BE49-F238E27FC236}">
                <a16:creationId xmlns:a16="http://schemas.microsoft.com/office/drawing/2014/main" id="{50F79004-8097-A64F-9EE5-293D0A7AA0C9}"/>
              </a:ext>
            </a:extLst>
          </p:cNvPr>
          <p:cNvSpPr>
            <a:spLocks noGrp="1"/>
          </p:cNvSpPr>
          <p:nvPr>
            <p:ph type="sldNum" sz="quarter" idx="12"/>
          </p:nvPr>
        </p:nvSpPr>
        <p:spPr/>
        <p:txBody>
          <a:bodyPr/>
          <a:lstStyle/>
          <a:p>
            <a:fld id="{3A98EE3D-8CD1-4C3F-BD1C-C98C9596463C}" type="slidenum">
              <a:rPr lang="en-US" smtClean="0"/>
              <a:t>22</a:t>
            </a:fld>
            <a:endParaRPr lang="en-US" dirty="0"/>
          </a:p>
        </p:txBody>
      </p:sp>
    </p:spTree>
    <p:extLst>
      <p:ext uri="{BB962C8B-B14F-4D97-AF65-F5344CB8AC3E}">
        <p14:creationId xmlns:p14="http://schemas.microsoft.com/office/powerpoint/2010/main" val="2836265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C25C2-1B88-93C9-3CE1-71F315B9AA37}"/>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E279E2B4-E9E4-E878-EBEC-A32438463EB9}"/>
              </a:ext>
            </a:extLst>
          </p:cNvPr>
          <p:cNvSpPr>
            <a:spLocks noGrp="1"/>
          </p:cNvSpPr>
          <p:nvPr>
            <p:ph idx="1"/>
          </p:nvPr>
        </p:nvSpPr>
        <p:spPr/>
        <p:txBody>
          <a:bodyPr>
            <a:normAutofit fontScale="85000" lnSpcReduction="20000"/>
          </a:bodyPr>
          <a:lstStyle/>
          <a:p>
            <a:pPr marL="457200" indent="-457200">
              <a:buFont typeface="+mj-lt"/>
              <a:buAutoNum type="alphaLcPeriod"/>
            </a:pPr>
            <a:r>
              <a:rPr lang="en-US" dirty="0"/>
              <a:t>the number of pairs of shoes you own</a:t>
            </a:r>
          </a:p>
          <a:p>
            <a:pPr marL="457200" indent="-457200">
              <a:buFont typeface="+mj-lt"/>
              <a:buAutoNum type="alphaLcPeriod"/>
            </a:pPr>
            <a:r>
              <a:rPr lang="en-US" dirty="0"/>
              <a:t>the type of car you drive</a:t>
            </a:r>
          </a:p>
          <a:p>
            <a:pPr marL="457200" indent="-457200">
              <a:buFont typeface="+mj-lt"/>
              <a:buAutoNum type="alphaLcPeriod"/>
            </a:pPr>
            <a:r>
              <a:rPr lang="en-US" dirty="0"/>
              <a:t>the distance it is from your home to the nearest grocery store</a:t>
            </a:r>
          </a:p>
          <a:p>
            <a:pPr marL="457200" indent="-457200">
              <a:buFont typeface="+mj-lt"/>
              <a:buAutoNum type="alphaLcPeriod"/>
            </a:pPr>
            <a:r>
              <a:rPr lang="en-US" dirty="0"/>
              <a:t>the number of classes you take per school year.</a:t>
            </a:r>
          </a:p>
          <a:p>
            <a:pPr marL="457200" indent="-457200">
              <a:buFont typeface="+mj-lt"/>
              <a:buAutoNum type="alphaLcPeriod"/>
            </a:pPr>
            <a:r>
              <a:rPr lang="en-US" dirty="0"/>
              <a:t>the type of calculator you use</a:t>
            </a:r>
          </a:p>
          <a:p>
            <a:pPr marL="457200" indent="-457200">
              <a:buFont typeface="+mj-lt"/>
              <a:buAutoNum type="alphaLcPeriod"/>
            </a:pPr>
            <a:r>
              <a:rPr lang="en-US" dirty="0"/>
              <a:t>weights of sumo wrestlers</a:t>
            </a:r>
          </a:p>
          <a:p>
            <a:pPr marL="457200" indent="-457200">
              <a:buFont typeface="+mj-lt"/>
              <a:buAutoNum type="alphaLcPeriod"/>
            </a:pPr>
            <a:r>
              <a:rPr lang="en-US" dirty="0"/>
              <a:t>number of correct answers on a quiz</a:t>
            </a:r>
          </a:p>
          <a:p>
            <a:pPr marL="457200" indent="-457200">
              <a:buFont typeface="+mj-lt"/>
              <a:buAutoNum type="alphaLcPeriod"/>
            </a:pPr>
            <a:r>
              <a:rPr lang="en-US" dirty="0"/>
              <a:t>IQ scores (This may cause some discussion.)</a:t>
            </a:r>
          </a:p>
          <a:p>
            <a:pPr marL="0" indent="0">
              <a:buNone/>
            </a:pPr>
            <a:r>
              <a:rPr lang="en-US" b="0" i="0" dirty="0">
                <a:solidFill>
                  <a:srgbClr val="424242"/>
                </a:solidFill>
                <a:effectLst/>
                <a:latin typeface="Neue Helvetica W01"/>
              </a:rPr>
              <a:t>Answer: Items a, d, and g are quantitative discrete; items c, f, and h are quantitative continuous; items b and e are qualitative, or categorical.</a:t>
            </a:r>
            <a:endParaRPr lang="en-US" dirty="0"/>
          </a:p>
          <a:p>
            <a:endParaRPr lang="en-US" dirty="0"/>
          </a:p>
        </p:txBody>
      </p:sp>
      <p:sp>
        <p:nvSpPr>
          <p:cNvPr id="4" name="Slide Number Placeholder 3">
            <a:extLst>
              <a:ext uri="{FF2B5EF4-FFF2-40B4-BE49-F238E27FC236}">
                <a16:creationId xmlns:a16="http://schemas.microsoft.com/office/drawing/2014/main" id="{DBC1616B-3D67-480B-A2D8-C571A1DDFF57}"/>
              </a:ext>
            </a:extLst>
          </p:cNvPr>
          <p:cNvSpPr>
            <a:spLocks noGrp="1"/>
          </p:cNvSpPr>
          <p:nvPr>
            <p:ph type="sldNum" sz="quarter" idx="12"/>
          </p:nvPr>
        </p:nvSpPr>
        <p:spPr/>
        <p:txBody>
          <a:bodyPr/>
          <a:lstStyle/>
          <a:p>
            <a:fld id="{3A98EE3D-8CD1-4C3F-BD1C-C98C9596463C}" type="slidenum">
              <a:rPr lang="en-US" smtClean="0"/>
              <a:t>23</a:t>
            </a:fld>
            <a:endParaRPr lang="en-US" dirty="0"/>
          </a:p>
        </p:txBody>
      </p:sp>
    </p:spTree>
    <p:extLst>
      <p:ext uri="{BB962C8B-B14F-4D97-AF65-F5344CB8AC3E}">
        <p14:creationId xmlns:p14="http://schemas.microsoft.com/office/powerpoint/2010/main" val="2584925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BFDD7-6D51-7D11-2757-FA27148CD3B4}"/>
              </a:ext>
            </a:extLst>
          </p:cNvPr>
          <p:cNvSpPr>
            <a:spLocks noGrp="1"/>
          </p:cNvSpPr>
          <p:nvPr>
            <p:ph type="title"/>
          </p:nvPr>
        </p:nvSpPr>
        <p:spPr/>
        <p:txBody>
          <a:bodyPr/>
          <a:lstStyle/>
          <a:p>
            <a:r>
              <a:rPr lang="en-US" dirty="0"/>
              <a:t>Visualizing Quantitative Data</a:t>
            </a:r>
          </a:p>
        </p:txBody>
      </p:sp>
      <p:sp>
        <p:nvSpPr>
          <p:cNvPr id="3" name="Content Placeholder 2">
            <a:extLst>
              <a:ext uri="{FF2B5EF4-FFF2-40B4-BE49-F238E27FC236}">
                <a16:creationId xmlns:a16="http://schemas.microsoft.com/office/drawing/2014/main" id="{1CF1193E-ED58-AF03-CAC9-06651337DBDC}"/>
              </a:ext>
            </a:extLst>
          </p:cNvPr>
          <p:cNvSpPr>
            <a:spLocks noGrp="1"/>
          </p:cNvSpPr>
          <p:nvPr>
            <p:ph idx="1"/>
          </p:nvPr>
        </p:nvSpPr>
        <p:spPr/>
        <p:txBody>
          <a:bodyPr/>
          <a:lstStyle/>
          <a:p>
            <a:pPr>
              <a:buFont typeface="Arial" panose="020B0604020202020204" pitchFamily="34" charset="0"/>
              <a:buChar char="•"/>
            </a:pPr>
            <a:r>
              <a:rPr lang="en-US" dirty="0"/>
              <a:t>Tables are a good way of organizing and displaying data. But graphs can be even more helpful in understanding the data. </a:t>
            </a:r>
          </a:p>
          <a:p>
            <a:pPr>
              <a:buFont typeface="Arial" panose="020B0604020202020204" pitchFamily="34" charset="0"/>
              <a:buChar char="•"/>
            </a:pPr>
            <a:r>
              <a:rPr lang="en-US" dirty="0"/>
              <a:t>There are no strict rules concerning which graphs to use. </a:t>
            </a:r>
          </a:p>
          <a:p>
            <a:pPr>
              <a:buFont typeface="Arial" panose="020B0604020202020204" pitchFamily="34" charset="0"/>
              <a:buChar char="•"/>
            </a:pPr>
            <a:r>
              <a:rPr lang="en-US" dirty="0"/>
              <a:t>Two graphs that are used to display qualitative data are pie charts and bar graphs.</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22138439-1130-55A0-7FAF-2D80E23B645C}"/>
              </a:ext>
            </a:extLst>
          </p:cNvPr>
          <p:cNvSpPr>
            <a:spLocks noGrp="1"/>
          </p:cNvSpPr>
          <p:nvPr>
            <p:ph type="sldNum" sz="quarter" idx="12"/>
          </p:nvPr>
        </p:nvSpPr>
        <p:spPr/>
        <p:txBody>
          <a:bodyPr/>
          <a:lstStyle/>
          <a:p>
            <a:fld id="{3A98EE3D-8CD1-4C3F-BD1C-C98C9596463C}" type="slidenum">
              <a:rPr lang="en-US" smtClean="0"/>
              <a:t>24</a:t>
            </a:fld>
            <a:endParaRPr lang="en-US" dirty="0"/>
          </a:p>
        </p:txBody>
      </p:sp>
    </p:spTree>
    <p:extLst>
      <p:ext uri="{BB962C8B-B14F-4D97-AF65-F5344CB8AC3E}">
        <p14:creationId xmlns:p14="http://schemas.microsoft.com/office/powerpoint/2010/main" val="1529016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CE7BABA-C49D-B8E3-AA57-C9B1690EFE4F}"/>
              </a:ext>
            </a:extLst>
          </p:cNvPr>
          <p:cNvSpPr>
            <a:spLocks noGrp="1"/>
          </p:cNvSpPr>
          <p:nvPr>
            <p:ph type="body" idx="1"/>
          </p:nvPr>
        </p:nvSpPr>
        <p:spPr/>
        <p:txBody>
          <a:bodyPr>
            <a:normAutofit fontScale="92500" lnSpcReduction="10000"/>
          </a:bodyPr>
          <a:lstStyle/>
          <a:p>
            <a:r>
              <a:rPr lang="en-US" dirty="0"/>
              <a:t>In a </a:t>
            </a:r>
            <a:r>
              <a:rPr lang="en-US" b="1" dirty="0"/>
              <a:t>pie chart</a:t>
            </a:r>
            <a:r>
              <a:rPr lang="en-US" dirty="0"/>
              <a:t>, categories of data are represented by wedges in a circle and are proportional in size to the percent of individuals in each category.</a:t>
            </a:r>
          </a:p>
          <a:p>
            <a:endParaRPr lang="en-US" dirty="0"/>
          </a:p>
        </p:txBody>
      </p:sp>
      <p:pic>
        <p:nvPicPr>
          <p:cNvPr id="4" name="Picture Placeholder 1" descr="Pie Charts&#10;&#10;Ethnicity of Students">
            <a:extLst>
              <a:ext uri="{FF2B5EF4-FFF2-40B4-BE49-F238E27FC236}">
                <a16:creationId xmlns:a16="http://schemas.microsoft.com/office/drawing/2014/main" id="{61049455-9272-1C8F-0D5D-A9719B085703}"/>
              </a:ext>
            </a:extLst>
          </p:cNvPr>
          <p:cNvPicPr>
            <a:picLocks noChangeAspect="1"/>
          </p:cNvPicPr>
          <p:nvPr/>
        </p:nvPicPr>
        <p:blipFill>
          <a:blip r:embed="rId2">
            <a:extLst>
              <a:ext uri="{28A0092B-C50C-407E-A947-70E740481C1C}">
                <a14:useLocalDpi xmlns:a14="http://schemas.microsoft.com/office/drawing/2010/main" val="0"/>
              </a:ext>
            </a:extLst>
          </a:blip>
          <a:srcRect t="-2067" b="-2067"/>
          <a:stretch>
            <a:fillRect/>
          </a:stretch>
        </p:blipFill>
        <p:spPr>
          <a:xfrm>
            <a:off x="1706975" y="453402"/>
            <a:ext cx="8778050" cy="3810508"/>
          </a:xfrm>
          <a:prstGeom prst="rect">
            <a:avLst/>
          </a:prstGeom>
        </p:spPr>
      </p:pic>
      <p:sp>
        <p:nvSpPr>
          <p:cNvPr id="2" name="Slide Number Placeholder 1">
            <a:extLst>
              <a:ext uri="{FF2B5EF4-FFF2-40B4-BE49-F238E27FC236}">
                <a16:creationId xmlns:a16="http://schemas.microsoft.com/office/drawing/2014/main" id="{2D88AFA4-2513-9574-4638-6D36548619A9}"/>
              </a:ext>
            </a:extLst>
          </p:cNvPr>
          <p:cNvSpPr>
            <a:spLocks noGrp="1"/>
          </p:cNvSpPr>
          <p:nvPr>
            <p:ph type="sldNum" sz="quarter" idx="12"/>
          </p:nvPr>
        </p:nvSpPr>
        <p:spPr/>
        <p:txBody>
          <a:bodyPr/>
          <a:lstStyle/>
          <a:p>
            <a:fld id="{3A98EE3D-8CD1-4C3F-BD1C-C98C9596463C}" type="slidenum">
              <a:rPr lang="en-US" smtClean="0"/>
              <a:t>25</a:t>
            </a:fld>
            <a:endParaRPr lang="en-US" dirty="0"/>
          </a:p>
        </p:txBody>
      </p:sp>
    </p:spTree>
    <p:extLst>
      <p:ext uri="{BB962C8B-B14F-4D97-AF65-F5344CB8AC3E}">
        <p14:creationId xmlns:p14="http://schemas.microsoft.com/office/powerpoint/2010/main" val="617973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439E22-BC7A-DB64-3B8D-0D0BF2804B39}"/>
              </a:ext>
            </a:extLst>
          </p:cNvPr>
          <p:cNvSpPr>
            <a:spLocks noGrp="1"/>
          </p:cNvSpPr>
          <p:nvPr>
            <p:ph type="body" idx="1"/>
          </p:nvPr>
        </p:nvSpPr>
        <p:spPr/>
        <p:txBody>
          <a:bodyPr>
            <a:normAutofit fontScale="92500" lnSpcReduction="10000"/>
          </a:bodyPr>
          <a:lstStyle/>
          <a:p>
            <a:r>
              <a:rPr lang="en-US" dirty="0"/>
              <a:t>In a </a:t>
            </a:r>
            <a:r>
              <a:rPr lang="en-US" b="1" dirty="0"/>
              <a:t>bar graph</a:t>
            </a:r>
            <a:r>
              <a:rPr lang="en-US" dirty="0"/>
              <a:t>, the length of the bar for each category is proportional to the number or percent of individuals in each category. Bars may be vertical or horizontal.</a:t>
            </a:r>
          </a:p>
          <a:p>
            <a:endParaRPr lang="en-US" dirty="0"/>
          </a:p>
        </p:txBody>
      </p:sp>
      <p:pic>
        <p:nvPicPr>
          <p:cNvPr id="4" name="Picture Placeholder 1" descr="Ethnicity of Students" title="Bar Graph">
            <a:extLst>
              <a:ext uri="{FF2B5EF4-FFF2-40B4-BE49-F238E27FC236}">
                <a16:creationId xmlns:a16="http://schemas.microsoft.com/office/drawing/2014/main" id="{8A491718-78DA-69B1-7D1C-A3B9E2DE7AC7}"/>
              </a:ext>
            </a:extLst>
          </p:cNvPr>
          <p:cNvPicPr>
            <a:picLocks noChangeAspect="1"/>
          </p:cNvPicPr>
          <p:nvPr/>
        </p:nvPicPr>
        <p:blipFill>
          <a:blip r:embed="rId2">
            <a:extLst>
              <a:ext uri="{28A0092B-C50C-407E-A947-70E740481C1C}">
                <a14:useLocalDpi xmlns:a14="http://schemas.microsoft.com/office/drawing/2010/main" val="0"/>
              </a:ext>
            </a:extLst>
          </a:blip>
          <a:srcRect l="-2237" r="-2237"/>
          <a:stretch>
            <a:fillRect/>
          </a:stretch>
        </p:blipFill>
        <p:spPr>
          <a:xfrm>
            <a:off x="1690455" y="400136"/>
            <a:ext cx="8811089" cy="3824851"/>
          </a:xfrm>
          <a:prstGeom prst="rect">
            <a:avLst/>
          </a:prstGeom>
        </p:spPr>
      </p:pic>
      <p:sp>
        <p:nvSpPr>
          <p:cNvPr id="2" name="Slide Number Placeholder 1">
            <a:extLst>
              <a:ext uri="{FF2B5EF4-FFF2-40B4-BE49-F238E27FC236}">
                <a16:creationId xmlns:a16="http://schemas.microsoft.com/office/drawing/2014/main" id="{5CA3A487-3B64-66CE-D3A5-4329387731C8}"/>
              </a:ext>
            </a:extLst>
          </p:cNvPr>
          <p:cNvSpPr>
            <a:spLocks noGrp="1"/>
          </p:cNvSpPr>
          <p:nvPr>
            <p:ph type="sldNum" sz="quarter" idx="12"/>
          </p:nvPr>
        </p:nvSpPr>
        <p:spPr/>
        <p:txBody>
          <a:bodyPr/>
          <a:lstStyle/>
          <a:p>
            <a:fld id="{3A98EE3D-8CD1-4C3F-BD1C-C98C9596463C}" type="slidenum">
              <a:rPr lang="en-US" smtClean="0"/>
              <a:t>26</a:t>
            </a:fld>
            <a:endParaRPr lang="en-US" dirty="0"/>
          </a:p>
        </p:txBody>
      </p:sp>
    </p:spTree>
    <p:extLst>
      <p:ext uri="{BB962C8B-B14F-4D97-AF65-F5344CB8AC3E}">
        <p14:creationId xmlns:p14="http://schemas.microsoft.com/office/powerpoint/2010/main" val="2387864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B399767-2147-4374-A0A5-2A279A621D55}"/>
              </a:ext>
            </a:extLst>
          </p:cNvPr>
          <p:cNvSpPr>
            <a:spLocks noGrp="1"/>
          </p:cNvSpPr>
          <p:nvPr>
            <p:ph type="body" idx="1"/>
          </p:nvPr>
        </p:nvSpPr>
        <p:spPr/>
        <p:txBody>
          <a:bodyPr/>
          <a:lstStyle/>
          <a:p>
            <a:r>
              <a:rPr lang="en-US" dirty="0"/>
              <a:t>A </a:t>
            </a:r>
            <a:r>
              <a:rPr lang="en-US" b="1" dirty="0"/>
              <a:t>Pareto chart </a:t>
            </a:r>
            <a:r>
              <a:rPr lang="en-US" dirty="0"/>
              <a:t>consists of bars that are sorted into order by category size (largest to smallest).</a:t>
            </a:r>
          </a:p>
          <a:p>
            <a:endParaRPr lang="en-US" dirty="0"/>
          </a:p>
        </p:txBody>
      </p:sp>
      <p:pic>
        <p:nvPicPr>
          <p:cNvPr id="4" name="Picture Placeholder 1" descr="Ethnicity of Students" title="Pareto Chart">
            <a:extLst>
              <a:ext uri="{FF2B5EF4-FFF2-40B4-BE49-F238E27FC236}">
                <a16:creationId xmlns:a16="http://schemas.microsoft.com/office/drawing/2014/main" id="{B8D25C11-D41E-8EE3-C659-950EFF2E361E}"/>
              </a:ext>
            </a:extLst>
          </p:cNvPr>
          <p:cNvPicPr>
            <a:picLocks noChangeAspect="1"/>
          </p:cNvPicPr>
          <p:nvPr/>
        </p:nvPicPr>
        <p:blipFill>
          <a:blip r:embed="rId2">
            <a:extLst>
              <a:ext uri="{28A0092B-C50C-407E-A947-70E740481C1C}">
                <a14:useLocalDpi xmlns:a14="http://schemas.microsoft.com/office/drawing/2010/main" val="0"/>
              </a:ext>
            </a:extLst>
          </a:blip>
          <a:srcRect l="-1574" r="-1574"/>
          <a:stretch>
            <a:fillRect/>
          </a:stretch>
        </p:blipFill>
        <p:spPr>
          <a:xfrm>
            <a:off x="1663822" y="483194"/>
            <a:ext cx="8864355" cy="3847973"/>
          </a:xfrm>
          <a:prstGeom prst="rect">
            <a:avLst/>
          </a:prstGeom>
        </p:spPr>
      </p:pic>
      <p:sp>
        <p:nvSpPr>
          <p:cNvPr id="2" name="Slide Number Placeholder 1">
            <a:extLst>
              <a:ext uri="{FF2B5EF4-FFF2-40B4-BE49-F238E27FC236}">
                <a16:creationId xmlns:a16="http://schemas.microsoft.com/office/drawing/2014/main" id="{C508944C-1E96-CED4-CD70-4D845F51A439}"/>
              </a:ext>
            </a:extLst>
          </p:cNvPr>
          <p:cNvSpPr>
            <a:spLocks noGrp="1"/>
          </p:cNvSpPr>
          <p:nvPr>
            <p:ph type="sldNum" sz="quarter" idx="12"/>
          </p:nvPr>
        </p:nvSpPr>
        <p:spPr/>
        <p:txBody>
          <a:bodyPr/>
          <a:lstStyle/>
          <a:p>
            <a:fld id="{3A98EE3D-8CD1-4C3F-BD1C-C98C9596463C}" type="slidenum">
              <a:rPr lang="en-US" smtClean="0"/>
              <a:t>27</a:t>
            </a:fld>
            <a:endParaRPr lang="en-US" dirty="0"/>
          </a:p>
        </p:txBody>
      </p:sp>
    </p:spTree>
    <p:extLst>
      <p:ext uri="{BB962C8B-B14F-4D97-AF65-F5344CB8AC3E}">
        <p14:creationId xmlns:p14="http://schemas.microsoft.com/office/powerpoint/2010/main" val="2577014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74B7C-A973-E718-A21B-237C18A02B8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C175D42-21C5-07CA-1C67-8DE91732620D}"/>
              </a:ext>
            </a:extLst>
          </p:cNvPr>
          <p:cNvSpPr>
            <a:spLocks noGrp="1"/>
          </p:cNvSpPr>
          <p:nvPr>
            <p:ph idx="1"/>
          </p:nvPr>
        </p:nvSpPr>
        <p:spPr/>
        <p:txBody>
          <a:bodyPr/>
          <a:lstStyle/>
          <a:p>
            <a:r>
              <a:rPr lang="en-US" dirty="0"/>
              <a:t>A statistics professor collects information about the classification of her students as freshmen, sophomores, juniors, or seniors. The data she collects are summarized in the pie chart. What type of data does this graph show?</a:t>
            </a:r>
          </a:p>
          <a:p>
            <a:endParaRPr lang="en-US" dirty="0"/>
          </a:p>
        </p:txBody>
      </p:sp>
      <p:pic>
        <p:nvPicPr>
          <p:cNvPr id="4" name="Picture 3" descr="Classification of Statistics Students&#10;&#10;Pie Chart">
            <a:extLst>
              <a:ext uri="{FF2B5EF4-FFF2-40B4-BE49-F238E27FC236}">
                <a16:creationId xmlns:a16="http://schemas.microsoft.com/office/drawing/2014/main" id="{E247007D-CECC-59A8-33CB-780F1E85CFE8}"/>
              </a:ext>
            </a:extLst>
          </p:cNvPr>
          <p:cNvPicPr>
            <a:picLocks noChangeAspect="1"/>
          </p:cNvPicPr>
          <p:nvPr/>
        </p:nvPicPr>
        <p:blipFill rotWithShape="1">
          <a:blip r:embed="rId2"/>
          <a:srcRect l="2950"/>
          <a:stretch/>
        </p:blipFill>
        <p:spPr>
          <a:xfrm>
            <a:off x="4983930" y="2885243"/>
            <a:ext cx="5292260" cy="3092900"/>
          </a:xfrm>
          <a:prstGeom prst="rect">
            <a:avLst/>
          </a:prstGeom>
        </p:spPr>
      </p:pic>
      <p:sp>
        <p:nvSpPr>
          <p:cNvPr id="5" name="Slide Number Placeholder 4">
            <a:extLst>
              <a:ext uri="{FF2B5EF4-FFF2-40B4-BE49-F238E27FC236}">
                <a16:creationId xmlns:a16="http://schemas.microsoft.com/office/drawing/2014/main" id="{464FD73D-7339-10E2-9D9D-CDB4B43DE46F}"/>
              </a:ext>
            </a:extLst>
          </p:cNvPr>
          <p:cNvSpPr>
            <a:spLocks noGrp="1"/>
          </p:cNvSpPr>
          <p:nvPr>
            <p:ph type="sldNum" sz="quarter" idx="12"/>
          </p:nvPr>
        </p:nvSpPr>
        <p:spPr/>
        <p:txBody>
          <a:bodyPr/>
          <a:lstStyle/>
          <a:p>
            <a:fld id="{3A98EE3D-8CD1-4C3F-BD1C-C98C9596463C}" type="slidenum">
              <a:rPr lang="en-US" smtClean="0"/>
              <a:t>28</a:t>
            </a:fld>
            <a:endParaRPr lang="en-US" dirty="0"/>
          </a:p>
        </p:txBody>
      </p:sp>
    </p:spTree>
    <p:extLst>
      <p:ext uri="{BB962C8B-B14F-4D97-AF65-F5344CB8AC3E}">
        <p14:creationId xmlns:p14="http://schemas.microsoft.com/office/powerpoint/2010/main" val="3268345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74B7C-A973-E718-A21B-237C18A02B88}"/>
              </a:ext>
            </a:extLst>
          </p:cNvPr>
          <p:cNvSpPr>
            <a:spLocks noGrp="1"/>
          </p:cNvSpPr>
          <p:nvPr>
            <p:ph type="title"/>
          </p:nvPr>
        </p:nvSpPr>
        <p:spPr/>
        <p:txBody>
          <a:bodyPr/>
          <a:lstStyle/>
          <a:p>
            <a:r>
              <a:rPr lang="en-US" dirty="0"/>
              <a:t>Example - Answer</a:t>
            </a:r>
          </a:p>
        </p:txBody>
      </p:sp>
      <p:sp>
        <p:nvSpPr>
          <p:cNvPr id="3" name="Content Placeholder 2">
            <a:extLst>
              <a:ext uri="{FF2B5EF4-FFF2-40B4-BE49-F238E27FC236}">
                <a16:creationId xmlns:a16="http://schemas.microsoft.com/office/drawing/2014/main" id="{EC175D42-21C5-07CA-1C67-8DE91732620D}"/>
              </a:ext>
            </a:extLst>
          </p:cNvPr>
          <p:cNvSpPr>
            <a:spLocks noGrp="1"/>
          </p:cNvSpPr>
          <p:nvPr>
            <p:ph idx="1"/>
          </p:nvPr>
        </p:nvSpPr>
        <p:spPr/>
        <p:txBody>
          <a:bodyPr/>
          <a:lstStyle/>
          <a:p>
            <a:r>
              <a:rPr lang="en-US" dirty="0"/>
              <a:t>A statistics professor collects information about the classification of her students as freshmen, sophomores, juniors, or seniors. The data she collects are summarized in the pie chart. What type of data does this graph show?</a:t>
            </a:r>
          </a:p>
          <a:p>
            <a:r>
              <a:rPr lang="en-US" b="0" i="0" dirty="0">
                <a:solidFill>
                  <a:srgbClr val="424242"/>
                </a:solidFill>
                <a:effectLst/>
              </a:rPr>
              <a:t>This pie chart shows the students in each year, which is </a:t>
            </a:r>
            <a:r>
              <a:rPr lang="en-US" b="1" i="0" dirty="0">
                <a:solidFill>
                  <a:srgbClr val="424242"/>
                </a:solidFill>
                <a:effectLst/>
              </a:rPr>
              <a:t>qualitative (or categorical) data</a:t>
            </a:r>
            <a:r>
              <a:rPr lang="en-US" b="0" i="0" dirty="0">
                <a:solidFill>
                  <a:srgbClr val="424242"/>
                </a:solidFill>
                <a:effectLst/>
              </a:rPr>
              <a:t>.</a:t>
            </a:r>
            <a:endParaRPr lang="en-US" dirty="0"/>
          </a:p>
          <a:p>
            <a:endParaRPr lang="en-US" dirty="0"/>
          </a:p>
        </p:txBody>
      </p:sp>
      <p:pic>
        <p:nvPicPr>
          <p:cNvPr id="4" name="Picture 3" descr="Classification of Statistics Students&#10;&#10;Pie Chart">
            <a:extLst>
              <a:ext uri="{FF2B5EF4-FFF2-40B4-BE49-F238E27FC236}">
                <a16:creationId xmlns:a16="http://schemas.microsoft.com/office/drawing/2014/main" id="{E247007D-CECC-59A8-33CB-780F1E85CFE8}"/>
              </a:ext>
            </a:extLst>
          </p:cNvPr>
          <p:cNvPicPr>
            <a:picLocks noChangeAspect="1"/>
          </p:cNvPicPr>
          <p:nvPr/>
        </p:nvPicPr>
        <p:blipFill rotWithShape="1">
          <a:blip r:embed="rId2"/>
          <a:srcRect l="2950"/>
          <a:stretch/>
        </p:blipFill>
        <p:spPr>
          <a:xfrm>
            <a:off x="6935626" y="3610693"/>
            <a:ext cx="3864346" cy="2258399"/>
          </a:xfrm>
          <a:prstGeom prst="rect">
            <a:avLst/>
          </a:prstGeom>
        </p:spPr>
      </p:pic>
      <p:sp>
        <p:nvSpPr>
          <p:cNvPr id="5" name="Slide Number Placeholder 4">
            <a:extLst>
              <a:ext uri="{FF2B5EF4-FFF2-40B4-BE49-F238E27FC236}">
                <a16:creationId xmlns:a16="http://schemas.microsoft.com/office/drawing/2014/main" id="{462B3821-926D-910F-3788-AC220FA63759}"/>
              </a:ext>
            </a:extLst>
          </p:cNvPr>
          <p:cNvSpPr>
            <a:spLocks noGrp="1"/>
          </p:cNvSpPr>
          <p:nvPr>
            <p:ph type="sldNum" sz="quarter" idx="12"/>
          </p:nvPr>
        </p:nvSpPr>
        <p:spPr/>
        <p:txBody>
          <a:bodyPr/>
          <a:lstStyle/>
          <a:p>
            <a:fld id="{3A98EE3D-8CD1-4C3F-BD1C-C98C9596463C}" type="slidenum">
              <a:rPr lang="en-US" smtClean="0"/>
              <a:t>29</a:t>
            </a:fld>
            <a:endParaRPr lang="en-US" dirty="0"/>
          </a:p>
        </p:txBody>
      </p:sp>
    </p:spTree>
    <p:extLst>
      <p:ext uri="{BB962C8B-B14F-4D97-AF65-F5344CB8AC3E}">
        <p14:creationId xmlns:p14="http://schemas.microsoft.com/office/powerpoint/2010/main" val="483102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8E844-0AE6-55E7-5962-A93D75291B25}"/>
              </a:ext>
            </a:extLst>
          </p:cNvPr>
          <p:cNvSpPr>
            <a:spLocks noGrp="1"/>
          </p:cNvSpPr>
          <p:nvPr>
            <p:ph type="ctrTitle"/>
          </p:nvPr>
        </p:nvSpPr>
        <p:spPr/>
        <p:txBody>
          <a:bodyPr/>
          <a:lstStyle/>
          <a:p>
            <a:r>
              <a:rPr lang="en-US" dirty="0"/>
              <a:t>Section 1.1</a:t>
            </a:r>
          </a:p>
        </p:txBody>
      </p:sp>
      <p:sp>
        <p:nvSpPr>
          <p:cNvPr id="3" name="Subtitle 2">
            <a:extLst>
              <a:ext uri="{FF2B5EF4-FFF2-40B4-BE49-F238E27FC236}">
                <a16:creationId xmlns:a16="http://schemas.microsoft.com/office/drawing/2014/main" id="{28BBD37B-18C5-48B6-C637-08F6DC203699}"/>
              </a:ext>
            </a:extLst>
          </p:cNvPr>
          <p:cNvSpPr>
            <a:spLocks noGrp="1"/>
          </p:cNvSpPr>
          <p:nvPr>
            <p:ph type="subTitle" idx="1"/>
          </p:nvPr>
        </p:nvSpPr>
        <p:spPr/>
        <p:txBody>
          <a:bodyPr/>
          <a:lstStyle/>
          <a:p>
            <a:r>
              <a:rPr lang="en-US" dirty="0"/>
              <a:t>Definitions of Statistics, Probability, and Key Terms</a:t>
            </a:r>
          </a:p>
        </p:txBody>
      </p:sp>
      <p:sp>
        <p:nvSpPr>
          <p:cNvPr id="4" name="Slide Number Placeholder 3">
            <a:extLst>
              <a:ext uri="{FF2B5EF4-FFF2-40B4-BE49-F238E27FC236}">
                <a16:creationId xmlns:a16="http://schemas.microsoft.com/office/drawing/2014/main" id="{15DFC79F-658A-7C2A-8597-701A772FB5FF}"/>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20597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B34BC-3C35-58F0-226C-4CD36BDE16A4}"/>
              </a:ext>
            </a:extLst>
          </p:cNvPr>
          <p:cNvSpPr>
            <a:spLocks noGrp="1"/>
          </p:cNvSpPr>
          <p:nvPr>
            <p:ph type="title"/>
          </p:nvPr>
        </p:nvSpPr>
        <p:spPr/>
        <p:txBody>
          <a:bodyPr/>
          <a:lstStyle/>
          <a:p>
            <a:r>
              <a:rPr lang="en-US" dirty="0"/>
              <a:t>Sampling Examples</a:t>
            </a:r>
          </a:p>
        </p:txBody>
      </p:sp>
      <p:sp>
        <p:nvSpPr>
          <p:cNvPr id="3" name="Content Placeholder 2">
            <a:extLst>
              <a:ext uri="{FF2B5EF4-FFF2-40B4-BE49-F238E27FC236}">
                <a16:creationId xmlns:a16="http://schemas.microsoft.com/office/drawing/2014/main" id="{8E9001A2-95B8-FDBF-FBE4-E4827EC9BEB6}"/>
              </a:ext>
            </a:extLst>
          </p:cNvPr>
          <p:cNvSpPr>
            <a:spLocks noGrp="1"/>
          </p:cNvSpPr>
          <p:nvPr>
            <p:ph idx="1"/>
          </p:nvPr>
        </p:nvSpPr>
        <p:spPr/>
        <p:txBody>
          <a:bodyPr>
            <a:normAutofit/>
          </a:bodyPr>
          <a:lstStyle/>
          <a:p>
            <a:pPr>
              <a:buFont typeface="Arial" panose="020B0604020202020204" pitchFamily="34" charset="0"/>
              <a:buChar char="•"/>
            </a:pPr>
            <a:r>
              <a:rPr lang="en-US" sz="2400" dirty="0"/>
              <a:t>True random sampling is done </a:t>
            </a:r>
            <a:r>
              <a:rPr lang="en-US" sz="2400" b="1" dirty="0"/>
              <a:t>with replacement: </a:t>
            </a:r>
            <a:r>
              <a:rPr lang="en-US" sz="2400" dirty="0"/>
              <a:t>once a member is picked, that member goes back into the population and thus may be chosen more than once</a:t>
            </a:r>
          </a:p>
          <a:p>
            <a:pPr>
              <a:buFont typeface="Arial" panose="020B0604020202020204" pitchFamily="34" charset="0"/>
              <a:buChar char="•"/>
            </a:pPr>
            <a:r>
              <a:rPr lang="en-US" sz="2400" dirty="0"/>
              <a:t>For practical reasons, in most populations, simple random sampling is done </a:t>
            </a:r>
            <a:r>
              <a:rPr lang="en-US" sz="2400" b="1" dirty="0"/>
              <a:t>without replacement</a:t>
            </a:r>
            <a:endParaRPr lang="en-US" dirty="0"/>
          </a:p>
          <a:p>
            <a:endParaRPr lang="en-US" dirty="0"/>
          </a:p>
        </p:txBody>
      </p:sp>
      <p:sp>
        <p:nvSpPr>
          <p:cNvPr id="4" name="Slide Number Placeholder 3">
            <a:extLst>
              <a:ext uri="{FF2B5EF4-FFF2-40B4-BE49-F238E27FC236}">
                <a16:creationId xmlns:a16="http://schemas.microsoft.com/office/drawing/2014/main" id="{0E8DD0FE-B34F-3318-B9C5-79D868543650}"/>
              </a:ext>
            </a:extLst>
          </p:cNvPr>
          <p:cNvSpPr>
            <a:spLocks noGrp="1"/>
          </p:cNvSpPr>
          <p:nvPr>
            <p:ph type="sldNum" sz="quarter" idx="12"/>
          </p:nvPr>
        </p:nvSpPr>
        <p:spPr/>
        <p:txBody>
          <a:bodyPr/>
          <a:lstStyle/>
          <a:p>
            <a:fld id="{3A98EE3D-8CD1-4C3F-BD1C-C98C9596463C}" type="slidenum">
              <a:rPr lang="en-US" smtClean="0"/>
              <a:t>30</a:t>
            </a:fld>
            <a:endParaRPr lang="en-US" dirty="0"/>
          </a:p>
        </p:txBody>
      </p:sp>
    </p:spTree>
    <p:extLst>
      <p:ext uri="{BB962C8B-B14F-4D97-AF65-F5344CB8AC3E}">
        <p14:creationId xmlns:p14="http://schemas.microsoft.com/office/powerpoint/2010/main" val="480442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2CC01-92F3-105F-8BF5-EBB5CB79238A}"/>
              </a:ext>
            </a:extLst>
          </p:cNvPr>
          <p:cNvSpPr>
            <a:spLocks noGrp="1"/>
          </p:cNvSpPr>
          <p:nvPr>
            <p:ph type="title"/>
          </p:nvPr>
        </p:nvSpPr>
        <p:spPr/>
        <p:txBody>
          <a:bodyPr/>
          <a:lstStyle/>
          <a:p>
            <a:r>
              <a:rPr lang="en-US" dirty="0"/>
              <a:t>A Comparison of Techniques</a:t>
            </a:r>
          </a:p>
        </p:txBody>
      </p:sp>
      <p:sp>
        <p:nvSpPr>
          <p:cNvPr id="3" name="Text Placeholder 2">
            <a:extLst>
              <a:ext uri="{FF2B5EF4-FFF2-40B4-BE49-F238E27FC236}">
                <a16:creationId xmlns:a16="http://schemas.microsoft.com/office/drawing/2014/main" id="{B0AABE6E-4536-A6E1-5107-F5A679F67C21}"/>
              </a:ext>
            </a:extLst>
          </p:cNvPr>
          <p:cNvSpPr>
            <a:spLocks noGrp="1"/>
          </p:cNvSpPr>
          <p:nvPr>
            <p:ph type="body" idx="1"/>
          </p:nvPr>
        </p:nvSpPr>
        <p:spPr/>
        <p:txBody>
          <a:bodyPr/>
          <a:lstStyle/>
          <a:p>
            <a:r>
              <a:rPr lang="en-US" dirty="0"/>
              <a:t>With Replacement</a:t>
            </a:r>
          </a:p>
        </p:txBody>
      </p:sp>
      <p:sp>
        <p:nvSpPr>
          <p:cNvPr id="4" name="Content Placeholder 3">
            <a:extLst>
              <a:ext uri="{FF2B5EF4-FFF2-40B4-BE49-F238E27FC236}">
                <a16:creationId xmlns:a16="http://schemas.microsoft.com/office/drawing/2014/main" id="{4CEDF1FD-5B68-D002-E073-D3470B38EFF1}"/>
              </a:ext>
            </a:extLst>
          </p:cNvPr>
          <p:cNvSpPr>
            <a:spLocks noGrp="1"/>
          </p:cNvSpPr>
          <p:nvPr>
            <p:ph sz="half" idx="2"/>
          </p:nvPr>
        </p:nvSpPr>
        <p:spPr/>
        <p:txBody>
          <a:bodyPr/>
          <a:lstStyle/>
          <a:p>
            <a:pPr marL="0" indent="0">
              <a:buNone/>
            </a:pPr>
            <a:r>
              <a:rPr lang="en-US" dirty="0"/>
              <a:t>You have a deck of 52 cards. You select the ace of spades. You replace the card in the deck and select another one. It is possible that you could select the ace of spades a second time. </a:t>
            </a:r>
          </a:p>
        </p:txBody>
      </p:sp>
      <p:sp>
        <p:nvSpPr>
          <p:cNvPr id="5" name="Text Placeholder 4">
            <a:extLst>
              <a:ext uri="{FF2B5EF4-FFF2-40B4-BE49-F238E27FC236}">
                <a16:creationId xmlns:a16="http://schemas.microsoft.com/office/drawing/2014/main" id="{CCD82C48-4C2B-53F9-5F3B-FD0C3D75F1EC}"/>
              </a:ext>
            </a:extLst>
          </p:cNvPr>
          <p:cNvSpPr>
            <a:spLocks noGrp="1"/>
          </p:cNvSpPr>
          <p:nvPr>
            <p:ph type="body" sz="quarter" idx="3"/>
          </p:nvPr>
        </p:nvSpPr>
        <p:spPr/>
        <p:txBody>
          <a:bodyPr/>
          <a:lstStyle/>
          <a:p>
            <a:r>
              <a:rPr lang="en-US" dirty="0"/>
              <a:t>Without Replacement</a:t>
            </a:r>
          </a:p>
        </p:txBody>
      </p:sp>
      <p:sp>
        <p:nvSpPr>
          <p:cNvPr id="6" name="Content Placeholder 5">
            <a:extLst>
              <a:ext uri="{FF2B5EF4-FFF2-40B4-BE49-F238E27FC236}">
                <a16:creationId xmlns:a16="http://schemas.microsoft.com/office/drawing/2014/main" id="{764466F6-9CB5-BB2B-F946-8CE2320AA366}"/>
              </a:ext>
            </a:extLst>
          </p:cNvPr>
          <p:cNvSpPr>
            <a:spLocks noGrp="1"/>
          </p:cNvSpPr>
          <p:nvPr>
            <p:ph sz="quarter" idx="4"/>
          </p:nvPr>
        </p:nvSpPr>
        <p:spPr/>
        <p:txBody>
          <a:bodyPr/>
          <a:lstStyle/>
          <a:p>
            <a:r>
              <a:rPr lang="en-US" dirty="0"/>
              <a:t>You have a have deck of 52 cards. You select the ace of spades. You set the card to the side so that it cannot be select again. In the next selection, you have 51 cards to select from. </a:t>
            </a:r>
          </a:p>
        </p:txBody>
      </p:sp>
      <p:sp>
        <p:nvSpPr>
          <p:cNvPr id="7" name="Slide Number Placeholder 6">
            <a:extLst>
              <a:ext uri="{FF2B5EF4-FFF2-40B4-BE49-F238E27FC236}">
                <a16:creationId xmlns:a16="http://schemas.microsoft.com/office/drawing/2014/main" id="{F464A4FD-5FB8-DCBA-B4FA-547FDB55A044}"/>
              </a:ext>
            </a:extLst>
          </p:cNvPr>
          <p:cNvSpPr>
            <a:spLocks noGrp="1"/>
          </p:cNvSpPr>
          <p:nvPr>
            <p:ph type="sldNum" sz="quarter" idx="12"/>
          </p:nvPr>
        </p:nvSpPr>
        <p:spPr/>
        <p:txBody>
          <a:bodyPr/>
          <a:lstStyle/>
          <a:p>
            <a:fld id="{3A98EE3D-8CD1-4C3F-BD1C-C98C9596463C}" type="slidenum">
              <a:rPr lang="en-US" smtClean="0"/>
              <a:t>31</a:t>
            </a:fld>
            <a:endParaRPr lang="en-US" dirty="0"/>
          </a:p>
        </p:txBody>
      </p:sp>
    </p:spTree>
    <p:extLst>
      <p:ext uri="{BB962C8B-B14F-4D97-AF65-F5344CB8AC3E}">
        <p14:creationId xmlns:p14="http://schemas.microsoft.com/office/powerpoint/2010/main" val="10295388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4D1EE-ED92-0990-BBEE-ABEC34EE69A1}"/>
              </a:ext>
            </a:extLst>
          </p:cNvPr>
          <p:cNvSpPr>
            <a:spLocks noGrp="1"/>
          </p:cNvSpPr>
          <p:nvPr>
            <p:ph type="title"/>
          </p:nvPr>
        </p:nvSpPr>
        <p:spPr/>
        <p:txBody>
          <a:bodyPr/>
          <a:lstStyle/>
          <a:p>
            <a:r>
              <a:rPr lang="en-US" dirty="0"/>
              <a:t>Sampling</a:t>
            </a:r>
          </a:p>
        </p:txBody>
      </p:sp>
      <p:sp>
        <p:nvSpPr>
          <p:cNvPr id="3" name="Content Placeholder 2">
            <a:extLst>
              <a:ext uri="{FF2B5EF4-FFF2-40B4-BE49-F238E27FC236}">
                <a16:creationId xmlns:a16="http://schemas.microsoft.com/office/drawing/2014/main" id="{EAFB2BAD-A47E-5252-33D8-7446964DA19D}"/>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en-US" sz="2000" dirty="0"/>
              <a:t>Besides simple random sampling, there are other forms of sampling that involve a chance process for getting the sample. </a:t>
            </a:r>
            <a:r>
              <a:rPr lang="en-US" sz="2000" b="1" dirty="0"/>
              <a:t>Other well-known random sampling methods are the stratified sample, the cluster sample, and the systematic sample.</a:t>
            </a:r>
            <a:endParaRPr lang="en-US" sz="2000" dirty="0"/>
          </a:p>
          <a:p>
            <a:pPr>
              <a:buFont typeface="Arial" panose="020B0604020202020204" pitchFamily="34" charset="0"/>
              <a:buChar char="•"/>
            </a:pPr>
            <a:r>
              <a:rPr lang="en-US" sz="2000" dirty="0"/>
              <a:t>To choose a </a:t>
            </a:r>
            <a:r>
              <a:rPr lang="en-US" sz="2000" b="1" dirty="0"/>
              <a:t>stratified sample</a:t>
            </a:r>
            <a:r>
              <a:rPr lang="en-US" sz="2000" dirty="0"/>
              <a:t>, divide the population into groups called strata and then take a </a:t>
            </a:r>
            <a:r>
              <a:rPr lang="en-US" sz="2000" b="1" dirty="0"/>
              <a:t>proportionate </a:t>
            </a:r>
            <a:r>
              <a:rPr lang="en-US" sz="2000" dirty="0"/>
              <a:t>number from each stratum.</a:t>
            </a:r>
          </a:p>
          <a:p>
            <a:pPr>
              <a:buFont typeface="Arial" panose="020B0604020202020204" pitchFamily="34" charset="0"/>
              <a:buChar char="•"/>
            </a:pPr>
            <a:r>
              <a:rPr lang="en-US" sz="2000" dirty="0"/>
              <a:t>To choose a </a:t>
            </a:r>
            <a:r>
              <a:rPr lang="en-US" sz="2000" b="1" dirty="0"/>
              <a:t>cluster sample</a:t>
            </a:r>
            <a:r>
              <a:rPr lang="en-US" sz="2000" dirty="0"/>
              <a:t>, divide the population into clusters (groups) and then randomly select some of the clusters. All the members from these clusters are in the cluster sample.</a:t>
            </a:r>
          </a:p>
          <a:p>
            <a:pPr>
              <a:buFont typeface="Arial" panose="020B0604020202020204" pitchFamily="34" charset="0"/>
              <a:buChar char="•"/>
            </a:pPr>
            <a:r>
              <a:rPr lang="en-US" sz="2000" dirty="0"/>
              <a:t>To choose a </a:t>
            </a:r>
            <a:r>
              <a:rPr lang="en-US" sz="2000" b="1" dirty="0"/>
              <a:t>systematic sample</a:t>
            </a:r>
            <a:r>
              <a:rPr lang="en-US" sz="2000" dirty="0"/>
              <a:t>, randomly select a starting point and take every </a:t>
            </a:r>
            <a:r>
              <a:rPr lang="en-US" sz="2000" i="1" dirty="0"/>
              <a:t>n</a:t>
            </a:r>
            <a:r>
              <a:rPr lang="en-US" sz="2000" dirty="0"/>
              <a:t>th piece of data from a listing of the population.</a:t>
            </a:r>
          </a:p>
          <a:p>
            <a:pPr>
              <a:buFont typeface="Arial" panose="020B0604020202020204" pitchFamily="34" charset="0"/>
              <a:buChar char="•"/>
            </a:pPr>
            <a:r>
              <a:rPr lang="en-US" sz="2000" dirty="0"/>
              <a:t>A type of sampling that is non-random is convenience sampling. </a:t>
            </a:r>
            <a:r>
              <a:rPr lang="en-US" sz="2000" b="1" dirty="0"/>
              <a:t>Convenience sampling </a:t>
            </a:r>
            <a:r>
              <a:rPr lang="en-US" sz="2000" dirty="0"/>
              <a:t>involves using results that are readily available.</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0282105C-A910-3C07-025C-0340D8D2D6C2}"/>
              </a:ext>
            </a:extLst>
          </p:cNvPr>
          <p:cNvSpPr>
            <a:spLocks noGrp="1"/>
          </p:cNvSpPr>
          <p:nvPr>
            <p:ph type="sldNum" sz="quarter" idx="12"/>
          </p:nvPr>
        </p:nvSpPr>
        <p:spPr/>
        <p:txBody>
          <a:bodyPr/>
          <a:lstStyle/>
          <a:p>
            <a:fld id="{3A98EE3D-8CD1-4C3F-BD1C-C98C9596463C}" type="slidenum">
              <a:rPr lang="en-US" smtClean="0"/>
              <a:t>32</a:t>
            </a:fld>
            <a:endParaRPr lang="en-US" dirty="0"/>
          </a:p>
        </p:txBody>
      </p:sp>
    </p:spTree>
    <p:extLst>
      <p:ext uri="{BB962C8B-B14F-4D97-AF65-F5344CB8AC3E}">
        <p14:creationId xmlns:p14="http://schemas.microsoft.com/office/powerpoint/2010/main" val="2150147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DB8C8-C467-8659-892F-E07299B6819F}"/>
              </a:ext>
            </a:extLst>
          </p:cNvPr>
          <p:cNvSpPr>
            <a:spLocks noGrp="1"/>
          </p:cNvSpPr>
          <p:nvPr>
            <p:ph type="title"/>
          </p:nvPr>
        </p:nvSpPr>
        <p:spPr/>
        <p:txBody>
          <a:bodyPr/>
          <a:lstStyle/>
          <a:p>
            <a:r>
              <a:rPr lang="en-US" dirty="0"/>
              <a:t>Sampling Types</a:t>
            </a:r>
          </a:p>
        </p:txBody>
      </p:sp>
      <p:sp>
        <p:nvSpPr>
          <p:cNvPr id="3" name="Content Placeholder 2">
            <a:extLst>
              <a:ext uri="{FF2B5EF4-FFF2-40B4-BE49-F238E27FC236}">
                <a16:creationId xmlns:a16="http://schemas.microsoft.com/office/drawing/2014/main" id="{5432F2B3-54D2-CCAC-9F1E-8E593075DB9B}"/>
              </a:ext>
            </a:extLst>
          </p:cNvPr>
          <p:cNvSpPr>
            <a:spLocks noGrp="1"/>
          </p:cNvSpPr>
          <p:nvPr>
            <p:ph idx="1"/>
          </p:nvPr>
        </p:nvSpPr>
        <p:spPr/>
        <p:txBody>
          <a:bodyPr>
            <a:normAutofit lnSpcReduction="10000"/>
          </a:bodyPr>
          <a:lstStyle/>
          <a:p>
            <a:pPr>
              <a:buFont typeface="Arial" panose="020B0604020202020204" pitchFamily="34" charset="0"/>
              <a:buChar char="•"/>
            </a:pPr>
            <a:r>
              <a:rPr lang="en-US" dirty="0"/>
              <a:t>When you analyze data, it is important to be aware of </a:t>
            </a:r>
            <a:r>
              <a:rPr lang="en-US" b="1" dirty="0"/>
              <a:t>sampling errors </a:t>
            </a:r>
            <a:r>
              <a:rPr lang="en-US" dirty="0"/>
              <a:t>and </a:t>
            </a:r>
            <a:r>
              <a:rPr lang="en-US" dirty="0" err="1"/>
              <a:t>nonsampling</a:t>
            </a:r>
            <a:r>
              <a:rPr lang="en-US" dirty="0"/>
              <a:t> errors. </a:t>
            </a:r>
          </a:p>
          <a:p>
            <a:pPr>
              <a:buFont typeface="Arial" panose="020B0604020202020204" pitchFamily="34" charset="0"/>
              <a:buChar char="•"/>
            </a:pPr>
            <a:r>
              <a:rPr lang="en-US" dirty="0"/>
              <a:t>The actual process of sampling causes sampling errors. </a:t>
            </a:r>
            <a:r>
              <a:rPr lang="en-US" i="1" dirty="0"/>
              <a:t>For example, the sample may not be large enough. </a:t>
            </a:r>
            <a:endParaRPr lang="en-US" dirty="0"/>
          </a:p>
          <a:p>
            <a:pPr>
              <a:buFont typeface="Arial" panose="020B0604020202020204" pitchFamily="34" charset="0"/>
              <a:buChar char="•"/>
            </a:pPr>
            <a:r>
              <a:rPr lang="en-US" dirty="0"/>
              <a:t>Factors not related to the sampling process cause </a:t>
            </a:r>
            <a:r>
              <a:rPr lang="en-US" b="1" dirty="0" err="1"/>
              <a:t>nonsampling</a:t>
            </a:r>
            <a:r>
              <a:rPr lang="en-US" b="1" dirty="0"/>
              <a:t> errors</a:t>
            </a:r>
            <a:r>
              <a:rPr lang="en-US" dirty="0"/>
              <a:t>. </a:t>
            </a:r>
            <a:r>
              <a:rPr lang="en-US" i="1" dirty="0"/>
              <a:t>A defective counting device can cause a </a:t>
            </a:r>
            <a:r>
              <a:rPr lang="en-US" i="1" dirty="0" err="1"/>
              <a:t>nonsampling</a:t>
            </a:r>
            <a:r>
              <a:rPr lang="en-US" i="1" dirty="0"/>
              <a:t> error.</a:t>
            </a:r>
            <a:endParaRPr lang="en-US" dirty="0"/>
          </a:p>
          <a:p>
            <a:pPr>
              <a:buFont typeface="Arial" panose="020B0604020202020204" pitchFamily="34" charset="0"/>
              <a:buChar char="•"/>
            </a:pPr>
            <a:r>
              <a:rPr lang="en-US" dirty="0"/>
              <a:t>In statistics, </a:t>
            </a:r>
            <a:r>
              <a:rPr lang="en-US" b="1" dirty="0"/>
              <a:t>a sampling bias </a:t>
            </a:r>
            <a:r>
              <a:rPr lang="en-US" dirty="0"/>
              <a:t>is created when a sample is collected from a population and some members of the population are not as likely to be chosen as others (remember, each member of the population should have an equally likely chance of being chosen). </a:t>
            </a:r>
          </a:p>
          <a:p>
            <a:pPr>
              <a:buFont typeface="Arial" panose="020B0604020202020204" pitchFamily="34" charset="0"/>
              <a:buChar char="•"/>
            </a:pPr>
            <a:r>
              <a:rPr lang="en-US" dirty="0"/>
              <a:t>When a sampling bias happens, there can be incorrect conclusions drawn about the population that is being studied.</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D81DD186-EC45-E42C-C312-4B81B976060B}"/>
              </a:ext>
            </a:extLst>
          </p:cNvPr>
          <p:cNvSpPr>
            <a:spLocks noGrp="1"/>
          </p:cNvSpPr>
          <p:nvPr>
            <p:ph type="sldNum" sz="quarter" idx="12"/>
          </p:nvPr>
        </p:nvSpPr>
        <p:spPr/>
        <p:txBody>
          <a:bodyPr/>
          <a:lstStyle/>
          <a:p>
            <a:fld id="{3A98EE3D-8CD1-4C3F-BD1C-C98C9596463C}" type="slidenum">
              <a:rPr lang="en-US" smtClean="0"/>
              <a:t>33</a:t>
            </a:fld>
            <a:endParaRPr lang="en-US" dirty="0"/>
          </a:p>
        </p:txBody>
      </p:sp>
    </p:spTree>
    <p:extLst>
      <p:ext uri="{BB962C8B-B14F-4D97-AF65-F5344CB8AC3E}">
        <p14:creationId xmlns:p14="http://schemas.microsoft.com/office/powerpoint/2010/main" val="10575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ADCB5-E4EB-A232-6F9C-46AAEF783B17}"/>
              </a:ext>
            </a:extLst>
          </p:cNvPr>
          <p:cNvSpPr>
            <a:spLocks noGrp="1"/>
          </p:cNvSpPr>
          <p:nvPr>
            <p:ph type="title"/>
          </p:nvPr>
        </p:nvSpPr>
        <p:spPr/>
        <p:txBody>
          <a:bodyPr/>
          <a:lstStyle/>
          <a:p>
            <a:r>
              <a:rPr lang="en-US" dirty="0"/>
              <a:t>Variation in data and samples</a:t>
            </a:r>
          </a:p>
        </p:txBody>
      </p:sp>
      <p:sp>
        <p:nvSpPr>
          <p:cNvPr id="3" name="Content Placeholder 2">
            <a:extLst>
              <a:ext uri="{FF2B5EF4-FFF2-40B4-BE49-F238E27FC236}">
                <a16:creationId xmlns:a16="http://schemas.microsoft.com/office/drawing/2014/main" id="{A5166AE7-C346-EEEC-55D0-AD1262E74AC7}"/>
              </a:ext>
            </a:extLst>
          </p:cNvPr>
          <p:cNvSpPr>
            <a:spLocks noGrp="1"/>
          </p:cNvSpPr>
          <p:nvPr>
            <p:ph idx="1"/>
          </p:nvPr>
        </p:nvSpPr>
        <p:spPr/>
        <p:txBody>
          <a:bodyPr/>
          <a:lstStyle/>
          <a:p>
            <a:pPr>
              <a:buFont typeface="Arial" panose="020B0604020202020204" pitchFamily="34" charset="0"/>
              <a:buChar char="•"/>
            </a:pPr>
            <a:r>
              <a:rPr lang="en-US" b="1" dirty="0"/>
              <a:t>Variation </a:t>
            </a:r>
            <a:r>
              <a:rPr lang="en-US" dirty="0"/>
              <a:t>is present in any set of data. </a:t>
            </a:r>
          </a:p>
          <a:p>
            <a:pPr lvl="1">
              <a:buFont typeface="Arial" panose="020B0604020202020204" pitchFamily="34" charset="0"/>
              <a:buChar char="•"/>
            </a:pPr>
            <a:r>
              <a:rPr lang="en-US" dirty="0"/>
              <a:t>An example: 16-ounce cans of beverage may contain more or less than 16 ounces of liquid.</a:t>
            </a:r>
          </a:p>
          <a:p>
            <a:pPr>
              <a:buFont typeface="Arial" panose="020B0604020202020204" pitchFamily="34" charset="0"/>
              <a:buChar char="•"/>
            </a:pPr>
            <a:r>
              <a:rPr lang="en-US" dirty="0"/>
              <a:t>It was mentioned previously that two or more </a:t>
            </a:r>
            <a:r>
              <a:rPr lang="en-US" b="1" dirty="0"/>
              <a:t>samples </a:t>
            </a:r>
            <a:r>
              <a:rPr lang="en-US" dirty="0"/>
              <a:t>from the same </a:t>
            </a:r>
            <a:r>
              <a:rPr lang="en-US" b="1" dirty="0"/>
              <a:t>population</a:t>
            </a:r>
            <a:r>
              <a:rPr lang="en-US" dirty="0"/>
              <a:t>, taken randomly, and having close to the same characteristics of the population will likely be different from each other.</a:t>
            </a:r>
          </a:p>
          <a:p>
            <a:pPr lvl="1">
              <a:buFont typeface="Arial" panose="020B0604020202020204" pitchFamily="34" charset="0"/>
              <a:buChar char="•"/>
            </a:pPr>
            <a:r>
              <a:rPr lang="en-US" dirty="0"/>
              <a:t>If Doreen and Jung took larger samples (i.e. the number of data values is increased), their sample results (the average amount of time a student sleeps) might be closer to the actual population average. But still, their samples would be, in all likelihood, different from each other. This variability in samples cannot be stressed enough.</a:t>
            </a:r>
          </a:p>
        </p:txBody>
      </p:sp>
      <p:sp>
        <p:nvSpPr>
          <p:cNvPr id="4" name="Slide Number Placeholder 3">
            <a:extLst>
              <a:ext uri="{FF2B5EF4-FFF2-40B4-BE49-F238E27FC236}">
                <a16:creationId xmlns:a16="http://schemas.microsoft.com/office/drawing/2014/main" id="{E22E2530-61B0-E55A-2DE2-E03321152E82}"/>
              </a:ext>
            </a:extLst>
          </p:cNvPr>
          <p:cNvSpPr>
            <a:spLocks noGrp="1"/>
          </p:cNvSpPr>
          <p:nvPr>
            <p:ph type="sldNum" sz="quarter" idx="12"/>
          </p:nvPr>
        </p:nvSpPr>
        <p:spPr/>
        <p:txBody>
          <a:bodyPr/>
          <a:lstStyle/>
          <a:p>
            <a:fld id="{3A98EE3D-8CD1-4C3F-BD1C-C98C9596463C}" type="slidenum">
              <a:rPr lang="en-US" smtClean="0"/>
              <a:t>34</a:t>
            </a:fld>
            <a:endParaRPr lang="en-US" dirty="0"/>
          </a:p>
        </p:txBody>
      </p:sp>
    </p:spTree>
    <p:extLst>
      <p:ext uri="{BB962C8B-B14F-4D97-AF65-F5344CB8AC3E}">
        <p14:creationId xmlns:p14="http://schemas.microsoft.com/office/powerpoint/2010/main" val="33525773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ED21A-75CF-69FC-7E20-425C817E020F}"/>
              </a:ext>
            </a:extLst>
          </p:cNvPr>
          <p:cNvSpPr>
            <a:spLocks noGrp="1"/>
          </p:cNvSpPr>
          <p:nvPr>
            <p:ph type="title"/>
          </p:nvPr>
        </p:nvSpPr>
        <p:spPr/>
        <p:txBody>
          <a:bodyPr/>
          <a:lstStyle/>
          <a:p>
            <a:r>
              <a:rPr lang="en-US" dirty="0"/>
              <a:t>Sampling Example</a:t>
            </a:r>
          </a:p>
        </p:txBody>
      </p:sp>
      <p:sp>
        <p:nvSpPr>
          <p:cNvPr id="3" name="Content Placeholder 2">
            <a:extLst>
              <a:ext uri="{FF2B5EF4-FFF2-40B4-BE49-F238E27FC236}">
                <a16:creationId xmlns:a16="http://schemas.microsoft.com/office/drawing/2014/main" id="{AC1A5FC2-909E-0127-3D87-F676B1835FA6}"/>
              </a:ext>
            </a:extLst>
          </p:cNvPr>
          <p:cNvSpPr>
            <a:spLocks noGrp="1"/>
          </p:cNvSpPr>
          <p:nvPr>
            <p:ph idx="1"/>
          </p:nvPr>
        </p:nvSpPr>
        <p:spPr/>
        <p:txBody>
          <a:bodyPr>
            <a:normAutofit fontScale="85000" lnSpcReduction="20000"/>
          </a:bodyPr>
          <a:lstStyle/>
          <a:p>
            <a:r>
              <a:rPr lang="en-US" dirty="0"/>
              <a:t>Determine the type of sampling used (simple random, stratified, systematic, cluster, or convenience).</a:t>
            </a:r>
          </a:p>
          <a:p>
            <a:pPr marL="457200" indent="-457200">
              <a:buFont typeface="+mj-lt"/>
              <a:buAutoNum type="alphaLcPeriod"/>
            </a:pPr>
            <a:r>
              <a:rPr lang="en-US" dirty="0"/>
              <a:t>A soccer coach selects six players from a group of boys aged eight to ten, seven players from a group of boys aged 11 to 12, and three players from a group of boys aged 13 to 14 to form a recreational soccer team.</a:t>
            </a:r>
          </a:p>
          <a:p>
            <a:pPr marL="457200" indent="-457200">
              <a:buFont typeface="+mj-lt"/>
              <a:buAutoNum type="alphaLcPeriod"/>
            </a:pPr>
            <a:r>
              <a:rPr lang="en-US" dirty="0"/>
              <a:t>A pollster interviews all human resource personnel in five different high tech companies.</a:t>
            </a:r>
          </a:p>
          <a:p>
            <a:pPr marL="457200" indent="-457200">
              <a:buFont typeface="+mj-lt"/>
              <a:buAutoNum type="alphaLcPeriod"/>
            </a:pPr>
            <a:r>
              <a:rPr lang="en-US" dirty="0"/>
              <a:t>A high school educational researcher interviews 50 high school female teachers and 50 high school male teachers.</a:t>
            </a:r>
          </a:p>
          <a:p>
            <a:pPr marL="457200" indent="-457200">
              <a:buFont typeface="+mj-lt"/>
              <a:buAutoNum type="alphaLcPeriod"/>
            </a:pPr>
            <a:r>
              <a:rPr lang="en-US" dirty="0"/>
              <a:t>A medical researcher interviews every third cancer patient from a list of cancer patients at a local hospital.</a:t>
            </a:r>
          </a:p>
          <a:p>
            <a:pPr marL="457200" indent="-457200">
              <a:buFont typeface="+mj-lt"/>
              <a:buAutoNum type="alphaLcPeriod"/>
            </a:pPr>
            <a:r>
              <a:rPr lang="en-US" dirty="0"/>
              <a:t>A high school counselor uses a computer to generate 50 random numbers and then picks students whose names correspond to the numbers.</a:t>
            </a:r>
          </a:p>
          <a:p>
            <a:pPr marL="457200" indent="-457200">
              <a:buFont typeface="+mj-lt"/>
              <a:buAutoNum type="alphaLcPeriod"/>
            </a:pPr>
            <a:r>
              <a:rPr lang="en-US" dirty="0"/>
              <a:t>A student interviews classmates in his algebra class to determine how many pairs of jeans a student owns, on the average.</a:t>
            </a:r>
          </a:p>
          <a:p>
            <a:endParaRPr lang="en-US" dirty="0"/>
          </a:p>
        </p:txBody>
      </p:sp>
      <p:sp>
        <p:nvSpPr>
          <p:cNvPr id="4" name="Slide Number Placeholder 3">
            <a:extLst>
              <a:ext uri="{FF2B5EF4-FFF2-40B4-BE49-F238E27FC236}">
                <a16:creationId xmlns:a16="http://schemas.microsoft.com/office/drawing/2014/main" id="{EE721E45-D385-EDA3-18DB-4E16407DCF7E}"/>
              </a:ext>
            </a:extLst>
          </p:cNvPr>
          <p:cNvSpPr>
            <a:spLocks noGrp="1"/>
          </p:cNvSpPr>
          <p:nvPr>
            <p:ph type="sldNum" sz="quarter" idx="12"/>
          </p:nvPr>
        </p:nvSpPr>
        <p:spPr/>
        <p:txBody>
          <a:bodyPr/>
          <a:lstStyle/>
          <a:p>
            <a:fld id="{3A98EE3D-8CD1-4C3F-BD1C-C98C9596463C}" type="slidenum">
              <a:rPr lang="en-US" smtClean="0"/>
              <a:t>35</a:t>
            </a:fld>
            <a:endParaRPr lang="en-US" dirty="0"/>
          </a:p>
        </p:txBody>
      </p:sp>
    </p:spTree>
    <p:extLst>
      <p:ext uri="{BB962C8B-B14F-4D97-AF65-F5344CB8AC3E}">
        <p14:creationId xmlns:p14="http://schemas.microsoft.com/office/powerpoint/2010/main" val="4200635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ED21A-75CF-69FC-7E20-425C817E020F}"/>
              </a:ext>
            </a:extLst>
          </p:cNvPr>
          <p:cNvSpPr>
            <a:spLocks noGrp="1"/>
          </p:cNvSpPr>
          <p:nvPr>
            <p:ph type="title"/>
          </p:nvPr>
        </p:nvSpPr>
        <p:spPr/>
        <p:txBody>
          <a:bodyPr/>
          <a:lstStyle/>
          <a:p>
            <a:r>
              <a:rPr lang="en-US" dirty="0"/>
              <a:t>Sampling Example - Answers</a:t>
            </a:r>
          </a:p>
        </p:txBody>
      </p:sp>
      <p:sp>
        <p:nvSpPr>
          <p:cNvPr id="3" name="Content Placeholder 2">
            <a:extLst>
              <a:ext uri="{FF2B5EF4-FFF2-40B4-BE49-F238E27FC236}">
                <a16:creationId xmlns:a16="http://schemas.microsoft.com/office/drawing/2014/main" id="{AC1A5FC2-909E-0127-3D87-F676B1835FA6}"/>
              </a:ext>
            </a:extLst>
          </p:cNvPr>
          <p:cNvSpPr>
            <a:spLocks noGrp="1"/>
          </p:cNvSpPr>
          <p:nvPr>
            <p:ph idx="1"/>
          </p:nvPr>
        </p:nvSpPr>
        <p:spPr/>
        <p:txBody>
          <a:bodyPr>
            <a:normAutofit fontScale="85000" lnSpcReduction="20000"/>
          </a:bodyPr>
          <a:lstStyle/>
          <a:p>
            <a:r>
              <a:rPr lang="en-US" dirty="0"/>
              <a:t>Answers: a. stratified; b. cluster; c. stratified; d. systematic; e. simple random; </a:t>
            </a:r>
            <a:r>
              <a:rPr lang="en-US" dirty="0" err="1"/>
              <a:t>f.convenience</a:t>
            </a:r>
            <a:endParaRPr lang="en-US" dirty="0"/>
          </a:p>
          <a:p>
            <a:pPr marL="457200" indent="-457200">
              <a:buFont typeface="+mj-lt"/>
              <a:buAutoNum type="alphaLcPeriod"/>
            </a:pPr>
            <a:r>
              <a:rPr lang="en-US" dirty="0"/>
              <a:t>A soccer coach selects six players from a group of boys aged eight to ten, seven players from a group of boys aged 11 to 12, and three players from a group of boys aged 13 to 14 to form a recreational soccer team.</a:t>
            </a:r>
          </a:p>
          <a:p>
            <a:pPr marL="457200" indent="-457200">
              <a:buFont typeface="+mj-lt"/>
              <a:buAutoNum type="alphaLcPeriod"/>
            </a:pPr>
            <a:r>
              <a:rPr lang="en-US" dirty="0"/>
              <a:t>A pollster interviews all human resource personnel in five different high tech companies.</a:t>
            </a:r>
          </a:p>
          <a:p>
            <a:pPr marL="457200" indent="-457200">
              <a:buFont typeface="+mj-lt"/>
              <a:buAutoNum type="alphaLcPeriod"/>
            </a:pPr>
            <a:r>
              <a:rPr lang="en-US" dirty="0"/>
              <a:t>A high school educational researcher interviews 50 high school female teachers and 50 high school male teachers.</a:t>
            </a:r>
          </a:p>
          <a:p>
            <a:pPr marL="457200" indent="-457200">
              <a:buFont typeface="+mj-lt"/>
              <a:buAutoNum type="alphaLcPeriod"/>
            </a:pPr>
            <a:r>
              <a:rPr lang="en-US" dirty="0"/>
              <a:t>A medical researcher interviews every third cancer patient from a list of cancer patients at a local hospital.</a:t>
            </a:r>
          </a:p>
          <a:p>
            <a:pPr marL="457200" indent="-457200">
              <a:buFont typeface="+mj-lt"/>
              <a:buAutoNum type="alphaLcPeriod"/>
            </a:pPr>
            <a:r>
              <a:rPr lang="en-US" dirty="0"/>
              <a:t>A high school counselor uses a computer to generate 50 random numbers and then picks students whose names correspond to the numbers.</a:t>
            </a:r>
          </a:p>
          <a:p>
            <a:pPr marL="457200" indent="-457200">
              <a:buFont typeface="+mj-lt"/>
              <a:buAutoNum type="alphaLcPeriod"/>
            </a:pPr>
            <a:r>
              <a:rPr lang="en-US" dirty="0"/>
              <a:t>A student interviews classmates in his algebra class to determine how many pairs of jeans a student owns, on the average.</a:t>
            </a:r>
          </a:p>
          <a:p>
            <a:endParaRPr lang="en-US" dirty="0"/>
          </a:p>
        </p:txBody>
      </p:sp>
      <p:sp>
        <p:nvSpPr>
          <p:cNvPr id="4" name="Slide Number Placeholder 3">
            <a:extLst>
              <a:ext uri="{FF2B5EF4-FFF2-40B4-BE49-F238E27FC236}">
                <a16:creationId xmlns:a16="http://schemas.microsoft.com/office/drawing/2014/main" id="{CDF288B6-FC83-8A36-4367-03F9EFFD6C3B}"/>
              </a:ext>
            </a:extLst>
          </p:cNvPr>
          <p:cNvSpPr>
            <a:spLocks noGrp="1"/>
          </p:cNvSpPr>
          <p:nvPr>
            <p:ph type="sldNum" sz="quarter" idx="12"/>
          </p:nvPr>
        </p:nvSpPr>
        <p:spPr/>
        <p:txBody>
          <a:bodyPr/>
          <a:lstStyle/>
          <a:p>
            <a:fld id="{3A98EE3D-8CD1-4C3F-BD1C-C98C9596463C}" type="slidenum">
              <a:rPr lang="en-US" smtClean="0"/>
              <a:t>36</a:t>
            </a:fld>
            <a:endParaRPr lang="en-US" dirty="0"/>
          </a:p>
        </p:txBody>
      </p:sp>
    </p:spTree>
    <p:extLst>
      <p:ext uri="{BB962C8B-B14F-4D97-AF65-F5344CB8AC3E}">
        <p14:creationId xmlns:p14="http://schemas.microsoft.com/office/powerpoint/2010/main" val="344372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21387-A6A8-8B8D-C18F-3D0E0111C4FF}"/>
              </a:ext>
            </a:extLst>
          </p:cNvPr>
          <p:cNvSpPr>
            <a:spLocks noGrp="1"/>
          </p:cNvSpPr>
          <p:nvPr>
            <p:ph type="title"/>
          </p:nvPr>
        </p:nvSpPr>
        <p:spPr/>
        <p:txBody>
          <a:bodyPr/>
          <a:lstStyle/>
          <a:p>
            <a:r>
              <a:rPr lang="en-US" dirty="0"/>
              <a:t>Sampling Example </a:t>
            </a:r>
          </a:p>
        </p:txBody>
      </p:sp>
      <p:sp>
        <p:nvSpPr>
          <p:cNvPr id="3" name="Content Placeholder 2">
            <a:extLst>
              <a:ext uri="{FF2B5EF4-FFF2-40B4-BE49-F238E27FC236}">
                <a16:creationId xmlns:a16="http://schemas.microsoft.com/office/drawing/2014/main" id="{D20C300F-3EC2-A75A-D07B-7DE09D473212}"/>
              </a:ext>
            </a:extLst>
          </p:cNvPr>
          <p:cNvSpPr>
            <a:spLocks noGrp="1"/>
          </p:cNvSpPr>
          <p:nvPr>
            <p:ph idx="1"/>
          </p:nvPr>
        </p:nvSpPr>
        <p:spPr>
          <a:xfrm>
            <a:off x="1097280" y="1961965"/>
            <a:ext cx="10058400" cy="4412202"/>
          </a:xfrm>
        </p:spPr>
        <p:txBody>
          <a:bodyPr>
            <a:normAutofit fontScale="85000" lnSpcReduction="20000"/>
          </a:bodyPr>
          <a:lstStyle/>
          <a:p>
            <a:r>
              <a:rPr lang="en-US" dirty="0"/>
              <a:t>Suppose ABC College has 10,000 part-time students (the population). We are interested in the average amount of money a part-time student spends on books in the fall term. Asking all 10,000 students is an almost impossible task. Suppose we take two different samples. It is unlikely that any student is in both samples.</a:t>
            </a:r>
          </a:p>
          <a:p>
            <a:r>
              <a:rPr lang="en-US" dirty="0"/>
              <a:t>First, we use convenience sampling and survey ten students from a first term organic chemistry class. Many of these students are taking first term calculus in addition to the organic chemistry class. The amount of money they spend on books is as follows:</a:t>
            </a:r>
          </a:p>
          <a:p>
            <a:r>
              <a:rPr lang="en-US" dirty="0"/>
              <a:t>$128; $87; $173; $116; $130; $204; $147; $189; $93; $153 </a:t>
            </a:r>
          </a:p>
          <a:p>
            <a:r>
              <a:rPr lang="en-US" dirty="0"/>
              <a:t>The second sample is taken using a list of senior citizens who take P.E. classes and taking every fifth senior citizen on the list, for a total of ten senior citizens. They spend:</a:t>
            </a:r>
          </a:p>
          <a:p>
            <a:r>
              <a:rPr lang="en-US" dirty="0"/>
              <a:t>$50; $40; $36; $15; $50; $100; $40; $53; $22; $22 </a:t>
            </a:r>
          </a:p>
          <a:p>
            <a:r>
              <a:rPr lang="en-US" dirty="0"/>
              <a:t>a. Do you think that either of these samples is representative of (or is characteristic of) the entire 10,000 part-time student population?</a:t>
            </a:r>
          </a:p>
          <a:p>
            <a:r>
              <a:rPr lang="en-US" dirty="0"/>
              <a:t>b. Since these samples are not representative of the entire population, is it wise to use the results to describe the entire population?</a:t>
            </a:r>
          </a:p>
        </p:txBody>
      </p:sp>
      <p:sp>
        <p:nvSpPr>
          <p:cNvPr id="4" name="Slide Number Placeholder 3">
            <a:extLst>
              <a:ext uri="{FF2B5EF4-FFF2-40B4-BE49-F238E27FC236}">
                <a16:creationId xmlns:a16="http://schemas.microsoft.com/office/drawing/2014/main" id="{8D5443B1-2944-629C-DDF3-FB6232F97C87}"/>
              </a:ext>
            </a:extLst>
          </p:cNvPr>
          <p:cNvSpPr>
            <a:spLocks noGrp="1"/>
          </p:cNvSpPr>
          <p:nvPr>
            <p:ph type="sldNum" sz="quarter" idx="12"/>
          </p:nvPr>
        </p:nvSpPr>
        <p:spPr/>
        <p:txBody>
          <a:bodyPr/>
          <a:lstStyle/>
          <a:p>
            <a:fld id="{3A98EE3D-8CD1-4C3F-BD1C-C98C9596463C}" type="slidenum">
              <a:rPr lang="en-US" smtClean="0"/>
              <a:t>37</a:t>
            </a:fld>
            <a:endParaRPr lang="en-US" dirty="0"/>
          </a:p>
        </p:txBody>
      </p:sp>
    </p:spTree>
    <p:extLst>
      <p:ext uri="{BB962C8B-B14F-4D97-AF65-F5344CB8AC3E}">
        <p14:creationId xmlns:p14="http://schemas.microsoft.com/office/powerpoint/2010/main" val="29202458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21387-A6A8-8B8D-C18F-3D0E0111C4FF}"/>
              </a:ext>
            </a:extLst>
          </p:cNvPr>
          <p:cNvSpPr>
            <a:spLocks noGrp="1"/>
          </p:cNvSpPr>
          <p:nvPr>
            <p:ph type="title"/>
          </p:nvPr>
        </p:nvSpPr>
        <p:spPr/>
        <p:txBody>
          <a:bodyPr/>
          <a:lstStyle/>
          <a:p>
            <a:r>
              <a:rPr lang="en-US" dirty="0"/>
              <a:t>Sampling Example - Answers </a:t>
            </a:r>
          </a:p>
        </p:txBody>
      </p:sp>
      <p:sp>
        <p:nvSpPr>
          <p:cNvPr id="3" name="Content Placeholder 2">
            <a:extLst>
              <a:ext uri="{FF2B5EF4-FFF2-40B4-BE49-F238E27FC236}">
                <a16:creationId xmlns:a16="http://schemas.microsoft.com/office/drawing/2014/main" id="{D20C300F-3EC2-A75A-D07B-7DE09D473212}"/>
              </a:ext>
            </a:extLst>
          </p:cNvPr>
          <p:cNvSpPr>
            <a:spLocks noGrp="1"/>
          </p:cNvSpPr>
          <p:nvPr>
            <p:ph idx="1"/>
          </p:nvPr>
        </p:nvSpPr>
        <p:spPr>
          <a:xfrm>
            <a:off x="1097280" y="1961965"/>
            <a:ext cx="10058400" cy="4412202"/>
          </a:xfrm>
        </p:spPr>
        <p:txBody>
          <a:bodyPr>
            <a:normAutofit lnSpcReduction="10000"/>
          </a:bodyPr>
          <a:lstStyle/>
          <a:p>
            <a:r>
              <a:rPr lang="en-US" dirty="0"/>
              <a:t>a. Do you think that either of these samples is representative of (or is characteristic of) the entire 10,000 part-time student population?</a:t>
            </a:r>
          </a:p>
          <a:p>
            <a:r>
              <a:rPr lang="en-US" dirty="0"/>
              <a:t>Answer: </a:t>
            </a:r>
            <a:r>
              <a:rPr lang="en-US" b="0" i="0" dirty="0">
                <a:solidFill>
                  <a:srgbClr val="424242"/>
                </a:solidFill>
                <a:effectLst/>
              </a:rPr>
              <a:t>No. The first sample probably consists of science-oriented students. Besides the chemistry course, some of them are also taking first-term calculus. Books for these classes tend to be expensive. Most of these students are, more than likely, paying more than the average part-time student for their books. The second sample is a group of senior citizens who are, more than likely, taking courses for health and interest. The amount of money they spend on books is probably much less than the average parttime student. Both samples are biased. Also, in both cases, not all students have a chance to be in either sample.</a:t>
            </a:r>
            <a:endParaRPr lang="en-US" dirty="0"/>
          </a:p>
          <a:p>
            <a:r>
              <a:rPr lang="en-US" dirty="0"/>
              <a:t>b. Since these samples are not representative of the entire population, is it wise to use the results to describe the entire population?</a:t>
            </a:r>
          </a:p>
          <a:p>
            <a:r>
              <a:rPr lang="en-US" dirty="0"/>
              <a:t>Answer: </a:t>
            </a:r>
            <a:r>
              <a:rPr lang="en-US" b="0" i="0" dirty="0">
                <a:solidFill>
                  <a:srgbClr val="424242"/>
                </a:solidFill>
                <a:effectLst/>
              </a:rPr>
              <a:t>No. For these samples, each member of the population did not have an equally likely chance of being chosen.</a:t>
            </a:r>
            <a:endParaRPr lang="en-US" dirty="0"/>
          </a:p>
        </p:txBody>
      </p:sp>
      <p:sp>
        <p:nvSpPr>
          <p:cNvPr id="4" name="Slide Number Placeholder 3">
            <a:extLst>
              <a:ext uri="{FF2B5EF4-FFF2-40B4-BE49-F238E27FC236}">
                <a16:creationId xmlns:a16="http://schemas.microsoft.com/office/drawing/2014/main" id="{7E2F5610-2CA4-FBF7-ED99-CE246D71416A}"/>
              </a:ext>
            </a:extLst>
          </p:cNvPr>
          <p:cNvSpPr>
            <a:spLocks noGrp="1"/>
          </p:cNvSpPr>
          <p:nvPr>
            <p:ph type="sldNum" sz="quarter" idx="12"/>
          </p:nvPr>
        </p:nvSpPr>
        <p:spPr/>
        <p:txBody>
          <a:bodyPr/>
          <a:lstStyle/>
          <a:p>
            <a:fld id="{3A98EE3D-8CD1-4C3F-BD1C-C98C9596463C}" type="slidenum">
              <a:rPr lang="en-US" smtClean="0"/>
              <a:t>38</a:t>
            </a:fld>
            <a:endParaRPr lang="en-US" dirty="0"/>
          </a:p>
        </p:txBody>
      </p:sp>
    </p:spTree>
    <p:extLst>
      <p:ext uri="{BB962C8B-B14F-4D97-AF65-F5344CB8AC3E}">
        <p14:creationId xmlns:p14="http://schemas.microsoft.com/office/powerpoint/2010/main" val="34983231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4A747-43F7-A47A-D063-F229D956D078}"/>
              </a:ext>
            </a:extLst>
          </p:cNvPr>
          <p:cNvSpPr>
            <a:spLocks noGrp="1"/>
          </p:cNvSpPr>
          <p:nvPr>
            <p:ph type="title"/>
          </p:nvPr>
        </p:nvSpPr>
        <p:spPr/>
        <p:txBody>
          <a:bodyPr/>
          <a:lstStyle/>
          <a:p>
            <a:r>
              <a:rPr lang="en-US" dirty="0"/>
              <a:t>Sample Exercise</a:t>
            </a:r>
          </a:p>
        </p:txBody>
      </p:sp>
      <p:sp>
        <p:nvSpPr>
          <p:cNvPr id="3" name="Content Placeholder 2">
            <a:extLst>
              <a:ext uri="{FF2B5EF4-FFF2-40B4-BE49-F238E27FC236}">
                <a16:creationId xmlns:a16="http://schemas.microsoft.com/office/drawing/2014/main" id="{9E5B7DDB-3154-F9FD-ACA6-2F13CB5B91D4}"/>
              </a:ext>
            </a:extLst>
          </p:cNvPr>
          <p:cNvSpPr>
            <a:spLocks noGrp="1"/>
          </p:cNvSpPr>
          <p:nvPr>
            <p:ph idx="1"/>
          </p:nvPr>
        </p:nvSpPr>
        <p:spPr/>
        <p:txBody>
          <a:bodyPr>
            <a:normAutofit lnSpcReduction="10000"/>
          </a:bodyPr>
          <a:lstStyle/>
          <a:p>
            <a:r>
              <a:rPr lang="en-US" sz="2000" dirty="0"/>
              <a:t>Now, suppose we take a third sample. We choose ten different part-time students from the disciplines of chemistry, math, English, psychology, sociology, history, nursing, physical education, art, and early childhood development. (We assume that these are the only disciplines in which part-time students at ABC College are enrolled and that an equal number of part-time students are enrolled in each of the disciplines.) Each student is chosen using simple random sampling. Using a calculator, random numbers are generated and a student from a particular discipline is selected if he or she has a corresponding number. The students spend the following amounts:</a:t>
            </a:r>
          </a:p>
          <a:p>
            <a:r>
              <a:rPr lang="en-US" sz="2000" dirty="0"/>
              <a:t>$180; $50; $150; $85; $260; $75; $180; $200; $200; $150 </a:t>
            </a:r>
          </a:p>
          <a:p>
            <a:r>
              <a:rPr lang="en-US" sz="2000" dirty="0"/>
              <a:t>c. Is the sample biased?</a:t>
            </a:r>
          </a:p>
          <a:p>
            <a:endParaRPr lang="en-US" dirty="0"/>
          </a:p>
        </p:txBody>
      </p:sp>
      <p:sp>
        <p:nvSpPr>
          <p:cNvPr id="4" name="Slide Number Placeholder 3">
            <a:extLst>
              <a:ext uri="{FF2B5EF4-FFF2-40B4-BE49-F238E27FC236}">
                <a16:creationId xmlns:a16="http://schemas.microsoft.com/office/drawing/2014/main" id="{744D98D8-7A65-9B0C-7825-73DDFC9CC8C4}"/>
              </a:ext>
            </a:extLst>
          </p:cNvPr>
          <p:cNvSpPr>
            <a:spLocks noGrp="1"/>
          </p:cNvSpPr>
          <p:nvPr>
            <p:ph type="sldNum" sz="quarter" idx="12"/>
          </p:nvPr>
        </p:nvSpPr>
        <p:spPr/>
        <p:txBody>
          <a:bodyPr/>
          <a:lstStyle/>
          <a:p>
            <a:fld id="{3A98EE3D-8CD1-4C3F-BD1C-C98C9596463C}" type="slidenum">
              <a:rPr lang="en-US" smtClean="0"/>
              <a:t>39</a:t>
            </a:fld>
            <a:endParaRPr lang="en-US" dirty="0"/>
          </a:p>
        </p:txBody>
      </p:sp>
    </p:spTree>
    <p:extLst>
      <p:ext uri="{BB962C8B-B14F-4D97-AF65-F5344CB8AC3E}">
        <p14:creationId xmlns:p14="http://schemas.microsoft.com/office/powerpoint/2010/main" val="2060840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E1BBD-0573-7891-3127-DA1D6496E6D7}"/>
              </a:ext>
            </a:extLst>
          </p:cNvPr>
          <p:cNvSpPr>
            <a:spLocks noGrp="1"/>
          </p:cNvSpPr>
          <p:nvPr>
            <p:ph type="title"/>
          </p:nvPr>
        </p:nvSpPr>
        <p:spPr/>
        <p:txBody>
          <a:bodyPr/>
          <a:lstStyle/>
          <a:p>
            <a:r>
              <a:rPr lang="en-US" dirty="0"/>
              <a:t>Terms We Will Frequently Use</a:t>
            </a:r>
          </a:p>
        </p:txBody>
      </p:sp>
      <p:sp>
        <p:nvSpPr>
          <p:cNvPr id="3" name="Content Placeholder 2">
            <a:extLst>
              <a:ext uri="{FF2B5EF4-FFF2-40B4-BE49-F238E27FC236}">
                <a16:creationId xmlns:a16="http://schemas.microsoft.com/office/drawing/2014/main" id="{55EFBBF1-4BAB-1C9A-3D00-C5705DA870B8}"/>
              </a:ext>
            </a:extLst>
          </p:cNvPr>
          <p:cNvSpPr>
            <a:spLocks noGrp="1"/>
          </p:cNvSpPr>
          <p:nvPr>
            <p:ph sz="half" idx="1"/>
          </p:nvPr>
        </p:nvSpPr>
        <p:spPr/>
        <p:txBody>
          <a:bodyPr/>
          <a:lstStyle/>
          <a:p>
            <a:pPr>
              <a:buFont typeface="Arial" panose="020B0604020202020204" pitchFamily="34" charset="0"/>
              <a:buChar char="•"/>
            </a:pPr>
            <a:r>
              <a:rPr lang="en-US" dirty="0"/>
              <a:t> Statistics</a:t>
            </a:r>
          </a:p>
          <a:p>
            <a:pPr>
              <a:buFont typeface="Arial" panose="020B0604020202020204" pitchFamily="34" charset="0"/>
              <a:buChar char="•"/>
            </a:pPr>
            <a:r>
              <a:rPr lang="en-US" dirty="0"/>
              <a:t> Data</a:t>
            </a:r>
          </a:p>
          <a:p>
            <a:pPr>
              <a:buFont typeface="Arial" panose="020B0604020202020204" pitchFamily="34" charset="0"/>
              <a:buChar char="•"/>
            </a:pPr>
            <a:r>
              <a:rPr lang="en-US" dirty="0"/>
              <a:t> Descriptive statistics</a:t>
            </a:r>
          </a:p>
          <a:p>
            <a:pPr>
              <a:buFont typeface="Arial" panose="020B0604020202020204" pitchFamily="34" charset="0"/>
              <a:buChar char="•"/>
            </a:pPr>
            <a:r>
              <a:rPr lang="en-US" dirty="0"/>
              <a:t> Probability</a:t>
            </a:r>
          </a:p>
          <a:p>
            <a:pPr>
              <a:buFont typeface="Arial" panose="020B0604020202020204" pitchFamily="34" charset="0"/>
              <a:buChar char="•"/>
            </a:pPr>
            <a:r>
              <a:rPr lang="en-US" dirty="0"/>
              <a:t> Inferential statistics</a:t>
            </a:r>
          </a:p>
          <a:p>
            <a:pPr>
              <a:buFont typeface="Arial" panose="020B0604020202020204" pitchFamily="34" charset="0"/>
              <a:buChar char="•"/>
            </a:pPr>
            <a:r>
              <a:rPr lang="en-US" dirty="0"/>
              <a:t> Population</a:t>
            </a:r>
          </a:p>
          <a:p>
            <a:pPr>
              <a:buFont typeface="Arial" panose="020B0604020202020204" pitchFamily="34" charset="0"/>
              <a:buChar char="•"/>
            </a:pPr>
            <a:r>
              <a:rPr lang="en-US" dirty="0"/>
              <a:t> Parameter</a:t>
            </a:r>
          </a:p>
          <a:p>
            <a:pPr>
              <a:buFont typeface="Arial" panose="020B0604020202020204" pitchFamily="34" charset="0"/>
              <a:buChar char="•"/>
            </a:pPr>
            <a:endParaRPr lang="en-US" dirty="0"/>
          </a:p>
        </p:txBody>
      </p:sp>
      <p:sp>
        <p:nvSpPr>
          <p:cNvPr id="4" name="Content Placeholder 3">
            <a:extLst>
              <a:ext uri="{FF2B5EF4-FFF2-40B4-BE49-F238E27FC236}">
                <a16:creationId xmlns:a16="http://schemas.microsoft.com/office/drawing/2014/main" id="{C892EB2A-F9C4-B9BB-A2E7-0472272DAC1C}"/>
              </a:ext>
            </a:extLst>
          </p:cNvPr>
          <p:cNvSpPr>
            <a:spLocks noGrp="1"/>
          </p:cNvSpPr>
          <p:nvPr>
            <p:ph sz="half" idx="2"/>
          </p:nvPr>
        </p:nvSpPr>
        <p:spPr/>
        <p:txBody>
          <a:bodyPr/>
          <a:lstStyle/>
          <a:p>
            <a:pPr>
              <a:buFont typeface="Arial" panose="020B0604020202020204" pitchFamily="34" charset="0"/>
              <a:buChar char="•"/>
            </a:pPr>
            <a:r>
              <a:rPr lang="en-US" dirty="0"/>
              <a:t> Sample </a:t>
            </a:r>
          </a:p>
          <a:p>
            <a:pPr>
              <a:buFont typeface="Arial" panose="020B0604020202020204" pitchFamily="34" charset="0"/>
              <a:buChar char="•"/>
            </a:pPr>
            <a:r>
              <a:rPr lang="en-US" dirty="0"/>
              <a:t> Variables</a:t>
            </a:r>
          </a:p>
          <a:p>
            <a:pPr>
              <a:buFont typeface="Arial" panose="020B0604020202020204" pitchFamily="34" charset="0"/>
              <a:buChar char="•"/>
            </a:pPr>
            <a:r>
              <a:rPr lang="en-US" dirty="0"/>
              <a:t> Numerical variables</a:t>
            </a:r>
          </a:p>
          <a:p>
            <a:pPr>
              <a:buFont typeface="Arial" panose="020B0604020202020204" pitchFamily="34" charset="0"/>
              <a:buChar char="•"/>
            </a:pPr>
            <a:r>
              <a:rPr lang="en-US" dirty="0"/>
              <a:t> Categorical variables</a:t>
            </a:r>
          </a:p>
          <a:p>
            <a:pPr>
              <a:buFont typeface="Arial" panose="020B0604020202020204" pitchFamily="34" charset="0"/>
              <a:buChar char="•"/>
            </a:pPr>
            <a:r>
              <a:rPr lang="en-US" dirty="0"/>
              <a:t> Mean</a:t>
            </a:r>
          </a:p>
          <a:p>
            <a:pPr>
              <a:buFont typeface="Arial" panose="020B0604020202020204" pitchFamily="34" charset="0"/>
              <a:buChar char="•"/>
            </a:pPr>
            <a:r>
              <a:rPr lang="en-US" dirty="0"/>
              <a:t> Proportion</a:t>
            </a:r>
          </a:p>
        </p:txBody>
      </p:sp>
      <p:sp>
        <p:nvSpPr>
          <p:cNvPr id="5" name="Slide Number Placeholder 4">
            <a:extLst>
              <a:ext uri="{FF2B5EF4-FFF2-40B4-BE49-F238E27FC236}">
                <a16:creationId xmlns:a16="http://schemas.microsoft.com/office/drawing/2014/main" id="{2A71ECA6-FA7E-3740-04B4-741F998CB37E}"/>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511180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4A747-43F7-A47A-D063-F229D956D078}"/>
              </a:ext>
            </a:extLst>
          </p:cNvPr>
          <p:cNvSpPr>
            <a:spLocks noGrp="1"/>
          </p:cNvSpPr>
          <p:nvPr>
            <p:ph type="title"/>
          </p:nvPr>
        </p:nvSpPr>
        <p:spPr/>
        <p:txBody>
          <a:bodyPr/>
          <a:lstStyle/>
          <a:p>
            <a:r>
              <a:rPr lang="en-US" dirty="0"/>
              <a:t>Sample Exercise - Answer</a:t>
            </a:r>
          </a:p>
        </p:txBody>
      </p:sp>
      <p:sp>
        <p:nvSpPr>
          <p:cNvPr id="3" name="Content Placeholder 2">
            <a:extLst>
              <a:ext uri="{FF2B5EF4-FFF2-40B4-BE49-F238E27FC236}">
                <a16:creationId xmlns:a16="http://schemas.microsoft.com/office/drawing/2014/main" id="{9E5B7DDB-3154-F9FD-ACA6-2F13CB5B91D4}"/>
              </a:ext>
            </a:extLst>
          </p:cNvPr>
          <p:cNvSpPr>
            <a:spLocks noGrp="1"/>
          </p:cNvSpPr>
          <p:nvPr>
            <p:ph idx="1"/>
          </p:nvPr>
        </p:nvSpPr>
        <p:spPr/>
        <p:txBody>
          <a:bodyPr>
            <a:normAutofit/>
          </a:bodyPr>
          <a:lstStyle/>
          <a:p>
            <a:r>
              <a:rPr lang="en-US" sz="2000" dirty="0"/>
              <a:t>c. Is the sample biased?</a:t>
            </a:r>
          </a:p>
          <a:p>
            <a:r>
              <a:rPr lang="en-US" sz="2000" dirty="0"/>
              <a:t>Answer: </a:t>
            </a:r>
            <a:r>
              <a:rPr lang="en-US" sz="2000" b="0" i="0" dirty="0">
                <a:solidFill>
                  <a:srgbClr val="424242"/>
                </a:solidFill>
                <a:effectLst/>
              </a:rPr>
              <a:t>The sample is unbiased, but a larger sample would be recommended to increase the likelihood that the sample will be close to representative of the population. However, for a biased sampling technique, even a large sample runs the risk of not being representative of the population.</a:t>
            </a:r>
            <a:endParaRPr lang="en-US" sz="2000" dirty="0"/>
          </a:p>
          <a:p>
            <a:endParaRPr lang="en-US" dirty="0"/>
          </a:p>
        </p:txBody>
      </p:sp>
      <p:sp>
        <p:nvSpPr>
          <p:cNvPr id="4" name="Slide Number Placeholder 3">
            <a:extLst>
              <a:ext uri="{FF2B5EF4-FFF2-40B4-BE49-F238E27FC236}">
                <a16:creationId xmlns:a16="http://schemas.microsoft.com/office/drawing/2014/main" id="{AF3CC4DF-F17D-68B6-8A27-3AA3B0916E9F}"/>
              </a:ext>
            </a:extLst>
          </p:cNvPr>
          <p:cNvSpPr>
            <a:spLocks noGrp="1"/>
          </p:cNvSpPr>
          <p:nvPr>
            <p:ph type="sldNum" sz="quarter" idx="12"/>
          </p:nvPr>
        </p:nvSpPr>
        <p:spPr/>
        <p:txBody>
          <a:bodyPr/>
          <a:lstStyle/>
          <a:p>
            <a:fld id="{3A98EE3D-8CD1-4C3F-BD1C-C98C9596463C}" type="slidenum">
              <a:rPr lang="en-US" smtClean="0"/>
              <a:t>40</a:t>
            </a:fld>
            <a:endParaRPr lang="en-US" dirty="0"/>
          </a:p>
        </p:txBody>
      </p:sp>
    </p:spTree>
    <p:extLst>
      <p:ext uri="{BB962C8B-B14F-4D97-AF65-F5344CB8AC3E}">
        <p14:creationId xmlns:p14="http://schemas.microsoft.com/office/powerpoint/2010/main" val="6457621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45E43-0EE3-9E02-B85E-EB60909A3F17}"/>
              </a:ext>
            </a:extLst>
          </p:cNvPr>
          <p:cNvSpPr>
            <a:spLocks noGrp="1"/>
          </p:cNvSpPr>
          <p:nvPr>
            <p:ph type="title"/>
          </p:nvPr>
        </p:nvSpPr>
        <p:spPr/>
        <p:txBody>
          <a:bodyPr/>
          <a:lstStyle/>
          <a:p>
            <a:r>
              <a:rPr lang="en-US" dirty="0"/>
              <a:t>Excel 101</a:t>
            </a:r>
          </a:p>
        </p:txBody>
      </p:sp>
      <p:sp>
        <p:nvSpPr>
          <p:cNvPr id="3" name="Text Placeholder 2">
            <a:extLst>
              <a:ext uri="{FF2B5EF4-FFF2-40B4-BE49-F238E27FC236}">
                <a16:creationId xmlns:a16="http://schemas.microsoft.com/office/drawing/2014/main" id="{F33DD609-976D-88AD-FBC4-8E16356CADB8}"/>
              </a:ext>
            </a:extLst>
          </p:cNvPr>
          <p:cNvSpPr>
            <a:spLocks noGrp="1"/>
          </p:cNvSpPr>
          <p:nvPr>
            <p:ph type="body" idx="1"/>
          </p:nvPr>
        </p:nvSpPr>
        <p:spPr/>
        <p:txBody>
          <a:bodyPr/>
          <a:lstStyle/>
          <a:p>
            <a:r>
              <a:rPr lang="en-US" dirty="0"/>
              <a:t>The basics of using excel and how to create graphs using excel (See workbook for chapter 1)</a:t>
            </a:r>
          </a:p>
        </p:txBody>
      </p:sp>
      <p:sp>
        <p:nvSpPr>
          <p:cNvPr id="4" name="Slide Number Placeholder 3">
            <a:extLst>
              <a:ext uri="{FF2B5EF4-FFF2-40B4-BE49-F238E27FC236}">
                <a16:creationId xmlns:a16="http://schemas.microsoft.com/office/drawing/2014/main" id="{DE600CC1-9102-9B5E-E347-6A588C622240}"/>
              </a:ext>
            </a:extLst>
          </p:cNvPr>
          <p:cNvSpPr>
            <a:spLocks noGrp="1"/>
          </p:cNvSpPr>
          <p:nvPr>
            <p:ph type="sldNum" sz="quarter" idx="12"/>
          </p:nvPr>
        </p:nvSpPr>
        <p:spPr/>
        <p:txBody>
          <a:bodyPr/>
          <a:lstStyle/>
          <a:p>
            <a:fld id="{3A98EE3D-8CD1-4C3F-BD1C-C98C9596463C}" type="slidenum">
              <a:rPr lang="en-US" smtClean="0"/>
              <a:t>41</a:t>
            </a:fld>
            <a:endParaRPr lang="en-US" dirty="0"/>
          </a:p>
        </p:txBody>
      </p:sp>
    </p:spTree>
    <p:extLst>
      <p:ext uri="{BB962C8B-B14F-4D97-AF65-F5344CB8AC3E}">
        <p14:creationId xmlns:p14="http://schemas.microsoft.com/office/powerpoint/2010/main" val="26848528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1E9F3-8400-5017-3AF2-FCB64D53CB8F}"/>
              </a:ext>
            </a:extLst>
          </p:cNvPr>
          <p:cNvSpPr>
            <a:spLocks noGrp="1"/>
          </p:cNvSpPr>
          <p:nvPr>
            <p:ph type="title"/>
          </p:nvPr>
        </p:nvSpPr>
        <p:spPr/>
        <p:txBody>
          <a:bodyPr/>
          <a:lstStyle/>
          <a:p>
            <a:r>
              <a:rPr lang="en-US" dirty="0"/>
              <a:t>Section 1.3</a:t>
            </a:r>
          </a:p>
        </p:txBody>
      </p:sp>
      <p:sp>
        <p:nvSpPr>
          <p:cNvPr id="3" name="Text Placeholder 2">
            <a:extLst>
              <a:ext uri="{FF2B5EF4-FFF2-40B4-BE49-F238E27FC236}">
                <a16:creationId xmlns:a16="http://schemas.microsoft.com/office/drawing/2014/main" id="{0F464346-314E-535E-549A-BC4805F5C913}"/>
              </a:ext>
            </a:extLst>
          </p:cNvPr>
          <p:cNvSpPr>
            <a:spLocks noGrp="1"/>
          </p:cNvSpPr>
          <p:nvPr>
            <p:ph type="body" idx="1"/>
          </p:nvPr>
        </p:nvSpPr>
        <p:spPr/>
        <p:txBody>
          <a:bodyPr/>
          <a:lstStyle/>
          <a:p>
            <a:r>
              <a:rPr lang="en-US" dirty="0"/>
              <a:t>Frequency, Frequency Tables, and Levels of</a:t>
            </a:r>
          </a:p>
          <a:p>
            <a:r>
              <a:rPr lang="en-US" dirty="0"/>
              <a:t>Measurement</a:t>
            </a:r>
          </a:p>
          <a:p>
            <a:endParaRPr lang="en-US" dirty="0"/>
          </a:p>
        </p:txBody>
      </p:sp>
      <p:sp>
        <p:nvSpPr>
          <p:cNvPr id="4" name="Slide Number Placeholder 3">
            <a:extLst>
              <a:ext uri="{FF2B5EF4-FFF2-40B4-BE49-F238E27FC236}">
                <a16:creationId xmlns:a16="http://schemas.microsoft.com/office/drawing/2014/main" id="{82FE3FD4-3F95-B662-C033-E5F13BBEA9D3}"/>
              </a:ext>
            </a:extLst>
          </p:cNvPr>
          <p:cNvSpPr>
            <a:spLocks noGrp="1"/>
          </p:cNvSpPr>
          <p:nvPr>
            <p:ph type="sldNum" sz="quarter" idx="12"/>
          </p:nvPr>
        </p:nvSpPr>
        <p:spPr/>
        <p:txBody>
          <a:bodyPr/>
          <a:lstStyle/>
          <a:p>
            <a:fld id="{3A98EE3D-8CD1-4C3F-BD1C-C98C9596463C}" type="slidenum">
              <a:rPr lang="en-US" smtClean="0"/>
              <a:t>42</a:t>
            </a:fld>
            <a:endParaRPr lang="en-US" dirty="0"/>
          </a:p>
        </p:txBody>
      </p:sp>
    </p:spTree>
    <p:extLst>
      <p:ext uri="{BB962C8B-B14F-4D97-AF65-F5344CB8AC3E}">
        <p14:creationId xmlns:p14="http://schemas.microsoft.com/office/powerpoint/2010/main" val="35472106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E5B50-B18B-1B79-3C3D-BF9730866FFA}"/>
              </a:ext>
            </a:extLst>
          </p:cNvPr>
          <p:cNvSpPr>
            <a:spLocks noGrp="1"/>
          </p:cNvSpPr>
          <p:nvPr>
            <p:ph type="title"/>
          </p:nvPr>
        </p:nvSpPr>
        <p:spPr/>
        <p:txBody>
          <a:bodyPr/>
          <a:lstStyle/>
          <a:p>
            <a:r>
              <a:rPr lang="en-US" dirty="0"/>
              <a:t>Levels of Measurement</a:t>
            </a:r>
          </a:p>
        </p:txBody>
      </p:sp>
      <p:sp>
        <p:nvSpPr>
          <p:cNvPr id="3" name="Content Placeholder 2">
            <a:extLst>
              <a:ext uri="{FF2B5EF4-FFF2-40B4-BE49-F238E27FC236}">
                <a16:creationId xmlns:a16="http://schemas.microsoft.com/office/drawing/2014/main" id="{17C2C9C7-E705-0BCC-9C98-9415A3406F40}"/>
              </a:ext>
            </a:extLst>
          </p:cNvPr>
          <p:cNvSpPr>
            <a:spLocks noGrp="1"/>
          </p:cNvSpPr>
          <p:nvPr>
            <p:ph idx="1"/>
          </p:nvPr>
        </p:nvSpPr>
        <p:spPr/>
        <p:txBody>
          <a:bodyPr/>
          <a:lstStyle/>
          <a:p>
            <a:pPr>
              <a:buFont typeface="Arial" panose="020B0604020202020204" pitchFamily="34" charset="0"/>
              <a:buChar char="•"/>
            </a:pPr>
            <a:r>
              <a:rPr lang="en-US" dirty="0"/>
              <a:t>The way a set of data is measured is called its </a:t>
            </a:r>
            <a:r>
              <a:rPr lang="en-US" b="1" dirty="0"/>
              <a:t>level of measurement</a:t>
            </a:r>
            <a:r>
              <a:rPr lang="en-US" dirty="0"/>
              <a:t>. </a:t>
            </a:r>
          </a:p>
          <a:p>
            <a:pPr>
              <a:buFont typeface="Arial" panose="020B0604020202020204" pitchFamily="34" charset="0"/>
              <a:buChar char="•"/>
            </a:pPr>
            <a:r>
              <a:rPr lang="en-US" dirty="0"/>
              <a:t>Data can be classified into four levels of measurement. They are (from lowest to highest level):</a:t>
            </a:r>
          </a:p>
          <a:p>
            <a:r>
              <a:rPr lang="en-US" dirty="0"/>
              <a:t>• </a:t>
            </a:r>
            <a:r>
              <a:rPr lang="en-US" b="1" dirty="0"/>
              <a:t>Nominal scale level</a:t>
            </a:r>
          </a:p>
          <a:p>
            <a:r>
              <a:rPr lang="en-US" dirty="0"/>
              <a:t>• </a:t>
            </a:r>
            <a:r>
              <a:rPr lang="en-US" b="1" dirty="0"/>
              <a:t>Ordinal scale level</a:t>
            </a:r>
          </a:p>
          <a:p>
            <a:r>
              <a:rPr lang="en-US" dirty="0"/>
              <a:t>• </a:t>
            </a:r>
            <a:r>
              <a:rPr lang="en-US" b="1" dirty="0"/>
              <a:t>Interval scale level</a:t>
            </a:r>
          </a:p>
          <a:p>
            <a:r>
              <a:rPr lang="en-US" dirty="0"/>
              <a:t>• </a:t>
            </a:r>
            <a:r>
              <a:rPr lang="en-US" b="1" dirty="0"/>
              <a:t>Ratio scale level</a:t>
            </a:r>
            <a:endParaRPr lang="en-US" dirty="0"/>
          </a:p>
          <a:p>
            <a:endParaRPr lang="en-US" dirty="0"/>
          </a:p>
        </p:txBody>
      </p:sp>
      <p:sp>
        <p:nvSpPr>
          <p:cNvPr id="4" name="Slide Number Placeholder 3">
            <a:extLst>
              <a:ext uri="{FF2B5EF4-FFF2-40B4-BE49-F238E27FC236}">
                <a16:creationId xmlns:a16="http://schemas.microsoft.com/office/drawing/2014/main" id="{B1CFEEDC-EDA3-2371-F2EB-1653B3C45E6D}"/>
              </a:ext>
            </a:extLst>
          </p:cNvPr>
          <p:cNvSpPr>
            <a:spLocks noGrp="1"/>
          </p:cNvSpPr>
          <p:nvPr>
            <p:ph type="sldNum" sz="quarter" idx="12"/>
          </p:nvPr>
        </p:nvSpPr>
        <p:spPr/>
        <p:txBody>
          <a:bodyPr/>
          <a:lstStyle/>
          <a:p>
            <a:fld id="{3A98EE3D-8CD1-4C3F-BD1C-C98C9596463C}" type="slidenum">
              <a:rPr lang="en-US" smtClean="0"/>
              <a:t>43</a:t>
            </a:fld>
            <a:endParaRPr lang="en-US" dirty="0"/>
          </a:p>
        </p:txBody>
      </p:sp>
    </p:spTree>
    <p:extLst>
      <p:ext uri="{BB962C8B-B14F-4D97-AF65-F5344CB8AC3E}">
        <p14:creationId xmlns:p14="http://schemas.microsoft.com/office/powerpoint/2010/main" val="22395407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1BCC7-AA55-B42B-5E35-4BBAD4B81494}"/>
              </a:ext>
            </a:extLst>
          </p:cNvPr>
          <p:cNvSpPr>
            <a:spLocks noGrp="1"/>
          </p:cNvSpPr>
          <p:nvPr>
            <p:ph type="title"/>
          </p:nvPr>
        </p:nvSpPr>
        <p:spPr/>
        <p:txBody>
          <a:bodyPr/>
          <a:lstStyle/>
          <a:p>
            <a:r>
              <a:rPr lang="en-US" dirty="0"/>
              <a:t>Nominal Scale</a:t>
            </a:r>
          </a:p>
        </p:txBody>
      </p:sp>
      <p:sp>
        <p:nvSpPr>
          <p:cNvPr id="3" name="Content Placeholder 2">
            <a:extLst>
              <a:ext uri="{FF2B5EF4-FFF2-40B4-BE49-F238E27FC236}">
                <a16:creationId xmlns:a16="http://schemas.microsoft.com/office/drawing/2014/main" id="{4D75F11C-24C7-220F-EC1B-8F10CECF56F4}"/>
              </a:ext>
            </a:extLst>
          </p:cNvPr>
          <p:cNvSpPr>
            <a:spLocks noGrp="1"/>
          </p:cNvSpPr>
          <p:nvPr>
            <p:ph idx="1"/>
          </p:nvPr>
        </p:nvSpPr>
        <p:spPr/>
        <p:txBody>
          <a:bodyPr>
            <a:normAutofit/>
          </a:bodyPr>
          <a:lstStyle/>
          <a:p>
            <a:pPr>
              <a:buFont typeface="Arial" panose="020B0604020202020204" pitchFamily="34" charset="0"/>
              <a:buChar char="•"/>
            </a:pPr>
            <a:r>
              <a:rPr lang="en-US" dirty="0"/>
              <a:t>Data that is measured using a </a:t>
            </a:r>
            <a:r>
              <a:rPr lang="en-US" b="1" dirty="0"/>
              <a:t>nominal scale </a:t>
            </a:r>
            <a:r>
              <a:rPr lang="en-US" dirty="0"/>
              <a:t>is </a:t>
            </a:r>
            <a:r>
              <a:rPr lang="en-US" b="1" dirty="0"/>
              <a:t>qualitative</a:t>
            </a:r>
            <a:r>
              <a:rPr lang="en-US" dirty="0"/>
              <a:t>. </a:t>
            </a:r>
          </a:p>
          <a:p>
            <a:pPr lvl="1">
              <a:buFont typeface="Arial" panose="020B0604020202020204" pitchFamily="34" charset="0"/>
              <a:buChar char="•"/>
            </a:pPr>
            <a:r>
              <a:rPr lang="en-US" i="1" dirty="0"/>
              <a:t>Categories, colors, names, labels and favorite foods along with yes or no responses are examples of nominal level data. </a:t>
            </a:r>
            <a:endParaRPr lang="en-US" dirty="0"/>
          </a:p>
          <a:p>
            <a:pPr>
              <a:buFont typeface="Arial" panose="020B0604020202020204" pitchFamily="34" charset="0"/>
              <a:buChar char="•"/>
            </a:pPr>
            <a:r>
              <a:rPr lang="en-US" dirty="0"/>
              <a:t>Nominal scale data are not ordered. </a:t>
            </a:r>
          </a:p>
          <a:p>
            <a:pPr lvl="1">
              <a:buFont typeface="Arial" panose="020B0604020202020204" pitchFamily="34" charset="0"/>
              <a:buChar char="•"/>
            </a:pPr>
            <a:r>
              <a:rPr lang="en-US" i="1" dirty="0"/>
              <a:t>For example, trying to classify people according to their favorite food does not make any sense. Putting pizza first and sushi second is not meaningful.</a:t>
            </a:r>
            <a:endParaRPr lang="en-US" dirty="0"/>
          </a:p>
          <a:p>
            <a:pPr lvl="1">
              <a:buFont typeface="Arial" panose="020B0604020202020204" pitchFamily="34" charset="0"/>
              <a:buChar char="•"/>
            </a:pPr>
            <a:r>
              <a:rPr lang="en-US" i="1" dirty="0"/>
              <a:t>Smartphone companies are another example of nominal scale data. Some examples are Sony, Motorola, Nokia, Samsung and Apple. This is just a list and there is no agreed upon order. Some people may favor Apple but that is a matter of opinion. </a:t>
            </a:r>
            <a:endParaRPr lang="en-US" dirty="0"/>
          </a:p>
          <a:p>
            <a:pPr>
              <a:buFont typeface="Arial" panose="020B0604020202020204" pitchFamily="34" charset="0"/>
              <a:buChar char="•"/>
            </a:pPr>
            <a:r>
              <a:rPr lang="en-US" dirty="0"/>
              <a:t>Nominal scale data cannot be used in calculations.</a:t>
            </a:r>
          </a:p>
          <a:p>
            <a:endParaRPr lang="en-US" dirty="0"/>
          </a:p>
        </p:txBody>
      </p:sp>
      <p:sp>
        <p:nvSpPr>
          <p:cNvPr id="4" name="Slide Number Placeholder 3">
            <a:extLst>
              <a:ext uri="{FF2B5EF4-FFF2-40B4-BE49-F238E27FC236}">
                <a16:creationId xmlns:a16="http://schemas.microsoft.com/office/drawing/2014/main" id="{9A03F686-F90C-2FEF-1C2E-44ED2E35B224}"/>
              </a:ext>
            </a:extLst>
          </p:cNvPr>
          <p:cNvSpPr>
            <a:spLocks noGrp="1"/>
          </p:cNvSpPr>
          <p:nvPr>
            <p:ph type="sldNum" sz="quarter" idx="12"/>
          </p:nvPr>
        </p:nvSpPr>
        <p:spPr/>
        <p:txBody>
          <a:bodyPr/>
          <a:lstStyle/>
          <a:p>
            <a:fld id="{3A98EE3D-8CD1-4C3F-BD1C-C98C9596463C}" type="slidenum">
              <a:rPr lang="en-US" smtClean="0"/>
              <a:t>44</a:t>
            </a:fld>
            <a:endParaRPr lang="en-US" dirty="0"/>
          </a:p>
        </p:txBody>
      </p:sp>
    </p:spTree>
    <p:extLst>
      <p:ext uri="{BB962C8B-B14F-4D97-AF65-F5344CB8AC3E}">
        <p14:creationId xmlns:p14="http://schemas.microsoft.com/office/powerpoint/2010/main" val="34424598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9FC54-B1B1-D823-3DD8-F993B1CC9252}"/>
              </a:ext>
            </a:extLst>
          </p:cNvPr>
          <p:cNvSpPr>
            <a:spLocks noGrp="1"/>
          </p:cNvSpPr>
          <p:nvPr>
            <p:ph type="title"/>
          </p:nvPr>
        </p:nvSpPr>
        <p:spPr/>
        <p:txBody>
          <a:bodyPr/>
          <a:lstStyle/>
          <a:p>
            <a:r>
              <a:rPr lang="en-US" dirty="0"/>
              <a:t>Ordinal Scale</a:t>
            </a:r>
          </a:p>
        </p:txBody>
      </p:sp>
      <p:sp>
        <p:nvSpPr>
          <p:cNvPr id="3" name="Content Placeholder 2">
            <a:extLst>
              <a:ext uri="{FF2B5EF4-FFF2-40B4-BE49-F238E27FC236}">
                <a16:creationId xmlns:a16="http://schemas.microsoft.com/office/drawing/2014/main" id="{147374FE-66B9-87DE-6AE0-751F8E79D77F}"/>
              </a:ext>
            </a:extLst>
          </p:cNvPr>
          <p:cNvSpPr>
            <a:spLocks noGrp="1"/>
          </p:cNvSpPr>
          <p:nvPr>
            <p:ph idx="1"/>
          </p:nvPr>
        </p:nvSpPr>
        <p:spPr/>
        <p:txBody>
          <a:bodyPr>
            <a:normAutofit/>
          </a:bodyPr>
          <a:lstStyle/>
          <a:p>
            <a:pPr>
              <a:buFont typeface="Arial" panose="020B0604020202020204" pitchFamily="34" charset="0"/>
              <a:buChar char="•"/>
            </a:pPr>
            <a:r>
              <a:rPr lang="en-US" dirty="0"/>
              <a:t>Data that is measured using an </a:t>
            </a:r>
            <a:r>
              <a:rPr lang="en-US" b="1" dirty="0"/>
              <a:t>ordinal scale </a:t>
            </a:r>
            <a:r>
              <a:rPr lang="en-US" dirty="0"/>
              <a:t>is similar to nominal scale data, but </a:t>
            </a:r>
            <a:r>
              <a:rPr lang="en-US" b="1" dirty="0"/>
              <a:t>the ordinal scale data can be ordered.</a:t>
            </a:r>
            <a:r>
              <a:rPr lang="en-US" dirty="0"/>
              <a:t> </a:t>
            </a:r>
          </a:p>
          <a:p>
            <a:pPr lvl="1">
              <a:buFont typeface="Arial" panose="020B0604020202020204" pitchFamily="34" charset="0"/>
              <a:buChar char="•"/>
            </a:pPr>
            <a:r>
              <a:rPr lang="en-US" i="1" dirty="0"/>
              <a:t>An example of ordinal scale data is a list of the top five national parks in the United States. The top five national parks in the United States can be ranked from one to five but we cannot measure differences between the data.</a:t>
            </a:r>
            <a:endParaRPr lang="en-US" dirty="0"/>
          </a:p>
          <a:p>
            <a:pPr lvl="1">
              <a:buFont typeface="Arial" panose="020B0604020202020204" pitchFamily="34" charset="0"/>
              <a:buChar char="•"/>
            </a:pPr>
            <a:r>
              <a:rPr lang="en-US" i="1" dirty="0"/>
              <a:t>Another example of using the ordinal scale is a cruise survey where the responses to questions about the cruise are “excellent,” “good,” “satisfactory,” and “unsatisfactory.” These responses are ordered from the most desired response to the least desired, but the differences between two pieces of data cannot be measured. </a:t>
            </a:r>
          </a:p>
          <a:p>
            <a:pPr>
              <a:buFont typeface="Arial" panose="020B0604020202020204" pitchFamily="34" charset="0"/>
              <a:buChar char="•"/>
            </a:pPr>
            <a:r>
              <a:rPr lang="en-US" dirty="0"/>
              <a:t>Like the nominal scale data, ordinal scale data cannot be used in calculations.</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586A884-2230-01A6-E944-8D0ACB92BA66}"/>
              </a:ext>
            </a:extLst>
          </p:cNvPr>
          <p:cNvSpPr>
            <a:spLocks noGrp="1"/>
          </p:cNvSpPr>
          <p:nvPr>
            <p:ph type="sldNum" sz="quarter" idx="12"/>
          </p:nvPr>
        </p:nvSpPr>
        <p:spPr/>
        <p:txBody>
          <a:bodyPr/>
          <a:lstStyle/>
          <a:p>
            <a:fld id="{3A98EE3D-8CD1-4C3F-BD1C-C98C9596463C}" type="slidenum">
              <a:rPr lang="en-US" smtClean="0"/>
              <a:t>45</a:t>
            </a:fld>
            <a:endParaRPr lang="en-US" dirty="0"/>
          </a:p>
        </p:txBody>
      </p:sp>
    </p:spTree>
    <p:extLst>
      <p:ext uri="{BB962C8B-B14F-4D97-AF65-F5344CB8AC3E}">
        <p14:creationId xmlns:p14="http://schemas.microsoft.com/office/powerpoint/2010/main" val="29426458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4AC77-EE89-5CBE-A73A-95532F3B67AE}"/>
              </a:ext>
            </a:extLst>
          </p:cNvPr>
          <p:cNvSpPr>
            <a:spLocks noGrp="1"/>
          </p:cNvSpPr>
          <p:nvPr>
            <p:ph type="title"/>
          </p:nvPr>
        </p:nvSpPr>
        <p:spPr/>
        <p:txBody>
          <a:bodyPr/>
          <a:lstStyle/>
          <a:p>
            <a:r>
              <a:rPr lang="en-US" dirty="0"/>
              <a:t>Interval Scale</a:t>
            </a:r>
          </a:p>
        </p:txBody>
      </p:sp>
      <p:sp>
        <p:nvSpPr>
          <p:cNvPr id="3" name="Content Placeholder 2">
            <a:extLst>
              <a:ext uri="{FF2B5EF4-FFF2-40B4-BE49-F238E27FC236}">
                <a16:creationId xmlns:a16="http://schemas.microsoft.com/office/drawing/2014/main" id="{269D5C9F-DB4D-7792-F6F7-ED108C7A5663}"/>
              </a:ext>
            </a:extLst>
          </p:cNvPr>
          <p:cNvSpPr>
            <a:spLocks noGrp="1"/>
          </p:cNvSpPr>
          <p:nvPr>
            <p:ph idx="1"/>
          </p:nvPr>
        </p:nvSpPr>
        <p:spPr/>
        <p:txBody>
          <a:bodyPr>
            <a:normAutofit/>
          </a:bodyPr>
          <a:lstStyle/>
          <a:p>
            <a:pPr>
              <a:buFont typeface="Arial" panose="020B0604020202020204" pitchFamily="34" charset="0"/>
              <a:buChar char="•"/>
            </a:pPr>
            <a:r>
              <a:rPr lang="en-US" dirty="0"/>
              <a:t>Data that is measured using the </a:t>
            </a:r>
            <a:r>
              <a:rPr lang="en-US" b="1" dirty="0"/>
              <a:t>interval scale </a:t>
            </a:r>
            <a:r>
              <a:rPr lang="en-US" dirty="0"/>
              <a:t>is similar to ordinal level data because it has a definite ordering but </a:t>
            </a:r>
            <a:r>
              <a:rPr lang="en-US" b="1" dirty="0"/>
              <a:t>the differences between interval scale data can be measured though the data does not have a starting point.</a:t>
            </a:r>
            <a:endParaRPr lang="en-US" dirty="0"/>
          </a:p>
          <a:p>
            <a:pPr lvl="1">
              <a:buFont typeface="Arial" panose="020B0604020202020204" pitchFamily="34" charset="0"/>
              <a:buChar char="•"/>
            </a:pPr>
            <a:r>
              <a:rPr lang="en-US" i="1" dirty="0"/>
              <a:t>Temperature scales like Celsius (C) and Fahrenheit (F) are measured by using the interval scale. In both temperature measurements, 40° is equal to 100° minus 60°. Differences make sense. But 0 degrees does not because, in both scales, 0 is not the absolute lowest temperature. Temperatures like -10° F and -15° C exist and are colder than 0.</a:t>
            </a:r>
            <a:endParaRPr lang="en-US" dirty="0"/>
          </a:p>
          <a:p>
            <a:pPr>
              <a:buFont typeface="Arial" panose="020B0604020202020204" pitchFamily="34" charset="0"/>
              <a:buChar char="•"/>
            </a:pPr>
            <a:r>
              <a:rPr lang="en-US" dirty="0"/>
              <a:t>Interval level data can be used in calculations, but one type of comparison cannot be done. 80° C is not four times as hot as 20° C (nor is 80° F four times as hot as 20° F). There is no meaning to the ratio of 80 to 20 (or four to one).</a:t>
            </a:r>
          </a:p>
          <a:p>
            <a:endParaRPr lang="en-US" dirty="0"/>
          </a:p>
        </p:txBody>
      </p:sp>
      <p:sp>
        <p:nvSpPr>
          <p:cNvPr id="4" name="Slide Number Placeholder 3">
            <a:extLst>
              <a:ext uri="{FF2B5EF4-FFF2-40B4-BE49-F238E27FC236}">
                <a16:creationId xmlns:a16="http://schemas.microsoft.com/office/drawing/2014/main" id="{947D81B3-1D93-0FE9-1490-7FA43C9B2BFB}"/>
              </a:ext>
            </a:extLst>
          </p:cNvPr>
          <p:cNvSpPr>
            <a:spLocks noGrp="1"/>
          </p:cNvSpPr>
          <p:nvPr>
            <p:ph type="sldNum" sz="quarter" idx="12"/>
          </p:nvPr>
        </p:nvSpPr>
        <p:spPr/>
        <p:txBody>
          <a:bodyPr/>
          <a:lstStyle/>
          <a:p>
            <a:fld id="{3A98EE3D-8CD1-4C3F-BD1C-C98C9596463C}" type="slidenum">
              <a:rPr lang="en-US" smtClean="0"/>
              <a:t>46</a:t>
            </a:fld>
            <a:endParaRPr lang="en-US" dirty="0"/>
          </a:p>
        </p:txBody>
      </p:sp>
    </p:spTree>
    <p:extLst>
      <p:ext uri="{BB962C8B-B14F-4D97-AF65-F5344CB8AC3E}">
        <p14:creationId xmlns:p14="http://schemas.microsoft.com/office/powerpoint/2010/main" val="41291489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3C8D6-B55C-8966-A803-CAE08F7C6877}"/>
              </a:ext>
            </a:extLst>
          </p:cNvPr>
          <p:cNvSpPr>
            <a:spLocks noGrp="1"/>
          </p:cNvSpPr>
          <p:nvPr>
            <p:ph type="title"/>
          </p:nvPr>
        </p:nvSpPr>
        <p:spPr/>
        <p:txBody>
          <a:bodyPr/>
          <a:lstStyle/>
          <a:p>
            <a:r>
              <a:rPr lang="en-US" dirty="0"/>
              <a:t>Ratio Scale</a:t>
            </a:r>
          </a:p>
        </p:txBody>
      </p:sp>
      <p:sp>
        <p:nvSpPr>
          <p:cNvPr id="3" name="Content Placeholder 2">
            <a:extLst>
              <a:ext uri="{FF2B5EF4-FFF2-40B4-BE49-F238E27FC236}">
                <a16:creationId xmlns:a16="http://schemas.microsoft.com/office/drawing/2014/main" id="{1150DF82-3BDD-5123-AF77-C08A97FEB849}"/>
              </a:ext>
            </a:extLst>
          </p:cNvPr>
          <p:cNvSpPr>
            <a:spLocks noGrp="1"/>
          </p:cNvSpPr>
          <p:nvPr>
            <p:ph idx="1"/>
          </p:nvPr>
        </p:nvSpPr>
        <p:spPr/>
        <p:txBody>
          <a:bodyPr>
            <a:normAutofit/>
          </a:bodyPr>
          <a:lstStyle/>
          <a:p>
            <a:pPr>
              <a:buFont typeface="Arial" panose="020B0604020202020204" pitchFamily="34" charset="0"/>
              <a:buChar char="•"/>
            </a:pPr>
            <a:r>
              <a:rPr lang="en-US" dirty="0"/>
              <a:t>Data that is measured using the </a:t>
            </a:r>
            <a:r>
              <a:rPr lang="en-US" b="1" dirty="0"/>
              <a:t>ratio scale </a:t>
            </a:r>
            <a:r>
              <a:rPr lang="en-US" dirty="0"/>
              <a:t>takes care of the ratio problem and gives you the most information. Ratio scale data is like interval scale data, </a:t>
            </a:r>
            <a:r>
              <a:rPr lang="en-US" b="1" dirty="0"/>
              <a:t>but it has a 0 point and ratios can be calculated.</a:t>
            </a:r>
            <a:endParaRPr lang="en-US" dirty="0"/>
          </a:p>
          <a:p>
            <a:pPr lvl="1">
              <a:buFont typeface="Arial" panose="020B0604020202020204" pitchFamily="34" charset="0"/>
              <a:buChar char="•"/>
            </a:pPr>
            <a:r>
              <a:rPr lang="en-US" i="1" dirty="0"/>
              <a:t>For example, four multiple choice statistics final exam scores are 80, 68, 20 and 92 (out of a possible 100 points). The exams are machine-graded. The data can be put in order from lowest to highest: 20, 68, 80, 92. </a:t>
            </a:r>
          </a:p>
          <a:p>
            <a:pPr lvl="1">
              <a:buFont typeface="Arial" panose="020B0604020202020204" pitchFamily="34" charset="0"/>
              <a:buChar char="•"/>
            </a:pPr>
            <a:r>
              <a:rPr lang="en-US" i="1" dirty="0"/>
              <a:t>The differences between the data have meaning. The score 92 is more than the score 68 by 24 points. </a:t>
            </a:r>
          </a:p>
          <a:p>
            <a:pPr lvl="1">
              <a:buFont typeface="Arial" panose="020B0604020202020204" pitchFamily="34" charset="0"/>
              <a:buChar char="•"/>
            </a:pPr>
            <a:r>
              <a:rPr lang="en-US" i="1" dirty="0"/>
              <a:t>Ratios can be calculated. The smallest score is 0. So 80 is four times 20. The score of 80 is four times better than the score of 20.</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12AAA984-6CAD-EC52-FE89-CA51FB1C3CB5}"/>
              </a:ext>
            </a:extLst>
          </p:cNvPr>
          <p:cNvSpPr>
            <a:spLocks noGrp="1"/>
          </p:cNvSpPr>
          <p:nvPr>
            <p:ph type="sldNum" sz="quarter" idx="12"/>
          </p:nvPr>
        </p:nvSpPr>
        <p:spPr/>
        <p:txBody>
          <a:bodyPr/>
          <a:lstStyle/>
          <a:p>
            <a:fld id="{3A98EE3D-8CD1-4C3F-BD1C-C98C9596463C}" type="slidenum">
              <a:rPr lang="en-US" smtClean="0"/>
              <a:t>47</a:t>
            </a:fld>
            <a:endParaRPr lang="en-US" dirty="0"/>
          </a:p>
        </p:txBody>
      </p:sp>
    </p:spTree>
    <p:extLst>
      <p:ext uri="{BB962C8B-B14F-4D97-AF65-F5344CB8AC3E}">
        <p14:creationId xmlns:p14="http://schemas.microsoft.com/office/powerpoint/2010/main" val="4945499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3DBB6-C81D-5029-2F36-740D16872160}"/>
              </a:ext>
            </a:extLst>
          </p:cNvPr>
          <p:cNvSpPr>
            <a:spLocks noGrp="1"/>
          </p:cNvSpPr>
          <p:nvPr>
            <p:ph type="title"/>
          </p:nvPr>
        </p:nvSpPr>
        <p:spPr/>
        <p:txBody>
          <a:bodyPr/>
          <a:lstStyle/>
          <a:p>
            <a:r>
              <a:rPr lang="en-US" dirty="0"/>
              <a:t>Frequency and Frequency Tables</a:t>
            </a:r>
          </a:p>
        </p:txBody>
      </p:sp>
      <p:sp>
        <p:nvSpPr>
          <p:cNvPr id="3" name="Content Placeholder 2">
            <a:extLst>
              <a:ext uri="{FF2B5EF4-FFF2-40B4-BE49-F238E27FC236}">
                <a16:creationId xmlns:a16="http://schemas.microsoft.com/office/drawing/2014/main" id="{92DC2F5B-75ED-2BEF-CE79-5E0420E8FA70}"/>
              </a:ext>
            </a:extLst>
          </p:cNvPr>
          <p:cNvSpPr>
            <a:spLocks noGrp="1"/>
          </p:cNvSpPr>
          <p:nvPr>
            <p:ph idx="1"/>
          </p:nvPr>
        </p:nvSpPr>
        <p:spPr/>
        <p:txBody>
          <a:bodyPr>
            <a:normAutofit fontScale="85000" lnSpcReduction="10000"/>
          </a:bodyPr>
          <a:lstStyle/>
          <a:p>
            <a:pPr>
              <a:buFont typeface="Arial" panose="020B0604020202020204" pitchFamily="34" charset="0"/>
              <a:buChar char="•"/>
            </a:pPr>
            <a:r>
              <a:rPr lang="en-US" sz="2000" dirty="0"/>
              <a:t>A </a:t>
            </a:r>
            <a:r>
              <a:rPr lang="en-US" sz="2000" b="1" dirty="0"/>
              <a:t>frequency </a:t>
            </a:r>
            <a:r>
              <a:rPr lang="en-US" sz="2000" dirty="0"/>
              <a:t>is the number of times a value of the data occurs. The sum of the values in the frequency column represents the total number of values included in the sample.</a:t>
            </a:r>
          </a:p>
          <a:p>
            <a:pPr>
              <a:buFont typeface="Arial" panose="020B0604020202020204" pitchFamily="34" charset="0"/>
              <a:buChar char="•"/>
            </a:pPr>
            <a:r>
              <a:rPr lang="en-US" sz="2000" dirty="0"/>
              <a:t>A </a:t>
            </a:r>
            <a:r>
              <a:rPr lang="en-US" sz="2000" b="1" dirty="0"/>
              <a:t>relative frequency </a:t>
            </a:r>
            <a:r>
              <a:rPr lang="en-US" sz="2000" dirty="0"/>
              <a:t>is the ratio (fraction or proportion) of the number of times a value of the data occurs in the set of all outcomes to the total number of outcomes. To find the relative frequencies, divide each frequency by the total number of data values. Relative frequencies can be written as fractions, percents, or decimals.</a:t>
            </a:r>
          </a:p>
          <a:p>
            <a:pPr>
              <a:buFont typeface="Arial" panose="020B0604020202020204" pitchFamily="34" charset="0"/>
              <a:buChar char="•"/>
            </a:pPr>
            <a:r>
              <a:rPr lang="en-US" sz="2000" b="1" dirty="0"/>
              <a:t>Cumulative relative frequency </a:t>
            </a:r>
            <a:r>
              <a:rPr lang="en-US" sz="2000" dirty="0"/>
              <a:t>is the accumulation of the previous relative frequencies. To find the cumulative relative frequencies, add all the previous relative frequencies to the relative frequency for the current row.</a:t>
            </a:r>
          </a:p>
          <a:p>
            <a:pPr>
              <a:buFont typeface="Arial" panose="020B0604020202020204" pitchFamily="34" charset="0"/>
              <a:buChar char="•"/>
            </a:pPr>
            <a:r>
              <a:rPr lang="en-US" sz="2000" b="1" dirty="0"/>
              <a:t>NOTE: </a:t>
            </a:r>
            <a:r>
              <a:rPr lang="en-US" sz="2000" dirty="0"/>
              <a:t>Because of rounding, the relative frequency column may not always sum to one, and the last entry in the cumulative relative frequency column may not be one. However, they each should be close to one.</a:t>
            </a:r>
          </a:p>
          <a:p>
            <a:endParaRPr lang="en-US" sz="2000" dirty="0"/>
          </a:p>
          <a:p>
            <a:endParaRPr lang="en-US" dirty="0"/>
          </a:p>
        </p:txBody>
      </p:sp>
      <p:sp>
        <p:nvSpPr>
          <p:cNvPr id="4" name="Slide Number Placeholder 3">
            <a:extLst>
              <a:ext uri="{FF2B5EF4-FFF2-40B4-BE49-F238E27FC236}">
                <a16:creationId xmlns:a16="http://schemas.microsoft.com/office/drawing/2014/main" id="{C518F9FB-2963-12B2-5ECF-83660683FDDB}"/>
              </a:ext>
            </a:extLst>
          </p:cNvPr>
          <p:cNvSpPr>
            <a:spLocks noGrp="1"/>
          </p:cNvSpPr>
          <p:nvPr>
            <p:ph type="sldNum" sz="quarter" idx="12"/>
          </p:nvPr>
        </p:nvSpPr>
        <p:spPr/>
        <p:txBody>
          <a:bodyPr/>
          <a:lstStyle/>
          <a:p>
            <a:fld id="{3A98EE3D-8CD1-4C3F-BD1C-C98C9596463C}" type="slidenum">
              <a:rPr lang="en-US" smtClean="0"/>
              <a:t>48</a:t>
            </a:fld>
            <a:endParaRPr lang="en-US" dirty="0"/>
          </a:p>
        </p:txBody>
      </p:sp>
    </p:spTree>
    <p:extLst>
      <p:ext uri="{BB962C8B-B14F-4D97-AF65-F5344CB8AC3E}">
        <p14:creationId xmlns:p14="http://schemas.microsoft.com/office/powerpoint/2010/main" val="25235646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2D7F-A702-AE06-B81F-DD9A1A92A7EE}"/>
              </a:ext>
            </a:extLst>
          </p:cNvPr>
          <p:cNvSpPr>
            <a:spLocks noGrp="1"/>
          </p:cNvSpPr>
          <p:nvPr>
            <p:ph type="title"/>
          </p:nvPr>
        </p:nvSpPr>
        <p:spPr/>
        <p:txBody>
          <a:bodyPr/>
          <a:lstStyle/>
          <a:p>
            <a:r>
              <a:rPr lang="en-US" dirty="0"/>
              <a:t>Frequency and Frequency Tables </a:t>
            </a:r>
            <a:br>
              <a:rPr lang="en-US" dirty="0"/>
            </a:br>
            <a:r>
              <a:rPr lang="en-US" dirty="0"/>
              <a:t>Example</a:t>
            </a:r>
          </a:p>
        </p:txBody>
      </p:sp>
      <p:pic>
        <p:nvPicPr>
          <p:cNvPr id="4" name="Picture 3" descr="Frequency Table of Soccer Player Height">
            <a:extLst>
              <a:ext uri="{FF2B5EF4-FFF2-40B4-BE49-F238E27FC236}">
                <a16:creationId xmlns:a16="http://schemas.microsoft.com/office/drawing/2014/main" id="{3839915D-77D3-3885-EF72-ACC667A717C2}"/>
              </a:ext>
            </a:extLst>
          </p:cNvPr>
          <p:cNvPicPr>
            <a:picLocks noChangeAspect="1"/>
          </p:cNvPicPr>
          <p:nvPr/>
        </p:nvPicPr>
        <p:blipFill>
          <a:blip r:embed="rId2"/>
          <a:stretch>
            <a:fillRect/>
          </a:stretch>
        </p:blipFill>
        <p:spPr>
          <a:xfrm>
            <a:off x="1097280" y="2016556"/>
            <a:ext cx="3998503" cy="4094853"/>
          </a:xfrm>
          <a:prstGeom prst="rect">
            <a:avLst/>
          </a:prstGeom>
        </p:spPr>
      </p:pic>
      <p:sp>
        <p:nvSpPr>
          <p:cNvPr id="3" name="TextBox 2">
            <a:extLst>
              <a:ext uri="{FF2B5EF4-FFF2-40B4-BE49-F238E27FC236}">
                <a16:creationId xmlns:a16="http://schemas.microsoft.com/office/drawing/2014/main" id="{0853AC0A-469F-4FED-B8EB-C038BC846AD1}"/>
              </a:ext>
            </a:extLst>
          </p:cNvPr>
          <p:cNvSpPr txBox="1"/>
          <p:nvPr/>
        </p:nvSpPr>
        <p:spPr>
          <a:xfrm>
            <a:off x="5095783" y="2095130"/>
            <a:ext cx="6294267" cy="3416320"/>
          </a:xfrm>
          <a:prstGeom prst="rect">
            <a:avLst/>
          </a:prstGeom>
          <a:noFill/>
        </p:spPr>
        <p:txBody>
          <a:bodyPr wrap="square" rtlCol="0">
            <a:spAutoFit/>
          </a:bodyPr>
          <a:lstStyle/>
          <a:p>
            <a:pPr marL="342900" indent="-342900">
              <a:buFont typeface="+mj-lt"/>
              <a:buAutoNum type="alphaLcPeriod"/>
            </a:pPr>
            <a:r>
              <a:rPr lang="en-US" sz="1800" dirty="0"/>
              <a:t>The percentage of heights that are from 67.95 to 71.95 inches is: ____.</a:t>
            </a:r>
          </a:p>
          <a:p>
            <a:pPr marL="342900" indent="-342900">
              <a:buFont typeface="+mj-lt"/>
              <a:buAutoNum type="alphaLcPeriod"/>
            </a:pPr>
            <a:r>
              <a:rPr lang="en-US" sz="1800" dirty="0"/>
              <a:t>The percentage of heights that are from 67.95 to 73.95 inches is: ____.</a:t>
            </a:r>
          </a:p>
          <a:p>
            <a:pPr marL="342900" indent="-342900">
              <a:buFont typeface="+mj-lt"/>
              <a:buAutoNum type="alphaLcPeriod"/>
            </a:pPr>
            <a:r>
              <a:rPr lang="en-US" sz="1800" dirty="0"/>
              <a:t>The percentage of heights that are more than 65.95 inches is: ____.</a:t>
            </a:r>
          </a:p>
          <a:p>
            <a:pPr marL="342900" indent="-342900">
              <a:buFont typeface="+mj-lt"/>
              <a:buAutoNum type="alphaLcPeriod"/>
            </a:pPr>
            <a:r>
              <a:rPr lang="en-US" sz="1800" dirty="0"/>
              <a:t>The number of players in the sample who are between 61.95 and 71.95 inches tall is: ____.</a:t>
            </a:r>
          </a:p>
          <a:p>
            <a:pPr marL="342900" indent="-342900">
              <a:buFont typeface="+mj-lt"/>
              <a:buAutoNum type="alphaLcPeriod"/>
            </a:pPr>
            <a:r>
              <a:rPr lang="en-US" sz="1800" dirty="0"/>
              <a:t>What kind of data are the heights?</a:t>
            </a:r>
          </a:p>
          <a:p>
            <a:pPr marL="342900" indent="-342900">
              <a:buFont typeface="+mj-lt"/>
              <a:buAutoNum type="alphaLcPeriod"/>
            </a:pPr>
            <a:r>
              <a:rPr lang="en-US" sz="1800" dirty="0"/>
              <a:t>Describe how you could gather this data (the heights) so that the data are characteristic of all male semiprofessional soccer players.</a:t>
            </a:r>
          </a:p>
        </p:txBody>
      </p:sp>
      <p:sp>
        <p:nvSpPr>
          <p:cNvPr id="5" name="Slide Number Placeholder 4">
            <a:extLst>
              <a:ext uri="{FF2B5EF4-FFF2-40B4-BE49-F238E27FC236}">
                <a16:creationId xmlns:a16="http://schemas.microsoft.com/office/drawing/2014/main" id="{A52BA46C-06D7-D420-1F2E-B2A529E8F0F6}"/>
              </a:ext>
            </a:extLst>
          </p:cNvPr>
          <p:cNvSpPr>
            <a:spLocks noGrp="1"/>
          </p:cNvSpPr>
          <p:nvPr>
            <p:ph type="sldNum" sz="quarter" idx="12"/>
          </p:nvPr>
        </p:nvSpPr>
        <p:spPr/>
        <p:txBody>
          <a:bodyPr/>
          <a:lstStyle/>
          <a:p>
            <a:fld id="{3A98EE3D-8CD1-4C3F-BD1C-C98C9596463C}" type="slidenum">
              <a:rPr lang="en-US" smtClean="0"/>
              <a:t>49</a:t>
            </a:fld>
            <a:endParaRPr lang="en-US" dirty="0"/>
          </a:p>
        </p:txBody>
      </p:sp>
    </p:spTree>
    <p:extLst>
      <p:ext uri="{BB962C8B-B14F-4D97-AF65-F5344CB8AC3E}">
        <p14:creationId xmlns:p14="http://schemas.microsoft.com/office/powerpoint/2010/main" val="3390695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67DA2-90B5-9C7B-7CEF-D70279D487F2}"/>
              </a:ext>
            </a:extLst>
          </p:cNvPr>
          <p:cNvSpPr>
            <a:spLocks noGrp="1"/>
          </p:cNvSpPr>
          <p:nvPr>
            <p:ph type="title"/>
          </p:nvPr>
        </p:nvSpPr>
        <p:spPr/>
        <p:txBody>
          <a:bodyPr/>
          <a:lstStyle/>
          <a:p>
            <a:r>
              <a:rPr lang="en-US" dirty="0"/>
              <a:t>Statistics and Data</a:t>
            </a:r>
          </a:p>
        </p:txBody>
      </p:sp>
      <p:sp>
        <p:nvSpPr>
          <p:cNvPr id="3" name="Content Placeholder 2">
            <a:extLst>
              <a:ext uri="{FF2B5EF4-FFF2-40B4-BE49-F238E27FC236}">
                <a16:creationId xmlns:a16="http://schemas.microsoft.com/office/drawing/2014/main" id="{6C0AA6E1-0FDF-56CA-C374-E76B1175F4DC}"/>
              </a:ext>
            </a:extLst>
          </p:cNvPr>
          <p:cNvSpPr>
            <a:spLocks noGrp="1"/>
          </p:cNvSpPr>
          <p:nvPr>
            <p:ph idx="1"/>
          </p:nvPr>
        </p:nvSpPr>
        <p:spPr/>
        <p:txBody>
          <a:bodyPr/>
          <a:lstStyle/>
          <a:p>
            <a:r>
              <a:rPr lang="en-US" sz="2000" dirty="0"/>
              <a:t>The science of </a:t>
            </a:r>
            <a:r>
              <a:rPr lang="en-US" sz="2000" b="1" dirty="0"/>
              <a:t>statistics </a:t>
            </a:r>
            <a:r>
              <a:rPr lang="en-US" sz="2000" dirty="0"/>
              <a:t>deals with the collection, analysis, interpretation, and presentation of </a:t>
            </a:r>
            <a:r>
              <a:rPr lang="en-US" sz="2000" b="1" dirty="0"/>
              <a:t>data</a:t>
            </a:r>
            <a:r>
              <a:rPr lang="en-US" sz="2000" dirty="0"/>
              <a:t>. We see and use data in our everyday lives.</a:t>
            </a:r>
          </a:p>
          <a:p>
            <a:pPr marL="0" indent="0">
              <a:buNone/>
            </a:pPr>
            <a:endParaRPr lang="en-US" sz="2000" dirty="0"/>
          </a:p>
        </p:txBody>
      </p:sp>
      <p:sp>
        <p:nvSpPr>
          <p:cNvPr id="4" name="Slide Number Placeholder 3">
            <a:extLst>
              <a:ext uri="{FF2B5EF4-FFF2-40B4-BE49-F238E27FC236}">
                <a16:creationId xmlns:a16="http://schemas.microsoft.com/office/drawing/2014/main" id="{273890CA-D7DA-1F56-327F-84AF567B9A5B}"/>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16780287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2D7F-A702-AE06-B81F-DD9A1A92A7EE}"/>
              </a:ext>
            </a:extLst>
          </p:cNvPr>
          <p:cNvSpPr>
            <a:spLocks noGrp="1"/>
          </p:cNvSpPr>
          <p:nvPr>
            <p:ph type="title"/>
          </p:nvPr>
        </p:nvSpPr>
        <p:spPr/>
        <p:txBody>
          <a:bodyPr/>
          <a:lstStyle/>
          <a:p>
            <a:r>
              <a:rPr lang="en-US" dirty="0"/>
              <a:t>Frequency and Frequency Tables </a:t>
            </a:r>
            <a:br>
              <a:rPr lang="en-US" dirty="0"/>
            </a:br>
            <a:r>
              <a:rPr lang="en-US" dirty="0"/>
              <a:t>Example - Answers</a:t>
            </a:r>
          </a:p>
        </p:txBody>
      </p:sp>
      <p:sp>
        <p:nvSpPr>
          <p:cNvPr id="3" name="TextBox 2">
            <a:extLst>
              <a:ext uri="{FF2B5EF4-FFF2-40B4-BE49-F238E27FC236}">
                <a16:creationId xmlns:a16="http://schemas.microsoft.com/office/drawing/2014/main" id="{0853AC0A-469F-4FED-B8EB-C038BC846AD1}"/>
              </a:ext>
            </a:extLst>
          </p:cNvPr>
          <p:cNvSpPr txBox="1"/>
          <p:nvPr/>
        </p:nvSpPr>
        <p:spPr>
          <a:xfrm>
            <a:off x="1171853" y="2047082"/>
            <a:ext cx="10218198" cy="4524315"/>
          </a:xfrm>
          <a:prstGeom prst="rect">
            <a:avLst/>
          </a:prstGeom>
          <a:noFill/>
        </p:spPr>
        <p:txBody>
          <a:bodyPr wrap="square" rtlCol="0">
            <a:spAutoFit/>
          </a:bodyPr>
          <a:lstStyle/>
          <a:p>
            <a:pPr marL="342900" indent="-342900">
              <a:buFont typeface="+mj-lt"/>
              <a:buAutoNum type="alphaLcPeriod"/>
            </a:pPr>
            <a:r>
              <a:rPr lang="en-US" sz="1800" dirty="0"/>
              <a:t>The percentage of heights that are from 67.95 to 71.95 inches is: ____.</a:t>
            </a:r>
          </a:p>
          <a:p>
            <a:pPr marL="342900" indent="-342900">
              <a:buFont typeface="+mj-lt"/>
              <a:buAutoNum type="alphaLcPeriod"/>
            </a:pPr>
            <a:r>
              <a:rPr lang="en-US" sz="1800" dirty="0"/>
              <a:t>The percentage of heights that are from 67.95 to 73.95 inches is: ____.</a:t>
            </a:r>
          </a:p>
          <a:p>
            <a:pPr marL="342900" indent="-342900">
              <a:buFont typeface="+mj-lt"/>
              <a:buAutoNum type="alphaLcPeriod"/>
            </a:pPr>
            <a:r>
              <a:rPr lang="en-US" sz="1800" dirty="0"/>
              <a:t>The percentage of heights that are more than 65.95 inches is: ____.</a:t>
            </a:r>
          </a:p>
          <a:p>
            <a:pPr marL="342900" indent="-342900">
              <a:buFont typeface="+mj-lt"/>
              <a:buAutoNum type="alphaLcPeriod"/>
            </a:pPr>
            <a:r>
              <a:rPr lang="en-US" sz="1800" dirty="0"/>
              <a:t>The number of players in the sample who are between 61.95 and 71.95 inches tall is: ____.</a:t>
            </a:r>
          </a:p>
          <a:p>
            <a:pPr marL="342900" indent="-342900">
              <a:buFont typeface="+mj-lt"/>
              <a:buAutoNum type="alphaLcPeriod"/>
            </a:pPr>
            <a:r>
              <a:rPr lang="en-US" sz="1800" dirty="0"/>
              <a:t>What kind of data are the heights?</a:t>
            </a:r>
          </a:p>
          <a:p>
            <a:pPr marL="342900" indent="-342900">
              <a:buFont typeface="+mj-lt"/>
              <a:buAutoNum type="alphaLcPeriod"/>
            </a:pPr>
            <a:r>
              <a:rPr lang="en-US" sz="1800" dirty="0"/>
              <a:t>Describe how you could gather this data (the heights) so that the data are characteristic of all male semiprofessional soccer players.</a:t>
            </a:r>
          </a:p>
          <a:p>
            <a:pPr marL="342900" indent="-342900">
              <a:buFont typeface="+mj-lt"/>
              <a:buAutoNum type="alphaLcPeriod"/>
            </a:pPr>
            <a:endParaRPr lang="en-US" dirty="0"/>
          </a:p>
          <a:p>
            <a:pPr algn="l"/>
            <a:r>
              <a:rPr lang="en-US" dirty="0"/>
              <a:t>Answers: </a:t>
            </a:r>
          </a:p>
          <a:p>
            <a:pPr marL="342900" indent="-342900" algn="l">
              <a:buAutoNum type="alphaLcPeriod"/>
            </a:pPr>
            <a:r>
              <a:rPr lang="en-US" b="0" i="0" dirty="0">
                <a:solidFill>
                  <a:srgbClr val="424242"/>
                </a:solidFill>
                <a:effectLst/>
                <a:latin typeface="Neue Helvetica W01"/>
              </a:rPr>
              <a:t>29%</a:t>
            </a:r>
          </a:p>
          <a:p>
            <a:pPr marL="342900" indent="-342900" algn="l">
              <a:buAutoNum type="alphaLcPeriod"/>
            </a:pPr>
            <a:r>
              <a:rPr lang="en-US" b="0" i="0" dirty="0">
                <a:solidFill>
                  <a:srgbClr val="424242"/>
                </a:solidFill>
                <a:effectLst/>
                <a:latin typeface="Neue Helvetica W01"/>
              </a:rPr>
              <a:t>36%</a:t>
            </a:r>
          </a:p>
          <a:p>
            <a:pPr marL="342900" indent="-342900" algn="l">
              <a:buAutoNum type="alphaLcPeriod"/>
            </a:pPr>
            <a:r>
              <a:rPr lang="en-US" b="0" i="0" dirty="0">
                <a:solidFill>
                  <a:srgbClr val="424242"/>
                </a:solidFill>
                <a:effectLst/>
                <a:latin typeface="Neue Helvetica W01"/>
              </a:rPr>
              <a:t>77%</a:t>
            </a:r>
          </a:p>
          <a:p>
            <a:pPr algn="l">
              <a:buFont typeface="+mj-lt"/>
              <a:buAutoNum type="alphaLcPeriod"/>
            </a:pPr>
            <a:r>
              <a:rPr lang="en-US" b="0" i="0" dirty="0">
                <a:solidFill>
                  <a:srgbClr val="424242"/>
                </a:solidFill>
                <a:effectLst/>
                <a:latin typeface="Neue Helvetica W01"/>
              </a:rPr>
              <a:t>87</a:t>
            </a:r>
          </a:p>
          <a:p>
            <a:pPr algn="l">
              <a:buFont typeface="+mj-lt"/>
              <a:buAutoNum type="alphaLcPeriod"/>
            </a:pPr>
            <a:r>
              <a:rPr lang="en-US" b="0" i="0" dirty="0">
                <a:solidFill>
                  <a:srgbClr val="424242"/>
                </a:solidFill>
                <a:effectLst/>
                <a:latin typeface="Neue Helvetica W01"/>
              </a:rPr>
              <a:t>quantitative continuous</a:t>
            </a:r>
          </a:p>
          <a:p>
            <a:pPr algn="l">
              <a:buFont typeface="+mj-lt"/>
              <a:buAutoNum type="alphaLcPeriod"/>
            </a:pPr>
            <a:r>
              <a:rPr lang="en-US" b="0" i="0" dirty="0">
                <a:solidFill>
                  <a:srgbClr val="424242"/>
                </a:solidFill>
                <a:effectLst/>
                <a:latin typeface="Neue Helvetica W01"/>
              </a:rPr>
              <a:t>get rosters from each team and choose a simple random sample from each</a:t>
            </a:r>
          </a:p>
          <a:p>
            <a:endParaRPr lang="en-US" dirty="0"/>
          </a:p>
        </p:txBody>
      </p:sp>
      <p:sp>
        <p:nvSpPr>
          <p:cNvPr id="4" name="Slide Number Placeholder 3">
            <a:extLst>
              <a:ext uri="{FF2B5EF4-FFF2-40B4-BE49-F238E27FC236}">
                <a16:creationId xmlns:a16="http://schemas.microsoft.com/office/drawing/2014/main" id="{880F9CAB-FCBA-27D3-48A0-60D1E4BD1198}"/>
              </a:ext>
            </a:extLst>
          </p:cNvPr>
          <p:cNvSpPr>
            <a:spLocks noGrp="1"/>
          </p:cNvSpPr>
          <p:nvPr>
            <p:ph type="sldNum" sz="quarter" idx="12"/>
          </p:nvPr>
        </p:nvSpPr>
        <p:spPr/>
        <p:txBody>
          <a:bodyPr/>
          <a:lstStyle/>
          <a:p>
            <a:fld id="{3A98EE3D-8CD1-4C3F-BD1C-C98C9596463C}" type="slidenum">
              <a:rPr lang="en-US" smtClean="0"/>
              <a:t>50</a:t>
            </a:fld>
            <a:endParaRPr lang="en-US" dirty="0"/>
          </a:p>
        </p:txBody>
      </p:sp>
    </p:spTree>
    <p:extLst>
      <p:ext uri="{BB962C8B-B14F-4D97-AF65-F5344CB8AC3E}">
        <p14:creationId xmlns:p14="http://schemas.microsoft.com/office/powerpoint/2010/main" val="26082510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EC28F-6FF5-5A3F-2E3C-507E1A996124}"/>
              </a:ext>
            </a:extLst>
          </p:cNvPr>
          <p:cNvSpPr>
            <a:spLocks noGrp="1"/>
          </p:cNvSpPr>
          <p:nvPr>
            <p:ph type="title"/>
          </p:nvPr>
        </p:nvSpPr>
        <p:spPr/>
        <p:txBody>
          <a:bodyPr/>
          <a:lstStyle/>
          <a:p>
            <a:r>
              <a:rPr lang="en-US" dirty="0"/>
              <a:t>Excel Exercises</a:t>
            </a:r>
          </a:p>
        </p:txBody>
      </p:sp>
      <p:sp>
        <p:nvSpPr>
          <p:cNvPr id="3" name="Text Placeholder 2">
            <a:extLst>
              <a:ext uri="{FF2B5EF4-FFF2-40B4-BE49-F238E27FC236}">
                <a16:creationId xmlns:a16="http://schemas.microsoft.com/office/drawing/2014/main" id="{E0AD9EF2-8ED8-DAFE-1E00-1E2DA314C1FC}"/>
              </a:ext>
            </a:extLst>
          </p:cNvPr>
          <p:cNvSpPr>
            <a:spLocks noGrp="1"/>
          </p:cNvSpPr>
          <p:nvPr>
            <p:ph type="body" idx="1"/>
          </p:nvPr>
        </p:nvSpPr>
        <p:spPr/>
        <p:txBody>
          <a:bodyPr/>
          <a:lstStyle/>
          <a:p>
            <a:r>
              <a:rPr lang="en-US" dirty="0"/>
              <a:t>Computing frequency calculations</a:t>
            </a:r>
          </a:p>
        </p:txBody>
      </p:sp>
      <p:sp>
        <p:nvSpPr>
          <p:cNvPr id="4" name="Slide Number Placeholder 3">
            <a:extLst>
              <a:ext uri="{FF2B5EF4-FFF2-40B4-BE49-F238E27FC236}">
                <a16:creationId xmlns:a16="http://schemas.microsoft.com/office/drawing/2014/main" id="{8DB836E6-01CE-16CE-1699-135C8696F79A}"/>
              </a:ext>
            </a:extLst>
          </p:cNvPr>
          <p:cNvSpPr>
            <a:spLocks noGrp="1"/>
          </p:cNvSpPr>
          <p:nvPr>
            <p:ph type="sldNum" sz="quarter" idx="12"/>
          </p:nvPr>
        </p:nvSpPr>
        <p:spPr/>
        <p:txBody>
          <a:bodyPr/>
          <a:lstStyle/>
          <a:p>
            <a:fld id="{3A98EE3D-8CD1-4C3F-BD1C-C98C9596463C}" type="slidenum">
              <a:rPr lang="en-US" smtClean="0"/>
              <a:t>51</a:t>
            </a:fld>
            <a:endParaRPr lang="en-US" dirty="0"/>
          </a:p>
        </p:txBody>
      </p:sp>
    </p:spTree>
    <p:extLst>
      <p:ext uri="{BB962C8B-B14F-4D97-AF65-F5344CB8AC3E}">
        <p14:creationId xmlns:p14="http://schemas.microsoft.com/office/powerpoint/2010/main" val="4193433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86A64-34F6-975E-3BBC-0242B51C095E}"/>
              </a:ext>
            </a:extLst>
          </p:cNvPr>
          <p:cNvSpPr>
            <a:spLocks noGrp="1"/>
          </p:cNvSpPr>
          <p:nvPr>
            <p:ph type="title"/>
          </p:nvPr>
        </p:nvSpPr>
        <p:spPr/>
        <p:txBody>
          <a:bodyPr/>
          <a:lstStyle/>
          <a:p>
            <a:r>
              <a:rPr lang="en-US" dirty="0"/>
              <a:t>Frequency Example with Excel</a:t>
            </a:r>
          </a:p>
        </p:txBody>
      </p:sp>
      <p:sp>
        <p:nvSpPr>
          <p:cNvPr id="3" name="Content Placeholder 2">
            <a:extLst>
              <a:ext uri="{FF2B5EF4-FFF2-40B4-BE49-F238E27FC236}">
                <a16:creationId xmlns:a16="http://schemas.microsoft.com/office/drawing/2014/main" id="{4BB5D766-4F3C-09F3-CE87-08EC2903AABA}"/>
              </a:ext>
            </a:extLst>
          </p:cNvPr>
          <p:cNvSpPr>
            <a:spLocks noGrp="1"/>
          </p:cNvSpPr>
          <p:nvPr>
            <p:ph idx="1"/>
          </p:nvPr>
        </p:nvSpPr>
        <p:spPr>
          <a:xfrm>
            <a:off x="4953741" y="2028302"/>
            <a:ext cx="6320900" cy="3760891"/>
          </a:xfrm>
        </p:spPr>
        <p:txBody>
          <a:bodyPr>
            <a:normAutofit/>
          </a:bodyPr>
          <a:lstStyle/>
          <a:p>
            <a:pPr algn="l">
              <a:buFont typeface="+mj-lt"/>
              <a:buAutoNum type="alphaLcPeriod"/>
            </a:pPr>
            <a:r>
              <a:rPr lang="en-US" sz="2000" b="0" i="0" dirty="0">
                <a:solidFill>
                  <a:srgbClr val="424242"/>
                </a:solidFill>
                <a:effectLst/>
              </a:rPr>
              <a:t>What is the cumulative frequency for years of service between 30 and 35 (inclusive)?</a:t>
            </a:r>
          </a:p>
          <a:p>
            <a:pPr algn="l">
              <a:buFont typeface="+mj-lt"/>
              <a:buAutoNum type="alphaLcPeriod"/>
            </a:pPr>
            <a:r>
              <a:rPr lang="en-US" sz="2000" b="0" i="0" dirty="0">
                <a:solidFill>
                  <a:srgbClr val="424242"/>
                </a:solidFill>
                <a:effectLst/>
              </a:rPr>
              <a:t>What is the relative frequency for 30 years of service?</a:t>
            </a:r>
          </a:p>
          <a:p>
            <a:pPr algn="l">
              <a:buFont typeface="+mj-lt"/>
              <a:buAutoNum type="alphaLcPeriod"/>
            </a:pPr>
            <a:r>
              <a:rPr lang="en-US" sz="2000" b="0" i="0" dirty="0">
                <a:solidFill>
                  <a:srgbClr val="424242"/>
                </a:solidFill>
                <a:effectLst/>
              </a:rPr>
              <a:t>What is the relative frequency for 30 years of service or less?</a:t>
            </a:r>
          </a:p>
          <a:p>
            <a:pPr algn="l">
              <a:buFont typeface="+mj-lt"/>
              <a:buAutoNum type="alphaLcPeriod"/>
            </a:pPr>
            <a:r>
              <a:rPr lang="en-US" sz="2000" b="0" i="0" dirty="0">
                <a:solidFill>
                  <a:srgbClr val="424242"/>
                </a:solidFill>
                <a:effectLst/>
              </a:rPr>
              <a:t>What is the relative frequency for 25 years of service or more?</a:t>
            </a:r>
          </a:p>
        </p:txBody>
      </p:sp>
      <p:graphicFrame>
        <p:nvGraphicFramePr>
          <p:cNvPr id="5" name="Table 4">
            <a:extLst>
              <a:ext uri="{FF2B5EF4-FFF2-40B4-BE49-F238E27FC236}">
                <a16:creationId xmlns:a16="http://schemas.microsoft.com/office/drawing/2014/main" id="{845C9244-4D73-0F36-BC30-9D6D04E1D8C5}"/>
              </a:ext>
            </a:extLst>
          </p:cNvPr>
          <p:cNvGraphicFramePr>
            <a:graphicFrameLocks noGrp="1"/>
          </p:cNvGraphicFramePr>
          <p:nvPr>
            <p:extLst>
              <p:ext uri="{D42A27DB-BD31-4B8C-83A1-F6EECF244321}">
                <p14:modId xmlns:p14="http://schemas.microsoft.com/office/powerpoint/2010/main" val="471998107"/>
              </p:ext>
            </p:extLst>
          </p:nvPr>
        </p:nvGraphicFramePr>
        <p:xfrm>
          <a:off x="1097280" y="2099322"/>
          <a:ext cx="3613586" cy="3753776"/>
        </p:xfrm>
        <a:graphic>
          <a:graphicData uri="http://schemas.openxmlformats.org/drawingml/2006/table">
            <a:tbl>
              <a:tblPr/>
              <a:tblGrid>
                <a:gridCol w="1806793">
                  <a:extLst>
                    <a:ext uri="{9D8B030D-6E8A-4147-A177-3AD203B41FA5}">
                      <a16:colId xmlns:a16="http://schemas.microsoft.com/office/drawing/2014/main" val="2601269413"/>
                    </a:ext>
                  </a:extLst>
                </a:gridCol>
                <a:gridCol w="1806793">
                  <a:extLst>
                    <a:ext uri="{9D8B030D-6E8A-4147-A177-3AD203B41FA5}">
                      <a16:colId xmlns:a16="http://schemas.microsoft.com/office/drawing/2014/main" val="4089916339"/>
                    </a:ext>
                  </a:extLst>
                </a:gridCol>
              </a:tblGrid>
              <a:tr h="478646">
                <a:tc>
                  <a:txBody>
                    <a:bodyPr/>
                    <a:lstStyle/>
                    <a:p>
                      <a:pPr algn="l" fontAlgn="b"/>
                      <a:r>
                        <a:rPr lang="en-US" sz="1300" b="1">
                          <a:effectLst/>
                        </a:rPr>
                        <a:t>Number of Years of Service</a:t>
                      </a:r>
                    </a:p>
                  </a:txBody>
                  <a:tcPr marL="68378" marR="68378" marT="34189" marB="34189"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algn="l" fontAlgn="b"/>
                      <a:r>
                        <a:rPr lang="en-US" sz="1300" b="1">
                          <a:effectLst/>
                        </a:rPr>
                        <a:t>Number of Federal Employees</a:t>
                      </a:r>
                    </a:p>
                  </a:txBody>
                  <a:tcPr marL="68378" marR="68378" marT="34189" marB="34189"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2559170790"/>
                  </a:ext>
                </a:extLst>
              </a:tr>
              <a:tr h="273512">
                <a:tc>
                  <a:txBody>
                    <a:bodyPr/>
                    <a:lstStyle/>
                    <a:p>
                      <a:pPr fontAlgn="ctr"/>
                      <a:r>
                        <a:rPr lang="en-US" sz="1300">
                          <a:effectLst/>
                        </a:rPr>
                        <a:t>24</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2</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3476785996"/>
                  </a:ext>
                </a:extLst>
              </a:tr>
              <a:tr h="229072">
                <a:tc>
                  <a:txBody>
                    <a:bodyPr/>
                    <a:lstStyle/>
                    <a:p>
                      <a:pPr fontAlgn="ctr"/>
                      <a:r>
                        <a:rPr lang="en-US" sz="1300">
                          <a:effectLst/>
                        </a:rPr>
                        <a:t>25</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1</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1448613450"/>
                  </a:ext>
                </a:extLst>
              </a:tr>
              <a:tr h="273512">
                <a:tc>
                  <a:txBody>
                    <a:bodyPr/>
                    <a:lstStyle/>
                    <a:p>
                      <a:pPr fontAlgn="ctr"/>
                      <a:r>
                        <a:rPr lang="en-US" sz="1300">
                          <a:effectLst/>
                        </a:rPr>
                        <a:t>26</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3</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1781882106"/>
                  </a:ext>
                </a:extLst>
              </a:tr>
              <a:tr h="273512">
                <a:tc>
                  <a:txBody>
                    <a:bodyPr/>
                    <a:lstStyle/>
                    <a:p>
                      <a:pPr fontAlgn="ctr"/>
                      <a:r>
                        <a:rPr lang="en-US" sz="1300">
                          <a:effectLst/>
                        </a:rPr>
                        <a:t>27</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0</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855592824"/>
                  </a:ext>
                </a:extLst>
              </a:tr>
              <a:tr h="273512">
                <a:tc>
                  <a:txBody>
                    <a:bodyPr/>
                    <a:lstStyle/>
                    <a:p>
                      <a:pPr fontAlgn="ctr"/>
                      <a:r>
                        <a:rPr lang="en-US" sz="1300">
                          <a:effectLst/>
                        </a:rPr>
                        <a:t>28</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4</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747182721"/>
                  </a:ext>
                </a:extLst>
              </a:tr>
              <a:tr h="273512">
                <a:tc>
                  <a:txBody>
                    <a:bodyPr/>
                    <a:lstStyle/>
                    <a:p>
                      <a:pPr fontAlgn="ctr"/>
                      <a:r>
                        <a:rPr lang="en-US" sz="1300">
                          <a:effectLst/>
                        </a:rPr>
                        <a:t>29</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6</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2836538692"/>
                  </a:ext>
                </a:extLst>
              </a:tr>
              <a:tr h="273512">
                <a:tc>
                  <a:txBody>
                    <a:bodyPr/>
                    <a:lstStyle/>
                    <a:p>
                      <a:pPr fontAlgn="ctr"/>
                      <a:r>
                        <a:rPr lang="en-US" sz="1300" dirty="0">
                          <a:effectLst/>
                        </a:rPr>
                        <a:t>30</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11</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3199647210"/>
                  </a:ext>
                </a:extLst>
              </a:tr>
              <a:tr h="273512">
                <a:tc>
                  <a:txBody>
                    <a:bodyPr/>
                    <a:lstStyle/>
                    <a:p>
                      <a:pPr fontAlgn="ctr"/>
                      <a:r>
                        <a:rPr lang="en-US" sz="1300">
                          <a:effectLst/>
                        </a:rPr>
                        <a:t>31</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12</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717502733"/>
                  </a:ext>
                </a:extLst>
              </a:tr>
              <a:tr h="273512">
                <a:tc>
                  <a:txBody>
                    <a:bodyPr/>
                    <a:lstStyle/>
                    <a:p>
                      <a:pPr fontAlgn="ctr"/>
                      <a:r>
                        <a:rPr lang="en-US" sz="1300">
                          <a:effectLst/>
                        </a:rPr>
                        <a:t>32</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7</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3877300621"/>
                  </a:ext>
                </a:extLst>
              </a:tr>
              <a:tr h="273512">
                <a:tc>
                  <a:txBody>
                    <a:bodyPr/>
                    <a:lstStyle/>
                    <a:p>
                      <a:pPr fontAlgn="ctr"/>
                      <a:r>
                        <a:rPr lang="en-US" sz="1300">
                          <a:effectLst/>
                        </a:rPr>
                        <a:t>33</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8</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1601157863"/>
                  </a:ext>
                </a:extLst>
              </a:tr>
              <a:tr h="273512">
                <a:tc>
                  <a:txBody>
                    <a:bodyPr/>
                    <a:lstStyle/>
                    <a:p>
                      <a:pPr fontAlgn="ctr"/>
                      <a:r>
                        <a:rPr lang="en-US" sz="1300">
                          <a:effectLst/>
                        </a:rPr>
                        <a:t>34</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a:effectLst/>
                        </a:rPr>
                        <a:t>6</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1767716532"/>
                  </a:ext>
                </a:extLst>
              </a:tr>
              <a:tr h="273512">
                <a:tc>
                  <a:txBody>
                    <a:bodyPr/>
                    <a:lstStyle/>
                    <a:p>
                      <a:pPr fontAlgn="ctr"/>
                      <a:r>
                        <a:rPr lang="en-US" sz="1300" dirty="0">
                          <a:effectLst/>
                        </a:rPr>
                        <a:t>35</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sz="1300" dirty="0">
                          <a:effectLst/>
                        </a:rPr>
                        <a:t>10</a:t>
                      </a:r>
                    </a:p>
                  </a:txBody>
                  <a:tcPr marL="68378" marR="68378" marT="34189" marB="34189"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1469520007"/>
                  </a:ext>
                </a:extLst>
              </a:tr>
            </a:tbl>
          </a:graphicData>
        </a:graphic>
      </p:graphicFrame>
      <p:sp>
        <p:nvSpPr>
          <p:cNvPr id="4" name="Slide Number Placeholder 3">
            <a:extLst>
              <a:ext uri="{FF2B5EF4-FFF2-40B4-BE49-F238E27FC236}">
                <a16:creationId xmlns:a16="http://schemas.microsoft.com/office/drawing/2014/main" id="{2772A715-0345-97D1-9420-5DDDE0F09D7F}"/>
              </a:ext>
            </a:extLst>
          </p:cNvPr>
          <p:cNvSpPr>
            <a:spLocks noGrp="1"/>
          </p:cNvSpPr>
          <p:nvPr>
            <p:ph type="sldNum" sz="quarter" idx="12"/>
          </p:nvPr>
        </p:nvSpPr>
        <p:spPr/>
        <p:txBody>
          <a:bodyPr/>
          <a:lstStyle/>
          <a:p>
            <a:fld id="{3A98EE3D-8CD1-4C3F-BD1C-C98C9596463C}" type="slidenum">
              <a:rPr lang="en-US" smtClean="0"/>
              <a:t>52</a:t>
            </a:fld>
            <a:endParaRPr lang="en-US" dirty="0"/>
          </a:p>
        </p:txBody>
      </p:sp>
    </p:spTree>
    <p:extLst>
      <p:ext uri="{BB962C8B-B14F-4D97-AF65-F5344CB8AC3E}">
        <p14:creationId xmlns:p14="http://schemas.microsoft.com/office/powerpoint/2010/main" val="30460247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86A64-34F6-975E-3BBC-0242B51C095E}"/>
              </a:ext>
            </a:extLst>
          </p:cNvPr>
          <p:cNvSpPr>
            <a:spLocks noGrp="1"/>
          </p:cNvSpPr>
          <p:nvPr>
            <p:ph type="title"/>
          </p:nvPr>
        </p:nvSpPr>
        <p:spPr/>
        <p:txBody>
          <a:bodyPr/>
          <a:lstStyle/>
          <a:p>
            <a:r>
              <a:rPr lang="en-US" dirty="0"/>
              <a:t>Frequency Example - Answers</a:t>
            </a:r>
          </a:p>
        </p:txBody>
      </p:sp>
      <p:sp>
        <p:nvSpPr>
          <p:cNvPr id="3" name="Content Placeholder 2">
            <a:extLst>
              <a:ext uri="{FF2B5EF4-FFF2-40B4-BE49-F238E27FC236}">
                <a16:creationId xmlns:a16="http://schemas.microsoft.com/office/drawing/2014/main" id="{4BB5D766-4F3C-09F3-CE87-08EC2903AABA}"/>
              </a:ext>
            </a:extLst>
          </p:cNvPr>
          <p:cNvSpPr>
            <a:spLocks noGrp="1"/>
          </p:cNvSpPr>
          <p:nvPr>
            <p:ph idx="1"/>
          </p:nvPr>
        </p:nvSpPr>
        <p:spPr>
          <a:xfrm>
            <a:off x="1097280" y="2028302"/>
            <a:ext cx="10177361" cy="3760891"/>
          </a:xfrm>
        </p:spPr>
        <p:txBody>
          <a:bodyPr>
            <a:normAutofit fontScale="85000" lnSpcReduction="20000"/>
          </a:bodyPr>
          <a:lstStyle/>
          <a:p>
            <a:pPr algn="l">
              <a:buFont typeface="+mj-lt"/>
              <a:buAutoNum type="alphaLcPeriod"/>
            </a:pPr>
            <a:r>
              <a:rPr lang="en-US" sz="2000" b="0" i="0" dirty="0">
                <a:solidFill>
                  <a:srgbClr val="424242"/>
                </a:solidFill>
                <a:effectLst/>
              </a:rPr>
              <a:t>What is the cumulative frequency for years of service between 30 and 35 (inclusive)?</a:t>
            </a:r>
          </a:p>
          <a:p>
            <a:pPr algn="l">
              <a:buFont typeface="+mj-lt"/>
              <a:buAutoNum type="alphaLcPeriod"/>
            </a:pPr>
            <a:r>
              <a:rPr lang="en-US" sz="2000" b="0" i="0" dirty="0">
                <a:solidFill>
                  <a:srgbClr val="424242"/>
                </a:solidFill>
                <a:effectLst/>
              </a:rPr>
              <a:t>What is the relative frequency for 30 years of service?</a:t>
            </a:r>
          </a:p>
          <a:p>
            <a:pPr algn="l">
              <a:buFont typeface="+mj-lt"/>
              <a:buAutoNum type="alphaLcPeriod"/>
            </a:pPr>
            <a:r>
              <a:rPr lang="en-US" sz="2000" b="0" i="0" dirty="0">
                <a:solidFill>
                  <a:srgbClr val="424242"/>
                </a:solidFill>
                <a:effectLst/>
              </a:rPr>
              <a:t>What is the relative frequency for 30 years of service or less?</a:t>
            </a:r>
          </a:p>
          <a:p>
            <a:pPr algn="l">
              <a:buFont typeface="+mj-lt"/>
              <a:buAutoNum type="alphaLcPeriod"/>
            </a:pPr>
            <a:r>
              <a:rPr lang="en-US" sz="2000" b="0" i="0" dirty="0">
                <a:solidFill>
                  <a:srgbClr val="424242"/>
                </a:solidFill>
                <a:effectLst/>
              </a:rPr>
              <a:t>What is the relative frequency for 25 years of service or more?</a:t>
            </a:r>
          </a:p>
          <a:p>
            <a:pPr marL="0" indent="0" algn="l">
              <a:buNone/>
            </a:pPr>
            <a:r>
              <a:rPr lang="en-US" sz="2000" b="0" i="0" dirty="0">
                <a:solidFill>
                  <a:srgbClr val="424242"/>
                </a:solidFill>
                <a:effectLst/>
              </a:rPr>
              <a:t>Answers:</a:t>
            </a:r>
          </a:p>
          <a:p>
            <a:pPr algn="l">
              <a:buFont typeface="+mj-lt"/>
              <a:buAutoNum type="alphaLcPeriod"/>
            </a:pPr>
            <a:r>
              <a:rPr lang="en-US" sz="2000" b="0" i="0" dirty="0">
                <a:solidFill>
                  <a:srgbClr val="424242"/>
                </a:solidFill>
                <a:effectLst/>
                <a:latin typeface="Neue Helvetica W01"/>
              </a:rPr>
              <a:t>Cumulative frequency is 54.</a:t>
            </a:r>
          </a:p>
          <a:p>
            <a:pPr algn="l">
              <a:buFont typeface="+mj-lt"/>
              <a:buAutoNum type="alphaLcPeriod"/>
            </a:pPr>
            <a:r>
              <a:rPr lang="en-US" sz="2000" b="0" i="0" dirty="0">
                <a:solidFill>
                  <a:srgbClr val="424242"/>
                </a:solidFill>
                <a:effectLst/>
                <a:latin typeface="Neue Helvetica W01"/>
              </a:rPr>
              <a:t>11/70 or 0.157 or 15.7%</a:t>
            </a:r>
          </a:p>
          <a:p>
            <a:pPr algn="l">
              <a:buFont typeface="+mj-lt"/>
              <a:buAutoNum type="alphaLcPeriod"/>
            </a:pPr>
            <a:r>
              <a:rPr lang="en-US" sz="2000" b="0" i="0" dirty="0">
                <a:solidFill>
                  <a:srgbClr val="424242"/>
                </a:solidFill>
                <a:effectLst/>
                <a:latin typeface="Neue Helvetica W01"/>
              </a:rPr>
              <a:t>27/70 or 0.386 or 38.6%</a:t>
            </a:r>
          </a:p>
          <a:p>
            <a:pPr algn="l">
              <a:buFont typeface="+mj-lt"/>
              <a:buAutoNum type="alphaLcPeriod"/>
            </a:pPr>
            <a:r>
              <a:rPr lang="en-US" sz="2000" b="0" i="0" dirty="0">
                <a:solidFill>
                  <a:srgbClr val="424242"/>
                </a:solidFill>
                <a:effectLst/>
                <a:latin typeface="Neue Helvetica W01"/>
              </a:rPr>
              <a:t>68/70 or 0.971 or 97.1%</a:t>
            </a:r>
          </a:p>
          <a:p>
            <a:pPr algn="l">
              <a:buFont typeface="+mj-lt"/>
              <a:buAutoNum type="alphaLcPeriod"/>
            </a:pPr>
            <a:endParaRPr lang="en-US" sz="2000" b="0" i="0" dirty="0">
              <a:solidFill>
                <a:srgbClr val="424242"/>
              </a:solidFill>
              <a:effectLst/>
            </a:endParaRPr>
          </a:p>
        </p:txBody>
      </p:sp>
      <p:sp>
        <p:nvSpPr>
          <p:cNvPr id="4" name="Slide Number Placeholder 3">
            <a:extLst>
              <a:ext uri="{FF2B5EF4-FFF2-40B4-BE49-F238E27FC236}">
                <a16:creationId xmlns:a16="http://schemas.microsoft.com/office/drawing/2014/main" id="{2190103D-22F7-B25D-8148-A4FCAB8D8787}"/>
              </a:ext>
            </a:extLst>
          </p:cNvPr>
          <p:cNvSpPr>
            <a:spLocks noGrp="1"/>
          </p:cNvSpPr>
          <p:nvPr>
            <p:ph type="sldNum" sz="quarter" idx="12"/>
          </p:nvPr>
        </p:nvSpPr>
        <p:spPr/>
        <p:txBody>
          <a:bodyPr/>
          <a:lstStyle/>
          <a:p>
            <a:fld id="{3A98EE3D-8CD1-4C3F-BD1C-C98C9596463C}" type="slidenum">
              <a:rPr lang="en-US" smtClean="0"/>
              <a:t>53</a:t>
            </a:fld>
            <a:endParaRPr lang="en-US" dirty="0"/>
          </a:p>
        </p:txBody>
      </p:sp>
    </p:spTree>
    <p:extLst>
      <p:ext uri="{BB962C8B-B14F-4D97-AF65-F5344CB8AC3E}">
        <p14:creationId xmlns:p14="http://schemas.microsoft.com/office/powerpoint/2010/main" val="18700714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32A8D-7D20-D25D-5FC8-3D3F3739FD47}"/>
              </a:ext>
            </a:extLst>
          </p:cNvPr>
          <p:cNvSpPr>
            <a:spLocks noGrp="1"/>
          </p:cNvSpPr>
          <p:nvPr>
            <p:ph type="ctrTitle"/>
          </p:nvPr>
        </p:nvSpPr>
        <p:spPr/>
        <p:txBody>
          <a:bodyPr/>
          <a:lstStyle/>
          <a:p>
            <a:r>
              <a:rPr lang="en-US" dirty="0"/>
              <a:t>Section 1.4</a:t>
            </a:r>
          </a:p>
        </p:txBody>
      </p:sp>
      <p:sp>
        <p:nvSpPr>
          <p:cNvPr id="3" name="Subtitle 2">
            <a:extLst>
              <a:ext uri="{FF2B5EF4-FFF2-40B4-BE49-F238E27FC236}">
                <a16:creationId xmlns:a16="http://schemas.microsoft.com/office/drawing/2014/main" id="{4DC13E7F-985D-5B26-0C96-9D488B5723B5}"/>
              </a:ext>
            </a:extLst>
          </p:cNvPr>
          <p:cNvSpPr>
            <a:spLocks noGrp="1"/>
          </p:cNvSpPr>
          <p:nvPr>
            <p:ph type="subTitle" idx="1"/>
          </p:nvPr>
        </p:nvSpPr>
        <p:spPr/>
        <p:txBody>
          <a:bodyPr/>
          <a:lstStyle/>
          <a:p>
            <a:r>
              <a:rPr lang="en-US" dirty="0"/>
              <a:t>Experimental Design and Ethics</a:t>
            </a:r>
          </a:p>
        </p:txBody>
      </p:sp>
      <p:sp>
        <p:nvSpPr>
          <p:cNvPr id="4" name="Slide Number Placeholder 3">
            <a:extLst>
              <a:ext uri="{FF2B5EF4-FFF2-40B4-BE49-F238E27FC236}">
                <a16:creationId xmlns:a16="http://schemas.microsoft.com/office/drawing/2014/main" id="{4EEA2A0F-3ECC-B416-0AB2-A73F0536ABCE}"/>
              </a:ext>
            </a:extLst>
          </p:cNvPr>
          <p:cNvSpPr>
            <a:spLocks noGrp="1"/>
          </p:cNvSpPr>
          <p:nvPr>
            <p:ph type="sldNum" sz="quarter" idx="12"/>
          </p:nvPr>
        </p:nvSpPr>
        <p:spPr/>
        <p:txBody>
          <a:bodyPr/>
          <a:lstStyle/>
          <a:p>
            <a:fld id="{3A98EE3D-8CD1-4C3F-BD1C-C98C9596463C}" type="slidenum">
              <a:rPr lang="en-US" smtClean="0"/>
              <a:t>54</a:t>
            </a:fld>
            <a:endParaRPr lang="en-US" dirty="0"/>
          </a:p>
        </p:txBody>
      </p:sp>
    </p:spTree>
    <p:extLst>
      <p:ext uri="{BB962C8B-B14F-4D97-AF65-F5344CB8AC3E}">
        <p14:creationId xmlns:p14="http://schemas.microsoft.com/office/powerpoint/2010/main" val="22010938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63A47-72CB-468A-F051-AB3E2A768970}"/>
              </a:ext>
            </a:extLst>
          </p:cNvPr>
          <p:cNvSpPr>
            <a:spLocks noGrp="1"/>
          </p:cNvSpPr>
          <p:nvPr>
            <p:ph type="title"/>
          </p:nvPr>
        </p:nvSpPr>
        <p:spPr/>
        <p:txBody>
          <a:bodyPr/>
          <a:lstStyle/>
          <a:p>
            <a:r>
              <a:rPr lang="en-US" dirty="0"/>
              <a:t>Experimental Design Variables</a:t>
            </a:r>
          </a:p>
        </p:txBody>
      </p:sp>
      <p:sp>
        <p:nvSpPr>
          <p:cNvPr id="3" name="Content Placeholder 2">
            <a:extLst>
              <a:ext uri="{FF2B5EF4-FFF2-40B4-BE49-F238E27FC236}">
                <a16:creationId xmlns:a16="http://schemas.microsoft.com/office/drawing/2014/main" id="{304B599C-8151-77E2-835C-50DD26CA6ABE}"/>
              </a:ext>
            </a:extLst>
          </p:cNvPr>
          <p:cNvSpPr>
            <a:spLocks noGrp="1"/>
          </p:cNvSpPr>
          <p:nvPr>
            <p:ph idx="1"/>
          </p:nvPr>
        </p:nvSpPr>
        <p:spPr/>
        <p:txBody>
          <a:bodyPr>
            <a:normAutofit/>
          </a:bodyPr>
          <a:lstStyle/>
          <a:p>
            <a:pPr>
              <a:buFont typeface="Arial" panose="020B0604020202020204" pitchFamily="34" charset="0"/>
              <a:buChar char="•"/>
            </a:pPr>
            <a:r>
              <a:rPr lang="en-US" dirty="0"/>
              <a:t>The purpose of an experiment is to investigate the relationship between two variables. </a:t>
            </a:r>
          </a:p>
          <a:p>
            <a:pPr>
              <a:buFont typeface="Arial" panose="020B0604020202020204" pitchFamily="34" charset="0"/>
              <a:buChar char="•"/>
            </a:pPr>
            <a:r>
              <a:rPr lang="en-US" dirty="0"/>
              <a:t>When one variable causes change in another, we call the first variable the </a:t>
            </a:r>
            <a:r>
              <a:rPr lang="en-US" b="1" dirty="0"/>
              <a:t>explanatory variable</a:t>
            </a:r>
            <a:r>
              <a:rPr lang="en-US" dirty="0"/>
              <a:t>. The affected variable is called the </a:t>
            </a:r>
            <a:r>
              <a:rPr lang="en-US" b="1" dirty="0"/>
              <a:t>response variable</a:t>
            </a:r>
            <a:r>
              <a:rPr lang="en-US" dirty="0"/>
              <a:t>. </a:t>
            </a:r>
          </a:p>
          <a:p>
            <a:pPr>
              <a:buFont typeface="Arial" panose="020B0604020202020204" pitchFamily="34" charset="0"/>
              <a:buChar char="•"/>
            </a:pPr>
            <a:r>
              <a:rPr lang="en-US" dirty="0"/>
              <a:t>In a randomized experiment, the researcher manipulates values of the explanatory variable and measures the resulting changes in the response variable. </a:t>
            </a:r>
          </a:p>
          <a:p>
            <a:pPr>
              <a:buFont typeface="Arial" panose="020B0604020202020204" pitchFamily="34" charset="0"/>
              <a:buChar char="•"/>
            </a:pPr>
            <a:r>
              <a:rPr lang="en-US" dirty="0"/>
              <a:t>The different values of the explanatory variable are called </a:t>
            </a:r>
            <a:r>
              <a:rPr lang="en-US" b="1" dirty="0"/>
              <a:t>treatments</a:t>
            </a:r>
            <a:r>
              <a:rPr lang="en-US" dirty="0"/>
              <a:t>. An </a:t>
            </a:r>
            <a:r>
              <a:rPr lang="en-US" b="1" dirty="0"/>
              <a:t>experimental unit </a:t>
            </a:r>
            <a:r>
              <a:rPr lang="en-US" dirty="0"/>
              <a:t>is a single object or individual to be measured.</a:t>
            </a:r>
            <a:endParaRPr lang="en-US" sz="1400" dirty="0"/>
          </a:p>
          <a:p>
            <a:endParaRPr lang="en-US" dirty="0"/>
          </a:p>
        </p:txBody>
      </p:sp>
      <p:sp>
        <p:nvSpPr>
          <p:cNvPr id="4" name="Slide Number Placeholder 3">
            <a:extLst>
              <a:ext uri="{FF2B5EF4-FFF2-40B4-BE49-F238E27FC236}">
                <a16:creationId xmlns:a16="http://schemas.microsoft.com/office/drawing/2014/main" id="{F02BC4A5-D1EC-A4E9-D93E-4EC9486A1BD5}"/>
              </a:ext>
            </a:extLst>
          </p:cNvPr>
          <p:cNvSpPr>
            <a:spLocks noGrp="1"/>
          </p:cNvSpPr>
          <p:nvPr>
            <p:ph type="sldNum" sz="quarter" idx="12"/>
          </p:nvPr>
        </p:nvSpPr>
        <p:spPr/>
        <p:txBody>
          <a:bodyPr/>
          <a:lstStyle/>
          <a:p>
            <a:fld id="{3A98EE3D-8CD1-4C3F-BD1C-C98C9596463C}" type="slidenum">
              <a:rPr lang="en-US" smtClean="0"/>
              <a:t>55</a:t>
            </a:fld>
            <a:endParaRPr lang="en-US" dirty="0"/>
          </a:p>
        </p:txBody>
      </p:sp>
    </p:spTree>
    <p:extLst>
      <p:ext uri="{BB962C8B-B14F-4D97-AF65-F5344CB8AC3E}">
        <p14:creationId xmlns:p14="http://schemas.microsoft.com/office/powerpoint/2010/main" val="16770869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DAC16-F479-C372-3CF9-747727FB8462}"/>
              </a:ext>
            </a:extLst>
          </p:cNvPr>
          <p:cNvSpPr>
            <a:spLocks noGrp="1"/>
          </p:cNvSpPr>
          <p:nvPr>
            <p:ph type="title"/>
          </p:nvPr>
        </p:nvSpPr>
        <p:spPr/>
        <p:txBody>
          <a:bodyPr/>
          <a:lstStyle/>
          <a:p>
            <a:r>
              <a:rPr lang="en-US" dirty="0"/>
              <a:t>Discussion	</a:t>
            </a:r>
          </a:p>
        </p:txBody>
      </p:sp>
      <p:sp>
        <p:nvSpPr>
          <p:cNvPr id="3" name="Text Placeholder 2">
            <a:extLst>
              <a:ext uri="{FF2B5EF4-FFF2-40B4-BE49-F238E27FC236}">
                <a16:creationId xmlns:a16="http://schemas.microsoft.com/office/drawing/2014/main" id="{2C37F435-9F7D-E827-30CE-B3DD281B13EE}"/>
              </a:ext>
            </a:extLst>
          </p:cNvPr>
          <p:cNvSpPr>
            <a:spLocks noGrp="1"/>
          </p:cNvSpPr>
          <p:nvPr>
            <p:ph type="body" idx="1"/>
          </p:nvPr>
        </p:nvSpPr>
        <p:spPr/>
        <p:txBody>
          <a:bodyPr/>
          <a:lstStyle/>
          <a:p>
            <a:r>
              <a:rPr lang="en-US" dirty="0"/>
              <a:t>What should you consider if you are trying to run an experiment and why? </a:t>
            </a:r>
          </a:p>
        </p:txBody>
      </p:sp>
      <p:sp>
        <p:nvSpPr>
          <p:cNvPr id="4" name="Slide Number Placeholder 3">
            <a:extLst>
              <a:ext uri="{FF2B5EF4-FFF2-40B4-BE49-F238E27FC236}">
                <a16:creationId xmlns:a16="http://schemas.microsoft.com/office/drawing/2014/main" id="{81C64A5E-A4C1-C04C-EFAB-2948454070C4}"/>
              </a:ext>
            </a:extLst>
          </p:cNvPr>
          <p:cNvSpPr>
            <a:spLocks noGrp="1"/>
          </p:cNvSpPr>
          <p:nvPr>
            <p:ph type="sldNum" sz="quarter" idx="12"/>
          </p:nvPr>
        </p:nvSpPr>
        <p:spPr/>
        <p:txBody>
          <a:bodyPr/>
          <a:lstStyle/>
          <a:p>
            <a:fld id="{3A98EE3D-8CD1-4C3F-BD1C-C98C9596463C}" type="slidenum">
              <a:rPr lang="en-US" smtClean="0"/>
              <a:t>56</a:t>
            </a:fld>
            <a:endParaRPr lang="en-US" dirty="0"/>
          </a:p>
        </p:txBody>
      </p:sp>
    </p:spTree>
    <p:extLst>
      <p:ext uri="{BB962C8B-B14F-4D97-AF65-F5344CB8AC3E}">
        <p14:creationId xmlns:p14="http://schemas.microsoft.com/office/powerpoint/2010/main" val="17144828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B2C13-7347-6AF5-5BA8-04C14D0851B2}"/>
              </a:ext>
            </a:extLst>
          </p:cNvPr>
          <p:cNvSpPr>
            <a:spLocks noGrp="1"/>
          </p:cNvSpPr>
          <p:nvPr>
            <p:ph type="title"/>
          </p:nvPr>
        </p:nvSpPr>
        <p:spPr/>
        <p:txBody>
          <a:bodyPr/>
          <a:lstStyle/>
          <a:p>
            <a:r>
              <a:rPr lang="en-US" dirty="0"/>
              <a:t>Experimental Design</a:t>
            </a:r>
          </a:p>
        </p:txBody>
      </p:sp>
      <p:sp>
        <p:nvSpPr>
          <p:cNvPr id="3" name="Content Placeholder 2">
            <a:extLst>
              <a:ext uri="{FF2B5EF4-FFF2-40B4-BE49-F238E27FC236}">
                <a16:creationId xmlns:a16="http://schemas.microsoft.com/office/drawing/2014/main" id="{224EFF5C-E1D6-ABDE-5A25-A863169A4AF8}"/>
              </a:ext>
            </a:extLst>
          </p:cNvPr>
          <p:cNvSpPr>
            <a:spLocks noGrp="1"/>
          </p:cNvSpPr>
          <p:nvPr>
            <p:ph idx="1"/>
          </p:nvPr>
        </p:nvSpPr>
        <p:spPr/>
        <p:txBody>
          <a:bodyPr>
            <a:normAutofit/>
          </a:bodyPr>
          <a:lstStyle/>
          <a:p>
            <a:pPr>
              <a:buFont typeface="Arial" panose="020B0604020202020204" pitchFamily="34" charset="0"/>
              <a:buChar char="•"/>
            </a:pPr>
            <a:r>
              <a:rPr lang="en-US" sz="1800" dirty="0"/>
              <a:t>Additional variables that can cloud a study are called </a:t>
            </a:r>
            <a:r>
              <a:rPr lang="en-US" sz="1800" b="1" dirty="0"/>
              <a:t>lurking variables</a:t>
            </a:r>
            <a:r>
              <a:rPr lang="en-US" sz="1800" dirty="0"/>
              <a:t>. In order to prove that the explanatory variable is causing a change in the response variable, it is necessary to isolate the explanatory variable. </a:t>
            </a:r>
          </a:p>
          <a:p>
            <a:pPr>
              <a:buFont typeface="Arial" panose="020B0604020202020204" pitchFamily="34" charset="0"/>
              <a:buChar char="•"/>
            </a:pPr>
            <a:r>
              <a:rPr lang="en-US" sz="1800" dirty="0"/>
              <a:t>The researcher must design the experiment in such a way that there is only one difference between groups being compared: the planned treatments. This is accomplished by the </a:t>
            </a:r>
            <a:r>
              <a:rPr lang="en-US" sz="1800" b="1" dirty="0"/>
              <a:t>random assignment </a:t>
            </a:r>
            <a:r>
              <a:rPr lang="en-US" sz="1800" dirty="0"/>
              <a:t>of experimental units to treatment groups. </a:t>
            </a:r>
          </a:p>
          <a:p>
            <a:pPr>
              <a:buFont typeface="Arial" panose="020B0604020202020204" pitchFamily="34" charset="0"/>
              <a:buChar char="•"/>
            </a:pPr>
            <a:r>
              <a:rPr lang="en-US" sz="1800" dirty="0"/>
              <a:t>When subjects are assigned treatments randomly, all of the potential lurking variables are spread equally among the groups.</a:t>
            </a:r>
          </a:p>
          <a:p>
            <a:pPr>
              <a:buFont typeface="Arial" panose="020B0604020202020204" pitchFamily="34" charset="0"/>
              <a:buChar char="•"/>
            </a:pPr>
            <a:r>
              <a:rPr lang="en-US" sz="1800" dirty="0"/>
              <a:t>When participation in a study prompts a physical response from a participant, it is difficult to isolate the effects of the explanatory variable. </a:t>
            </a:r>
          </a:p>
          <a:p>
            <a:pPr>
              <a:buFont typeface="Arial" panose="020B0604020202020204" pitchFamily="34" charset="0"/>
              <a:buChar char="•"/>
            </a:pPr>
            <a:endParaRPr lang="en-US" sz="1800" dirty="0"/>
          </a:p>
          <a:p>
            <a:pPr>
              <a:buFont typeface="Arial" panose="020B0604020202020204" pitchFamily="34" charset="0"/>
              <a:buChar char="•"/>
            </a:pPr>
            <a:endParaRPr lang="en-US" sz="1800" dirty="0"/>
          </a:p>
        </p:txBody>
      </p:sp>
      <p:sp>
        <p:nvSpPr>
          <p:cNvPr id="4" name="Slide Number Placeholder 3">
            <a:extLst>
              <a:ext uri="{FF2B5EF4-FFF2-40B4-BE49-F238E27FC236}">
                <a16:creationId xmlns:a16="http://schemas.microsoft.com/office/drawing/2014/main" id="{EC86B687-4191-836E-4827-D9FF565B4F5D}"/>
              </a:ext>
            </a:extLst>
          </p:cNvPr>
          <p:cNvSpPr>
            <a:spLocks noGrp="1"/>
          </p:cNvSpPr>
          <p:nvPr>
            <p:ph type="sldNum" sz="quarter" idx="12"/>
          </p:nvPr>
        </p:nvSpPr>
        <p:spPr/>
        <p:txBody>
          <a:bodyPr/>
          <a:lstStyle/>
          <a:p>
            <a:fld id="{3A98EE3D-8CD1-4C3F-BD1C-C98C9596463C}" type="slidenum">
              <a:rPr lang="en-US" smtClean="0"/>
              <a:t>57</a:t>
            </a:fld>
            <a:endParaRPr lang="en-US" dirty="0"/>
          </a:p>
        </p:txBody>
      </p:sp>
    </p:spTree>
    <p:extLst>
      <p:ext uri="{BB962C8B-B14F-4D97-AF65-F5344CB8AC3E}">
        <p14:creationId xmlns:p14="http://schemas.microsoft.com/office/powerpoint/2010/main" val="7168386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99031-14D6-A4FD-A027-05179771C114}"/>
              </a:ext>
            </a:extLst>
          </p:cNvPr>
          <p:cNvSpPr>
            <a:spLocks noGrp="1"/>
          </p:cNvSpPr>
          <p:nvPr>
            <p:ph type="title"/>
          </p:nvPr>
        </p:nvSpPr>
        <p:spPr/>
        <p:txBody>
          <a:bodyPr/>
          <a:lstStyle/>
          <a:p>
            <a:r>
              <a:rPr lang="en-US" dirty="0"/>
              <a:t>Experimental Design (</a:t>
            </a:r>
            <a:r>
              <a:rPr lang="en-US" dirty="0" err="1"/>
              <a:t>Cont</a:t>
            </a:r>
            <a:r>
              <a:rPr lang="en-US" dirty="0"/>
              <a:t>)</a:t>
            </a:r>
          </a:p>
        </p:txBody>
      </p:sp>
      <p:sp>
        <p:nvSpPr>
          <p:cNvPr id="3" name="Content Placeholder 2">
            <a:extLst>
              <a:ext uri="{FF2B5EF4-FFF2-40B4-BE49-F238E27FC236}">
                <a16:creationId xmlns:a16="http://schemas.microsoft.com/office/drawing/2014/main" id="{8655F698-35B1-1A41-D5C9-A3D2F838FD59}"/>
              </a:ext>
            </a:extLst>
          </p:cNvPr>
          <p:cNvSpPr>
            <a:spLocks noGrp="1"/>
          </p:cNvSpPr>
          <p:nvPr>
            <p:ph idx="1"/>
          </p:nvPr>
        </p:nvSpPr>
        <p:spPr/>
        <p:txBody>
          <a:bodyPr>
            <a:normAutofit/>
          </a:bodyPr>
          <a:lstStyle/>
          <a:p>
            <a:pPr>
              <a:buFont typeface="Arial" panose="020B0604020202020204" pitchFamily="34" charset="0"/>
              <a:buChar char="•"/>
            </a:pPr>
            <a:r>
              <a:rPr lang="en-US" dirty="0"/>
              <a:t>To counter the power of suggestion, researchers set aside one treatment group as a </a:t>
            </a:r>
            <a:r>
              <a:rPr lang="en-US" b="1" dirty="0"/>
              <a:t>control group</a:t>
            </a:r>
            <a:r>
              <a:rPr lang="en-US" dirty="0"/>
              <a:t>. This group is given a </a:t>
            </a:r>
            <a:r>
              <a:rPr lang="en-US" b="1" dirty="0"/>
              <a:t>placebo </a:t>
            </a:r>
            <a:r>
              <a:rPr lang="en-US" dirty="0"/>
              <a:t>treatment–a treatment that cannot influence the response variable. The control group helps researchers balance the effects of being in an experiment with the effects of the active treatments.</a:t>
            </a:r>
          </a:p>
          <a:p>
            <a:pPr>
              <a:buFont typeface="Arial" panose="020B0604020202020204" pitchFamily="34" charset="0"/>
              <a:buChar char="•"/>
            </a:pPr>
            <a:r>
              <a:rPr lang="en-US" dirty="0"/>
              <a:t>Of course, if you are participating in a study and you know that you are receiving a pill which contains no actual medication, then the power of suggestion is no longer a factor. </a:t>
            </a:r>
            <a:r>
              <a:rPr lang="en-US" b="1" dirty="0"/>
              <a:t>Blinding </a:t>
            </a:r>
            <a:r>
              <a:rPr lang="en-US" dirty="0"/>
              <a:t>in a randomized experiment preserves the power of suggestion. </a:t>
            </a:r>
          </a:p>
          <a:p>
            <a:pPr>
              <a:buFont typeface="Arial" panose="020B0604020202020204" pitchFamily="34" charset="0"/>
              <a:buChar char="•"/>
            </a:pPr>
            <a:r>
              <a:rPr lang="en-US" dirty="0"/>
              <a:t>When a person involved in a research study is blinded, he does not know who is receiving the active treatment(s) and who is receiving the placebo treatment. A </a:t>
            </a:r>
            <a:r>
              <a:rPr lang="en-US" b="1" dirty="0"/>
              <a:t>double-blind experiment </a:t>
            </a:r>
            <a:r>
              <a:rPr lang="en-US" dirty="0"/>
              <a:t>is one in which both the subjects and the researchers involved with the subjects are blinded.</a:t>
            </a:r>
            <a:endParaRPr lang="en-US" sz="1400" dirty="0"/>
          </a:p>
          <a:p>
            <a:pPr>
              <a:buFont typeface="Arial" panose="020B0604020202020204" pitchFamily="34" charset="0"/>
              <a:buChar char="•"/>
            </a:pPr>
            <a:endParaRPr lang="en-US" dirty="0"/>
          </a:p>
          <a:p>
            <a:endParaRPr lang="en-US" dirty="0"/>
          </a:p>
        </p:txBody>
      </p:sp>
      <p:sp>
        <p:nvSpPr>
          <p:cNvPr id="4" name="Slide Number Placeholder 3">
            <a:extLst>
              <a:ext uri="{FF2B5EF4-FFF2-40B4-BE49-F238E27FC236}">
                <a16:creationId xmlns:a16="http://schemas.microsoft.com/office/drawing/2014/main" id="{6BF58C64-34CC-5D06-3EFE-4C739BC7560F}"/>
              </a:ext>
            </a:extLst>
          </p:cNvPr>
          <p:cNvSpPr>
            <a:spLocks noGrp="1"/>
          </p:cNvSpPr>
          <p:nvPr>
            <p:ph type="sldNum" sz="quarter" idx="12"/>
          </p:nvPr>
        </p:nvSpPr>
        <p:spPr/>
        <p:txBody>
          <a:bodyPr/>
          <a:lstStyle/>
          <a:p>
            <a:fld id="{3A98EE3D-8CD1-4C3F-BD1C-C98C9596463C}" type="slidenum">
              <a:rPr lang="en-US" smtClean="0"/>
              <a:t>58</a:t>
            </a:fld>
            <a:endParaRPr lang="en-US" dirty="0"/>
          </a:p>
        </p:txBody>
      </p:sp>
    </p:spTree>
    <p:extLst>
      <p:ext uri="{BB962C8B-B14F-4D97-AF65-F5344CB8AC3E}">
        <p14:creationId xmlns:p14="http://schemas.microsoft.com/office/powerpoint/2010/main" val="4230974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11D76-11B9-D64B-FC74-631E50C1542C}"/>
              </a:ext>
            </a:extLst>
          </p:cNvPr>
          <p:cNvSpPr>
            <a:spLocks noGrp="1"/>
          </p:cNvSpPr>
          <p:nvPr>
            <p:ph type="title"/>
          </p:nvPr>
        </p:nvSpPr>
        <p:spPr/>
        <p:txBody>
          <a:bodyPr/>
          <a:lstStyle/>
          <a:p>
            <a:r>
              <a:rPr lang="en-US" dirty="0"/>
              <a:t>Ethics</a:t>
            </a:r>
          </a:p>
        </p:txBody>
      </p:sp>
      <p:sp>
        <p:nvSpPr>
          <p:cNvPr id="3" name="Content Placeholder 2">
            <a:extLst>
              <a:ext uri="{FF2B5EF4-FFF2-40B4-BE49-F238E27FC236}">
                <a16:creationId xmlns:a16="http://schemas.microsoft.com/office/drawing/2014/main" id="{864189AA-2BF1-559A-B854-EC2FE21956D5}"/>
              </a:ext>
            </a:extLst>
          </p:cNvPr>
          <p:cNvSpPr>
            <a:spLocks noGrp="1"/>
          </p:cNvSpPr>
          <p:nvPr>
            <p:ph idx="1"/>
          </p:nvPr>
        </p:nvSpPr>
        <p:spPr/>
        <p:txBody>
          <a:bodyPr>
            <a:normAutofit/>
          </a:bodyPr>
          <a:lstStyle/>
          <a:p>
            <a:pPr>
              <a:buFont typeface="Arial" panose="020B0604020202020204" pitchFamily="34" charset="0"/>
              <a:buChar char="•"/>
            </a:pPr>
            <a:r>
              <a:rPr lang="en-US" dirty="0"/>
              <a:t>The widespread misuse and misrepresentation of statistical information often gives the field a bad name. </a:t>
            </a:r>
          </a:p>
          <a:p>
            <a:pPr>
              <a:buFont typeface="Arial" panose="020B0604020202020204" pitchFamily="34" charset="0"/>
              <a:buChar char="•"/>
            </a:pPr>
            <a:r>
              <a:rPr lang="en-US" dirty="0"/>
              <a:t>Some say that “numbers don’t lie,” but the people who use numbers to support their claims often do.</a:t>
            </a:r>
            <a:endParaRPr lang="en-US" sz="1400" dirty="0"/>
          </a:p>
          <a:p>
            <a:pPr>
              <a:buFont typeface="Arial" panose="020B0604020202020204" pitchFamily="34" charset="0"/>
              <a:buChar char="•"/>
            </a:pPr>
            <a:r>
              <a:rPr lang="en-US" dirty="0"/>
              <a:t>Many types of statistical fraud are difficult to spot. Some researchers simply stop collecting data once they have just enough to prove what they had hoped to prove. </a:t>
            </a:r>
          </a:p>
          <a:p>
            <a:pPr>
              <a:buFont typeface="Arial" panose="020B0604020202020204" pitchFamily="34" charset="0"/>
              <a:buChar char="•"/>
            </a:pPr>
            <a:r>
              <a:rPr lang="en-US" dirty="0"/>
              <a:t>They don’t want to take the chance that a more extensive study would complicate their lives by producing data contradicting their hypothesis.</a:t>
            </a:r>
            <a:endParaRPr lang="en-US" sz="14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51E14A75-0207-989D-6FB3-575DA1006D4F}"/>
              </a:ext>
            </a:extLst>
          </p:cNvPr>
          <p:cNvSpPr>
            <a:spLocks noGrp="1"/>
          </p:cNvSpPr>
          <p:nvPr>
            <p:ph type="sldNum" sz="quarter" idx="12"/>
          </p:nvPr>
        </p:nvSpPr>
        <p:spPr/>
        <p:txBody>
          <a:bodyPr/>
          <a:lstStyle/>
          <a:p>
            <a:fld id="{3A98EE3D-8CD1-4C3F-BD1C-C98C9596463C}" type="slidenum">
              <a:rPr lang="en-US" smtClean="0"/>
              <a:t>59</a:t>
            </a:fld>
            <a:endParaRPr lang="en-US" dirty="0"/>
          </a:p>
        </p:txBody>
      </p:sp>
    </p:spTree>
    <p:extLst>
      <p:ext uri="{BB962C8B-B14F-4D97-AF65-F5344CB8AC3E}">
        <p14:creationId xmlns:p14="http://schemas.microsoft.com/office/powerpoint/2010/main" val="1816216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4103F-2DEE-21EF-C334-C7715188EC48}"/>
              </a:ext>
            </a:extLst>
          </p:cNvPr>
          <p:cNvSpPr>
            <a:spLocks noGrp="1"/>
          </p:cNvSpPr>
          <p:nvPr>
            <p:ph type="title"/>
          </p:nvPr>
        </p:nvSpPr>
        <p:spPr/>
        <p:txBody>
          <a:bodyPr/>
          <a:lstStyle/>
          <a:p>
            <a:r>
              <a:rPr lang="en-US" dirty="0"/>
              <a:t>Three Types of Statistics We Will Discuss</a:t>
            </a:r>
          </a:p>
        </p:txBody>
      </p:sp>
      <p:sp>
        <p:nvSpPr>
          <p:cNvPr id="3" name="Content Placeholder 2">
            <a:extLst>
              <a:ext uri="{FF2B5EF4-FFF2-40B4-BE49-F238E27FC236}">
                <a16:creationId xmlns:a16="http://schemas.microsoft.com/office/drawing/2014/main" id="{473FCA40-FEFC-A6F0-F401-94CFFBFC3309}"/>
              </a:ext>
            </a:extLst>
          </p:cNvPr>
          <p:cNvSpPr>
            <a:spLocks noGrp="1"/>
          </p:cNvSpPr>
          <p:nvPr>
            <p:ph idx="1"/>
          </p:nvPr>
        </p:nvSpPr>
        <p:spPr/>
        <p:txBody>
          <a:bodyPr>
            <a:normAutofit/>
          </a:bodyPr>
          <a:lstStyle/>
          <a:p>
            <a:pPr marL="342900" indent="-342900">
              <a:buFont typeface="+mj-lt"/>
              <a:buAutoNum type="arabicPeriod"/>
            </a:pPr>
            <a:r>
              <a:rPr lang="en-US" sz="1800" dirty="0"/>
              <a:t>In this course, you will learn how to organize and summarize data. Organizing and summarizing data is called </a:t>
            </a:r>
            <a:r>
              <a:rPr lang="en-US" sz="1800" b="1" dirty="0"/>
              <a:t>descriptive statistics</a:t>
            </a:r>
            <a:r>
              <a:rPr lang="en-US" sz="1800" dirty="0"/>
              <a:t>. </a:t>
            </a:r>
          </a:p>
          <a:p>
            <a:pPr lvl="1"/>
            <a:r>
              <a:rPr lang="en-US" sz="1800" dirty="0"/>
              <a:t>Two ways to summarize data are by graphing and by using numbers (for example, finding an average). </a:t>
            </a:r>
          </a:p>
          <a:p>
            <a:pPr marL="342900" indent="-342900">
              <a:buFont typeface="+mj-lt"/>
              <a:buAutoNum type="arabicPeriod"/>
            </a:pPr>
            <a:r>
              <a:rPr lang="en-US" sz="1800" b="1" dirty="0"/>
              <a:t>Probability </a:t>
            </a:r>
            <a:r>
              <a:rPr lang="en-US" sz="1800" dirty="0"/>
              <a:t>is a mathematical tool used to study randomness. It deals with the chance (the likelihood) of an event occurring.</a:t>
            </a:r>
          </a:p>
          <a:p>
            <a:pPr marL="342900" indent="-342900">
              <a:buFont typeface="+mj-lt"/>
              <a:buAutoNum type="arabicPeriod"/>
            </a:pPr>
            <a:r>
              <a:rPr lang="en-US" sz="1800" dirty="0"/>
              <a:t>After you have studied probability and probability distributions, you will use formal methods for drawing conclusions from "good“ data. The formal methods are called </a:t>
            </a:r>
            <a:r>
              <a:rPr lang="en-US" sz="1800" b="1" dirty="0"/>
              <a:t>inferential statistics</a:t>
            </a:r>
            <a:r>
              <a:rPr lang="en-US" sz="1800" dirty="0"/>
              <a:t>. </a:t>
            </a:r>
          </a:p>
          <a:p>
            <a:pPr lvl="1"/>
            <a:r>
              <a:rPr lang="en-US" sz="1800" dirty="0"/>
              <a:t>Statistical inference uses probability to determine how confident we can be that our conclusions are correct.</a:t>
            </a:r>
          </a:p>
          <a:p>
            <a:endParaRPr lang="en-US" sz="1800" dirty="0"/>
          </a:p>
        </p:txBody>
      </p:sp>
      <p:sp>
        <p:nvSpPr>
          <p:cNvPr id="4" name="Slide Number Placeholder 3">
            <a:extLst>
              <a:ext uri="{FF2B5EF4-FFF2-40B4-BE49-F238E27FC236}">
                <a16:creationId xmlns:a16="http://schemas.microsoft.com/office/drawing/2014/main" id="{1F525960-98CA-A35C-12F8-A7C64F227233}"/>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2733934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67491-44E7-9E66-9747-A2F72895E346}"/>
              </a:ext>
            </a:extLst>
          </p:cNvPr>
          <p:cNvSpPr>
            <a:spLocks noGrp="1"/>
          </p:cNvSpPr>
          <p:nvPr>
            <p:ph type="title"/>
          </p:nvPr>
        </p:nvSpPr>
        <p:spPr/>
        <p:txBody>
          <a:bodyPr/>
          <a:lstStyle/>
          <a:p>
            <a:r>
              <a:rPr lang="en-US" dirty="0"/>
              <a:t>Population and Parameter</a:t>
            </a:r>
          </a:p>
        </p:txBody>
      </p:sp>
      <p:sp>
        <p:nvSpPr>
          <p:cNvPr id="3" name="Content Placeholder 2">
            <a:extLst>
              <a:ext uri="{FF2B5EF4-FFF2-40B4-BE49-F238E27FC236}">
                <a16:creationId xmlns:a16="http://schemas.microsoft.com/office/drawing/2014/main" id="{8EC99FEE-7F30-7369-39A2-F6FF78A02FF2}"/>
              </a:ext>
            </a:extLst>
          </p:cNvPr>
          <p:cNvSpPr>
            <a:spLocks noGrp="1"/>
          </p:cNvSpPr>
          <p:nvPr>
            <p:ph idx="1"/>
          </p:nvPr>
        </p:nvSpPr>
        <p:spPr/>
        <p:txBody>
          <a:bodyPr/>
          <a:lstStyle/>
          <a:p>
            <a:pPr>
              <a:buFont typeface="Arial" panose="020B0604020202020204" pitchFamily="34" charset="0"/>
              <a:buChar char="•"/>
            </a:pPr>
            <a:r>
              <a:rPr lang="en-US" dirty="0"/>
              <a:t>In statistics, we generally want to study a </a:t>
            </a:r>
            <a:r>
              <a:rPr lang="en-US" b="1" dirty="0"/>
              <a:t>population</a:t>
            </a:r>
            <a:r>
              <a:rPr lang="en-US" dirty="0"/>
              <a:t>. You can think of a population as a collection of persons, things, or objects under study. </a:t>
            </a:r>
          </a:p>
          <a:p>
            <a:pPr>
              <a:buFont typeface="Arial" panose="020B0604020202020204" pitchFamily="34" charset="0"/>
              <a:buChar char="•"/>
            </a:pPr>
            <a:r>
              <a:rPr lang="en-US" dirty="0"/>
              <a:t>The statistic is an estimate of a population parameter. A </a:t>
            </a:r>
            <a:r>
              <a:rPr lang="en-US" b="1" dirty="0"/>
              <a:t>parameter </a:t>
            </a:r>
            <a:r>
              <a:rPr lang="en-US" dirty="0"/>
              <a:t>is a number that is a property of the population. </a:t>
            </a:r>
          </a:p>
          <a:p>
            <a:pPr>
              <a:buFont typeface="Arial" panose="020B0604020202020204" pitchFamily="34" charset="0"/>
              <a:buChar char="•"/>
            </a:pPr>
            <a:r>
              <a:rPr lang="en-US" i="1" dirty="0"/>
              <a:t>Example: Since we considered all math classes to be the population, then the average number of points earned per student over all the math classes is an example of a parameter.</a:t>
            </a:r>
            <a:endParaRPr lang="en-US" sz="1600" i="1" dirty="0"/>
          </a:p>
          <a:p>
            <a:endParaRPr lang="en-US" dirty="0"/>
          </a:p>
        </p:txBody>
      </p:sp>
      <p:sp>
        <p:nvSpPr>
          <p:cNvPr id="4" name="Slide Number Placeholder 3">
            <a:extLst>
              <a:ext uri="{FF2B5EF4-FFF2-40B4-BE49-F238E27FC236}">
                <a16:creationId xmlns:a16="http://schemas.microsoft.com/office/drawing/2014/main" id="{1437A4CE-1D8B-E293-E977-6B6FEC1C2238}"/>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2167335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9320C-5ECB-1E3E-85DD-B5862F8D67A9}"/>
              </a:ext>
            </a:extLst>
          </p:cNvPr>
          <p:cNvSpPr>
            <a:spLocks noGrp="1"/>
          </p:cNvSpPr>
          <p:nvPr>
            <p:ph type="title"/>
          </p:nvPr>
        </p:nvSpPr>
        <p:spPr/>
        <p:txBody>
          <a:bodyPr/>
          <a:lstStyle/>
          <a:p>
            <a:r>
              <a:rPr lang="en-US" dirty="0"/>
              <a:t>Data and Sampling</a:t>
            </a:r>
          </a:p>
        </p:txBody>
      </p:sp>
      <p:sp>
        <p:nvSpPr>
          <p:cNvPr id="3" name="Content Placeholder 2">
            <a:extLst>
              <a:ext uri="{FF2B5EF4-FFF2-40B4-BE49-F238E27FC236}">
                <a16:creationId xmlns:a16="http://schemas.microsoft.com/office/drawing/2014/main" id="{9E70E66B-16D9-390D-9B25-F4C876098B05}"/>
              </a:ext>
            </a:extLst>
          </p:cNvPr>
          <p:cNvSpPr>
            <a:spLocks noGrp="1"/>
          </p:cNvSpPr>
          <p:nvPr>
            <p:ph idx="1"/>
          </p:nvPr>
        </p:nvSpPr>
        <p:spPr/>
        <p:txBody>
          <a:bodyPr>
            <a:normAutofit/>
          </a:bodyPr>
          <a:lstStyle/>
          <a:p>
            <a:pPr>
              <a:buFont typeface="Arial" panose="020B0604020202020204" pitchFamily="34" charset="0"/>
              <a:buChar char="•"/>
            </a:pPr>
            <a:r>
              <a:rPr lang="en-US" b="1" dirty="0"/>
              <a:t>Data </a:t>
            </a:r>
            <a:r>
              <a:rPr lang="en-US" dirty="0"/>
              <a:t>are the actual values of the variable. They may be numbers or they may be words. </a:t>
            </a:r>
            <a:r>
              <a:rPr lang="en-US" b="1" dirty="0"/>
              <a:t>Datum </a:t>
            </a:r>
            <a:r>
              <a:rPr lang="en-US" dirty="0"/>
              <a:t>is a single value. Data are the result of sampling from a population.</a:t>
            </a:r>
          </a:p>
          <a:p>
            <a:pPr>
              <a:buFont typeface="Arial" panose="020B0604020202020204" pitchFamily="34" charset="0"/>
              <a:buChar char="•"/>
            </a:pPr>
            <a:r>
              <a:rPr lang="en-US" dirty="0"/>
              <a:t>Because it takes a lot of time and money to examine an entire population, sampling is a very practical technique.</a:t>
            </a:r>
          </a:p>
          <a:p>
            <a:pPr>
              <a:buFont typeface="Arial" panose="020B0604020202020204" pitchFamily="34" charset="0"/>
              <a:buChar char="•"/>
            </a:pPr>
            <a:r>
              <a:rPr lang="en-US" dirty="0"/>
              <a:t>One of the main concerns in the field of statistics is how accurately a statistic estimates a parameter. The accuracy really depends on how well the sample represents the population. </a:t>
            </a:r>
          </a:p>
          <a:p>
            <a:pPr>
              <a:buFont typeface="Arial" panose="020B0604020202020204" pitchFamily="34" charset="0"/>
              <a:buChar char="•"/>
            </a:pPr>
            <a:r>
              <a:rPr lang="en-US" dirty="0"/>
              <a:t>The sample must contain the characteristics of the population in order to be a </a:t>
            </a:r>
            <a:r>
              <a:rPr lang="en-US" b="1" dirty="0"/>
              <a:t>representative sample</a:t>
            </a:r>
            <a:r>
              <a:rPr lang="en-US" dirty="0"/>
              <a:t>. We are interested in both the sample statistic and the population parameter in inferential statistics.</a:t>
            </a:r>
            <a:endParaRPr lang="en-US" sz="16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E79DB2E8-30D2-015F-094C-3B917D1C2608}"/>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2196633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6F49A-88D0-D661-755A-58B22433B84E}"/>
              </a:ext>
            </a:extLst>
          </p:cNvPr>
          <p:cNvSpPr>
            <a:spLocks noGrp="1"/>
          </p:cNvSpPr>
          <p:nvPr>
            <p:ph type="title"/>
          </p:nvPr>
        </p:nvSpPr>
        <p:spPr/>
        <p:txBody>
          <a:bodyPr/>
          <a:lstStyle/>
          <a:p>
            <a:r>
              <a:rPr lang="en-US" dirty="0"/>
              <a:t>Variables</a:t>
            </a:r>
          </a:p>
        </p:txBody>
      </p:sp>
      <p:sp>
        <p:nvSpPr>
          <p:cNvPr id="3" name="Content Placeholder 2">
            <a:extLst>
              <a:ext uri="{FF2B5EF4-FFF2-40B4-BE49-F238E27FC236}">
                <a16:creationId xmlns:a16="http://schemas.microsoft.com/office/drawing/2014/main" id="{0E735876-2BEB-0B2E-1A67-DE3A4FE60E96}"/>
              </a:ext>
            </a:extLst>
          </p:cNvPr>
          <p:cNvSpPr>
            <a:spLocks noGrp="1"/>
          </p:cNvSpPr>
          <p:nvPr>
            <p:ph idx="1"/>
          </p:nvPr>
        </p:nvSpPr>
        <p:spPr/>
        <p:txBody>
          <a:bodyPr/>
          <a:lstStyle/>
          <a:p>
            <a:pPr>
              <a:buFont typeface="Arial" panose="020B0604020202020204" pitchFamily="34" charset="0"/>
              <a:buChar char="•"/>
            </a:pPr>
            <a:r>
              <a:rPr lang="en-US" dirty="0"/>
              <a:t>A </a:t>
            </a:r>
            <a:r>
              <a:rPr lang="en-US" b="1" dirty="0"/>
              <a:t>variable</a:t>
            </a:r>
            <a:r>
              <a:rPr lang="en-US" dirty="0"/>
              <a:t>, notated by capital letters such as </a:t>
            </a:r>
            <a:r>
              <a:rPr lang="en-US" i="1" dirty="0"/>
              <a:t>X </a:t>
            </a:r>
            <a:r>
              <a:rPr lang="en-US" dirty="0"/>
              <a:t>and </a:t>
            </a:r>
            <a:r>
              <a:rPr lang="en-US" i="1" dirty="0"/>
              <a:t>Y</a:t>
            </a:r>
            <a:r>
              <a:rPr lang="en-US" dirty="0"/>
              <a:t>, is a characteristic of interest for each person or thing in a population. Variables may be </a:t>
            </a:r>
            <a:r>
              <a:rPr lang="en-US" b="1" dirty="0"/>
              <a:t>numerical </a:t>
            </a:r>
            <a:r>
              <a:rPr lang="en-US" dirty="0"/>
              <a:t>or </a:t>
            </a:r>
            <a:r>
              <a:rPr lang="en-US" b="1" dirty="0"/>
              <a:t>categorical</a:t>
            </a:r>
            <a:r>
              <a:rPr lang="en-US" dirty="0"/>
              <a:t>. </a:t>
            </a:r>
            <a:endParaRPr lang="en-US" b="1" dirty="0"/>
          </a:p>
          <a:p>
            <a:pPr>
              <a:buFont typeface="Arial" panose="020B0604020202020204" pitchFamily="34" charset="0"/>
              <a:buChar char="•"/>
            </a:pPr>
            <a:r>
              <a:rPr lang="en-US" b="1" dirty="0"/>
              <a:t>Numerical variables </a:t>
            </a:r>
            <a:r>
              <a:rPr lang="en-US" dirty="0"/>
              <a:t>take on values with equal units such as weight in pounds and time in hours. </a:t>
            </a:r>
            <a:endParaRPr lang="en-US" b="1" dirty="0"/>
          </a:p>
          <a:p>
            <a:pPr>
              <a:buFont typeface="Arial" panose="020B0604020202020204" pitchFamily="34" charset="0"/>
              <a:buChar char="•"/>
            </a:pPr>
            <a:r>
              <a:rPr lang="en-US" b="1" dirty="0"/>
              <a:t>Categorical variables </a:t>
            </a:r>
            <a:r>
              <a:rPr lang="en-US" dirty="0"/>
              <a:t>place the person or thing into a category.</a:t>
            </a:r>
          </a:p>
          <a:p>
            <a:pPr>
              <a:buFont typeface="Arial" panose="020B0604020202020204" pitchFamily="34" charset="0"/>
              <a:buChar char="•"/>
            </a:pPr>
            <a:endParaRPr lang="en-US" sz="16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C1123CB-D864-1210-BC78-172563DEEB82}"/>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2548590996"/>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AA3F7EDC-E5B4-4BBC-9D2A-CBE6D46C37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Statistics focus</Template>
  <TotalTime>236</TotalTime>
  <Words>5790</Words>
  <Application>Microsoft Office PowerPoint</Application>
  <PresentationFormat>Widescreen</PresentationFormat>
  <Paragraphs>397</Paragraphs>
  <Slides>59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59</vt:i4>
      </vt:variant>
    </vt:vector>
  </HeadingPairs>
  <TitlesOfParts>
    <vt:vector size="66" baseType="lpstr">
      <vt:lpstr>Aptos</vt:lpstr>
      <vt:lpstr>Arial</vt:lpstr>
      <vt:lpstr>Bookman Old Style</vt:lpstr>
      <vt:lpstr>Calibri</vt:lpstr>
      <vt:lpstr>Franklin Gothic Book</vt:lpstr>
      <vt:lpstr>Neue Helvetica W01</vt:lpstr>
      <vt:lpstr>Custom</vt:lpstr>
      <vt:lpstr>Chapter 1 Sampling and Data</vt:lpstr>
      <vt:lpstr>Objectives</vt:lpstr>
      <vt:lpstr>Section 1.1</vt:lpstr>
      <vt:lpstr>Terms We Will Frequently Use</vt:lpstr>
      <vt:lpstr>Statistics and Data</vt:lpstr>
      <vt:lpstr>Three Types of Statistics We Will Discuss</vt:lpstr>
      <vt:lpstr>Population and Parameter</vt:lpstr>
      <vt:lpstr>Data and Sampling</vt:lpstr>
      <vt:lpstr>Variables</vt:lpstr>
      <vt:lpstr>Mean and Proportions</vt:lpstr>
      <vt:lpstr>Key Terms Example</vt:lpstr>
      <vt:lpstr>Key Terms Example - Answers</vt:lpstr>
      <vt:lpstr>Example</vt:lpstr>
      <vt:lpstr>Example - Answers</vt:lpstr>
      <vt:lpstr>Example </vt:lpstr>
      <vt:lpstr>Example - Answers</vt:lpstr>
      <vt:lpstr>Summary</vt:lpstr>
      <vt:lpstr>Section 1.2</vt:lpstr>
      <vt:lpstr>Types of Data</vt:lpstr>
      <vt:lpstr>Quantitative Data Types</vt:lpstr>
      <vt:lpstr>Examples</vt:lpstr>
      <vt:lpstr>Example</vt:lpstr>
      <vt:lpstr>Example - Answers</vt:lpstr>
      <vt:lpstr>Visualizing Quantitative Data</vt:lpstr>
      <vt:lpstr>PowerPoint Presentation</vt:lpstr>
      <vt:lpstr>PowerPoint Presentation</vt:lpstr>
      <vt:lpstr>PowerPoint Presentation</vt:lpstr>
      <vt:lpstr>Example</vt:lpstr>
      <vt:lpstr>Example - Answer</vt:lpstr>
      <vt:lpstr>Sampling Examples</vt:lpstr>
      <vt:lpstr>A Comparison of Techniques</vt:lpstr>
      <vt:lpstr>Sampling</vt:lpstr>
      <vt:lpstr>Sampling Types</vt:lpstr>
      <vt:lpstr>Variation in data and samples</vt:lpstr>
      <vt:lpstr>Sampling Example</vt:lpstr>
      <vt:lpstr>Sampling Example - Answers</vt:lpstr>
      <vt:lpstr>Sampling Example </vt:lpstr>
      <vt:lpstr>Sampling Example - Answers </vt:lpstr>
      <vt:lpstr>Sample Exercise</vt:lpstr>
      <vt:lpstr>Sample Exercise - Answer</vt:lpstr>
      <vt:lpstr>Excel 101</vt:lpstr>
      <vt:lpstr>Section 1.3</vt:lpstr>
      <vt:lpstr>Levels of Measurement</vt:lpstr>
      <vt:lpstr>Nominal Scale</vt:lpstr>
      <vt:lpstr>Ordinal Scale</vt:lpstr>
      <vt:lpstr>Interval Scale</vt:lpstr>
      <vt:lpstr>Ratio Scale</vt:lpstr>
      <vt:lpstr>Frequency and Frequency Tables</vt:lpstr>
      <vt:lpstr>Frequency and Frequency Tables  Example</vt:lpstr>
      <vt:lpstr>Frequency and Frequency Tables  Example - Answers</vt:lpstr>
      <vt:lpstr>Excel Exercises</vt:lpstr>
      <vt:lpstr>Frequency Example with Excel</vt:lpstr>
      <vt:lpstr>Frequency Example - Answers</vt:lpstr>
      <vt:lpstr>Section 1.4</vt:lpstr>
      <vt:lpstr>Experimental Design Variables</vt:lpstr>
      <vt:lpstr>Discussion </vt:lpstr>
      <vt:lpstr>Experimental Design</vt:lpstr>
      <vt:lpstr>Experimental Design (Cont)</vt:lpstr>
      <vt:lpstr>Ethics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Jen Hill</cp:lastModifiedBy>
  <cp:revision>4</cp:revision>
  <dcterms:created xsi:type="dcterms:W3CDTF">2025-02-12T15:23:18Z</dcterms:created>
  <dcterms:modified xsi:type="dcterms:W3CDTF">2025-12-15T21:56:31Z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