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299" r:id="rId6"/>
    <p:sldId id="301" r:id="rId7"/>
    <p:sldId id="302" r:id="rId8"/>
    <p:sldId id="303" r:id="rId9"/>
    <p:sldId id="304" r:id="rId10"/>
    <p:sldId id="305" r:id="rId11"/>
    <p:sldId id="307" r:id="rId12"/>
    <p:sldId id="371" r:id="rId13"/>
    <p:sldId id="306" r:id="rId14"/>
    <p:sldId id="308" r:id="rId15"/>
    <p:sldId id="310" r:id="rId16"/>
    <p:sldId id="311" r:id="rId17"/>
    <p:sldId id="309" r:id="rId18"/>
    <p:sldId id="312" r:id="rId19"/>
    <p:sldId id="313" r:id="rId20"/>
    <p:sldId id="314" r:id="rId21"/>
    <p:sldId id="315" r:id="rId22"/>
    <p:sldId id="316" r:id="rId23"/>
    <p:sldId id="317" r:id="rId24"/>
    <p:sldId id="318" r:id="rId25"/>
    <p:sldId id="320" r:id="rId26"/>
    <p:sldId id="372" r:id="rId27"/>
    <p:sldId id="321" r:id="rId28"/>
    <p:sldId id="322" r:id="rId29"/>
    <p:sldId id="323" r:id="rId30"/>
    <p:sldId id="324" r:id="rId31"/>
    <p:sldId id="325" r:id="rId32"/>
    <p:sldId id="326" r:id="rId33"/>
    <p:sldId id="328" r:id="rId34"/>
    <p:sldId id="327" r:id="rId35"/>
    <p:sldId id="329" r:id="rId36"/>
    <p:sldId id="330" r:id="rId37"/>
    <p:sldId id="335" r:id="rId38"/>
    <p:sldId id="339" r:id="rId39"/>
    <p:sldId id="334" r:id="rId40"/>
    <p:sldId id="336" r:id="rId41"/>
    <p:sldId id="337" r:id="rId42"/>
    <p:sldId id="338" r:id="rId43"/>
    <p:sldId id="331" r:id="rId44"/>
    <p:sldId id="332" r:id="rId45"/>
    <p:sldId id="333" r:id="rId46"/>
    <p:sldId id="373" r:id="rId47"/>
    <p:sldId id="374" r:id="rId48"/>
    <p:sldId id="376" r:id="rId49"/>
    <p:sldId id="377" r:id="rId50"/>
    <p:sldId id="340" r:id="rId51"/>
    <p:sldId id="341" r:id="rId52"/>
    <p:sldId id="342" r:id="rId53"/>
    <p:sldId id="343" r:id="rId54"/>
    <p:sldId id="344" r:id="rId55"/>
    <p:sldId id="345" r:id="rId56"/>
    <p:sldId id="346" r:id="rId57"/>
    <p:sldId id="347" r:id="rId58"/>
    <p:sldId id="348" r:id="rId59"/>
    <p:sldId id="349" r:id="rId60"/>
    <p:sldId id="350" r:id="rId61"/>
    <p:sldId id="351" r:id="rId62"/>
    <p:sldId id="352" r:id="rId63"/>
    <p:sldId id="353" r:id="rId64"/>
    <p:sldId id="354" r:id="rId65"/>
    <p:sldId id="355" r:id="rId66"/>
    <p:sldId id="429" r:id="rId67"/>
    <p:sldId id="430" r:id="rId68"/>
    <p:sldId id="431" r:id="rId69"/>
    <p:sldId id="356" r:id="rId70"/>
    <p:sldId id="357" r:id="rId71"/>
    <p:sldId id="358" r:id="rId72"/>
    <p:sldId id="359" r:id="rId73"/>
    <p:sldId id="360" r:id="rId74"/>
    <p:sldId id="361" r:id="rId75"/>
    <p:sldId id="362" r:id="rId76"/>
    <p:sldId id="363" r:id="rId77"/>
    <p:sldId id="364" r:id="rId78"/>
    <p:sldId id="365" r:id="rId79"/>
    <p:sldId id="366" r:id="rId80"/>
    <p:sldId id="367" r:id="rId81"/>
    <p:sldId id="368" r:id="rId82"/>
    <p:sldId id="369" r:id="rId83"/>
    <p:sldId id="370" r:id="rId84"/>
    <p:sldId id="446" r:id="rId85"/>
    <p:sldId id="451" r:id="rId86"/>
    <p:sldId id="452" r:id="rId87"/>
    <p:sldId id="453" r:id="rId88"/>
    <p:sldId id="454" r:id="rId89"/>
    <p:sldId id="455" r:id="rId90"/>
    <p:sldId id="456"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9" autoAdjust="0"/>
    <p:restoredTop sz="94619" autoAdjust="0"/>
  </p:normalViewPr>
  <p:slideViewPr>
    <p:cSldViewPr snapToGrid="0">
      <p:cViewPr varScale="1">
        <p:scale>
          <a:sx n="72" d="100"/>
          <a:sy n="72" d="100"/>
        </p:scale>
        <p:origin x="60"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2/22/2025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2/22/2025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2/22/2025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2/22/2025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2/22/2025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2/22/2025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2/22/2025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2/22/2025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2/22/2025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2/22/2025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nx.org/contents/MBiUQmmY@23.30:KFOdKxbi@10/2-1-Stem-and-Leaf-Graphs-Stemplots-Line-Graphs-and-Bar-Graphs#M01_Ch02_tbl010"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Chapter 2 Descriptive Statistics</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36AC1-6424-F139-E8BE-3465216DF665}"/>
              </a:ext>
            </a:extLst>
          </p:cNvPr>
          <p:cNvSpPr>
            <a:spLocks noGrp="1"/>
          </p:cNvSpPr>
          <p:nvPr>
            <p:ph type="title"/>
          </p:nvPr>
        </p:nvSpPr>
        <p:spPr/>
        <p:txBody>
          <a:bodyPr/>
          <a:lstStyle/>
          <a:p>
            <a:r>
              <a:rPr lang="en-US" dirty="0"/>
              <a:t>Line Graphs</a:t>
            </a:r>
          </a:p>
        </p:txBody>
      </p:sp>
      <p:sp>
        <p:nvSpPr>
          <p:cNvPr id="3" name="Content Placeholder 2">
            <a:extLst>
              <a:ext uri="{FF2B5EF4-FFF2-40B4-BE49-F238E27FC236}">
                <a16:creationId xmlns:a16="http://schemas.microsoft.com/office/drawing/2014/main" id="{C2604903-E060-D0F6-8720-711EFF314D50}"/>
              </a:ext>
            </a:extLst>
          </p:cNvPr>
          <p:cNvSpPr>
            <a:spLocks noGrp="1"/>
          </p:cNvSpPr>
          <p:nvPr>
            <p:ph idx="1"/>
          </p:nvPr>
        </p:nvSpPr>
        <p:spPr/>
        <p:txBody>
          <a:bodyPr>
            <a:normAutofit/>
          </a:bodyPr>
          <a:lstStyle/>
          <a:p>
            <a:pPr>
              <a:buFont typeface="Arial" panose="020B0604020202020204" pitchFamily="34" charset="0"/>
              <a:buChar char="•"/>
            </a:pPr>
            <a:r>
              <a:rPr lang="en-US" sz="2000" dirty="0"/>
              <a:t>Another type of graph that is useful for specific data values is a </a:t>
            </a:r>
            <a:r>
              <a:rPr lang="en-US" sz="2000" b="1" dirty="0"/>
              <a:t>line graph</a:t>
            </a:r>
            <a:r>
              <a:rPr lang="en-US" sz="2000" dirty="0"/>
              <a:t>. </a:t>
            </a:r>
          </a:p>
          <a:p>
            <a:pPr>
              <a:buFont typeface="Arial" panose="020B0604020202020204" pitchFamily="34" charset="0"/>
              <a:buChar char="•"/>
            </a:pPr>
            <a:r>
              <a:rPr lang="en-US" sz="2000" dirty="0"/>
              <a:t>The </a:t>
            </a:r>
            <a:r>
              <a:rPr lang="en-US" sz="2000" b="1" i="1" dirty="0"/>
              <a:t>x</a:t>
            </a:r>
            <a:r>
              <a:rPr lang="en-US" sz="2000" b="1" dirty="0"/>
              <a:t>-axis </a:t>
            </a:r>
            <a:r>
              <a:rPr lang="en-US" sz="2000" dirty="0"/>
              <a:t>(horizontal axis) consists of </a:t>
            </a:r>
            <a:r>
              <a:rPr lang="en-US" sz="2000" b="1" dirty="0"/>
              <a:t>data values </a:t>
            </a:r>
            <a:r>
              <a:rPr lang="en-US" sz="2000" dirty="0"/>
              <a:t>and the </a:t>
            </a:r>
            <a:r>
              <a:rPr lang="en-US" sz="2000" b="1" i="1" dirty="0"/>
              <a:t>y</a:t>
            </a:r>
            <a:r>
              <a:rPr lang="en-US" sz="2000" b="1" dirty="0"/>
              <a:t>-axis </a:t>
            </a:r>
            <a:r>
              <a:rPr lang="en-US" sz="2000" dirty="0"/>
              <a:t>(vertical axis) consists of </a:t>
            </a:r>
            <a:r>
              <a:rPr lang="en-US" sz="2000" b="1" dirty="0"/>
              <a:t>frequency points</a:t>
            </a:r>
            <a:r>
              <a:rPr lang="en-US" sz="2000" dirty="0"/>
              <a:t>. </a:t>
            </a:r>
          </a:p>
          <a:p>
            <a:pPr>
              <a:buFont typeface="Arial" panose="020B0604020202020204" pitchFamily="34" charset="0"/>
              <a:buChar char="•"/>
            </a:pPr>
            <a:r>
              <a:rPr lang="en-US" sz="2000" dirty="0"/>
              <a:t>The frequency points are connected using line segments.</a:t>
            </a:r>
            <a:endParaRPr lang="en-US" sz="2000" b="1" dirty="0"/>
          </a:p>
          <a:p>
            <a:endParaRPr lang="en-US" sz="2000" dirty="0"/>
          </a:p>
          <a:p>
            <a:endParaRPr lang="en-US" dirty="0"/>
          </a:p>
        </p:txBody>
      </p:sp>
    </p:spTree>
    <p:extLst>
      <p:ext uri="{BB962C8B-B14F-4D97-AF65-F5344CB8AC3E}">
        <p14:creationId xmlns:p14="http://schemas.microsoft.com/office/powerpoint/2010/main" val="3814415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AA7B5-FEB6-6579-53C6-0C88264076A2}"/>
              </a:ext>
            </a:extLst>
          </p:cNvPr>
          <p:cNvSpPr>
            <a:spLocks noGrp="1"/>
          </p:cNvSpPr>
          <p:nvPr>
            <p:ph type="title"/>
          </p:nvPr>
        </p:nvSpPr>
        <p:spPr/>
        <p:txBody>
          <a:bodyPr/>
          <a:lstStyle/>
          <a:p>
            <a:r>
              <a:rPr lang="en-US" dirty="0"/>
              <a:t>Line Graph Example</a:t>
            </a:r>
          </a:p>
        </p:txBody>
      </p:sp>
      <p:sp>
        <p:nvSpPr>
          <p:cNvPr id="3" name="Content Placeholder 2">
            <a:extLst>
              <a:ext uri="{FF2B5EF4-FFF2-40B4-BE49-F238E27FC236}">
                <a16:creationId xmlns:a16="http://schemas.microsoft.com/office/drawing/2014/main" id="{CC7B2F65-3143-25C3-B311-9D31D3F2338B}"/>
              </a:ext>
            </a:extLst>
          </p:cNvPr>
          <p:cNvSpPr>
            <a:spLocks noGrp="1"/>
          </p:cNvSpPr>
          <p:nvPr>
            <p:ph idx="1"/>
          </p:nvPr>
        </p:nvSpPr>
        <p:spPr/>
        <p:txBody>
          <a:bodyPr/>
          <a:lstStyle/>
          <a:p>
            <a:r>
              <a:rPr lang="en-US" dirty="0"/>
              <a:t>In a survey, 40 mothers were asked how many times per week a teenager must be reminded to do his or her chores. The results are shown in Table 2.7 and in Figure 2.2.</a:t>
            </a:r>
          </a:p>
          <a:p>
            <a:endParaRPr lang="en-US" dirty="0"/>
          </a:p>
        </p:txBody>
      </p:sp>
      <p:pic>
        <p:nvPicPr>
          <p:cNvPr id="4" name="Picture 3" descr="Table 2.7 Number of times teenager is reminded">
            <a:extLst>
              <a:ext uri="{FF2B5EF4-FFF2-40B4-BE49-F238E27FC236}">
                <a16:creationId xmlns:a16="http://schemas.microsoft.com/office/drawing/2014/main" id="{A3B05B43-2881-3293-AE01-8FD1E134FEE2}"/>
              </a:ext>
            </a:extLst>
          </p:cNvPr>
          <p:cNvPicPr>
            <a:picLocks noChangeAspect="1"/>
          </p:cNvPicPr>
          <p:nvPr/>
        </p:nvPicPr>
        <p:blipFill rotWithShape="1">
          <a:blip r:embed="rId2"/>
          <a:srcRect l="23862" t="28412" r="22881" b="13863"/>
          <a:stretch/>
        </p:blipFill>
        <p:spPr>
          <a:xfrm>
            <a:off x="1147268" y="3293942"/>
            <a:ext cx="3585824" cy="2022772"/>
          </a:xfrm>
          <a:prstGeom prst="rect">
            <a:avLst/>
          </a:prstGeom>
        </p:spPr>
      </p:pic>
      <p:pic>
        <p:nvPicPr>
          <p:cNvPr id="5" name="Picture 4" descr="Frequency Polygon&#10;&#10;Number of times a teenaer is reminded">
            <a:extLst>
              <a:ext uri="{FF2B5EF4-FFF2-40B4-BE49-F238E27FC236}">
                <a16:creationId xmlns:a16="http://schemas.microsoft.com/office/drawing/2014/main" id="{A0E04E4A-A8C9-BF68-9BAF-93B637C21B4E}"/>
              </a:ext>
            </a:extLst>
          </p:cNvPr>
          <p:cNvPicPr>
            <a:picLocks noChangeAspect="1"/>
          </p:cNvPicPr>
          <p:nvPr/>
        </p:nvPicPr>
        <p:blipFill rotWithShape="1">
          <a:blip r:embed="rId3"/>
          <a:srcRect l="5158"/>
          <a:stretch/>
        </p:blipFill>
        <p:spPr>
          <a:xfrm>
            <a:off x="5000594" y="2949994"/>
            <a:ext cx="4712390" cy="2919098"/>
          </a:xfrm>
          <a:prstGeom prst="rect">
            <a:avLst/>
          </a:prstGeom>
        </p:spPr>
      </p:pic>
    </p:spTree>
    <p:extLst>
      <p:ext uri="{BB962C8B-B14F-4D97-AF65-F5344CB8AC3E}">
        <p14:creationId xmlns:p14="http://schemas.microsoft.com/office/powerpoint/2010/main" val="2228711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B56C0-F917-5EF7-F6EE-14669170BA81}"/>
              </a:ext>
            </a:extLst>
          </p:cNvPr>
          <p:cNvSpPr>
            <a:spLocks noGrp="1"/>
          </p:cNvSpPr>
          <p:nvPr>
            <p:ph type="title"/>
          </p:nvPr>
        </p:nvSpPr>
        <p:spPr/>
        <p:txBody>
          <a:bodyPr/>
          <a:lstStyle/>
          <a:p>
            <a:r>
              <a:rPr lang="en-US" dirty="0"/>
              <a:t>Bar Graphs</a:t>
            </a:r>
          </a:p>
        </p:txBody>
      </p:sp>
      <p:sp>
        <p:nvSpPr>
          <p:cNvPr id="3" name="Content Placeholder 2">
            <a:extLst>
              <a:ext uri="{FF2B5EF4-FFF2-40B4-BE49-F238E27FC236}">
                <a16:creationId xmlns:a16="http://schemas.microsoft.com/office/drawing/2014/main" id="{F1E5709E-48E7-442D-E687-C484E6BDE13F}"/>
              </a:ext>
            </a:extLst>
          </p:cNvPr>
          <p:cNvSpPr>
            <a:spLocks noGrp="1"/>
          </p:cNvSpPr>
          <p:nvPr>
            <p:ph idx="1"/>
          </p:nvPr>
        </p:nvSpPr>
        <p:spPr/>
        <p:txBody>
          <a:bodyPr/>
          <a:lstStyle/>
          <a:p>
            <a:pPr>
              <a:buFont typeface="Arial" panose="020B0604020202020204" pitchFamily="34" charset="0"/>
              <a:buChar char="•"/>
            </a:pPr>
            <a:r>
              <a:rPr lang="en-US" sz="2000" b="1" dirty="0"/>
              <a:t>Bar graphs </a:t>
            </a:r>
            <a:r>
              <a:rPr lang="en-US" sz="2000" dirty="0"/>
              <a:t>consist of bars that are separated from each other. </a:t>
            </a:r>
          </a:p>
          <a:p>
            <a:pPr>
              <a:buFont typeface="Arial" panose="020B0604020202020204" pitchFamily="34" charset="0"/>
              <a:buChar char="•"/>
            </a:pPr>
            <a:r>
              <a:rPr lang="en-US" sz="2000" dirty="0"/>
              <a:t>The bars can be rectangles or they can be rectangular boxes (used in three-dimensional plots), and they can be vertical or horizontal.</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931111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85FD3-B35A-95E3-5860-4DE8DB14A035}"/>
              </a:ext>
            </a:extLst>
          </p:cNvPr>
          <p:cNvSpPr>
            <a:spLocks noGrp="1"/>
          </p:cNvSpPr>
          <p:nvPr>
            <p:ph type="title"/>
          </p:nvPr>
        </p:nvSpPr>
        <p:spPr/>
        <p:txBody>
          <a:bodyPr/>
          <a:lstStyle/>
          <a:p>
            <a:r>
              <a:rPr lang="en-US" dirty="0"/>
              <a:t>Bar Graph Example</a:t>
            </a:r>
          </a:p>
        </p:txBody>
      </p:sp>
      <p:sp>
        <p:nvSpPr>
          <p:cNvPr id="3" name="Content Placeholder 2">
            <a:extLst>
              <a:ext uri="{FF2B5EF4-FFF2-40B4-BE49-F238E27FC236}">
                <a16:creationId xmlns:a16="http://schemas.microsoft.com/office/drawing/2014/main" id="{0708E069-5173-7D2E-97D4-E246263F5B43}"/>
              </a:ext>
            </a:extLst>
          </p:cNvPr>
          <p:cNvSpPr>
            <a:spLocks noGrp="1"/>
          </p:cNvSpPr>
          <p:nvPr>
            <p:ph idx="1"/>
          </p:nvPr>
        </p:nvSpPr>
        <p:spPr/>
        <p:txBody>
          <a:bodyPr/>
          <a:lstStyle/>
          <a:p>
            <a:r>
              <a:rPr lang="en-US" sz="2000" dirty="0"/>
              <a:t>By the end of 2011, Facebook had over 146 million users in the United States. </a:t>
            </a:r>
            <a:r>
              <a:rPr lang="en-US" sz="2000" dirty="0">
                <a:hlinkClick r:id="rId2"/>
              </a:rPr>
              <a:t>Table 2.9</a:t>
            </a:r>
            <a:r>
              <a:rPr lang="en-US" sz="2000" dirty="0"/>
              <a:t> shows three age groups, the number of users in each age group, and the proportion (%) of users in each age group. A bar graph of this data is shown below.</a:t>
            </a:r>
          </a:p>
          <a:p>
            <a:endParaRPr lang="en-US" dirty="0"/>
          </a:p>
        </p:txBody>
      </p:sp>
      <p:pic>
        <p:nvPicPr>
          <p:cNvPr id="4" name="Picture 3" descr="By the end of 2011, Facebook had over 146 million users in the United States. Table shows three age groups, the number of users in each age group, and the proportion (%) of users in each age group. Construct a bar graph using this data." title="Example 2.5">
            <a:extLst>
              <a:ext uri="{FF2B5EF4-FFF2-40B4-BE49-F238E27FC236}">
                <a16:creationId xmlns:a16="http://schemas.microsoft.com/office/drawing/2014/main" id="{B37CF939-C2B0-522C-83CB-8DBE50744C61}"/>
              </a:ext>
            </a:extLst>
          </p:cNvPr>
          <p:cNvPicPr>
            <a:picLocks noChangeAspect="1"/>
          </p:cNvPicPr>
          <p:nvPr/>
        </p:nvPicPr>
        <p:blipFill rotWithShape="1">
          <a:blip r:embed="rId3"/>
          <a:srcRect l="11967" t="42626" r="10704"/>
          <a:stretch/>
        </p:blipFill>
        <p:spPr>
          <a:xfrm>
            <a:off x="1036320" y="3230348"/>
            <a:ext cx="5010971" cy="1444706"/>
          </a:xfrm>
          <a:prstGeom prst="rect">
            <a:avLst/>
          </a:prstGeom>
        </p:spPr>
      </p:pic>
      <p:pic>
        <p:nvPicPr>
          <p:cNvPr id="5" name="Picture 4" descr="Bar Graph Figure 2.3">
            <a:extLst>
              <a:ext uri="{FF2B5EF4-FFF2-40B4-BE49-F238E27FC236}">
                <a16:creationId xmlns:a16="http://schemas.microsoft.com/office/drawing/2014/main" id="{2680E78C-EDE5-71EF-3EB9-FE95468D2641}"/>
              </a:ext>
            </a:extLst>
          </p:cNvPr>
          <p:cNvPicPr>
            <a:picLocks noChangeAspect="1"/>
          </p:cNvPicPr>
          <p:nvPr/>
        </p:nvPicPr>
        <p:blipFill rotWithShape="1">
          <a:blip r:embed="rId4"/>
          <a:srcRect l="17804" t="6838" b="-447"/>
          <a:stretch/>
        </p:blipFill>
        <p:spPr>
          <a:xfrm>
            <a:off x="6210317" y="3230348"/>
            <a:ext cx="3732245" cy="2800453"/>
          </a:xfrm>
          <a:prstGeom prst="rect">
            <a:avLst/>
          </a:prstGeom>
        </p:spPr>
      </p:pic>
    </p:spTree>
    <p:extLst>
      <p:ext uri="{BB962C8B-B14F-4D97-AF65-F5344CB8AC3E}">
        <p14:creationId xmlns:p14="http://schemas.microsoft.com/office/powerpoint/2010/main" val="3241959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977CC-E0F2-C9C7-6800-A412F76745E5}"/>
              </a:ext>
            </a:extLst>
          </p:cNvPr>
          <p:cNvSpPr>
            <a:spLocks noGrp="1"/>
          </p:cNvSpPr>
          <p:nvPr>
            <p:ph type="title"/>
          </p:nvPr>
        </p:nvSpPr>
        <p:spPr/>
        <p:txBody>
          <a:bodyPr/>
          <a:lstStyle/>
          <a:p>
            <a:r>
              <a:rPr lang="en-US" dirty="0"/>
              <a:t>Excel Example</a:t>
            </a:r>
          </a:p>
        </p:txBody>
      </p:sp>
      <p:sp>
        <p:nvSpPr>
          <p:cNvPr id="3" name="Content Placeholder 2">
            <a:extLst>
              <a:ext uri="{FF2B5EF4-FFF2-40B4-BE49-F238E27FC236}">
                <a16:creationId xmlns:a16="http://schemas.microsoft.com/office/drawing/2014/main" id="{EA078B4E-CCB9-FEAE-5E8F-E51EA51967CA}"/>
              </a:ext>
            </a:extLst>
          </p:cNvPr>
          <p:cNvSpPr>
            <a:spLocks noGrp="1"/>
          </p:cNvSpPr>
          <p:nvPr>
            <p:ph idx="1"/>
          </p:nvPr>
        </p:nvSpPr>
        <p:spPr/>
        <p:txBody>
          <a:bodyPr/>
          <a:lstStyle/>
          <a:p>
            <a:r>
              <a:rPr lang="en-US" dirty="0"/>
              <a:t>In a survey, 40 people were asked how many times per year they had their car in the shop for repairs. The results are shown in Table 2.8 and the chapter Excel file. Construct a line graph and a bar graph.</a:t>
            </a:r>
          </a:p>
          <a:p>
            <a:endParaRPr lang="en-US" dirty="0"/>
          </a:p>
        </p:txBody>
      </p:sp>
      <p:pic>
        <p:nvPicPr>
          <p:cNvPr id="4" name="Picture 3" descr="Table 2.8 Number of times in shop">
            <a:extLst>
              <a:ext uri="{FF2B5EF4-FFF2-40B4-BE49-F238E27FC236}">
                <a16:creationId xmlns:a16="http://schemas.microsoft.com/office/drawing/2014/main" id="{97F94EDE-5958-8769-DA61-DB7FC6BD8BD4}"/>
              </a:ext>
            </a:extLst>
          </p:cNvPr>
          <p:cNvPicPr>
            <a:picLocks noChangeAspect="1"/>
          </p:cNvPicPr>
          <p:nvPr/>
        </p:nvPicPr>
        <p:blipFill rotWithShape="1">
          <a:blip r:embed="rId2"/>
          <a:srcRect l="27649" t="31372" r="28143" b="13696"/>
          <a:stretch/>
        </p:blipFill>
        <p:spPr>
          <a:xfrm>
            <a:off x="2942506" y="3207280"/>
            <a:ext cx="3723887" cy="2125117"/>
          </a:xfrm>
          <a:prstGeom prst="rect">
            <a:avLst/>
          </a:prstGeom>
        </p:spPr>
      </p:pic>
    </p:spTree>
    <p:extLst>
      <p:ext uri="{BB962C8B-B14F-4D97-AF65-F5344CB8AC3E}">
        <p14:creationId xmlns:p14="http://schemas.microsoft.com/office/powerpoint/2010/main" val="3514731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2A04-195E-22D8-143E-7D12A960AB65}"/>
              </a:ext>
            </a:extLst>
          </p:cNvPr>
          <p:cNvSpPr>
            <a:spLocks noGrp="1"/>
          </p:cNvSpPr>
          <p:nvPr>
            <p:ph type="title"/>
          </p:nvPr>
        </p:nvSpPr>
        <p:spPr/>
        <p:txBody>
          <a:bodyPr/>
          <a:lstStyle/>
          <a:p>
            <a:r>
              <a:rPr lang="en-US" dirty="0"/>
              <a:t>Section 2.2</a:t>
            </a:r>
          </a:p>
        </p:txBody>
      </p:sp>
      <p:sp>
        <p:nvSpPr>
          <p:cNvPr id="3" name="Text Placeholder 2">
            <a:extLst>
              <a:ext uri="{FF2B5EF4-FFF2-40B4-BE49-F238E27FC236}">
                <a16:creationId xmlns:a16="http://schemas.microsoft.com/office/drawing/2014/main" id="{F716F744-EF92-5EBE-2596-85DE28AE716E}"/>
              </a:ext>
            </a:extLst>
          </p:cNvPr>
          <p:cNvSpPr>
            <a:spLocks noGrp="1"/>
          </p:cNvSpPr>
          <p:nvPr>
            <p:ph type="body" idx="1"/>
          </p:nvPr>
        </p:nvSpPr>
        <p:spPr/>
        <p:txBody>
          <a:bodyPr/>
          <a:lstStyle/>
          <a:p>
            <a:r>
              <a:rPr lang="en-US" dirty="0"/>
              <a:t>Histograms, Frequency Polygons, and Time Series</a:t>
            </a:r>
          </a:p>
          <a:p>
            <a:r>
              <a:rPr lang="en-US" dirty="0"/>
              <a:t>Graphs</a:t>
            </a:r>
          </a:p>
          <a:p>
            <a:endParaRPr lang="en-US" dirty="0"/>
          </a:p>
        </p:txBody>
      </p:sp>
    </p:spTree>
    <p:extLst>
      <p:ext uri="{BB962C8B-B14F-4D97-AF65-F5344CB8AC3E}">
        <p14:creationId xmlns:p14="http://schemas.microsoft.com/office/powerpoint/2010/main" val="1734249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9674-8635-0628-CF96-50E2C8778A6E}"/>
              </a:ext>
            </a:extLst>
          </p:cNvPr>
          <p:cNvSpPr>
            <a:spLocks noGrp="1"/>
          </p:cNvSpPr>
          <p:nvPr>
            <p:ph type="title"/>
          </p:nvPr>
        </p:nvSpPr>
        <p:spPr/>
        <p:txBody>
          <a:bodyPr/>
          <a:lstStyle/>
          <a:p>
            <a:r>
              <a:rPr lang="en-US" dirty="0"/>
              <a:t>Histograms</a:t>
            </a:r>
          </a:p>
        </p:txBody>
      </p:sp>
      <p:sp>
        <p:nvSpPr>
          <p:cNvPr id="3" name="Content Placeholder 2">
            <a:extLst>
              <a:ext uri="{FF2B5EF4-FFF2-40B4-BE49-F238E27FC236}">
                <a16:creationId xmlns:a16="http://schemas.microsoft.com/office/drawing/2014/main" id="{46F913E9-0B74-83E7-CE4F-FF4A31CA243C}"/>
              </a:ext>
            </a:extLst>
          </p:cNvPr>
          <p:cNvSpPr>
            <a:spLocks noGrp="1"/>
          </p:cNvSpPr>
          <p:nvPr>
            <p:ph idx="1"/>
          </p:nvPr>
        </p:nvSpPr>
        <p:spPr/>
        <p:txBody>
          <a:bodyPr>
            <a:normAutofit/>
          </a:bodyPr>
          <a:lstStyle/>
          <a:p>
            <a:pPr>
              <a:buFont typeface="Arial" panose="020B0604020202020204" pitchFamily="34" charset="0"/>
              <a:buChar char="•"/>
            </a:pPr>
            <a:r>
              <a:rPr lang="en-US" dirty="0"/>
              <a:t>A </a:t>
            </a:r>
            <a:r>
              <a:rPr lang="en-US" b="1" dirty="0"/>
              <a:t>histogram </a:t>
            </a:r>
            <a:r>
              <a:rPr lang="en-US" dirty="0"/>
              <a:t>consists of contiguous (adjoining) boxes. It has both a horizontal axis and a vertical axis. </a:t>
            </a:r>
          </a:p>
          <a:p>
            <a:pPr>
              <a:buFont typeface="Arial" panose="020B0604020202020204" pitchFamily="34" charset="0"/>
              <a:buChar char="•"/>
            </a:pPr>
            <a:r>
              <a:rPr lang="en-US" dirty="0"/>
              <a:t>The horizontal axis is labeled with what the data represents (for instance, distance from your home to school). </a:t>
            </a:r>
          </a:p>
          <a:p>
            <a:pPr>
              <a:buFont typeface="Arial" panose="020B0604020202020204" pitchFamily="34" charset="0"/>
              <a:buChar char="•"/>
            </a:pPr>
            <a:r>
              <a:rPr lang="en-US" dirty="0"/>
              <a:t>The vertical axis is labeled either </a:t>
            </a:r>
            <a:r>
              <a:rPr lang="en-US" b="1" dirty="0"/>
              <a:t>frequency </a:t>
            </a:r>
            <a:r>
              <a:rPr lang="en-US" dirty="0"/>
              <a:t>or </a:t>
            </a:r>
            <a:r>
              <a:rPr lang="en-US" b="1" dirty="0"/>
              <a:t>relative frequency </a:t>
            </a:r>
            <a:r>
              <a:rPr lang="en-US" dirty="0"/>
              <a:t>(or percent frequency or probability). </a:t>
            </a:r>
          </a:p>
          <a:p>
            <a:pPr>
              <a:buFont typeface="Arial" panose="020B0604020202020204" pitchFamily="34" charset="0"/>
              <a:buChar char="•"/>
            </a:pPr>
            <a:r>
              <a:rPr lang="en-US" dirty="0"/>
              <a:t>The graph will have the same shape with either label. </a:t>
            </a:r>
          </a:p>
          <a:p>
            <a:pPr>
              <a:buFont typeface="Arial" panose="020B0604020202020204" pitchFamily="34" charset="0"/>
              <a:buChar char="•"/>
            </a:pPr>
            <a:r>
              <a:rPr lang="en-US" dirty="0"/>
              <a:t>The histogram (like the </a:t>
            </a:r>
            <a:r>
              <a:rPr lang="en-US" dirty="0" err="1"/>
              <a:t>stemplot</a:t>
            </a:r>
            <a:r>
              <a:rPr lang="en-US" dirty="0"/>
              <a:t>) can give you the shape of the data, the center, and the spread of the data.</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89326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9489-9C18-5875-3374-C3F44F4EBA49}"/>
              </a:ext>
            </a:extLst>
          </p:cNvPr>
          <p:cNvSpPr>
            <a:spLocks noGrp="1"/>
          </p:cNvSpPr>
          <p:nvPr>
            <p:ph type="title"/>
          </p:nvPr>
        </p:nvSpPr>
        <p:spPr/>
        <p:txBody>
          <a:bodyPr/>
          <a:lstStyle/>
          <a:p>
            <a:r>
              <a:rPr lang="en-US" dirty="0"/>
              <a:t>How to Construct a Histogram</a:t>
            </a:r>
          </a:p>
        </p:txBody>
      </p:sp>
      <p:sp>
        <p:nvSpPr>
          <p:cNvPr id="3" name="Content Placeholder 2">
            <a:extLst>
              <a:ext uri="{FF2B5EF4-FFF2-40B4-BE49-F238E27FC236}">
                <a16:creationId xmlns:a16="http://schemas.microsoft.com/office/drawing/2014/main" id="{ABCF7C4C-563D-9F41-11C1-8FBB57356732}"/>
              </a:ext>
            </a:extLst>
          </p:cNvPr>
          <p:cNvSpPr>
            <a:spLocks noGrp="1"/>
          </p:cNvSpPr>
          <p:nvPr>
            <p:ph idx="1"/>
          </p:nvPr>
        </p:nvSpPr>
        <p:spPr/>
        <p:txBody>
          <a:bodyPr>
            <a:normAutofit fontScale="85000" lnSpcReduction="10000"/>
          </a:bodyPr>
          <a:lstStyle/>
          <a:p>
            <a:pPr>
              <a:buFont typeface="Arial" panose="020B0604020202020204" pitchFamily="34" charset="0"/>
              <a:buChar char="•"/>
            </a:pPr>
            <a:r>
              <a:rPr lang="en-US" b="1" dirty="0"/>
              <a:t>To construct a histogram</a:t>
            </a:r>
            <a:r>
              <a:rPr lang="en-US" dirty="0"/>
              <a:t>, first decide how many </a:t>
            </a:r>
            <a:r>
              <a:rPr lang="en-US" b="1" dirty="0"/>
              <a:t>bars </a:t>
            </a:r>
            <a:r>
              <a:rPr lang="en-US" dirty="0"/>
              <a:t>or </a:t>
            </a:r>
            <a:r>
              <a:rPr lang="en-US" b="1" dirty="0"/>
              <a:t>intervals</a:t>
            </a:r>
            <a:r>
              <a:rPr lang="en-US" dirty="0"/>
              <a:t>, also called classes, represent the data. Many histograms consist of five to 15 bars or classes for clarity.</a:t>
            </a:r>
          </a:p>
          <a:p>
            <a:pPr>
              <a:buFont typeface="Arial" panose="020B0604020202020204" pitchFamily="34" charset="0"/>
              <a:buChar char="•"/>
            </a:pPr>
            <a:r>
              <a:rPr lang="en-US" dirty="0"/>
              <a:t>Choose a starting point for the first interval to be less than the smallest data value. A </a:t>
            </a:r>
            <a:r>
              <a:rPr lang="en-US" b="1" dirty="0"/>
              <a:t>convenient starting point </a:t>
            </a:r>
            <a:r>
              <a:rPr lang="en-US" dirty="0"/>
              <a:t>is a lower value carried out to one more decimal place than the value with the most decimal places. </a:t>
            </a:r>
          </a:p>
          <a:p>
            <a:pPr>
              <a:buFont typeface="Arial" panose="020B0604020202020204" pitchFamily="34" charset="0"/>
              <a:buChar char="•"/>
            </a:pPr>
            <a:r>
              <a:rPr lang="en-US" i="1" dirty="0"/>
              <a:t>For example, if the value with the most decimal places is 6.1 and this is the smallest value, a convenient starting point is 6.05 (6.1 – 0.05 = 6.05). If all the data happen to be integers and the smallest value is two, then a convenient starting point is 1.5 (2 – 0.5 = 1.5). </a:t>
            </a:r>
            <a:endParaRPr lang="en-US" dirty="0"/>
          </a:p>
          <a:p>
            <a:pPr>
              <a:buFont typeface="Arial" panose="020B0604020202020204" pitchFamily="34" charset="0"/>
              <a:buChar char="•"/>
            </a:pPr>
            <a:r>
              <a:rPr lang="en-US" dirty="0"/>
              <a:t>Also, when the starting point and other boundaries are carried to one additional decimal place, no data value will fall on a boundary.</a:t>
            </a:r>
          </a:p>
          <a:p>
            <a:pPr>
              <a:buFont typeface="Arial" panose="020B0604020202020204" pitchFamily="34" charset="0"/>
              <a:buChar char="•"/>
            </a:pPr>
            <a:r>
              <a:rPr lang="en-US" dirty="0"/>
              <a:t>Next, calculate the </a:t>
            </a:r>
            <a:r>
              <a:rPr lang="en-US" b="1" dirty="0"/>
              <a:t>width</a:t>
            </a:r>
            <a:r>
              <a:rPr lang="en-US" dirty="0"/>
              <a:t> of each bar or class interval. To calculate this width, subtract the starting point from the ending value and divide by the number of bars (you must choose the number of bars you desire).</a:t>
            </a:r>
          </a:p>
        </p:txBody>
      </p:sp>
    </p:spTree>
    <p:extLst>
      <p:ext uri="{BB962C8B-B14F-4D97-AF65-F5344CB8AC3E}">
        <p14:creationId xmlns:p14="http://schemas.microsoft.com/office/powerpoint/2010/main" val="1457480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0C780-2AF1-8333-F2B1-3D02F16D5C28}"/>
              </a:ext>
            </a:extLst>
          </p:cNvPr>
          <p:cNvSpPr>
            <a:spLocks noGrp="1"/>
          </p:cNvSpPr>
          <p:nvPr>
            <p:ph type="title"/>
          </p:nvPr>
        </p:nvSpPr>
        <p:spPr/>
        <p:txBody>
          <a:bodyPr/>
          <a:lstStyle/>
          <a:p>
            <a:r>
              <a:rPr lang="en-US" dirty="0"/>
              <a:t>Histogram Example</a:t>
            </a:r>
          </a:p>
        </p:txBody>
      </p:sp>
      <p:sp>
        <p:nvSpPr>
          <p:cNvPr id="3" name="Content Placeholder 2">
            <a:extLst>
              <a:ext uri="{FF2B5EF4-FFF2-40B4-BE49-F238E27FC236}">
                <a16:creationId xmlns:a16="http://schemas.microsoft.com/office/drawing/2014/main" id="{3A73FEAF-4744-3100-C3FB-5EBE19EAC10C}"/>
              </a:ext>
            </a:extLst>
          </p:cNvPr>
          <p:cNvSpPr>
            <a:spLocks noGrp="1"/>
          </p:cNvSpPr>
          <p:nvPr>
            <p:ph idx="1"/>
          </p:nvPr>
        </p:nvSpPr>
        <p:spPr>
          <a:xfrm>
            <a:off x="1097280" y="2108201"/>
            <a:ext cx="10058400" cy="4046204"/>
          </a:xfrm>
        </p:spPr>
        <p:txBody>
          <a:bodyPr>
            <a:normAutofit fontScale="70000" lnSpcReduction="20000"/>
          </a:bodyPr>
          <a:lstStyle/>
          <a:p>
            <a:r>
              <a:rPr lang="en-US" dirty="0"/>
              <a:t>The following data are the heights (in inches to the nearest half inch) of 100 male semiprofessional soccer players. The heights are </a:t>
            </a:r>
            <a:r>
              <a:rPr lang="en-US" b="1" dirty="0"/>
              <a:t>continuous</a:t>
            </a:r>
            <a:r>
              <a:rPr lang="en-US" dirty="0"/>
              <a:t> data, since height is measured. </a:t>
            </a:r>
            <a:br>
              <a:rPr lang="en-US" dirty="0"/>
            </a:br>
            <a:r>
              <a:rPr lang="en-US" dirty="0"/>
              <a:t>60; 60.5; 61; 61; 61.5 </a:t>
            </a:r>
            <a:br>
              <a:rPr lang="en-US" dirty="0"/>
            </a:br>
            <a:r>
              <a:rPr lang="en-US" dirty="0"/>
              <a:t>63.5; 63.5; 63.5 </a:t>
            </a:r>
            <a:br>
              <a:rPr lang="en-US" dirty="0"/>
            </a:br>
            <a:r>
              <a:rPr lang="en-US" dirty="0"/>
              <a:t>64; 64; 64; 64; 64; 64; 64; 64.5; 64.5; 64.5; 64.5; 64.5; 64.5; 64.5; 64.5 </a:t>
            </a:r>
            <a:br>
              <a:rPr lang="en-US" dirty="0"/>
            </a:br>
            <a:r>
              <a:rPr lang="en-US" dirty="0"/>
              <a:t>66; 66; 66; 66; 66; 66; 66; 66; 66; 66; 66.5; 66.5; 66.5; 66.5; 66.5; 66.5; 66.5; 66.5; 66.5; 66.5; 66.5; 67; 67; 67; 67; 67; 67; 67; 67; 67; 67; 67; 67; 67.5; 67.5; 67.5; 67.5; 67.5; 67.5; 67.5 </a:t>
            </a:r>
            <a:br>
              <a:rPr lang="en-US" dirty="0"/>
            </a:br>
            <a:r>
              <a:rPr lang="en-US" dirty="0"/>
              <a:t>68; 68; 69; 69; 69; 69; 69; 69; 69; 69; 69; 69; 69.5; 69.5; 69.5; 69.5; 69.5 </a:t>
            </a:r>
            <a:br>
              <a:rPr lang="en-US" dirty="0"/>
            </a:br>
            <a:r>
              <a:rPr lang="en-US" dirty="0"/>
              <a:t>70; 70; 70; 70; 70; 70; 70.5; 70.5; 70.5; 71; 71; 71 </a:t>
            </a:r>
            <a:br>
              <a:rPr lang="en-US" dirty="0"/>
            </a:br>
            <a:r>
              <a:rPr lang="en-US" dirty="0"/>
              <a:t>72; 72; 72; 72.5; 72.5; 73; 73.5 </a:t>
            </a:r>
            <a:br>
              <a:rPr lang="en-US" dirty="0"/>
            </a:br>
            <a:r>
              <a:rPr lang="en-US" dirty="0"/>
              <a:t>74</a:t>
            </a:r>
          </a:p>
          <a:p>
            <a:r>
              <a:rPr lang="en-US" dirty="0"/>
              <a:t>The smallest data value is 60. Since the data with the most decimal places has one decimal (for instance, 61.5), we want our starting point to have two decimal places. Since the numbers 0.5, 0.05, 0.005, etc. are convenient numbers, use 0.05 and subtract it from 60, the smallest value, for the convenient starting point.</a:t>
            </a:r>
          </a:p>
          <a:p>
            <a:r>
              <a:rPr lang="en-US" dirty="0"/>
              <a:t>60 – 0.05 = 59.95 which is more precise than, say, 61.5 by one decimal place. The starting point is, then, 59.95.</a:t>
            </a:r>
          </a:p>
          <a:p>
            <a:r>
              <a:rPr lang="en-US" dirty="0"/>
              <a:t>The largest value is 74, so 74 + 0.05 = 74.05 is the ending value.</a:t>
            </a:r>
          </a:p>
          <a:p>
            <a:r>
              <a:rPr lang="en-US" dirty="0"/>
              <a:t>Next, calculate the width of each bar or class interval. To calculate this width, subtract the starting point from the ending value and divide by the number of bars (you must choose the number of bars you desire). Suppose you choose eight bars.</a:t>
            </a:r>
          </a:p>
        </p:txBody>
      </p:sp>
    </p:spTree>
    <p:extLst>
      <p:ext uri="{BB962C8B-B14F-4D97-AF65-F5344CB8AC3E}">
        <p14:creationId xmlns:p14="http://schemas.microsoft.com/office/powerpoint/2010/main" val="1962371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D24A0-FA5C-E5D1-153D-26CD709DD8A9}"/>
              </a:ext>
            </a:extLst>
          </p:cNvPr>
          <p:cNvSpPr>
            <a:spLocks noGrp="1"/>
          </p:cNvSpPr>
          <p:nvPr>
            <p:ph type="title"/>
          </p:nvPr>
        </p:nvSpPr>
        <p:spPr/>
        <p:txBody>
          <a:bodyPr/>
          <a:lstStyle/>
          <a:p>
            <a:r>
              <a:rPr lang="en-US" dirty="0"/>
              <a:t>Histogram Example Continued</a:t>
            </a:r>
          </a:p>
        </p:txBody>
      </p:sp>
      <p:sp>
        <p:nvSpPr>
          <p:cNvPr id="3" name="Content Placeholder 2">
            <a:extLst>
              <a:ext uri="{FF2B5EF4-FFF2-40B4-BE49-F238E27FC236}">
                <a16:creationId xmlns:a16="http://schemas.microsoft.com/office/drawing/2014/main" id="{66737F20-7FBC-B11C-CE19-A01EAFCB4BDE}"/>
              </a:ext>
            </a:extLst>
          </p:cNvPr>
          <p:cNvSpPr>
            <a:spLocks noGrp="1"/>
          </p:cNvSpPr>
          <p:nvPr>
            <p:ph idx="1"/>
          </p:nvPr>
        </p:nvSpPr>
        <p:spPr>
          <a:xfrm>
            <a:off x="1097280" y="2042343"/>
            <a:ext cx="10058400" cy="4128488"/>
          </a:xfrm>
        </p:spPr>
        <p:txBody>
          <a:bodyPr>
            <a:normAutofit fontScale="55000" lnSpcReduction="20000"/>
          </a:bodyPr>
          <a:lstStyle/>
          <a:p>
            <a:r>
              <a:rPr lang="en-US" sz="2000" dirty="0"/>
              <a:t>We will round up to two and make each bar or class interval two units wide. Rounding up to two is one way to prevent a value from falling on a boundary. Rounding to the next number is often necessary even if it goes against the standard rules of rounding. For this example, using 1.76 as the width would also work. A guideline that is followed by some for the number of bars or class intervals is to take the square root of the number of data values and then round to the nearest whole number, if necessary. For example, if there are 150 values of data, take the square root of 150 and round to 12 bars or intervals. Create the boundaries by adding the width to the starting point and so on to create the total number of classes needed. The boundaries are:</a:t>
            </a:r>
          </a:p>
          <a:p>
            <a:pPr>
              <a:buFont typeface="Arial" panose="020B0604020202020204" pitchFamily="34" charset="0"/>
              <a:buChar char="•"/>
            </a:pPr>
            <a:r>
              <a:rPr lang="en-US" sz="2000" dirty="0"/>
              <a:t>59.95</a:t>
            </a:r>
          </a:p>
          <a:p>
            <a:pPr>
              <a:buFont typeface="Arial" panose="020B0604020202020204" pitchFamily="34" charset="0"/>
              <a:buChar char="•"/>
            </a:pPr>
            <a:r>
              <a:rPr lang="en-US" sz="2000" dirty="0"/>
              <a:t>59.95 + 2 = 61.95</a:t>
            </a:r>
          </a:p>
          <a:p>
            <a:pPr>
              <a:buFont typeface="Arial" panose="020B0604020202020204" pitchFamily="34" charset="0"/>
              <a:buChar char="•"/>
            </a:pPr>
            <a:r>
              <a:rPr lang="en-US" sz="2000" dirty="0"/>
              <a:t>61.95 + 2 = 63.95</a:t>
            </a:r>
          </a:p>
          <a:p>
            <a:pPr>
              <a:buFont typeface="Arial" panose="020B0604020202020204" pitchFamily="34" charset="0"/>
              <a:buChar char="•"/>
            </a:pPr>
            <a:r>
              <a:rPr lang="en-US" sz="2000" dirty="0"/>
              <a:t>63.95 + 2 = 65.95</a:t>
            </a:r>
          </a:p>
          <a:p>
            <a:pPr>
              <a:buFont typeface="Arial" panose="020B0604020202020204" pitchFamily="34" charset="0"/>
              <a:buChar char="•"/>
            </a:pPr>
            <a:r>
              <a:rPr lang="en-US" sz="2000" dirty="0"/>
              <a:t>65.95 + 2 = 67.95</a:t>
            </a:r>
          </a:p>
          <a:p>
            <a:pPr>
              <a:buFont typeface="Arial" panose="020B0604020202020204" pitchFamily="34" charset="0"/>
              <a:buChar char="•"/>
            </a:pPr>
            <a:r>
              <a:rPr lang="en-US" sz="2000" dirty="0"/>
              <a:t>67.95 + 2 = 69.95</a:t>
            </a:r>
          </a:p>
          <a:p>
            <a:pPr>
              <a:buFont typeface="Arial" panose="020B0604020202020204" pitchFamily="34" charset="0"/>
              <a:buChar char="•"/>
            </a:pPr>
            <a:r>
              <a:rPr lang="en-US" sz="2000" dirty="0"/>
              <a:t>69.95 + 2 = 71.95</a:t>
            </a:r>
          </a:p>
          <a:p>
            <a:pPr>
              <a:buFont typeface="Arial" panose="020B0604020202020204" pitchFamily="34" charset="0"/>
              <a:buChar char="•"/>
            </a:pPr>
            <a:r>
              <a:rPr lang="en-US" sz="2000" dirty="0"/>
              <a:t>71.95 + 2 = 73.95</a:t>
            </a:r>
          </a:p>
          <a:p>
            <a:pPr>
              <a:buFont typeface="Arial" panose="020B0604020202020204" pitchFamily="34" charset="0"/>
              <a:buChar char="•"/>
            </a:pPr>
            <a:r>
              <a:rPr lang="en-US" sz="2000" dirty="0"/>
              <a:t>73.95 + 2 = 75.95</a:t>
            </a:r>
          </a:p>
        </p:txBody>
      </p:sp>
    </p:spTree>
    <p:extLst>
      <p:ext uri="{BB962C8B-B14F-4D97-AF65-F5344CB8AC3E}">
        <p14:creationId xmlns:p14="http://schemas.microsoft.com/office/powerpoint/2010/main" val="306852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Display data graphically and interpret graphs: </a:t>
            </a:r>
            <a:r>
              <a:rPr lang="en-US" b="0" i="0" dirty="0" err="1">
                <a:solidFill>
                  <a:srgbClr val="424242"/>
                </a:solidFill>
                <a:effectLst/>
              </a:rPr>
              <a:t>stemplots</a:t>
            </a:r>
            <a:r>
              <a:rPr lang="en-US" b="0" i="0" dirty="0">
                <a:solidFill>
                  <a:srgbClr val="424242"/>
                </a:solidFill>
                <a:effectLst/>
              </a:rPr>
              <a:t>, histograms, and box plots.</a:t>
            </a:r>
          </a:p>
          <a:p>
            <a:pPr algn="l">
              <a:buFont typeface="Arial" panose="020B0604020202020204" pitchFamily="34" charset="0"/>
              <a:buChar char="•"/>
            </a:pPr>
            <a:r>
              <a:rPr lang="en-US" b="0" i="0" dirty="0">
                <a:solidFill>
                  <a:srgbClr val="424242"/>
                </a:solidFill>
                <a:effectLst/>
              </a:rPr>
              <a:t>Recognize, describe, and calculate the measures of location of data: quartiles and percentiles.</a:t>
            </a:r>
          </a:p>
          <a:p>
            <a:pPr algn="l">
              <a:buFont typeface="Arial" panose="020B0604020202020204" pitchFamily="34" charset="0"/>
              <a:buChar char="•"/>
            </a:pPr>
            <a:r>
              <a:rPr lang="en-US" b="0" i="0" dirty="0">
                <a:solidFill>
                  <a:srgbClr val="424242"/>
                </a:solidFill>
                <a:effectLst/>
              </a:rPr>
              <a:t>Recognize, describe, and calculate the measures of the center of data: mean, median, and mode.</a:t>
            </a:r>
          </a:p>
          <a:p>
            <a:pPr algn="l">
              <a:buFont typeface="Arial" panose="020B0604020202020204" pitchFamily="34" charset="0"/>
              <a:buChar char="•"/>
            </a:pPr>
            <a:r>
              <a:rPr lang="en-US" b="0" i="0" dirty="0">
                <a:solidFill>
                  <a:srgbClr val="424242"/>
                </a:solidFill>
                <a:effectLst/>
              </a:rPr>
              <a:t>Recognize, describe, and calculate the measures of the spread of data: variance, standard deviation, and range.</a:t>
            </a:r>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58960-5A15-8B37-4772-AA220D76FCA9}"/>
              </a:ext>
            </a:extLst>
          </p:cNvPr>
          <p:cNvSpPr>
            <a:spLocks noGrp="1"/>
          </p:cNvSpPr>
          <p:nvPr>
            <p:ph type="title"/>
          </p:nvPr>
        </p:nvSpPr>
        <p:spPr/>
        <p:txBody>
          <a:bodyPr/>
          <a:lstStyle/>
          <a:p>
            <a:r>
              <a:rPr lang="en-US" dirty="0"/>
              <a:t>Histogram Example Continued</a:t>
            </a:r>
          </a:p>
        </p:txBody>
      </p:sp>
      <p:sp>
        <p:nvSpPr>
          <p:cNvPr id="3" name="Content Placeholder 2">
            <a:extLst>
              <a:ext uri="{FF2B5EF4-FFF2-40B4-BE49-F238E27FC236}">
                <a16:creationId xmlns:a16="http://schemas.microsoft.com/office/drawing/2014/main" id="{98165C14-109C-ACA4-982B-5D005631F4BD}"/>
              </a:ext>
            </a:extLst>
          </p:cNvPr>
          <p:cNvSpPr>
            <a:spLocks noGrp="1"/>
          </p:cNvSpPr>
          <p:nvPr>
            <p:ph idx="1"/>
          </p:nvPr>
        </p:nvSpPr>
        <p:spPr/>
        <p:txBody>
          <a:bodyPr/>
          <a:lstStyle/>
          <a:p>
            <a:r>
              <a:rPr lang="en-US" sz="2000" dirty="0"/>
              <a:t>The heights 60 through 61.5 inches are in the interval 59.95–61.95. The heights that are 63.5 are in the interval 61.95–63.95. The heights that are 64 through 64.5 are in the interval 63.95–65.95. The heights 66 through 67.5 are in the interval 65.95–67.95. The heights 68 through 69.5 are in the interval 67.95–69.95. The heights 70 through 71 are in the interval 69.95–71.95. The heights 72 through 73.5 are in the interval 71.95–73.95. The height 74 is in the interval 73.95–75.95.</a:t>
            </a:r>
          </a:p>
          <a:p>
            <a:r>
              <a:rPr lang="en-US" sz="2000" dirty="0"/>
              <a:t>The following histogram displays the heights on the </a:t>
            </a:r>
            <a:r>
              <a:rPr lang="en-US" sz="2000" i="1" dirty="0"/>
              <a:t>x</a:t>
            </a:r>
            <a:r>
              <a:rPr lang="en-US" sz="2000" dirty="0"/>
              <a:t>-axis and relative frequency on the </a:t>
            </a:r>
            <a:r>
              <a:rPr lang="en-US" sz="2000" i="1" dirty="0"/>
              <a:t>y</a:t>
            </a:r>
            <a:r>
              <a:rPr lang="en-US" sz="2000" dirty="0"/>
              <a:t>-axis (see next slide).</a:t>
            </a:r>
          </a:p>
          <a:p>
            <a:endParaRPr lang="en-US" dirty="0"/>
          </a:p>
        </p:txBody>
      </p:sp>
    </p:spTree>
    <p:extLst>
      <p:ext uri="{BB962C8B-B14F-4D97-AF65-F5344CB8AC3E}">
        <p14:creationId xmlns:p14="http://schemas.microsoft.com/office/powerpoint/2010/main" val="3792157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gram Figure 2.5">
            <a:extLst>
              <a:ext uri="{FF2B5EF4-FFF2-40B4-BE49-F238E27FC236}">
                <a16:creationId xmlns:a16="http://schemas.microsoft.com/office/drawing/2014/main" id="{0C5260F9-D95B-576B-3556-81C965F513CC}"/>
              </a:ext>
            </a:extLst>
          </p:cNvPr>
          <p:cNvPicPr>
            <a:picLocks noChangeAspect="1"/>
          </p:cNvPicPr>
          <p:nvPr/>
        </p:nvPicPr>
        <p:blipFill>
          <a:blip r:embed="rId2"/>
          <a:stretch>
            <a:fillRect/>
          </a:stretch>
        </p:blipFill>
        <p:spPr>
          <a:xfrm>
            <a:off x="1924944" y="1477868"/>
            <a:ext cx="6123966" cy="3584506"/>
          </a:xfrm>
          <a:prstGeom prst="rect">
            <a:avLst/>
          </a:prstGeom>
        </p:spPr>
      </p:pic>
    </p:spTree>
    <p:extLst>
      <p:ext uri="{BB962C8B-B14F-4D97-AF65-F5344CB8AC3E}">
        <p14:creationId xmlns:p14="http://schemas.microsoft.com/office/powerpoint/2010/main" val="174407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155F8-8A48-8AC7-BC10-1106A7762318}"/>
              </a:ext>
            </a:extLst>
          </p:cNvPr>
          <p:cNvSpPr>
            <a:spLocks noGrp="1"/>
          </p:cNvSpPr>
          <p:nvPr>
            <p:ph type="title"/>
          </p:nvPr>
        </p:nvSpPr>
        <p:spPr/>
        <p:txBody>
          <a:bodyPr/>
          <a:lstStyle/>
          <a:p>
            <a:r>
              <a:rPr lang="en-US" dirty="0"/>
              <a:t>Excel Example</a:t>
            </a:r>
          </a:p>
        </p:txBody>
      </p:sp>
      <p:sp>
        <p:nvSpPr>
          <p:cNvPr id="3" name="Text Placeholder 2">
            <a:extLst>
              <a:ext uri="{FF2B5EF4-FFF2-40B4-BE49-F238E27FC236}">
                <a16:creationId xmlns:a16="http://schemas.microsoft.com/office/drawing/2014/main" id="{697D971F-C0F7-F376-8CEF-BA69C2610ACB}"/>
              </a:ext>
            </a:extLst>
          </p:cNvPr>
          <p:cNvSpPr>
            <a:spLocks noGrp="1"/>
          </p:cNvSpPr>
          <p:nvPr>
            <p:ph type="body" idx="1"/>
          </p:nvPr>
        </p:nvSpPr>
        <p:spPr/>
        <p:txBody>
          <a:bodyPr/>
          <a:lstStyle/>
          <a:p>
            <a:r>
              <a:rPr lang="en-US" dirty="0"/>
              <a:t>See the chapter 2 workbook to see two ways to make a histogram</a:t>
            </a:r>
          </a:p>
        </p:txBody>
      </p:sp>
    </p:spTree>
    <p:extLst>
      <p:ext uri="{BB962C8B-B14F-4D97-AF65-F5344CB8AC3E}">
        <p14:creationId xmlns:p14="http://schemas.microsoft.com/office/powerpoint/2010/main" val="1280122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AC349-7385-A977-D043-585F26D1C981}"/>
              </a:ext>
            </a:extLst>
          </p:cNvPr>
          <p:cNvSpPr>
            <a:spLocks noGrp="1"/>
          </p:cNvSpPr>
          <p:nvPr>
            <p:ph type="title"/>
          </p:nvPr>
        </p:nvSpPr>
        <p:spPr/>
        <p:txBody>
          <a:bodyPr/>
          <a:lstStyle/>
          <a:p>
            <a:r>
              <a:rPr lang="en-US" dirty="0"/>
              <a:t>Discussion</a:t>
            </a:r>
          </a:p>
        </p:txBody>
      </p:sp>
      <p:sp>
        <p:nvSpPr>
          <p:cNvPr id="3" name="Text Placeholder 2">
            <a:extLst>
              <a:ext uri="{FF2B5EF4-FFF2-40B4-BE49-F238E27FC236}">
                <a16:creationId xmlns:a16="http://schemas.microsoft.com/office/drawing/2014/main" id="{EEE03F29-65D2-F12E-EABC-DE742948296C}"/>
              </a:ext>
            </a:extLst>
          </p:cNvPr>
          <p:cNvSpPr>
            <a:spLocks noGrp="1"/>
          </p:cNvSpPr>
          <p:nvPr>
            <p:ph type="body" idx="1"/>
          </p:nvPr>
        </p:nvSpPr>
        <p:spPr/>
        <p:txBody>
          <a:bodyPr/>
          <a:lstStyle/>
          <a:p>
            <a:r>
              <a:rPr lang="en-US" dirty="0"/>
              <a:t>What are the pros and cons to each method for creating histograms in excel? </a:t>
            </a:r>
          </a:p>
        </p:txBody>
      </p:sp>
    </p:spTree>
    <p:extLst>
      <p:ext uri="{BB962C8B-B14F-4D97-AF65-F5344CB8AC3E}">
        <p14:creationId xmlns:p14="http://schemas.microsoft.com/office/powerpoint/2010/main" val="56221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B3369-D61B-844E-6C6D-DD779E426A22}"/>
              </a:ext>
            </a:extLst>
          </p:cNvPr>
          <p:cNvSpPr>
            <a:spLocks noGrp="1"/>
          </p:cNvSpPr>
          <p:nvPr>
            <p:ph type="title"/>
          </p:nvPr>
        </p:nvSpPr>
        <p:spPr/>
        <p:txBody>
          <a:bodyPr/>
          <a:lstStyle/>
          <a:p>
            <a:r>
              <a:rPr lang="en-US" dirty="0"/>
              <a:t>Frequency Polygons</a:t>
            </a:r>
          </a:p>
        </p:txBody>
      </p:sp>
      <p:sp>
        <p:nvSpPr>
          <p:cNvPr id="3" name="Content Placeholder 2">
            <a:extLst>
              <a:ext uri="{FF2B5EF4-FFF2-40B4-BE49-F238E27FC236}">
                <a16:creationId xmlns:a16="http://schemas.microsoft.com/office/drawing/2014/main" id="{695D86BE-C9B8-2772-B36E-DAECF94DED6A}"/>
              </a:ext>
            </a:extLst>
          </p:cNvPr>
          <p:cNvSpPr>
            <a:spLocks noGrp="1"/>
          </p:cNvSpPr>
          <p:nvPr>
            <p:ph idx="1"/>
          </p:nvPr>
        </p:nvSpPr>
        <p:spPr/>
        <p:txBody>
          <a:bodyPr>
            <a:normAutofit/>
          </a:bodyPr>
          <a:lstStyle/>
          <a:p>
            <a:pPr>
              <a:buFont typeface="Arial" panose="020B0604020202020204" pitchFamily="34" charset="0"/>
              <a:buChar char="•"/>
            </a:pPr>
            <a:r>
              <a:rPr lang="en-US" b="1" dirty="0"/>
              <a:t>Frequency polygons </a:t>
            </a:r>
            <a:r>
              <a:rPr lang="en-US" dirty="0"/>
              <a:t>are analogous to line graphs, and just as line graphs make continuous data visually easy to interpret, so too do frequency polygons.</a:t>
            </a:r>
          </a:p>
          <a:p>
            <a:pPr>
              <a:buFont typeface="Arial" panose="020B0604020202020204" pitchFamily="34" charset="0"/>
              <a:buChar char="•"/>
            </a:pPr>
            <a:r>
              <a:rPr lang="en-US" dirty="0"/>
              <a:t>To construct a frequency polygon, first examine the data and decide on the number of intervals, or class intervals, to use on the </a:t>
            </a:r>
            <a:r>
              <a:rPr lang="en-US" i="1" dirty="0"/>
              <a:t>x</a:t>
            </a:r>
            <a:r>
              <a:rPr lang="en-US" dirty="0"/>
              <a:t>-axis and </a:t>
            </a:r>
            <a:r>
              <a:rPr lang="en-US" i="1" dirty="0"/>
              <a:t>y</a:t>
            </a:r>
            <a:r>
              <a:rPr lang="en-US" dirty="0"/>
              <a:t>-axis. </a:t>
            </a:r>
          </a:p>
          <a:p>
            <a:pPr>
              <a:buFont typeface="Arial" panose="020B0604020202020204" pitchFamily="34" charset="0"/>
              <a:buChar char="•"/>
            </a:pPr>
            <a:r>
              <a:rPr lang="en-US" dirty="0"/>
              <a:t>After choosing the appropriate ranges, begin plotting the data points. </a:t>
            </a:r>
          </a:p>
          <a:p>
            <a:pPr>
              <a:buFont typeface="Arial" panose="020B0604020202020204" pitchFamily="34" charset="0"/>
              <a:buChar char="•"/>
            </a:pPr>
            <a:r>
              <a:rPr lang="en-US" dirty="0"/>
              <a:t>After all the points are plotted, draw line segments to connect them.</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201122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BCE40-90BE-85F8-8DAC-0CA196917258}"/>
              </a:ext>
            </a:extLst>
          </p:cNvPr>
          <p:cNvSpPr>
            <a:spLocks noGrp="1"/>
          </p:cNvSpPr>
          <p:nvPr>
            <p:ph type="title"/>
          </p:nvPr>
        </p:nvSpPr>
        <p:spPr/>
        <p:txBody>
          <a:bodyPr/>
          <a:lstStyle/>
          <a:p>
            <a:r>
              <a:rPr lang="en-US" dirty="0"/>
              <a:t>Frequency Polygon Example</a:t>
            </a:r>
          </a:p>
        </p:txBody>
      </p:sp>
      <p:sp>
        <p:nvSpPr>
          <p:cNvPr id="3" name="Content Placeholder 2">
            <a:extLst>
              <a:ext uri="{FF2B5EF4-FFF2-40B4-BE49-F238E27FC236}">
                <a16:creationId xmlns:a16="http://schemas.microsoft.com/office/drawing/2014/main" id="{31BE1CE5-E2AC-E519-865D-F9B3D83ED596}"/>
              </a:ext>
            </a:extLst>
          </p:cNvPr>
          <p:cNvSpPr>
            <a:spLocks noGrp="1"/>
          </p:cNvSpPr>
          <p:nvPr>
            <p:ph idx="1"/>
          </p:nvPr>
        </p:nvSpPr>
        <p:spPr/>
        <p:txBody>
          <a:bodyPr/>
          <a:lstStyle/>
          <a:p>
            <a:r>
              <a:rPr lang="en-US" dirty="0"/>
              <a:t>A frequency polygon was constructed from the frequency table below.</a:t>
            </a:r>
          </a:p>
          <a:p>
            <a:endParaRPr lang="en-US" dirty="0"/>
          </a:p>
        </p:txBody>
      </p:sp>
      <p:pic>
        <p:nvPicPr>
          <p:cNvPr id="4" name="Picture 3" descr="Table 2.14 Frequency Distribution for Calculus Final Test Scores">
            <a:extLst>
              <a:ext uri="{FF2B5EF4-FFF2-40B4-BE49-F238E27FC236}">
                <a16:creationId xmlns:a16="http://schemas.microsoft.com/office/drawing/2014/main" id="{F0BD1684-B849-0796-E0B4-7523F464AAAA}"/>
              </a:ext>
            </a:extLst>
          </p:cNvPr>
          <p:cNvPicPr>
            <a:picLocks noChangeAspect="1"/>
          </p:cNvPicPr>
          <p:nvPr/>
        </p:nvPicPr>
        <p:blipFill rotWithShape="1">
          <a:blip r:embed="rId2"/>
          <a:srcRect l="14226" t="21444" r="12757" b="11996"/>
          <a:stretch/>
        </p:blipFill>
        <p:spPr>
          <a:xfrm>
            <a:off x="1036320" y="2660732"/>
            <a:ext cx="4497355" cy="2069325"/>
          </a:xfrm>
          <a:prstGeom prst="rect">
            <a:avLst/>
          </a:prstGeom>
        </p:spPr>
      </p:pic>
      <p:pic>
        <p:nvPicPr>
          <p:cNvPr id="5" name="Picture 4" descr="Frequency Polygon Test scores">
            <a:extLst>
              <a:ext uri="{FF2B5EF4-FFF2-40B4-BE49-F238E27FC236}">
                <a16:creationId xmlns:a16="http://schemas.microsoft.com/office/drawing/2014/main" id="{316423C9-1F3D-2A00-FBA4-00C5EBC4BED1}"/>
              </a:ext>
            </a:extLst>
          </p:cNvPr>
          <p:cNvPicPr>
            <a:picLocks noChangeAspect="1"/>
          </p:cNvPicPr>
          <p:nvPr/>
        </p:nvPicPr>
        <p:blipFill rotWithShape="1">
          <a:blip r:embed="rId3"/>
          <a:srcRect l="4170" t="7241" r="18294" b="27229"/>
          <a:stretch/>
        </p:blipFill>
        <p:spPr>
          <a:xfrm>
            <a:off x="5594635" y="2881084"/>
            <a:ext cx="4242379" cy="2620671"/>
          </a:xfrm>
          <a:prstGeom prst="rect">
            <a:avLst/>
          </a:prstGeom>
        </p:spPr>
      </p:pic>
    </p:spTree>
    <p:extLst>
      <p:ext uri="{BB962C8B-B14F-4D97-AF65-F5344CB8AC3E}">
        <p14:creationId xmlns:p14="http://schemas.microsoft.com/office/powerpoint/2010/main" val="145846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36D87-E7B4-EF30-52AD-C206E9207821}"/>
              </a:ext>
            </a:extLst>
          </p:cNvPr>
          <p:cNvSpPr>
            <a:spLocks noGrp="1"/>
          </p:cNvSpPr>
          <p:nvPr>
            <p:ph type="title"/>
          </p:nvPr>
        </p:nvSpPr>
        <p:spPr/>
        <p:txBody>
          <a:bodyPr/>
          <a:lstStyle/>
          <a:p>
            <a:r>
              <a:rPr lang="en-US" dirty="0"/>
              <a:t>Time Series Graph</a:t>
            </a:r>
          </a:p>
        </p:txBody>
      </p:sp>
      <p:sp>
        <p:nvSpPr>
          <p:cNvPr id="3" name="Content Placeholder 2">
            <a:extLst>
              <a:ext uri="{FF2B5EF4-FFF2-40B4-BE49-F238E27FC236}">
                <a16:creationId xmlns:a16="http://schemas.microsoft.com/office/drawing/2014/main" id="{15C86175-BA6D-8171-46CE-33517A8A4B5A}"/>
              </a:ext>
            </a:extLst>
          </p:cNvPr>
          <p:cNvSpPr>
            <a:spLocks noGrp="1"/>
          </p:cNvSpPr>
          <p:nvPr>
            <p:ph idx="1"/>
          </p:nvPr>
        </p:nvSpPr>
        <p:spPr/>
        <p:txBody>
          <a:bodyPr/>
          <a:lstStyle/>
          <a:p>
            <a:pPr>
              <a:buFont typeface="Arial" panose="020B0604020202020204" pitchFamily="34" charset="0"/>
              <a:buChar char="•"/>
            </a:pPr>
            <a:r>
              <a:rPr lang="en-US" dirty="0"/>
              <a:t>To construct a </a:t>
            </a:r>
            <a:r>
              <a:rPr lang="en-US" b="1" dirty="0"/>
              <a:t>time series graph</a:t>
            </a:r>
            <a:r>
              <a:rPr lang="en-US" dirty="0"/>
              <a:t>, we must look at both pieces of our </a:t>
            </a:r>
            <a:r>
              <a:rPr lang="en-US" b="1" dirty="0"/>
              <a:t>paired data set</a:t>
            </a:r>
            <a:r>
              <a:rPr lang="en-US" dirty="0"/>
              <a:t>. We start with a standard Cartesian coordinate system. </a:t>
            </a:r>
          </a:p>
          <a:p>
            <a:pPr>
              <a:buFont typeface="Arial" panose="020B0604020202020204" pitchFamily="34" charset="0"/>
              <a:buChar char="•"/>
            </a:pPr>
            <a:r>
              <a:rPr lang="en-US" dirty="0"/>
              <a:t>The horizontal axis is used to plot the date or time increments, and the vertical axis is used to plot the values of the variable that we are measuring. By doing this, we make each point on the graph correspond to a date and a measured quantity. </a:t>
            </a:r>
          </a:p>
          <a:p>
            <a:pPr>
              <a:buFont typeface="Arial" panose="020B0604020202020204" pitchFamily="34" charset="0"/>
              <a:buChar char="•"/>
            </a:pPr>
            <a:r>
              <a:rPr lang="en-US" dirty="0"/>
              <a:t>The points on the graph are typically connected by straight lines in the order in which they occur.</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269402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264F7-1E20-3126-ABBC-7FFC8F5FD53D}"/>
              </a:ext>
            </a:extLst>
          </p:cNvPr>
          <p:cNvSpPr>
            <a:spLocks noGrp="1"/>
          </p:cNvSpPr>
          <p:nvPr>
            <p:ph type="title"/>
          </p:nvPr>
        </p:nvSpPr>
        <p:spPr/>
        <p:txBody>
          <a:bodyPr/>
          <a:lstStyle/>
          <a:p>
            <a:r>
              <a:rPr lang="en-US" dirty="0"/>
              <a:t>Time Series Example</a:t>
            </a:r>
          </a:p>
        </p:txBody>
      </p:sp>
      <p:sp>
        <p:nvSpPr>
          <p:cNvPr id="3" name="Content Placeholder 2">
            <a:extLst>
              <a:ext uri="{FF2B5EF4-FFF2-40B4-BE49-F238E27FC236}">
                <a16:creationId xmlns:a16="http://schemas.microsoft.com/office/drawing/2014/main" id="{9C1FE0C9-40F9-5C9D-3793-EF15F1FEFF64}"/>
              </a:ext>
            </a:extLst>
          </p:cNvPr>
          <p:cNvSpPr>
            <a:spLocks noGrp="1"/>
          </p:cNvSpPr>
          <p:nvPr>
            <p:ph idx="1"/>
          </p:nvPr>
        </p:nvSpPr>
        <p:spPr/>
        <p:txBody>
          <a:bodyPr/>
          <a:lstStyle/>
          <a:p>
            <a:r>
              <a:rPr lang="en-US" dirty="0"/>
              <a:t>The following data shows the Annual Consumer Price Index, each month, for ten years. Construct a time series graph for the Annual Consumer Price Index data only. See next slide for graph.</a:t>
            </a:r>
          </a:p>
          <a:p>
            <a:endParaRPr lang="en-US" dirty="0"/>
          </a:p>
        </p:txBody>
      </p:sp>
      <p:pic>
        <p:nvPicPr>
          <p:cNvPr id="4" name="Picture 3" descr="Table 2.18">
            <a:extLst>
              <a:ext uri="{FF2B5EF4-FFF2-40B4-BE49-F238E27FC236}">
                <a16:creationId xmlns:a16="http://schemas.microsoft.com/office/drawing/2014/main" id="{2A4652F2-FCC7-1114-9E82-29AA2E7EACF5}"/>
              </a:ext>
            </a:extLst>
          </p:cNvPr>
          <p:cNvPicPr>
            <a:picLocks noChangeAspect="1"/>
          </p:cNvPicPr>
          <p:nvPr/>
        </p:nvPicPr>
        <p:blipFill rotWithShape="1">
          <a:blip r:embed="rId2"/>
          <a:srcRect l="16261" t="23248" r="15795"/>
          <a:stretch/>
        </p:blipFill>
        <p:spPr>
          <a:xfrm>
            <a:off x="1821024" y="3188116"/>
            <a:ext cx="3709179" cy="2526558"/>
          </a:xfrm>
          <a:prstGeom prst="rect">
            <a:avLst/>
          </a:prstGeom>
        </p:spPr>
      </p:pic>
      <p:pic>
        <p:nvPicPr>
          <p:cNvPr id="5" name="Picture 4" descr="Table 2.19">
            <a:extLst>
              <a:ext uri="{FF2B5EF4-FFF2-40B4-BE49-F238E27FC236}">
                <a16:creationId xmlns:a16="http://schemas.microsoft.com/office/drawing/2014/main" id="{F187416B-D815-7525-1E0C-7DB4ACFE8214}"/>
              </a:ext>
            </a:extLst>
          </p:cNvPr>
          <p:cNvPicPr>
            <a:picLocks noChangeAspect="1"/>
          </p:cNvPicPr>
          <p:nvPr/>
        </p:nvPicPr>
        <p:blipFill rotWithShape="1">
          <a:blip r:embed="rId3"/>
          <a:srcRect l="20262" b="16786"/>
          <a:stretch/>
        </p:blipFill>
        <p:spPr>
          <a:xfrm>
            <a:off x="6407179" y="3119207"/>
            <a:ext cx="3422443" cy="2651760"/>
          </a:xfrm>
          <a:prstGeom prst="rect">
            <a:avLst/>
          </a:prstGeom>
        </p:spPr>
      </p:pic>
    </p:spTree>
    <p:extLst>
      <p:ext uri="{BB962C8B-B14F-4D97-AF65-F5344CB8AC3E}">
        <p14:creationId xmlns:p14="http://schemas.microsoft.com/office/powerpoint/2010/main" val="235364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6FBDE-E0D8-DDDD-DB85-9694351B556E}"/>
              </a:ext>
            </a:extLst>
          </p:cNvPr>
          <p:cNvSpPr>
            <a:spLocks noGrp="1"/>
          </p:cNvSpPr>
          <p:nvPr>
            <p:ph type="title"/>
          </p:nvPr>
        </p:nvSpPr>
        <p:spPr/>
        <p:txBody>
          <a:bodyPr/>
          <a:lstStyle/>
          <a:p>
            <a:r>
              <a:rPr lang="en-US" dirty="0"/>
              <a:t>Time Series Example Continued</a:t>
            </a:r>
          </a:p>
        </p:txBody>
      </p:sp>
      <p:pic>
        <p:nvPicPr>
          <p:cNvPr id="4" name="Picture 3" title="Line Graph">
            <a:extLst>
              <a:ext uri="{FF2B5EF4-FFF2-40B4-BE49-F238E27FC236}">
                <a16:creationId xmlns:a16="http://schemas.microsoft.com/office/drawing/2014/main" id="{5D3085D5-0C2E-5016-1A13-E2E5EE9B8859}"/>
              </a:ext>
            </a:extLst>
          </p:cNvPr>
          <p:cNvPicPr>
            <a:picLocks noChangeAspect="1"/>
          </p:cNvPicPr>
          <p:nvPr/>
        </p:nvPicPr>
        <p:blipFill rotWithShape="1">
          <a:blip r:embed="rId2"/>
          <a:srcRect l="4159" t="15201" b="9680"/>
          <a:stretch/>
        </p:blipFill>
        <p:spPr>
          <a:xfrm>
            <a:off x="2037032" y="2626952"/>
            <a:ext cx="7158176" cy="2425959"/>
          </a:xfrm>
          <a:prstGeom prst="rect">
            <a:avLst/>
          </a:prstGeom>
        </p:spPr>
      </p:pic>
    </p:spTree>
    <p:extLst>
      <p:ext uri="{BB962C8B-B14F-4D97-AF65-F5344CB8AC3E}">
        <p14:creationId xmlns:p14="http://schemas.microsoft.com/office/powerpoint/2010/main" val="3114082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DFD0B-4A10-A182-ECDE-F46648A52E6D}"/>
              </a:ext>
            </a:extLst>
          </p:cNvPr>
          <p:cNvSpPr>
            <a:spLocks noGrp="1"/>
          </p:cNvSpPr>
          <p:nvPr>
            <p:ph type="title"/>
          </p:nvPr>
        </p:nvSpPr>
        <p:spPr/>
        <p:txBody>
          <a:bodyPr/>
          <a:lstStyle/>
          <a:p>
            <a:r>
              <a:rPr lang="en-US" dirty="0"/>
              <a:t>Time Series Excel Example</a:t>
            </a:r>
          </a:p>
        </p:txBody>
      </p:sp>
      <p:sp>
        <p:nvSpPr>
          <p:cNvPr id="3" name="Content Placeholder 2">
            <a:extLst>
              <a:ext uri="{FF2B5EF4-FFF2-40B4-BE49-F238E27FC236}">
                <a16:creationId xmlns:a16="http://schemas.microsoft.com/office/drawing/2014/main" id="{A2C845DB-E2CF-EEF3-CECE-A67EA2B3327F}"/>
              </a:ext>
            </a:extLst>
          </p:cNvPr>
          <p:cNvSpPr>
            <a:spLocks noGrp="1"/>
          </p:cNvSpPr>
          <p:nvPr>
            <p:ph idx="1"/>
          </p:nvPr>
        </p:nvSpPr>
        <p:spPr/>
        <p:txBody>
          <a:bodyPr/>
          <a:lstStyle/>
          <a:p>
            <a:r>
              <a:rPr lang="en-US" dirty="0"/>
              <a:t>The following table is a portion of a data set from www.worldbank.org. Use the table to construct a time series graph for CO</a:t>
            </a:r>
            <a:r>
              <a:rPr lang="en-US" baseline="-25000" dirty="0"/>
              <a:t>2</a:t>
            </a:r>
            <a:r>
              <a:rPr lang="en-US" dirty="0"/>
              <a:t> emissions for the United States. See Excel file.</a:t>
            </a:r>
          </a:p>
          <a:p>
            <a:endParaRPr lang="en-US" dirty="0"/>
          </a:p>
        </p:txBody>
      </p:sp>
      <p:pic>
        <p:nvPicPr>
          <p:cNvPr id="4" name="Picture 3" descr="Table 2.20 CO2 Emissions">
            <a:extLst>
              <a:ext uri="{FF2B5EF4-FFF2-40B4-BE49-F238E27FC236}">
                <a16:creationId xmlns:a16="http://schemas.microsoft.com/office/drawing/2014/main" id="{A1D47E72-8BF9-4F4A-6366-7183E299D95A}"/>
              </a:ext>
            </a:extLst>
          </p:cNvPr>
          <p:cNvPicPr>
            <a:picLocks noChangeAspect="1"/>
          </p:cNvPicPr>
          <p:nvPr/>
        </p:nvPicPr>
        <p:blipFill rotWithShape="1">
          <a:blip r:embed="rId2"/>
          <a:srcRect l="20595" t="23018" r="20350" b="8360"/>
          <a:stretch/>
        </p:blipFill>
        <p:spPr>
          <a:xfrm>
            <a:off x="1454219" y="3031389"/>
            <a:ext cx="3554963" cy="2509935"/>
          </a:xfrm>
          <a:prstGeom prst="rect">
            <a:avLst/>
          </a:prstGeom>
        </p:spPr>
      </p:pic>
    </p:spTree>
    <p:extLst>
      <p:ext uri="{BB962C8B-B14F-4D97-AF65-F5344CB8AC3E}">
        <p14:creationId xmlns:p14="http://schemas.microsoft.com/office/powerpoint/2010/main" val="3759590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E844-0AE6-55E7-5962-A93D75291B25}"/>
              </a:ext>
            </a:extLst>
          </p:cNvPr>
          <p:cNvSpPr>
            <a:spLocks noGrp="1"/>
          </p:cNvSpPr>
          <p:nvPr>
            <p:ph type="ctrTitle"/>
          </p:nvPr>
        </p:nvSpPr>
        <p:spPr/>
        <p:txBody>
          <a:bodyPr/>
          <a:lstStyle/>
          <a:p>
            <a:r>
              <a:rPr lang="en-US" dirty="0"/>
              <a:t>Section 2.1</a:t>
            </a:r>
          </a:p>
        </p:txBody>
      </p:sp>
      <p:sp>
        <p:nvSpPr>
          <p:cNvPr id="3" name="Subtitle 2">
            <a:extLst>
              <a:ext uri="{FF2B5EF4-FFF2-40B4-BE49-F238E27FC236}">
                <a16:creationId xmlns:a16="http://schemas.microsoft.com/office/drawing/2014/main" id="{28BBD37B-18C5-48B6-C637-08F6DC203699}"/>
              </a:ext>
            </a:extLst>
          </p:cNvPr>
          <p:cNvSpPr>
            <a:spLocks noGrp="1"/>
          </p:cNvSpPr>
          <p:nvPr>
            <p:ph type="subTitle" idx="1"/>
          </p:nvPr>
        </p:nvSpPr>
        <p:spPr/>
        <p:txBody>
          <a:bodyPr/>
          <a:lstStyle/>
          <a:p>
            <a:r>
              <a:rPr lang="en-US" dirty="0"/>
              <a:t>Stem-and-Leaf Graphs (</a:t>
            </a:r>
            <a:r>
              <a:rPr lang="en-US" dirty="0" err="1"/>
              <a:t>Stemplots</a:t>
            </a:r>
            <a:r>
              <a:rPr lang="en-US" dirty="0"/>
              <a:t>), Line Graphs, and</a:t>
            </a:r>
          </a:p>
          <a:p>
            <a:r>
              <a:rPr lang="en-US" dirty="0"/>
              <a:t>Bar Graphs</a:t>
            </a:r>
          </a:p>
        </p:txBody>
      </p:sp>
    </p:spTree>
    <p:extLst>
      <p:ext uri="{BB962C8B-B14F-4D97-AF65-F5344CB8AC3E}">
        <p14:creationId xmlns:p14="http://schemas.microsoft.com/office/powerpoint/2010/main" val="2059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D09-DC61-E6CC-5B89-A617D5CC42D2}"/>
              </a:ext>
            </a:extLst>
          </p:cNvPr>
          <p:cNvSpPr>
            <a:spLocks noGrp="1"/>
          </p:cNvSpPr>
          <p:nvPr>
            <p:ph type="title"/>
          </p:nvPr>
        </p:nvSpPr>
        <p:spPr/>
        <p:txBody>
          <a:bodyPr/>
          <a:lstStyle/>
          <a:p>
            <a:r>
              <a:rPr lang="en-US" dirty="0"/>
              <a:t>Section 2.3	</a:t>
            </a:r>
          </a:p>
        </p:txBody>
      </p:sp>
      <p:sp>
        <p:nvSpPr>
          <p:cNvPr id="3" name="Text Placeholder 2">
            <a:extLst>
              <a:ext uri="{FF2B5EF4-FFF2-40B4-BE49-F238E27FC236}">
                <a16:creationId xmlns:a16="http://schemas.microsoft.com/office/drawing/2014/main" id="{60B9D941-F7C4-EA45-61DD-2E1E504E8772}"/>
              </a:ext>
            </a:extLst>
          </p:cNvPr>
          <p:cNvSpPr>
            <a:spLocks noGrp="1"/>
          </p:cNvSpPr>
          <p:nvPr>
            <p:ph type="body" idx="1"/>
          </p:nvPr>
        </p:nvSpPr>
        <p:spPr/>
        <p:txBody>
          <a:bodyPr/>
          <a:lstStyle/>
          <a:p>
            <a:r>
              <a:rPr lang="en-US" b="1" dirty="0"/>
              <a:t>Measures of the Location of the Data</a:t>
            </a:r>
            <a:endParaRPr lang="en-US" dirty="0"/>
          </a:p>
        </p:txBody>
      </p:sp>
    </p:spTree>
    <p:extLst>
      <p:ext uri="{BB962C8B-B14F-4D97-AF65-F5344CB8AC3E}">
        <p14:creationId xmlns:p14="http://schemas.microsoft.com/office/powerpoint/2010/main" val="627251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4429A-085B-9CB3-43D8-6AC9FAEE02C2}"/>
              </a:ext>
            </a:extLst>
          </p:cNvPr>
          <p:cNvSpPr>
            <a:spLocks noGrp="1"/>
          </p:cNvSpPr>
          <p:nvPr>
            <p:ph type="title"/>
          </p:nvPr>
        </p:nvSpPr>
        <p:spPr/>
        <p:txBody>
          <a:bodyPr/>
          <a:lstStyle/>
          <a:p>
            <a:r>
              <a:rPr lang="en-US" dirty="0"/>
              <a:t>Measures of the Location </a:t>
            </a:r>
            <a:br>
              <a:rPr lang="en-US" dirty="0"/>
            </a:br>
            <a:r>
              <a:rPr lang="en-US" dirty="0"/>
              <a:t>of the Data</a:t>
            </a:r>
          </a:p>
        </p:txBody>
      </p:sp>
      <p:sp>
        <p:nvSpPr>
          <p:cNvPr id="3" name="Content Placeholder 2">
            <a:extLst>
              <a:ext uri="{FF2B5EF4-FFF2-40B4-BE49-F238E27FC236}">
                <a16:creationId xmlns:a16="http://schemas.microsoft.com/office/drawing/2014/main" id="{4D221AD6-326F-DDED-FCD0-CE619A40A78F}"/>
              </a:ext>
            </a:extLst>
          </p:cNvPr>
          <p:cNvSpPr>
            <a:spLocks noGrp="1"/>
          </p:cNvSpPr>
          <p:nvPr>
            <p:ph idx="1"/>
          </p:nvPr>
        </p:nvSpPr>
        <p:spPr/>
        <p:txBody>
          <a:bodyPr>
            <a:normAutofit/>
          </a:bodyPr>
          <a:lstStyle/>
          <a:p>
            <a:pPr>
              <a:buFont typeface="Arial" panose="020B0604020202020204" pitchFamily="34" charset="0"/>
              <a:buChar char="•"/>
            </a:pPr>
            <a:r>
              <a:rPr lang="en-US" dirty="0"/>
              <a:t>The </a:t>
            </a:r>
            <a:r>
              <a:rPr lang="en-US" b="1" dirty="0"/>
              <a:t>median </a:t>
            </a:r>
            <a:r>
              <a:rPr lang="en-US" dirty="0"/>
              <a:t>is a number that measures the "center" of the data. </a:t>
            </a:r>
          </a:p>
          <a:p>
            <a:pPr>
              <a:buFont typeface="Arial" panose="020B0604020202020204" pitchFamily="34" charset="0"/>
              <a:buChar char="•"/>
            </a:pPr>
            <a:r>
              <a:rPr lang="en-US" dirty="0"/>
              <a:t>You can think of the median as the "middle value," but it does not actually have to be one of the observed values. </a:t>
            </a:r>
          </a:p>
          <a:p>
            <a:pPr>
              <a:buFont typeface="Arial" panose="020B0604020202020204" pitchFamily="34" charset="0"/>
              <a:buChar char="•"/>
            </a:pPr>
            <a:r>
              <a:rPr lang="en-US" dirty="0"/>
              <a:t>It is a number that separates ordered data into halves. Half the values are the same number or smaller than the median, and half the values are the same number or larger.</a:t>
            </a:r>
          </a:p>
          <a:p>
            <a:pPr>
              <a:buFont typeface="Arial" panose="020B0604020202020204" pitchFamily="34" charset="0"/>
              <a:buChar char="•"/>
            </a:pPr>
            <a:r>
              <a:rPr lang="en-US" dirty="0"/>
              <a:t>The median, </a:t>
            </a:r>
            <a:r>
              <a:rPr lang="en-US" i="1" dirty="0"/>
              <a:t>M</a:t>
            </a:r>
            <a:r>
              <a:rPr lang="en-US" dirty="0"/>
              <a:t>, is called both the second quartile and the 50th percentile.</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017792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BC26E-AACF-9AE8-570A-75E146DE41AB}"/>
              </a:ext>
            </a:extLst>
          </p:cNvPr>
          <p:cNvSpPr>
            <a:spLocks noGrp="1"/>
          </p:cNvSpPr>
          <p:nvPr>
            <p:ph type="title"/>
          </p:nvPr>
        </p:nvSpPr>
        <p:spPr/>
        <p:txBody>
          <a:bodyPr/>
          <a:lstStyle/>
          <a:p>
            <a:r>
              <a:rPr lang="en-US" dirty="0"/>
              <a:t>Measures of the Location </a:t>
            </a:r>
            <a:br>
              <a:rPr lang="en-US" dirty="0"/>
            </a:br>
            <a:r>
              <a:rPr lang="en-US" dirty="0"/>
              <a:t>of the Data (Continued)</a:t>
            </a:r>
          </a:p>
        </p:txBody>
      </p:sp>
      <p:sp>
        <p:nvSpPr>
          <p:cNvPr id="3" name="Content Placeholder 2">
            <a:extLst>
              <a:ext uri="{FF2B5EF4-FFF2-40B4-BE49-F238E27FC236}">
                <a16:creationId xmlns:a16="http://schemas.microsoft.com/office/drawing/2014/main" id="{0D13289A-94F5-EABA-9D52-68575000D254}"/>
              </a:ext>
            </a:extLst>
          </p:cNvPr>
          <p:cNvSpPr>
            <a:spLocks noGrp="1"/>
          </p:cNvSpPr>
          <p:nvPr>
            <p:ph idx="1"/>
          </p:nvPr>
        </p:nvSpPr>
        <p:spPr/>
        <p:txBody>
          <a:bodyPr>
            <a:normAutofit/>
          </a:bodyPr>
          <a:lstStyle/>
          <a:p>
            <a:pPr>
              <a:buFont typeface="Arial" panose="020B0604020202020204" pitchFamily="34" charset="0"/>
              <a:buChar char="•"/>
            </a:pPr>
            <a:r>
              <a:rPr lang="en-US" dirty="0"/>
              <a:t>The common measures of location are </a:t>
            </a:r>
            <a:r>
              <a:rPr lang="en-US" b="1" dirty="0"/>
              <a:t>quartiles </a:t>
            </a:r>
            <a:r>
              <a:rPr lang="en-US" dirty="0"/>
              <a:t>and </a:t>
            </a:r>
            <a:r>
              <a:rPr lang="en-US" b="1" dirty="0"/>
              <a:t>percentiles.</a:t>
            </a:r>
            <a:endParaRPr lang="en-US" dirty="0"/>
          </a:p>
          <a:p>
            <a:pPr>
              <a:buFont typeface="Arial" panose="020B0604020202020204" pitchFamily="34" charset="0"/>
              <a:buChar char="•"/>
            </a:pPr>
            <a:r>
              <a:rPr lang="en-US" dirty="0"/>
              <a:t>Percentiles divide ordered data into hundredths. </a:t>
            </a:r>
          </a:p>
          <a:p>
            <a:pPr>
              <a:buFont typeface="Arial" panose="020B0604020202020204" pitchFamily="34" charset="0"/>
              <a:buChar char="•"/>
            </a:pPr>
            <a:r>
              <a:rPr lang="en-US" dirty="0"/>
              <a:t>To score in the 90th percentile of an exam does not mean, necessarily, that you received 90% on a test. It means that 90% of test scores are the same or less than your score and 10% of the test scores are the same or greater than your test score.</a:t>
            </a:r>
          </a:p>
          <a:p>
            <a:pPr>
              <a:buFont typeface="Arial" panose="020B0604020202020204" pitchFamily="34" charset="0"/>
              <a:buChar char="•"/>
            </a:pPr>
            <a:r>
              <a:rPr lang="en-US" dirty="0"/>
              <a:t>To calculate percentiles, the data must be ordered from smallest to largest.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84869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53C7-4450-A4AC-F66B-942A98C4283E}"/>
              </a:ext>
            </a:extLst>
          </p:cNvPr>
          <p:cNvSpPr>
            <a:spLocks noGrp="1"/>
          </p:cNvSpPr>
          <p:nvPr>
            <p:ph type="title"/>
          </p:nvPr>
        </p:nvSpPr>
        <p:spPr/>
        <p:txBody>
          <a:bodyPr/>
          <a:lstStyle/>
          <a:p>
            <a:r>
              <a:rPr lang="en-US" dirty="0"/>
              <a:t>Measures of the Location </a:t>
            </a:r>
            <a:br>
              <a:rPr lang="en-US" dirty="0"/>
            </a:br>
            <a:r>
              <a:rPr lang="en-US" dirty="0"/>
              <a:t>of the Data (Continued)</a:t>
            </a:r>
          </a:p>
        </p:txBody>
      </p:sp>
      <p:sp>
        <p:nvSpPr>
          <p:cNvPr id="3" name="Content Placeholder 2">
            <a:extLst>
              <a:ext uri="{FF2B5EF4-FFF2-40B4-BE49-F238E27FC236}">
                <a16:creationId xmlns:a16="http://schemas.microsoft.com/office/drawing/2014/main" id="{BDE890D2-C21F-8644-13B7-DFF23B00B4F0}"/>
              </a:ext>
            </a:extLst>
          </p:cNvPr>
          <p:cNvSpPr>
            <a:spLocks noGrp="1"/>
          </p:cNvSpPr>
          <p:nvPr>
            <p:ph idx="1"/>
          </p:nvPr>
        </p:nvSpPr>
        <p:spPr/>
        <p:txBody>
          <a:bodyPr>
            <a:normAutofit/>
          </a:bodyPr>
          <a:lstStyle/>
          <a:p>
            <a:pPr>
              <a:buFont typeface="Arial" panose="020B0604020202020204" pitchFamily="34" charset="0"/>
              <a:buChar char="•"/>
            </a:pPr>
            <a:r>
              <a:rPr lang="en-US" dirty="0"/>
              <a:t>Quartiles divide ordered data into quarters. </a:t>
            </a:r>
          </a:p>
          <a:p>
            <a:pPr>
              <a:buFont typeface="Arial" panose="020B0604020202020204" pitchFamily="34" charset="0"/>
              <a:buChar char="•"/>
            </a:pPr>
            <a:r>
              <a:rPr lang="en-US" dirty="0"/>
              <a:t>The first quartile, </a:t>
            </a:r>
            <a:r>
              <a:rPr lang="en-US" i="1" dirty="0"/>
              <a:t>Q</a:t>
            </a:r>
            <a:r>
              <a:rPr lang="en-US" dirty="0"/>
              <a:t>1, is the middle value of the lower half of the data, and the third quartile, </a:t>
            </a:r>
            <a:r>
              <a:rPr lang="en-US" i="1" dirty="0"/>
              <a:t>Q</a:t>
            </a:r>
            <a:r>
              <a:rPr lang="en-US" dirty="0"/>
              <a:t>3, is the middle value of the upper half of the data. </a:t>
            </a:r>
          </a:p>
          <a:p>
            <a:pPr>
              <a:buFont typeface="Arial" panose="020B0604020202020204" pitchFamily="34" charset="0"/>
              <a:buChar char="•"/>
            </a:pPr>
            <a:r>
              <a:rPr lang="en-US" dirty="0"/>
              <a:t>The first quartile, </a:t>
            </a:r>
            <a:r>
              <a:rPr lang="en-US" i="1" dirty="0"/>
              <a:t>Q</a:t>
            </a:r>
            <a:r>
              <a:rPr lang="en-US" dirty="0"/>
              <a:t>1, is the same as the 25th percentile, and the third quartile, </a:t>
            </a:r>
            <a:r>
              <a:rPr lang="en-US" i="1" dirty="0"/>
              <a:t>Q</a:t>
            </a:r>
            <a:r>
              <a:rPr lang="en-US" dirty="0"/>
              <a:t>3, is the same as the 75th percentile. </a:t>
            </a:r>
          </a:p>
          <a:p>
            <a:pPr>
              <a:buFont typeface="Arial" panose="020B0604020202020204" pitchFamily="34" charset="0"/>
              <a:buChar char="•"/>
            </a:pPr>
            <a:r>
              <a:rPr lang="en-US" dirty="0"/>
              <a:t>Quartiles may or may not be part of the data.</a:t>
            </a:r>
          </a:p>
          <a:p>
            <a:pPr>
              <a:buFont typeface="Arial" panose="020B0604020202020204" pitchFamily="34" charset="0"/>
              <a:buChar char="•"/>
            </a:pPr>
            <a:r>
              <a:rPr lang="en-US" dirty="0"/>
              <a:t>To calculate quartiles, the data must be ordered from smallest to largest. </a:t>
            </a:r>
          </a:p>
        </p:txBody>
      </p:sp>
    </p:spTree>
    <p:extLst>
      <p:ext uri="{BB962C8B-B14F-4D97-AF65-F5344CB8AC3E}">
        <p14:creationId xmlns:p14="http://schemas.microsoft.com/office/powerpoint/2010/main" val="423089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9C59-3B47-E7E6-CFA2-DC0313913C53}"/>
              </a:ext>
            </a:extLst>
          </p:cNvPr>
          <p:cNvSpPr>
            <a:spLocks noGrp="1"/>
          </p:cNvSpPr>
          <p:nvPr>
            <p:ph type="title"/>
          </p:nvPr>
        </p:nvSpPr>
        <p:spPr/>
        <p:txBody>
          <a:bodyPr/>
          <a:lstStyle/>
          <a:p>
            <a:r>
              <a:rPr lang="en-US" dirty="0"/>
              <a:t>Differences in Quartiles</a:t>
            </a:r>
          </a:p>
        </p:txBody>
      </p:sp>
      <p:sp>
        <p:nvSpPr>
          <p:cNvPr id="3" name="Content Placeholder 2">
            <a:extLst>
              <a:ext uri="{FF2B5EF4-FFF2-40B4-BE49-F238E27FC236}">
                <a16:creationId xmlns:a16="http://schemas.microsoft.com/office/drawing/2014/main" id="{1EAE241F-97C5-03C7-56B8-F3D42CC0488A}"/>
              </a:ext>
            </a:extLst>
          </p:cNvPr>
          <p:cNvSpPr>
            <a:spLocks noGrp="1"/>
          </p:cNvSpPr>
          <p:nvPr>
            <p:ph idx="1"/>
          </p:nvPr>
        </p:nvSpPr>
        <p:spPr/>
        <p:txBody>
          <a:bodyPr/>
          <a:lstStyle/>
          <a:p>
            <a:pPr>
              <a:buFont typeface="Arial" panose="020B0604020202020204" pitchFamily="34" charset="0"/>
              <a:buChar char="•"/>
            </a:pPr>
            <a:r>
              <a:rPr lang="en-US" dirty="0"/>
              <a:t>There are different methods in statistics for computing quartiles. Depending on what statistics book you are using, you might get different answers for Q1 / Q2 / Q3. </a:t>
            </a:r>
          </a:p>
          <a:p>
            <a:pPr>
              <a:buFont typeface="Arial" panose="020B0604020202020204" pitchFamily="34" charset="0"/>
              <a:buChar char="•"/>
            </a:pPr>
            <a:r>
              <a:rPr lang="en-US" dirty="0"/>
              <a:t>Tukey method: find Q1 and Q3 by dividing up the data but </a:t>
            </a:r>
            <a:r>
              <a:rPr lang="en-US" i="1" dirty="0"/>
              <a:t>not</a:t>
            </a:r>
            <a:r>
              <a:rPr lang="en-US" dirty="0"/>
              <a:t> including the median</a:t>
            </a:r>
          </a:p>
          <a:p>
            <a:pPr>
              <a:buFont typeface="Arial" panose="020B0604020202020204" pitchFamily="34" charset="0"/>
              <a:buChar char="•"/>
            </a:pPr>
            <a:r>
              <a:rPr lang="en-US" dirty="0"/>
              <a:t>M&amp;M method: find Q1 and Q3 by dividing up the data </a:t>
            </a:r>
            <a:r>
              <a:rPr lang="en-US" i="1" dirty="0"/>
              <a:t>and include the median</a:t>
            </a:r>
            <a:endParaRPr lang="en-US" dirty="0"/>
          </a:p>
          <a:p>
            <a:pPr>
              <a:buFont typeface="Arial" panose="020B0604020202020204" pitchFamily="34" charset="0"/>
              <a:buChar char="•"/>
            </a:pPr>
            <a:r>
              <a:rPr lang="en-US" dirty="0"/>
              <a:t>Excel quartiles:  Excel uses a percentile method for computing quartiles and there are formulas to include or exclude the median within this calculation </a:t>
            </a:r>
          </a:p>
          <a:p>
            <a:pPr>
              <a:buFont typeface="Arial" panose="020B0604020202020204" pitchFamily="34" charset="0"/>
              <a:buChar char="•"/>
            </a:pPr>
            <a:r>
              <a:rPr lang="en-US" dirty="0"/>
              <a:t>A comparison of these methods will be explored in the Excel example</a:t>
            </a:r>
          </a:p>
        </p:txBody>
      </p:sp>
    </p:spTree>
    <p:extLst>
      <p:ext uri="{BB962C8B-B14F-4D97-AF65-F5344CB8AC3E}">
        <p14:creationId xmlns:p14="http://schemas.microsoft.com/office/powerpoint/2010/main" val="2979150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2E25D-E54F-CDEC-5EA1-92D73762475A}"/>
              </a:ext>
            </a:extLst>
          </p:cNvPr>
          <p:cNvSpPr>
            <a:spLocks noGrp="1"/>
          </p:cNvSpPr>
          <p:nvPr>
            <p:ph type="title"/>
          </p:nvPr>
        </p:nvSpPr>
        <p:spPr/>
        <p:txBody>
          <a:bodyPr/>
          <a:lstStyle/>
          <a:p>
            <a:r>
              <a:rPr lang="en-US" dirty="0"/>
              <a:t>Interquartile Range (IQR)</a:t>
            </a:r>
          </a:p>
        </p:txBody>
      </p:sp>
      <p:sp>
        <p:nvSpPr>
          <p:cNvPr id="3" name="Content Placeholder 2">
            <a:extLst>
              <a:ext uri="{FF2B5EF4-FFF2-40B4-BE49-F238E27FC236}">
                <a16:creationId xmlns:a16="http://schemas.microsoft.com/office/drawing/2014/main" id="{078B55DF-055E-E73E-11C2-9B25F59D4B91}"/>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The </a:t>
            </a:r>
            <a:r>
              <a:rPr lang="en-US" b="1" dirty="0"/>
              <a:t>interquartile range </a:t>
            </a:r>
            <a:r>
              <a:rPr lang="en-US" dirty="0"/>
              <a:t>is a number that indicates the spread of the middle half or the middle 50% of the data. </a:t>
            </a:r>
          </a:p>
          <a:p>
            <a:pPr>
              <a:buFont typeface="Arial" panose="020B0604020202020204" pitchFamily="34" charset="0"/>
              <a:buChar char="•"/>
            </a:pPr>
            <a:r>
              <a:rPr lang="en-US" dirty="0"/>
              <a:t>It is the difference between the third quartile (</a:t>
            </a:r>
            <a:r>
              <a:rPr lang="en-US" i="1" dirty="0"/>
              <a:t>Q</a:t>
            </a:r>
            <a:r>
              <a:rPr lang="en-US" dirty="0"/>
              <a:t>3) and the first quartile (</a:t>
            </a:r>
            <a:r>
              <a:rPr lang="en-US" i="1" dirty="0"/>
              <a:t>Q</a:t>
            </a:r>
            <a:r>
              <a:rPr lang="en-US" dirty="0"/>
              <a:t>1).</a:t>
            </a:r>
          </a:p>
          <a:p>
            <a:pPr marL="0" indent="0" algn="ctr">
              <a:buNone/>
            </a:pPr>
            <a:r>
              <a:rPr lang="en-US" i="1" dirty="0"/>
              <a:t>IQR </a:t>
            </a:r>
            <a:r>
              <a:rPr lang="en-US" dirty="0"/>
              <a:t>= </a:t>
            </a:r>
            <a:r>
              <a:rPr lang="en-US" i="1" dirty="0"/>
              <a:t>Q</a:t>
            </a:r>
            <a:r>
              <a:rPr lang="en-US" dirty="0"/>
              <a:t>3 – </a:t>
            </a:r>
            <a:r>
              <a:rPr lang="en-US" i="1" dirty="0"/>
              <a:t>Q</a:t>
            </a:r>
            <a:r>
              <a:rPr lang="en-US" dirty="0"/>
              <a:t>1</a:t>
            </a:r>
          </a:p>
          <a:p>
            <a:pPr>
              <a:buFont typeface="Arial" panose="020B0604020202020204" pitchFamily="34" charset="0"/>
              <a:buChar char="•"/>
            </a:pPr>
            <a:r>
              <a:rPr lang="en-US" dirty="0"/>
              <a:t>The </a:t>
            </a:r>
            <a:r>
              <a:rPr lang="en-US" i="1" dirty="0"/>
              <a:t>IQR </a:t>
            </a:r>
            <a:r>
              <a:rPr lang="en-US" dirty="0"/>
              <a:t>can help to determine potential </a:t>
            </a:r>
            <a:r>
              <a:rPr lang="en-US" b="1" dirty="0"/>
              <a:t>outliers</a:t>
            </a:r>
            <a:r>
              <a:rPr lang="en-US" dirty="0"/>
              <a:t>. </a:t>
            </a:r>
            <a:endParaRPr lang="en-US" b="1" dirty="0"/>
          </a:p>
          <a:p>
            <a:pPr>
              <a:buFont typeface="Arial" panose="020B0604020202020204" pitchFamily="34" charset="0"/>
              <a:buChar char="•"/>
            </a:pPr>
            <a:r>
              <a:rPr lang="en-US" b="1" dirty="0"/>
              <a:t>A value is suspected to be a potential outlier if it is less than (1.5)(</a:t>
            </a:r>
            <a:r>
              <a:rPr lang="en-US" b="1" i="1" dirty="0"/>
              <a:t>IQR</a:t>
            </a:r>
            <a:r>
              <a:rPr lang="en-US" b="1" dirty="0"/>
              <a:t>) below the first quartile or more than (1.5)(</a:t>
            </a:r>
            <a:r>
              <a:rPr lang="en-US" b="1" i="1" dirty="0"/>
              <a:t>IQR</a:t>
            </a:r>
            <a:r>
              <a:rPr lang="en-US" b="1" dirty="0"/>
              <a:t>) above the third quartile</a:t>
            </a:r>
            <a:r>
              <a:rPr lang="en-US" dirty="0"/>
              <a:t>. Potential outliers always require further investigation.</a:t>
            </a:r>
            <a:endParaRPr lang="en-US" sz="1400" dirty="0"/>
          </a:p>
          <a:p>
            <a:pPr>
              <a:buFont typeface="Arial" panose="020B0604020202020204" pitchFamily="34" charset="0"/>
              <a:buChar char="•"/>
            </a:pPr>
            <a:r>
              <a:rPr lang="en-US" sz="1400" b="1" dirty="0"/>
              <a:t>NOTE: </a:t>
            </a:r>
            <a:r>
              <a:rPr lang="en-US" sz="1400" dirty="0"/>
              <a:t>A potential outlier is a data point that is significantly different from the other data points. These special data points may be errors or some kind of abnormality or they may be a key to understanding the data.</a:t>
            </a:r>
          </a:p>
          <a:p>
            <a:endParaRPr lang="en-US" sz="1400" dirty="0"/>
          </a:p>
          <a:p>
            <a:endParaRPr lang="en-US" dirty="0"/>
          </a:p>
        </p:txBody>
      </p:sp>
    </p:spTree>
    <p:extLst>
      <p:ext uri="{BB962C8B-B14F-4D97-AF65-F5344CB8AC3E}">
        <p14:creationId xmlns:p14="http://schemas.microsoft.com/office/powerpoint/2010/main" val="38972073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A8BCD-540A-919C-3879-A4D963D3CBCB}"/>
              </a:ext>
            </a:extLst>
          </p:cNvPr>
          <p:cNvSpPr>
            <a:spLocks noGrp="1"/>
          </p:cNvSpPr>
          <p:nvPr>
            <p:ph type="title"/>
          </p:nvPr>
        </p:nvSpPr>
        <p:spPr/>
        <p:txBody>
          <a:bodyPr/>
          <a:lstStyle/>
          <a:p>
            <a:r>
              <a:rPr lang="en-US" dirty="0"/>
              <a:t>Median and Quartiles Example</a:t>
            </a:r>
          </a:p>
        </p:txBody>
      </p:sp>
      <p:sp>
        <p:nvSpPr>
          <p:cNvPr id="3" name="Content Placeholder 2">
            <a:extLst>
              <a:ext uri="{FF2B5EF4-FFF2-40B4-BE49-F238E27FC236}">
                <a16:creationId xmlns:a16="http://schemas.microsoft.com/office/drawing/2014/main" id="{4A70C107-B37F-E2BB-E193-A2AA26A5F514}"/>
              </a:ext>
            </a:extLst>
          </p:cNvPr>
          <p:cNvSpPr>
            <a:spLocks noGrp="1"/>
          </p:cNvSpPr>
          <p:nvPr>
            <p:ph idx="1"/>
          </p:nvPr>
        </p:nvSpPr>
        <p:spPr/>
        <p:txBody>
          <a:bodyPr/>
          <a:lstStyle/>
          <a:p>
            <a:r>
              <a:rPr lang="en-US" dirty="0"/>
              <a:t>For the following 13 real estate prices: </a:t>
            </a:r>
          </a:p>
          <a:p>
            <a:r>
              <a:rPr lang="en-US" dirty="0"/>
              <a:t>389,950; 230,500; 158,000; 479,000; 639,000; 114,950; 5,500,000; 387,000; 659,000; 529,000; 575,000; 488,800; 1,095,000</a:t>
            </a:r>
          </a:p>
          <a:p>
            <a:r>
              <a:rPr lang="en-US" dirty="0"/>
              <a:t>Compute Q1, Q2, Q3, and IQR using:</a:t>
            </a:r>
          </a:p>
          <a:p>
            <a:pPr>
              <a:buFont typeface="Arial" panose="020B0604020202020204" pitchFamily="34" charset="0"/>
              <a:buChar char="•"/>
            </a:pPr>
            <a:r>
              <a:rPr lang="en-US" dirty="0"/>
              <a:t>The Tukey method</a:t>
            </a:r>
          </a:p>
          <a:p>
            <a:pPr>
              <a:buFont typeface="Arial" panose="020B0604020202020204" pitchFamily="34" charset="0"/>
              <a:buChar char="•"/>
            </a:pPr>
            <a:r>
              <a:rPr lang="en-US" dirty="0"/>
              <a:t>The M&amp;M method</a:t>
            </a:r>
          </a:p>
          <a:p>
            <a:pPr>
              <a:buFont typeface="Arial" panose="020B0604020202020204" pitchFamily="34" charset="0"/>
              <a:buChar char="•"/>
            </a:pPr>
            <a:r>
              <a:rPr lang="en-US" dirty="0"/>
              <a:t>The Excel formulas</a:t>
            </a:r>
          </a:p>
        </p:txBody>
      </p:sp>
    </p:spTree>
    <p:extLst>
      <p:ext uri="{BB962C8B-B14F-4D97-AF65-F5344CB8AC3E}">
        <p14:creationId xmlns:p14="http://schemas.microsoft.com/office/powerpoint/2010/main" val="1752490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5AD4B-B8D3-6F15-CF81-E5B5E7858C54}"/>
              </a:ext>
            </a:extLst>
          </p:cNvPr>
          <p:cNvSpPr>
            <a:spLocks noGrp="1"/>
          </p:cNvSpPr>
          <p:nvPr>
            <p:ph type="title"/>
          </p:nvPr>
        </p:nvSpPr>
        <p:spPr/>
        <p:txBody>
          <a:bodyPr/>
          <a:lstStyle/>
          <a:p>
            <a:r>
              <a:rPr lang="en-US" dirty="0"/>
              <a:t>Which Method Should You Use?</a:t>
            </a:r>
          </a:p>
        </p:txBody>
      </p:sp>
      <p:sp>
        <p:nvSpPr>
          <p:cNvPr id="3" name="Content Placeholder 2">
            <a:extLst>
              <a:ext uri="{FF2B5EF4-FFF2-40B4-BE49-F238E27FC236}">
                <a16:creationId xmlns:a16="http://schemas.microsoft.com/office/drawing/2014/main" id="{55139E23-1BEC-35CF-EB58-4C8DC2E7BCC1}"/>
              </a:ext>
            </a:extLst>
          </p:cNvPr>
          <p:cNvSpPr>
            <a:spLocks noGrp="1"/>
          </p:cNvSpPr>
          <p:nvPr>
            <p:ph idx="1"/>
          </p:nvPr>
        </p:nvSpPr>
        <p:spPr/>
        <p:txBody>
          <a:bodyPr/>
          <a:lstStyle/>
          <a:p>
            <a:pPr>
              <a:buFont typeface="Arial" panose="020B0604020202020204" pitchFamily="34" charset="0"/>
              <a:buChar char="•"/>
            </a:pPr>
            <a:r>
              <a:rPr lang="en-US" dirty="0"/>
              <a:t>In the OpenStax text: the Tukey method is used for all answers</a:t>
            </a:r>
          </a:p>
          <a:p>
            <a:pPr>
              <a:buFont typeface="Arial" panose="020B0604020202020204" pitchFamily="34" charset="0"/>
              <a:buChar char="•"/>
            </a:pPr>
            <a:r>
              <a:rPr lang="en-US" dirty="0"/>
              <a:t>For large data sets: realistically you would use a computer to compute the quartiles</a:t>
            </a:r>
          </a:p>
          <a:p>
            <a:pPr>
              <a:buFont typeface="Arial" panose="020B0604020202020204" pitchFamily="34" charset="0"/>
              <a:buChar char="•"/>
            </a:pPr>
            <a:r>
              <a:rPr lang="en-US" dirty="0"/>
              <a:t>Your instructor will tell you the method to use for the activity </a:t>
            </a:r>
          </a:p>
        </p:txBody>
      </p:sp>
    </p:spTree>
    <p:extLst>
      <p:ext uri="{BB962C8B-B14F-4D97-AF65-F5344CB8AC3E}">
        <p14:creationId xmlns:p14="http://schemas.microsoft.com/office/powerpoint/2010/main" val="3025645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E507-D55D-563D-AAFC-644F96B8581E}"/>
              </a:ext>
            </a:extLst>
          </p:cNvPr>
          <p:cNvSpPr>
            <a:spLocks noGrp="1"/>
          </p:cNvSpPr>
          <p:nvPr>
            <p:ph type="title"/>
          </p:nvPr>
        </p:nvSpPr>
        <p:spPr/>
        <p:txBody>
          <a:bodyPr/>
          <a:lstStyle/>
          <a:p>
            <a:r>
              <a:rPr lang="en-US" dirty="0"/>
              <a:t>Interpreting Percentiles, Quartiles, </a:t>
            </a:r>
            <a:br>
              <a:rPr lang="en-US" dirty="0"/>
            </a:br>
            <a:r>
              <a:rPr lang="en-US" dirty="0"/>
              <a:t>and Median Example</a:t>
            </a:r>
          </a:p>
        </p:txBody>
      </p:sp>
      <p:sp>
        <p:nvSpPr>
          <p:cNvPr id="3" name="Content Placeholder 2">
            <a:extLst>
              <a:ext uri="{FF2B5EF4-FFF2-40B4-BE49-F238E27FC236}">
                <a16:creationId xmlns:a16="http://schemas.microsoft.com/office/drawing/2014/main" id="{4B0D6CC5-0E1D-BF3F-B3D3-D1FA82FE7122}"/>
              </a:ext>
            </a:extLst>
          </p:cNvPr>
          <p:cNvSpPr>
            <a:spLocks noGrp="1"/>
          </p:cNvSpPr>
          <p:nvPr>
            <p:ph idx="1"/>
          </p:nvPr>
        </p:nvSpPr>
        <p:spPr/>
        <p:txBody>
          <a:bodyPr/>
          <a:lstStyle/>
          <a:p>
            <a:r>
              <a:rPr lang="en-US" dirty="0"/>
              <a:t>On a timed math test, the first quartile for time it took to finish the exam was 35 minutes. Interpret the first quartile in the context of this situation.</a:t>
            </a:r>
          </a:p>
          <a:p>
            <a:endParaRPr lang="en-US" dirty="0"/>
          </a:p>
        </p:txBody>
      </p:sp>
    </p:spTree>
    <p:extLst>
      <p:ext uri="{BB962C8B-B14F-4D97-AF65-F5344CB8AC3E}">
        <p14:creationId xmlns:p14="http://schemas.microsoft.com/office/powerpoint/2010/main" val="698620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CC45-F581-89A3-E865-BAA0FB589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36FA38-2229-EEC0-7B22-6EBA7AD806B6}"/>
              </a:ext>
            </a:extLst>
          </p:cNvPr>
          <p:cNvSpPr>
            <a:spLocks noGrp="1"/>
          </p:cNvSpPr>
          <p:nvPr>
            <p:ph type="title"/>
          </p:nvPr>
        </p:nvSpPr>
        <p:spPr/>
        <p:txBody>
          <a:bodyPr/>
          <a:lstStyle/>
          <a:p>
            <a:r>
              <a:rPr lang="en-US" dirty="0"/>
              <a:t>Interpreting Percentiles, Quartiles, </a:t>
            </a:r>
            <a:br>
              <a:rPr lang="en-US" dirty="0"/>
            </a:br>
            <a:r>
              <a:rPr lang="en-US" dirty="0"/>
              <a:t>and Median Example - Answer</a:t>
            </a:r>
          </a:p>
        </p:txBody>
      </p:sp>
      <p:sp>
        <p:nvSpPr>
          <p:cNvPr id="3" name="Content Placeholder 2">
            <a:extLst>
              <a:ext uri="{FF2B5EF4-FFF2-40B4-BE49-F238E27FC236}">
                <a16:creationId xmlns:a16="http://schemas.microsoft.com/office/drawing/2014/main" id="{7EE2BF4A-0BA3-446B-B920-D0BCBDD85EA2}"/>
              </a:ext>
            </a:extLst>
          </p:cNvPr>
          <p:cNvSpPr>
            <a:spLocks noGrp="1"/>
          </p:cNvSpPr>
          <p:nvPr>
            <p:ph idx="1"/>
          </p:nvPr>
        </p:nvSpPr>
        <p:spPr/>
        <p:txBody>
          <a:bodyPr/>
          <a:lstStyle/>
          <a:p>
            <a:r>
              <a:rPr lang="en-US" dirty="0"/>
              <a:t>On a timed math test, the first quartile for time it took to finish the exam was 35 minutes. Interpret the first quartile in the context of this situation.</a:t>
            </a:r>
          </a:p>
          <a:p>
            <a:pPr marL="342900" indent="-342900">
              <a:buFont typeface="Arial" panose="020B0604020202020204" pitchFamily="34" charset="0"/>
              <a:buChar char="•"/>
            </a:pPr>
            <a:r>
              <a:rPr lang="en-US" dirty="0"/>
              <a:t>Twenty-five percent of students finished the exam in 35 minutes or less. </a:t>
            </a:r>
          </a:p>
          <a:p>
            <a:pPr marL="342900" indent="-342900">
              <a:buFont typeface="Arial" panose="020B0604020202020204" pitchFamily="34" charset="0"/>
              <a:buChar char="•"/>
            </a:pPr>
            <a:r>
              <a:rPr lang="en-US" dirty="0"/>
              <a:t>Seventy-five percent of students finished the exam in 35 minutes or more.</a:t>
            </a:r>
          </a:p>
          <a:p>
            <a:pPr marL="342900" indent="-342900">
              <a:buFont typeface="Arial" panose="020B0604020202020204" pitchFamily="34" charset="0"/>
              <a:buChar char="•"/>
            </a:pPr>
            <a:r>
              <a:rPr lang="en-US" dirty="0"/>
              <a:t>A low percentile could be considered good, as finishing more quickly on a timed exam is desirable. (If you take too long, you might not be able to finish.)</a:t>
            </a:r>
          </a:p>
          <a:p>
            <a:endParaRPr lang="en-US" dirty="0"/>
          </a:p>
        </p:txBody>
      </p:sp>
    </p:spTree>
    <p:extLst>
      <p:ext uri="{BB962C8B-B14F-4D97-AF65-F5344CB8AC3E}">
        <p14:creationId xmlns:p14="http://schemas.microsoft.com/office/powerpoint/2010/main" val="144006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6F52-4572-96DB-69C7-97B798B8CFAC}"/>
              </a:ext>
            </a:extLst>
          </p:cNvPr>
          <p:cNvSpPr>
            <a:spLocks noGrp="1"/>
          </p:cNvSpPr>
          <p:nvPr>
            <p:ph type="title"/>
          </p:nvPr>
        </p:nvSpPr>
        <p:spPr/>
        <p:txBody>
          <a:bodyPr/>
          <a:lstStyle/>
          <a:p>
            <a:r>
              <a:rPr lang="en-US" dirty="0"/>
              <a:t>Stem-and-Leaf Graphs (</a:t>
            </a:r>
            <a:r>
              <a:rPr lang="en-US" dirty="0" err="1"/>
              <a:t>Stemplots</a:t>
            </a:r>
            <a:r>
              <a:rPr lang="en-US" dirty="0"/>
              <a:t>)</a:t>
            </a:r>
          </a:p>
        </p:txBody>
      </p:sp>
      <p:sp>
        <p:nvSpPr>
          <p:cNvPr id="3" name="Content Placeholder 2">
            <a:extLst>
              <a:ext uri="{FF2B5EF4-FFF2-40B4-BE49-F238E27FC236}">
                <a16:creationId xmlns:a16="http://schemas.microsoft.com/office/drawing/2014/main" id="{522B9017-8A61-C860-B312-C11D965EBF76}"/>
              </a:ext>
            </a:extLst>
          </p:cNvPr>
          <p:cNvSpPr>
            <a:spLocks noGrp="1"/>
          </p:cNvSpPr>
          <p:nvPr>
            <p:ph idx="1"/>
          </p:nvPr>
        </p:nvSpPr>
        <p:spPr/>
        <p:txBody>
          <a:bodyPr>
            <a:normAutofit/>
          </a:bodyPr>
          <a:lstStyle/>
          <a:p>
            <a:pPr>
              <a:buFont typeface="Arial" panose="020B0604020202020204" pitchFamily="34" charset="0"/>
              <a:buChar char="•"/>
            </a:pPr>
            <a:r>
              <a:rPr lang="en-US" dirty="0"/>
              <a:t>One simple graph, the stem-and-leaf graph or </a:t>
            </a:r>
            <a:r>
              <a:rPr lang="en-US" dirty="0" err="1"/>
              <a:t>stemplot</a:t>
            </a:r>
            <a:r>
              <a:rPr lang="en-US" dirty="0"/>
              <a:t>, comes from the field of exploratory data analysis. It is a good choice when the data sets are small.</a:t>
            </a:r>
          </a:p>
          <a:p>
            <a:pPr>
              <a:buFont typeface="Arial" panose="020B0604020202020204" pitchFamily="34" charset="0"/>
              <a:buChar char="•"/>
            </a:pPr>
            <a:r>
              <a:rPr lang="en-US" dirty="0"/>
              <a:t>To create the plot, divide each observation of data into a stem and a leaf. The leaf consists of a final significant digit. </a:t>
            </a:r>
          </a:p>
          <a:p>
            <a:pPr>
              <a:buFont typeface="Arial" panose="020B0604020202020204" pitchFamily="34" charset="0"/>
              <a:buChar char="•"/>
            </a:pPr>
            <a:r>
              <a:rPr lang="en-US" dirty="0"/>
              <a:t>For example, 23 has stem two and leaf three. The number 432 has stem 43 and leaf two. Likewise, the number 5,432 has stem 543 and leaf two. The decimal 9.3 has stem nine and leaf three. </a:t>
            </a:r>
          </a:p>
          <a:p>
            <a:pPr>
              <a:buFont typeface="Arial" panose="020B0604020202020204" pitchFamily="34" charset="0"/>
              <a:buChar char="•"/>
            </a:pPr>
            <a:r>
              <a:rPr lang="en-US" dirty="0"/>
              <a:t>Write the stems in a vertical line from smallest to largest. Draw a vertical line to the right of the stems. Then write the leaves in increasing order next to their corresponding stem.</a:t>
            </a:r>
          </a:p>
          <a:p>
            <a:endParaRPr lang="en-US" dirty="0"/>
          </a:p>
        </p:txBody>
      </p:sp>
    </p:spTree>
    <p:extLst>
      <p:ext uri="{BB962C8B-B14F-4D97-AF65-F5344CB8AC3E}">
        <p14:creationId xmlns:p14="http://schemas.microsoft.com/office/powerpoint/2010/main" val="2174337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C83BE-8228-9057-87E4-78A8272247D6}"/>
              </a:ext>
            </a:extLst>
          </p:cNvPr>
          <p:cNvSpPr>
            <a:spLocks noGrp="1"/>
          </p:cNvSpPr>
          <p:nvPr>
            <p:ph type="title"/>
          </p:nvPr>
        </p:nvSpPr>
        <p:spPr/>
        <p:txBody>
          <a:bodyPr/>
          <a:lstStyle/>
          <a:p>
            <a:r>
              <a:rPr lang="en-US" dirty="0"/>
              <a:t>A Formula for Finding </a:t>
            </a:r>
            <a:br>
              <a:rPr lang="en-US" dirty="0"/>
            </a:br>
            <a:r>
              <a:rPr lang="en-US" dirty="0"/>
              <a:t>the kth Percentile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24B510A-FEF7-A8D9-4535-C1AECDC77F71}"/>
                  </a:ext>
                </a:extLst>
              </p:cNvPr>
              <p:cNvSpPr>
                <a:spLocks noGrp="1"/>
              </p:cNvSpPr>
              <p:nvPr>
                <p:ph idx="1"/>
              </p:nvPr>
            </p:nvSpPr>
            <p:spPr/>
            <p:txBody>
              <a:bodyPr>
                <a:normAutofit fontScale="92500"/>
              </a:bodyPr>
              <a:lstStyle/>
              <a:p>
                <a:pPr>
                  <a:buFont typeface="Arial" panose="020B0604020202020204" pitchFamily="34" charset="0"/>
                  <a:buChar char="•"/>
                </a:pPr>
                <a:r>
                  <a:rPr lang="en-US" i="1" dirty="0"/>
                  <a:t>k </a:t>
                </a:r>
                <a:r>
                  <a:rPr lang="en-US" dirty="0"/>
                  <a:t>= the </a:t>
                </a:r>
                <a:r>
                  <a:rPr lang="en-US" i="1" dirty="0"/>
                  <a:t>kth </a:t>
                </a:r>
                <a:r>
                  <a:rPr lang="en-US" dirty="0"/>
                  <a:t>percentile. It may or may not be part of the data.</a:t>
                </a:r>
              </a:p>
              <a:p>
                <a:pPr>
                  <a:buFont typeface="Arial" panose="020B0604020202020204" pitchFamily="34" charset="0"/>
                  <a:buChar char="•"/>
                </a:pPr>
                <a:r>
                  <a:rPr lang="en-US" i="1" dirty="0" err="1"/>
                  <a:t>i</a:t>
                </a:r>
                <a:r>
                  <a:rPr lang="en-US" i="1" dirty="0"/>
                  <a:t> </a:t>
                </a:r>
                <a:r>
                  <a:rPr lang="en-US" dirty="0"/>
                  <a:t>= the index (ranking or position of a data value)</a:t>
                </a:r>
              </a:p>
              <a:p>
                <a:pPr>
                  <a:buFont typeface="Arial" panose="020B0604020202020204" pitchFamily="34" charset="0"/>
                  <a:buChar char="•"/>
                </a:pPr>
                <a:r>
                  <a:rPr lang="en-US" i="1" dirty="0"/>
                  <a:t>n </a:t>
                </a:r>
                <a:r>
                  <a:rPr lang="en-US" dirty="0"/>
                  <a:t>= the total number of data</a:t>
                </a:r>
              </a:p>
              <a:p>
                <a:pPr>
                  <a:buFont typeface="Arial" panose="020B0604020202020204" pitchFamily="34" charset="0"/>
                  <a:buChar char="•"/>
                </a:pPr>
                <a:r>
                  <a:rPr lang="en-US" dirty="0"/>
                  <a:t>Order the data from smallest to largest.</a:t>
                </a:r>
              </a:p>
              <a:p>
                <a:pPr>
                  <a:buFont typeface="Arial" panose="020B0604020202020204" pitchFamily="34" charset="0"/>
                  <a:buChar char="•"/>
                </a:pPr>
                <a:r>
                  <a:rPr lang="en-US" dirty="0"/>
                  <a:t>Calculate </a:t>
                </a: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num>
                      <m:den>
                        <m:r>
                          <a:rPr lang="en-US" b="0" i="1" smtClean="0">
                            <a:latin typeface="Cambria Math" panose="02040503050406030204" pitchFamily="18" charset="0"/>
                          </a:rPr>
                          <m:t>100</m:t>
                        </m:r>
                      </m:den>
                    </m:f>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+1)</m:t>
                    </m:r>
                  </m:oMath>
                </a14:m>
                <a:endParaRPr lang="en-US" dirty="0"/>
              </a:p>
              <a:p>
                <a:pPr>
                  <a:buFont typeface="Arial" panose="020B0604020202020204" pitchFamily="34" charset="0"/>
                  <a:buChar char="•"/>
                </a:pPr>
                <a:r>
                  <a:rPr lang="en-US" dirty="0"/>
                  <a:t>If </a:t>
                </a:r>
                <a:r>
                  <a:rPr lang="en-US" i="1" dirty="0" err="1"/>
                  <a:t>i</a:t>
                </a:r>
                <a:r>
                  <a:rPr lang="en-US" i="1" dirty="0"/>
                  <a:t> </a:t>
                </a:r>
                <a:r>
                  <a:rPr lang="en-US" dirty="0"/>
                  <a:t>is an integer, then the </a:t>
                </a:r>
                <a:r>
                  <a:rPr lang="en-US" i="1" dirty="0"/>
                  <a:t>kth </a:t>
                </a:r>
                <a:r>
                  <a:rPr lang="en-US" dirty="0"/>
                  <a:t>percentile is the data value in the </a:t>
                </a:r>
                <a:r>
                  <a:rPr lang="en-US" i="1" dirty="0" err="1"/>
                  <a:t>ith</a:t>
                </a:r>
                <a:r>
                  <a:rPr lang="en-US" i="1" dirty="0"/>
                  <a:t> </a:t>
                </a:r>
                <a:r>
                  <a:rPr lang="en-US" dirty="0"/>
                  <a:t>position in the ordered set of data.</a:t>
                </a:r>
              </a:p>
              <a:p>
                <a:pPr>
                  <a:buFont typeface="Arial" panose="020B0604020202020204" pitchFamily="34" charset="0"/>
                  <a:buChar char="•"/>
                </a:pPr>
                <a:r>
                  <a:rPr lang="en-US" dirty="0"/>
                  <a:t>If </a:t>
                </a:r>
                <a:r>
                  <a:rPr lang="en-US" i="1" dirty="0" err="1"/>
                  <a:t>i</a:t>
                </a:r>
                <a:r>
                  <a:rPr lang="en-US" i="1" dirty="0"/>
                  <a:t> </a:t>
                </a:r>
                <a:r>
                  <a:rPr lang="en-US" dirty="0"/>
                  <a:t>is not an integer, then round </a:t>
                </a:r>
                <a:r>
                  <a:rPr lang="en-US" i="1" dirty="0" err="1"/>
                  <a:t>i</a:t>
                </a:r>
                <a:r>
                  <a:rPr lang="en-US" i="1" dirty="0"/>
                  <a:t> </a:t>
                </a:r>
                <a:r>
                  <a:rPr lang="en-US" dirty="0"/>
                  <a:t>up and round </a:t>
                </a:r>
                <a:r>
                  <a:rPr lang="en-US" i="1" dirty="0" err="1"/>
                  <a:t>i</a:t>
                </a:r>
                <a:r>
                  <a:rPr lang="en-US" i="1" dirty="0"/>
                  <a:t> </a:t>
                </a:r>
                <a:r>
                  <a:rPr lang="en-US" dirty="0"/>
                  <a:t>down to the nearest integers. Average the two data values in these two positions in the ordered data set.</a:t>
                </a: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824B510A-FEF7-A8D9-4535-C1AECDC77F71}"/>
                  </a:ext>
                </a:extLst>
              </p:cNvPr>
              <p:cNvSpPr>
                <a:spLocks noGrp="1" noRot="1" noChangeAspect="1" noMove="1" noResize="1" noEditPoints="1" noAdjustHandles="1" noChangeArrowheads="1" noChangeShapeType="1" noTextEdit="1"/>
              </p:cNvSpPr>
              <p:nvPr>
                <p:ph idx="1"/>
              </p:nvPr>
            </p:nvSpPr>
            <p:spPr>
              <a:blipFill>
                <a:blip r:embed="rId2"/>
                <a:stretch>
                  <a:fillRect l="-1273" t="-810" b="-486"/>
                </a:stretch>
              </a:blipFill>
            </p:spPr>
            <p:txBody>
              <a:bodyPr/>
              <a:lstStyle/>
              <a:p>
                <a:r>
                  <a:rPr lang="en-US">
                    <a:noFill/>
                  </a:rPr>
                  <a:t> </a:t>
                </a:r>
              </a:p>
            </p:txBody>
          </p:sp>
        </mc:Fallback>
      </mc:AlternateContent>
    </p:spTree>
    <p:extLst>
      <p:ext uri="{BB962C8B-B14F-4D97-AF65-F5344CB8AC3E}">
        <p14:creationId xmlns:p14="http://schemas.microsoft.com/office/powerpoint/2010/main" val="1703967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FC3E0-7E2C-3FFA-A31B-843DA0FFC913}"/>
              </a:ext>
            </a:extLst>
          </p:cNvPr>
          <p:cNvSpPr>
            <a:spLocks noGrp="1"/>
          </p:cNvSpPr>
          <p:nvPr>
            <p:ph type="title"/>
          </p:nvPr>
        </p:nvSpPr>
        <p:spPr/>
        <p:txBody>
          <a:bodyPr/>
          <a:lstStyle/>
          <a:p>
            <a:r>
              <a:rPr lang="en-US" dirty="0"/>
              <a:t>Finding the kth Percentile Example</a:t>
            </a:r>
          </a:p>
        </p:txBody>
      </p:sp>
      <p:sp>
        <p:nvSpPr>
          <p:cNvPr id="3" name="Content Placeholder 2">
            <a:extLst>
              <a:ext uri="{FF2B5EF4-FFF2-40B4-BE49-F238E27FC236}">
                <a16:creationId xmlns:a16="http://schemas.microsoft.com/office/drawing/2014/main" id="{6999D85D-997D-E9B2-CDC6-14F12E638CFA}"/>
              </a:ext>
            </a:extLst>
          </p:cNvPr>
          <p:cNvSpPr>
            <a:spLocks noGrp="1"/>
          </p:cNvSpPr>
          <p:nvPr>
            <p:ph idx="1"/>
          </p:nvPr>
        </p:nvSpPr>
        <p:spPr/>
        <p:txBody>
          <a:bodyPr/>
          <a:lstStyle/>
          <a:p>
            <a:r>
              <a:rPr lang="en-US" dirty="0"/>
              <a:t>Listed are 29 ages for Academy Award winning best actors </a:t>
            </a:r>
            <a:r>
              <a:rPr lang="en-US" i="1" dirty="0"/>
              <a:t>in order from smallest to largest.</a:t>
            </a:r>
            <a:r>
              <a:rPr lang="en-US" dirty="0"/>
              <a:t> </a:t>
            </a:r>
          </a:p>
          <a:p>
            <a:br>
              <a:rPr lang="en-US" dirty="0"/>
            </a:br>
            <a:r>
              <a:rPr lang="en-US" dirty="0"/>
              <a:t>18; 21; 22; 25; 26; 27; 29; 30; 31; 33; 36; 37; 41; 42; 47; 52; 55; 57; 58; 62; 64; 67; 69; 71; 72; 73; 74; 76; 77</a:t>
            </a:r>
          </a:p>
          <a:p>
            <a:endParaRPr lang="en-US" dirty="0"/>
          </a:p>
          <a:p>
            <a:r>
              <a:rPr lang="en-US" dirty="0"/>
              <a:t>A) Find the 70</a:t>
            </a:r>
            <a:r>
              <a:rPr lang="en-US" baseline="30000" dirty="0"/>
              <a:t>th</a:t>
            </a:r>
            <a:r>
              <a:rPr lang="en-US" dirty="0"/>
              <a:t> percentile.</a:t>
            </a:r>
          </a:p>
          <a:p>
            <a:r>
              <a:rPr lang="en-US" dirty="0"/>
              <a:t>B) Find the 83</a:t>
            </a:r>
            <a:r>
              <a:rPr lang="en-US" baseline="30000" dirty="0"/>
              <a:t>rd</a:t>
            </a:r>
            <a:r>
              <a:rPr lang="en-US" dirty="0"/>
              <a:t> percentile.</a:t>
            </a:r>
          </a:p>
          <a:p>
            <a:endParaRPr lang="en-US" dirty="0"/>
          </a:p>
        </p:txBody>
      </p:sp>
    </p:spTree>
    <p:extLst>
      <p:ext uri="{BB962C8B-B14F-4D97-AF65-F5344CB8AC3E}">
        <p14:creationId xmlns:p14="http://schemas.microsoft.com/office/powerpoint/2010/main" val="603153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D132-FAC3-EC64-5A49-E9E85A0CD6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8D612-1431-E09E-40F4-885B0520065D}"/>
              </a:ext>
            </a:extLst>
          </p:cNvPr>
          <p:cNvSpPr>
            <a:spLocks noGrp="1"/>
          </p:cNvSpPr>
          <p:nvPr>
            <p:ph type="title"/>
          </p:nvPr>
        </p:nvSpPr>
        <p:spPr/>
        <p:txBody>
          <a:bodyPr/>
          <a:lstStyle/>
          <a:p>
            <a:r>
              <a:rPr lang="en-US" dirty="0"/>
              <a:t>Finding the kth Percentile 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AD72B2D-BB80-9138-C785-DA6A221C1C3A}"/>
                  </a:ext>
                </a:extLst>
              </p:cNvPr>
              <p:cNvSpPr>
                <a:spLocks noGrp="1"/>
              </p:cNvSpPr>
              <p:nvPr>
                <p:ph idx="1"/>
              </p:nvPr>
            </p:nvSpPr>
            <p:spPr/>
            <p:txBody>
              <a:bodyPr>
                <a:normAutofit/>
              </a:bodyPr>
              <a:lstStyle/>
              <a:p>
                <a:r>
                  <a:rPr lang="en-US" dirty="0"/>
                  <a:t>A) Find the 70th percentile. </a:t>
                </a:r>
                <a14:m>
                  <m:oMath xmlns:m="http://schemas.openxmlformats.org/officeDocument/2006/math">
                    <m:f>
                      <m:fPr>
                        <m:ctrlPr>
                          <a:rPr lang="en-US" i="1" dirty="0" smtClean="0">
                            <a:latin typeface="Cambria Math" panose="02040503050406030204" pitchFamily="18" charset="0"/>
                          </a:rPr>
                        </m:ctrlPr>
                      </m:fPr>
                      <m:num>
                        <m:r>
                          <a:rPr lang="en-US" i="1" dirty="0" smtClean="0">
                            <a:latin typeface="Cambria Math" panose="02040503050406030204" pitchFamily="18" charset="0"/>
                          </a:rPr>
                          <m:t>70</m:t>
                        </m:r>
                      </m:num>
                      <m:den>
                        <m:r>
                          <a:rPr lang="en-US" i="1" dirty="0" smtClean="0">
                            <a:latin typeface="Cambria Math" panose="02040503050406030204" pitchFamily="18" charset="0"/>
                          </a:rPr>
                          <m:t>100</m:t>
                        </m:r>
                      </m:den>
                    </m:f>
                    <m:r>
                      <a:rPr lang="en-US" i="1" dirty="0" smtClean="0">
                        <a:latin typeface="Cambria Math" panose="02040503050406030204" pitchFamily="18" charset="0"/>
                      </a:rPr>
                      <m:t> (29+1)=21</m:t>
                    </m:r>
                  </m:oMath>
                </a14:m>
                <a:endParaRPr lang="en-US" dirty="0"/>
              </a:p>
              <a:p>
                <a:r>
                  <a:rPr lang="en-US" dirty="0"/>
                  <a:t>Twenty-one is an integer, and the data value in the 21st position in the ordered data set is 64. The 70th percentile is 64 years.</a:t>
                </a:r>
              </a:p>
              <a:p>
                <a:r>
                  <a:rPr lang="en-US" dirty="0"/>
                  <a:t>B) Find the 83rd percentile. </a:t>
                </a:r>
                <a14:m>
                  <m:oMath xmlns:m="http://schemas.openxmlformats.org/officeDocument/2006/math">
                    <m:f>
                      <m:fPr>
                        <m:ctrlPr>
                          <a:rPr lang="en-US" i="1" dirty="0" smtClean="0">
                            <a:latin typeface="Cambria Math" panose="02040503050406030204" pitchFamily="18" charset="0"/>
                          </a:rPr>
                        </m:ctrlPr>
                      </m:fPr>
                      <m:num>
                        <m:r>
                          <a:rPr lang="en-US" i="1" dirty="0" smtClean="0">
                            <a:latin typeface="Cambria Math" panose="02040503050406030204" pitchFamily="18" charset="0"/>
                          </a:rPr>
                          <m:t>83</m:t>
                        </m:r>
                      </m:num>
                      <m:den>
                        <m:r>
                          <a:rPr lang="en-US" i="1" dirty="0" smtClean="0">
                            <a:latin typeface="Cambria Math" panose="02040503050406030204" pitchFamily="18" charset="0"/>
                          </a:rPr>
                          <m:t>100</m:t>
                        </m:r>
                      </m:den>
                    </m:f>
                    <m:r>
                      <a:rPr lang="en-US" i="1" dirty="0" smtClean="0">
                        <a:latin typeface="Cambria Math" panose="02040503050406030204" pitchFamily="18" charset="0"/>
                      </a:rPr>
                      <m:t> (29+1)=24.9</m:t>
                    </m:r>
                  </m:oMath>
                </a14:m>
                <a:r>
                  <a:rPr lang="en-US" dirty="0"/>
                  <a:t> which is NOT an integer. Round it down to 24 and up to 25. The age in the 24th position is 71 and the age in the 25th position is 72. Average 71 and 72. The 83rd percentile is 71.5 years.</a:t>
                </a:r>
              </a:p>
              <a:p>
                <a:endParaRPr lang="en-US" dirty="0"/>
              </a:p>
            </p:txBody>
          </p:sp>
        </mc:Choice>
        <mc:Fallback xmlns="">
          <p:sp>
            <p:nvSpPr>
              <p:cNvPr id="3" name="Content Placeholder 2">
                <a:extLst>
                  <a:ext uri="{FF2B5EF4-FFF2-40B4-BE49-F238E27FC236}">
                    <a16:creationId xmlns:a16="http://schemas.microsoft.com/office/drawing/2014/main" id="{4AD72B2D-BB80-9138-C785-DA6A221C1C3A}"/>
                  </a:ext>
                </a:extLst>
              </p:cNvPr>
              <p:cNvSpPr>
                <a:spLocks noGrp="1" noRot="1" noChangeAspect="1" noMove="1" noResize="1" noEditPoints="1" noAdjustHandles="1" noChangeArrowheads="1" noChangeShapeType="1" noTextEdit="1"/>
              </p:cNvSpPr>
              <p:nvPr>
                <p:ph idx="1"/>
              </p:nvPr>
            </p:nvSpPr>
            <p:spPr>
              <a:blipFill>
                <a:blip r:embed="rId2"/>
                <a:stretch>
                  <a:fillRect l="-545" r="-2000"/>
                </a:stretch>
              </a:blipFill>
            </p:spPr>
            <p:txBody>
              <a:bodyPr/>
              <a:lstStyle/>
              <a:p>
                <a:r>
                  <a:rPr lang="en-US">
                    <a:noFill/>
                  </a:rPr>
                  <a:t> </a:t>
                </a:r>
              </a:p>
            </p:txBody>
          </p:sp>
        </mc:Fallback>
      </mc:AlternateContent>
    </p:spTree>
    <p:extLst>
      <p:ext uri="{BB962C8B-B14F-4D97-AF65-F5344CB8AC3E}">
        <p14:creationId xmlns:p14="http://schemas.microsoft.com/office/powerpoint/2010/main" val="3766713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3DC0-2A80-83CE-2777-5FF6FF03083C}"/>
              </a:ext>
            </a:extLst>
          </p:cNvPr>
          <p:cNvSpPr>
            <a:spLocks noGrp="1"/>
          </p:cNvSpPr>
          <p:nvPr>
            <p:ph type="title"/>
          </p:nvPr>
        </p:nvSpPr>
        <p:spPr/>
        <p:txBody>
          <a:bodyPr/>
          <a:lstStyle/>
          <a:p>
            <a:r>
              <a:rPr lang="en-US" dirty="0"/>
              <a:t>Finding the Percentile of a Value in a Data Set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8DB8D32-814C-1D89-4B20-192A928CF9D6}"/>
                  </a:ext>
                </a:extLst>
              </p:cNvPr>
              <p:cNvSpPr>
                <a:spLocks noGrp="1"/>
              </p:cNvSpPr>
              <p:nvPr>
                <p:ph idx="1"/>
              </p:nvPr>
            </p:nvSpPr>
            <p:spPr/>
            <p:txBody>
              <a:bodyPr>
                <a:normAutofit/>
              </a:bodyPr>
              <a:lstStyle/>
              <a:p>
                <a:pPr>
                  <a:buFont typeface="Arial" panose="020B0604020202020204" pitchFamily="34" charset="0"/>
                  <a:buChar char="•"/>
                </a:pPr>
                <a:r>
                  <a:rPr lang="en-US" dirty="0"/>
                  <a:t>Order the data from smallest to largest.</a:t>
                </a:r>
              </a:p>
              <a:p>
                <a:pPr>
                  <a:buFont typeface="Arial" panose="020B0604020202020204" pitchFamily="34" charset="0"/>
                  <a:buChar char="•"/>
                </a:pPr>
                <a:r>
                  <a:rPr lang="en-US" dirty="0"/>
                  <a:t>x = the number of data values counting from the bottom of the data list up to but not including the data value for which you want to find the percentile.</a:t>
                </a:r>
              </a:p>
              <a:p>
                <a:pPr>
                  <a:buFont typeface="Arial" panose="020B0604020202020204" pitchFamily="34" charset="0"/>
                  <a:buChar char="•"/>
                </a:pPr>
                <a:r>
                  <a:rPr lang="en-US" dirty="0"/>
                  <a:t>y = the number of data values equal to the data value for which you want to find the percentile.</a:t>
                </a:r>
              </a:p>
              <a:p>
                <a:pPr>
                  <a:buFont typeface="Arial" panose="020B0604020202020204" pitchFamily="34" charset="0"/>
                  <a:buChar char="•"/>
                </a:pPr>
                <a:r>
                  <a:rPr lang="en-US" dirty="0"/>
                  <a:t>n = the total number of data.</a:t>
                </a:r>
              </a:p>
              <a:p>
                <a:pPr>
                  <a:buFont typeface="Arial" panose="020B0604020202020204" pitchFamily="34" charset="0"/>
                  <a:buChar char="•"/>
                </a:pPr>
                <a:r>
                  <a:rPr lang="en-US" dirty="0"/>
                  <a:t>Calculate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+0.5</m:t>
                        </m:r>
                        <m:r>
                          <a:rPr lang="en-US" i="1" dirty="0" smtClean="0">
                            <a:latin typeface="Cambria Math" panose="02040503050406030204" pitchFamily="18" charset="0"/>
                          </a:rPr>
                          <m:t>𝑦</m:t>
                        </m:r>
                      </m:num>
                      <m:den>
                        <m:r>
                          <a:rPr lang="en-US" i="1" dirty="0" smtClean="0">
                            <a:latin typeface="Cambria Math" panose="02040503050406030204" pitchFamily="18" charset="0"/>
                          </a:rPr>
                          <m:t>𝑛</m:t>
                        </m:r>
                      </m:den>
                    </m:f>
                    <m:r>
                      <a:rPr lang="en-US" b="0" i="1" dirty="0" smtClean="0">
                        <a:latin typeface="Cambria Math" panose="02040503050406030204" pitchFamily="18" charset="0"/>
                      </a:rPr>
                      <m:t>∗100</m:t>
                    </m:r>
                  </m:oMath>
                </a14:m>
                <a:r>
                  <a:rPr lang="en-US" dirty="0"/>
                  <a:t> then round to the nearest integer.</a:t>
                </a:r>
              </a:p>
            </p:txBody>
          </p:sp>
        </mc:Choice>
        <mc:Fallback>
          <p:sp>
            <p:nvSpPr>
              <p:cNvPr id="3" name="Content Placeholder 2">
                <a:extLst>
                  <a:ext uri="{FF2B5EF4-FFF2-40B4-BE49-F238E27FC236}">
                    <a16:creationId xmlns:a16="http://schemas.microsoft.com/office/drawing/2014/main" id="{48DB8D32-814C-1D89-4B20-192A928CF9D6}"/>
                  </a:ext>
                </a:extLst>
              </p:cNvPr>
              <p:cNvSpPr>
                <a:spLocks noGrp="1" noRot="1" noChangeAspect="1" noMove="1" noResize="1" noEditPoints="1" noAdjustHandles="1" noChangeArrowheads="1" noChangeShapeType="1" noTextEdit="1"/>
              </p:cNvSpPr>
              <p:nvPr>
                <p:ph idx="1"/>
              </p:nvPr>
            </p:nvSpPr>
            <p:spPr>
              <a:blipFill>
                <a:blip r:embed="rId2"/>
                <a:stretch>
                  <a:fillRect l="-1333" t="-810" r="-1758"/>
                </a:stretch>
              </a:blipFill>
            </p:spPr>
            <p:txBody>
              <a:bodyPr/>
              <a:lstStyle/>
              <a:p>
                <a:r>
                  <a:rPr lang="en-US">
                    <a:noFill/>
                  </a:rPr>
                  <a:t> </a:t>
                </a:r>
              </a:p>
            </p:txBody>
          </p:sp>
        </mc:Fallback>
      </mc:AlternateContent>
    </p:spTree>
    <p:extLst>
      <p:ext uri="{BB962C8B-B14F-4D97-AF65-F5344CB8AC3E}">
        <p14:creationId xmlns:p14="http://schemas.microsoft.com/office/powerpoint/2010/main" val="5800663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FC3E0-7E2C-3FFA-A31B-843DA0FFC913}"/>
              </a:ext>
            </a:extLst>
          </p:cNvPr>
          <p:cNvSpPr>
            <a:spLocks noGrp="1"/>
          </p:cNvSpPr>
          <p:nvPr>
            <p:ph type="title"/>
          </p:nvPr>
        </p:nvSpPr>
        <p:spPr/>
        <p:txBody>
          <a:bodyPr>
            <a:normAutofit/>
          </a:bodyPr>
          <a:lstStyle/>
          <a:p>
            <a:r>
              <a:rPr lang="en-US" dirty="0"/>
              <a:t>Finding the Percentile of a Value in a Data Set Example</a:t>
            </a:r>
          </a:p>
        </p:txBody>
      </p:sp>
      <p:sp>
        <p:nvSpPr>
          <p:cNvPr id="3" name="Content Placeholder 2">
            <a:extLst>
              <a:ext uri="{FF2B5EF4-FFF2-40B4-BE49-F238E27FC236}">
                <a16:creationId xmlns:a16="http://schemas.microsoft.com/office/drawing/2014/main" id="{6999D85D-997D-E9B2-CDC6-14F12E638CFA}"/>
              </a:ext>
            </a:extLst>
          </p:cNvPr>
          <p:cNvSpPr>
            <a:spLocks noGrp="1"/>
          </p:cNvSpPr>
          <p:nvPr>
            <p:ph idx="1"/>
          </p:nvPr>
        </p:nvSpPr>
        <p:spPr/>
        <p:txBody>
          <a:bodyPr/>
          <a:lstStyle/>
          <a:p>
            <a:r>
              <a:rPr lang="en-US" dirty="0"/>
              <a:t>Listed are 29 ages for Academy Award winning best actors </a:t>
            </a:r>
            <a:r>
              <a:rPr lang="en-US" i="1" dirty="0"/>
              <a:t>in order from smallest to largest.</a:t>
            </a:r>
            <a:r>
              <a:rPr lang="en-US" dirty="0"/>
              <a:t> </a:t>
            </a:r>
          </a:p>
          <a:p>
            <a:br>
              <a:rPr lang="en-US" dirty="0"/>
            </a:br>
            <a:r>
              <a:rPr lang="en-US" dirty="0"/>
              <a:t>18; 21; 22; 25; 26; 27; 29; 30; 31; 33; 36; 37; 41; 42; 47; 52; 55; 57; 58; 62; 64; 67; 69; 71; 72; 73; 74; 76; 77</a:t>
            </a:r>
          </a:p>
          <a:p>
            <a:endParaRPr lang="en-US" dirty="0"/>
          </a:p>
          <a:p>
            <a:r>
              <a:rPr lang="en-US" dirty="0"/>
              <a:t>A) Find the percentile for 58.</a:t>
            </a:r>
          </a:p>
          <a:p>
            <a:r>
              <a:rPr lang="en-US" dirty="0"/>
              <a:t>B) Find the percentile for 25.</a:t>
            </a:r>
          </a:p>
        </p:txBody>
      </p:sp>
    </p:spTree>
    <p:extLst>
      <p:ext uri="{BB962C8B-B14F-4D97-AF65-F5344CB8AC3E}">
        <p14:creationId xmlns:p14="http://schemas.microsoft.com/office/powerpoint/2010/main" val="9391317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FC3E0-7E2C-3FFA-A31B-843DA0FFC913}"/>
              </a:ext>
            </a:extLst>
          </p:cNvPr>
          <p:cNvSpPr>
            <a:spLocks noGrp="1"/>
          </p:cNvSpPr>
          <p:nvPr>
            <p:ph type="title"/>
          </p:nvPr>
        </p:nvSpPr>
        <p:spPr/>
        <p:txBody>
          <a:bodyPr>
            <a:normAutofit/>
          </a:bodyPr>
          <a:lstStyle/>
          <a:p>
            <a:r>
              <a:rPr lang="en-US" dirty="0"/>
              <a:t>Finding the Percentile of a Value in a Data Set 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999D85D-997D-E9B2-CDC6-14F12E638CFA}"/>
                  </a:ext>
                </a:extLst>
              </p:cNvPr>
              <p:cNvSpPr>
                <a:spLocks noGrp="1"/>
              </p:cNvSpPr>
              <p:nvPr>
                <p:ph idx="1"/>
              </p:nvPr>
            </p:nvSpPr>
            <p:spPr/>
            <p:txBody>
              <a:bodyPr>
                <a:normAutofit/>
              </a:bodyPr>
              <a:lstStyle/>
              <a:p>
                <a:r>
                  <a:rPr lang="en-US" dirty="0"/>
                  <a:t>A) Counting from the bottom of the list, there are 18 data values less than 58. There is one value of 58.</a:t>
                </a:r>
              </a:p>
              <a:p>
                <a:r>
                  <a:rPr lang="en-US" dirty="0"/>
                  <a:t>x = 18 and y = 1.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+0.5</m:t>
                        </m:r>
                        <m:r>
                          <a:rPr lang="en-US" i="1" dirty="0" smtClean="0">
                            <a:latin typeface="Cambria Math" panose="02040503050406030204" pitchFamily="18" charset="0"/>
                          </a:rPr>
                          <m:t>𝑦</m:t>
                        </m:r>
                      </m:num>
                      <m:den>
                        <m:r>
                          <a:rPr lang="en-US" i="1" dirty="0" smtClean="0">
                            <a:latin typeface="Cambria Math" panose="02040503050406030204" pitchFamily="18" charset="0"/>
                          </a:rPr>
                          <m:t>𝑛</m:t>
                        </m:r>
                      </m:den>
                    </m:f>
                    <m:r>
                      <a:rPr lang="en-US" b="0" i="1" dirty="0" smtClean="0">
                        <a:latin typeface="Cambria Math" panose="02040503050406030204" pitchFamily="18" charset="0"/>
                      </a:rPr>
                      <m:t>∗100</m:t>
                    </m:r>
                  </m:oMath>
                </a14:m>
                <a:r>
                  <a:rPr lang="en-US" dirty="0"/>
                  <a:t>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18+0.5</m:t>
                        </m:r>
                        <m:d>
                          <m:dPr>
                            <m:ctrlPr>
                              <a:rPr lang="en-US" i="1" dirty="0" smtClean="0">
                                <a:latin typeface="Cambria Math" panose="02040503050406030204" pitchFamily="18" charset="0"/>
                              </a:rPr>
                            </m:ctrlPr>
                          </m:dPr>
                          <m:e>
                            <m:r>
                              <a:rPr lang="en-US" i="1" dirty="0" smtClean="0">
                                <a:latin typeface="Cambria Math" panose="02040503050406030204" pitchFamily="18" charset="0"/>
                              </a:rPr>
                              <m:t>1</m:t>
                            </m:r>
                          </m:e>
                        </m:d>
                      </m:num>
                      <m:den>
                        <m:r>
                          <a:rPr lang="en-US" i="1" dirty="0" smtClean="0">
                            <a:latin typeface="Cambria Math" panose="02040503050406030204" pitchFamily="18" charset="0"/>
                          </a:rPr>
                          <m:t>29</m:t>
                        </m:r>
                      </m:den>
                    </m:f>
                    <m:r>
                      <a:rPr lang="en-US" b="0" i="1" dirty="0" smtClean="0">
                        <a:latin typeface="Cambria Math" panose="02040503050406030204" pitchFamily="18" charset="0"/>
                      </a:rPr>
                      <m:t>∗100=63.80</m:t>
                    </m:r>
                  </m:oMath>
                </a14:m>
                <a:r>
                  <a:rPr lang="en-US" dirty="0"/>
                  <a:t> </a:t>
                </a:r>
                <a:r>
                  <a:rPr lang="en-US" dirty="0">
                    <a:sym typeface="Wingdings" panose="05000000000000000000" pitchFamily="2" charset="2"/>
                  </a:rPr>
                  <a:t> </a:t>
                </a:r>
                <a:r>
                  <a:rPr lang="en-US" dirty="0"/>
                  <a:t>58 is the 64th percentile.</a:t>
                </a:r>
              </a:p>
              <a:p>
                <a:endParaRPr lang="en-US" dirty="0"/>
              </a:p>
              <a:p>
                <a:r>
                  <a:rPr lang="en-US" dirty="0"/>
                  <a:t>B) Counting from the bottom of the list, there are three data values less than 25. There is one value of 25. x = 3 and y = 1.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𝑥</m:t>
                        </m:r>
                        <m:r>
                          <a:rPr lang="en-US" i="1" dirty="0" smtClean="0">
                            <a:latin typeface="Cambria Math" panose="02040503050406030204" pitchFamily="18" charset="0"/>
                          </a:rPr>
                          <m:t>+0.5</m:t>
                        </m:r>
                        <m:r>
                          <a:rPr lang="en-US" i="1" dirty="0" smtClean="0">
                            <a:latin typeface="Cambria Math" panose="02040503050406030204" pitchFamily="18" charset="0"/>
                          </a:rPr>
                          <m:t>𝑦</m:t>
                        </m:r>
                      </m:num>
                      <m:den>
                        <m:r>
                          <a:rPr lang="en-US" i="1" dirty="0" smtClean="0">
                            <a:latin typeface="Cambria Math" panose="02040503050406030204" pitchFamily="18" charset="0"/>
                          </a:rPr>
                          <m:t>𝑛</m:t>
                        </m:r>
                      </m:den>
                    </m:f>
                    <m:r>
                      <a:rPr lang="en-US" b="0" i="1" dirty="0" smtClean="0">
                        <a:latin typeface="Cambria Math" panose="02040503050406030204" pitchFamily="18" charset="0"/>
                      </a:rPr>
                      <m:t>∗100=</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3+0.5</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1</m:t>
                            </m:r>
                          </m:e>
                        </m:d>
                      </m:num>
                      <m:den>
                        <m:r>
                          <a:rPr lang="en-US" b="0" i="1" dirty="0" smtClean="0">
                            <a:latin typeface="Cambria Math" panose="02040503050406030204" pitchFamily="18" charset="0"/>
                          </a:rPr>
                          <m:t>29</m:t>
                        </m:r>
                      </m:den>
                    </m:f>
                    <m:r>
                      <a:rPr lang="en-US" b="0" i="1" dirty="0" smtClean="0">
                        <a:latin typeface="Cambria Math" panose="02040503050406030204" pitchFamily="18" charset="0"/>
                      </a:rPr>
                      <m:t>∗100=12.07</m:t>
                    </m:r>
                  </m:oMath>
                </a14:m>
                <a:r>
                  <a:rPr lang="en-US" dirty="0"/>
                  <a:t> </a:t>
                </a:r>
                <a:r>
                  <a:rPr lang="en-US" dirty="0">
                    <a:sym typeface="Wingdings" panose="05000000000000000000" pitchFamily="2" charset="2"/>
                  </a:rPr>
                  <a:t> </a:t>
                </a:r>
                <a:r>
                  <a:rPr lang="en-US" dirty="0"/>
                  <a:t>Twenty-five is the 12th percentile.</a:t>
                </a:r>
              </a:p>
            </p:txBody>
          </p:sp>
        </mc:Choice>
        <mc:Fallback>
          <p:sp>
            <p:nvSpPr>
              <p:cNvPr id="3" name="Content Placeholder 2">
                <a:extLst>
                  <a:ext uri="{FF2B5EF4-FFF2-40B4-BE49-F238E27FC236}">
                    <a16:creationId xmlns:a16="http://schemas.microsoft.com/office/drawing/2014/main" id="{6999D85D-997D-E9B2-CDC6-14F12E638CFA}"/>
                  </a:ext>
                </a:extLst>
              </p:cNvPr>
              <p:cNvSpPr>
                <a:spLocks noGrp="1" noRot="1" noChangeAspect="1" noMove="1" noResize="1" noEditPoints="1" noAdjustHandles="1" noChangeArrowheads="1" noChangeShapeType="1" noTextEdit="1"/>
              </p:cNvSpPr>
              <p:nvPr>
                <p:ph idx="1"/>
              </p:nvPr>
            </p:nvSpPr>
            <p:spPr>
              <a:blipFill>
                <a:blip r:embed="rId2"/>
                <a:stretch>
                  <a:fillRect l="-545" t="-810" r="-424"/>
                </a:stretch>
              </a:blipFill>
            </p:spPr>
            <p:txBody>
              <a:bodyPr/>
              <a:lstStyle/>
              <a:p>
                <a:r>
                  <a:rPr lang="en-US">
                    <a:noFill/>
                  </a:rPr>
                  <a:t> </a:t>
                </a:r>
              </a:p>
            </p:txBody>
          </p:sp>
        </mc:Fallback>
      </mc:AlternateContent>
    </p:spTree>
    <p:extLst>
      <p:ext uri="{BB962C8B-B14F-4D97-AF65-F5344CB8AC3E}">
        <p14:creationId xmlns:p14="http://schemas.microsoft.com/office/powerpoint/2010/main" val="3806338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8743-C7D7-0BA6-EBF3-146B1E0E717E}"/>
              </a:ext>
            </a:extLst>
          </p:cNvPr>
          <p:cNvSpPr>
            <a:spLocks noGrp="1"/>
          </p:cNvSpPr>
          <p:nvPr>
            <p:ph type="title"/>
          </p:nvPr>
        </p:nvSpPr>
        <p:spPr/>
        <p:txBody>
          <a:bodyPr/>
          <a:lstStyle/>
          <a:p>
            <a:r>
              <a:rPr lang="en-US" dirty="0"/>
              <a:t>Excel Exercises</a:t>
            </a:r>
          </a:p>
        </p:txBody>
      </p:sp>
      <p:sp>
        <p:nvSpPr>
          <p:cNvPr id="3" name="Text Placeholder 2">
            <a:extLst>
              <a:ext uri="{FF2B5EF4-FFF2-40B4-BE49-F238E27FC236}">
                <a16:creationId xmlns:a16="http://schemas.microsoft.com/office/drawing/2014/main" id="{7763A301-3921-481C-6A26-449A5C5A9371}"/>
              </a:ext>
            </a:extLst>
          </p:cNvPr>
          <p:cNvSpPr>
            <a:spLocks noGrp="1"/>
          </p:cNvSpPr>
          <p:nvPr>
            <p:ph type="body" idx="1"/>
          </p:nvPr>
        </p:nvSpPr>
        <p:spPr/>
        <p:txBody>
          <a:bodyPr/>
          <a:lstStyle/>
          <a:p>
            <a:r>
              <a:rPr lang="en-US" dirty="0"/>
              <a:t>See the excel workbook to see how to compute these previous two examples with excel formulas</a:t>
            </a:r>
          </a:p>
        </p:txBody>
      </p:sp>
    </p:spTree>
    <p:extLst>
      <p:ext uri="{BB962C8B-B14F-4D97-AF65-F5344CB8AC3E}">
        <p14:creationId xmlns:p14="http://schemas.microsoft.com/office/powerpoint/2010/main" val="1743378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AF0D-03CF-711A-0DED-C326117242D8}"/>
              </a:ext>
            </a:extLst>
          </p:cNvPr>
          <p:cNvSpPr>
            <a:spLocks noGrp="1"/>
          </p:cNvSpPr>
          <p:nvPr>
            <p:ph type="title"/>
          </p:nvPr>
        </p:nvSpPr>
        <p:spPr/>
        <p:txBody>
          <a:bodyPr/>
          <a:lstStyle/>
          <a:p>
            <a:r>
              <a:rPr lang="en-US" dirty="0"/>
              <a:t>Section 2.4</a:t>
            </a:r>
          </a:p>
        </p:txBody>
      </p:sp>
      <p:sp>
        <p:nvSpPr>
          <p:cNvPr id="3" name="Text Placeholder 2">
            <a:extLst>
              <a:ext uri="{FF2B5EF4-FFF2-40B4-BE49-F238E27FC236}">
                <a16:creationId xmlns:a16="http://schemas.microsoft.com/office/drawing/2014/main" id="{B8803DE7-BDC4-241D-CD0B-44E45A14BBCF}"/>
              </a:ext>
            </a:extLst>
          </p:cNvPr>
          <p:cNvSpPr>
            <a:spLocks noGrp="1"/>
          </p:cNvSpPr>
          <p:nvPr>
            <p:ph type="body" idx="1"/>
          </p:nvPr>
        </p:nvSpPr>
        <p:spPr/>
        <p:txBody>
          <a:bodyPr/>
          <a:lstStyle/>
          <a:p>
            <a:r>
              <a:rPr lang="en-US" dirty="0"/>
              <a:t>box plots</a:t>
            </a:r>
          </a:p>
        </p:txBody>
      </p:sp>
    </p:spTree>
    <p:extLst>
      <p:ext uri="{BB962C8B-B14F-4D97-AF65-F5344CB8AC3E}">
        <p14:creationId xmlns:p14="http://schemas.microsoft.com/office/powerpoint/2010/main" val="19854046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65FE7-71C6-BC30-087A-FCAAAD440B6F}"/>
              </a:ext>
            </a:extLst>
          </p:cNvPr>
          <p:cNvSpPr>
            <a:spLocks noGrp="1"/>
          </p:cNvSpPr>
          <p:nvPr>
            <p:ph type="title"/>
          </p:nvPr>
        </p:nvSpPr>
        <p:spPr/>
        <p:txBody>
          <a:bodyPr/>
          <a:lstStyle/>
          <a:p>
            <a:r>
              <a:rPr lang="en-US" dirty="0"/>
              <a:t>Box Plots</a:t>
            </a:r>
          </a:p>
        </p:txBody>
      </p:sp>
      <p:sp>
        <p:nvSpPr>
          <p:cNvPr id="3" name="Content Placeholder 2">
            <a:extLst>
              <a:ext uri="{FF2B5EF4-FFF2-40B4-BE49-F238E27FC236}">
                <a16:creationId xmlns:a16="http://schemas.microsoft.com/office/drawing/2014/main" id="{8259F9F9-3960-031A-F66F-6CA238EDFD1D}"/>
              </a:ext>
            </a:extLst>
          </p:cNvPr>
          <p:cNvSpPr>
            <a:spLocks noGrp="1"/>
          </p:cNvSpPr>
          <p:nvPr>
            <p:ph idx="1"/>
          </p:nvPr>
        </p:nvSpPr>
        <p:spPr/>
        <p:txBody>
          <a:bodyPr/>
          <a:lstStyle/>
          <a:p>
            <a:pPr>
              <a:buFont typeface="Arial" panose="020B0604020202020204" pitchFamily="34" charset="0"/>
              <a:buChar char="•"/>
            </a:pPr>
            <a:r>
              <a:rPr lang="en-US" dirty="0"/>
              <a:t>Box plots (also called box-and-whisker plots or box-whisker plots) give a good graphical image of the concentration of the data. </a:t>
            </a:r>
          </a:p>
          <a:p>
            <a:pPr>
              <a:buFont typeface="Arial" panose="020B0604020202020204" pitchFamily="34" charset="0"/>
              <a:buChar char="•"/>
            </a:pPr>
            <a:r>
              <a:rPr lang="en-US" dirty="0"/>
              <a:t>They also show how far the extreme values are from most of the data. </a:t>
            </a:r>
          </a:p>
          <a:p>
            <a:pPr>
              <a:buFont typeface="Arial" panose="020B0604020202020204" pitchFamily="34" charset="0"/>
              <a:buChar char="•"/>
            </a:pPr>
            <a:r>
              <a:rPr lang="en-US" dirty="0"/>
              <a:t>A box plot is constructed from five values: the minimum value, the first quartile, the median, the third quartile, and the maximum value.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237502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A7F9-CC8E-AB1E-8609-FA5C8CF2141C}"/>
              </a:ext>
            </a:extLst>
          </p:cNvPr>
          <p:cNvSpPr>
            <a:spLocks noGrp="1"/>
          </p:cNvSpPr>
          <p:nvPr>
            <p:ph type="title"/>
          </p:nvPr>
        </p:nvSpPr>
        <p:spPr/>
        <p:txBody>
          <a:bodyPr/>
          <a:lstStyle/>
          <a:p>
            <a:r>
              <a:rPr lang="en-US" dirty="0"/>
              <a:t>Box Plots (Continued)</a:t>
            </a:r>
          </a:p>
        </p:txBody>
      </p:sp>
      <p:sp>
        <p:nvSpPr>
          <p:cNvPr id="3" name="Content Placeholder 2">
            <a:extLst>
              <a:ext uri="{FF2B5EF4-FFF2-40B4-BE49-F238E27FC236}">
                <a16:creationId xmlns:a16="http://schemas.microsoft.com/office/drawing/2014/main" id="{BEC30D81-C49F-8F64-AFE7-9A752A6476DE}"/>
              </a:ext>
            </a:extLst>
          </p:cNvPr>
          <p:cNvSpPr>
            <a:spLocks noGrp="1"/>
          </p:cNvSpPr>
          <p:nvPr>
            <p:ph idx="1"/>
          </p:nvPr>
        </p:nvSpPr>
        <p:spPr/>
        <p:txBody>
          <a:bodyPr>
            <a:normAutofit/>
          </a:bodyPr>
          <a:lstStyle/>
          <a:p>
            <a:pPr>
              <a:buFont typeface="Arial" panose="020B0604020202020204" pitchFamily="34" charset="0"/>
              <a:buChar char="•"/>
            </a:pPr>
            <a:r>
              <a:rPr lang="en-US" sz="2000" dirty="0"/>
              <a:t>To construct a box plot, use a horizontal or vertical number line and a rectangular box.</a:t>
            </a:r>
          </a:p>
          <a:p>
            <a:pPr>
              <a:buFont typeface="Arial" panose="020B0604020202020204" pitchFamily="34" charset="0"/>
              <a:buChar char="•"/>
            </a:pPr>
            <a:r>
              <a:rPr lang="en-US" sz="2000" dirty="0"/>
              <a:t>The smallest and largest data values label the endpoints of the axis. The first quartile marks one end of the box and the third quartile marks the other end of the box. Approximately </a:t>
            </a:r>
            <a:r>
              <a:rPr lang="en-US" sz="2000" b="1" dirty="0"/>
              <a:t>the middle 50 percent of the data fall inside the box. </a:t>
            </a:r>
            <a:r>
              <a:rPr lang="en-US" sz="2000" dirty="0"/>
              <a:t>The "whiskers" extend from the ends of the box to the smallest and largest data values. </a:t>
            </a:r>
          </a:p>
          <a:p>
            <a:pPr>
              <a:buFont typeface="Arial" panose="020B0604020202020204" pitchFamily="34" charset="0"/>
              <a:buChar char="•"/>
            </a:pPr>
            <a:r>
              <a:rPr lang="en-US" sz="2000" dirty="0"/>
              <a:t>The median or second quartile can be between the first and third quartiles, or it can be one, or the other, or both. The box plot gives a good, quick picture of the data.</a:t>
            </a:r>
          </a:p>
          <a:p>
            <a:pPr>
              <a:buFont typeface="Arial" panose="020B0604020202020204" pitchFamily="34" charset="0"/>
              <a:buChar char="•"/>
            </a:pPr>
            <a:r>
              <a:rPr lang="en-US" sz="2000" b="1" dirty="0"/>
              <a:t>NOTE: </a:t>
            </a:r>
            <a:r>
              <a:rPr lang="en-US" sz="2000" dirty="0"/>
              <a:t>You may encounter box-and-whisker plots that have dots marking outlier values. In those cases, the whiskers are not extending to the minimum and maximum values.</a:t>
            </a:r>
          </a:p>
          <a:p>
            <a:pPr>
              <a:buFont typeface="Arial" panose="020B0604020202020204" pitchFamily="34" charset="0"/>
              <a:buChar char="•"/>
            </a:pPr>
            <a:endParaRPr lang="en-US" sz="2000"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019284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EBA33-CA45-800B-450F-D04E55939BBB}"/>
              </a:ext>
            </a:extLst>
          </p:cNvPr>
          <p:cNvSpPr>
            <a:spLocks noGrp="1"/>
          </p:cNvSpPr>
          <p:nvPr>
            <p:ph type="title"/>
          </p:nvPr>
        </p:nvSpPr>
        <p:spPr/>
        <p:txBody>
          <a:bodyPr>
            <a:normAutofit fontScale="90000"/>
          </a:bodyPr>
          <a:lstStyle/>
          <a:p>
            <a:r>
              <a:rPr lang="en-US" dirty="0"/>
              <a:t>Stem-and-Leaf Graphs (</a:t>
            </a:r>
            <a:r>
              <a:rPr lang="en-US" dirty="0" err="1"/>
              <a:t>Stemplots</a:t>
            </a:r>
            <a:r>
              <a:rPr lang="en-US" dirty="0"/>
              <a:t>) </a:t>
            </a:r>
            <a:br>
              <a:rPr lang="en-US" dirty="0"/>
            </a:br>
            <a:r>
              <a:rPr lang="en-US" dirty="0"/>
              <a:t>Continued</a:t>
            </a:r>
          </a:p>
        </p:txBody>
      </p:sp>
      <p:sp>
        <p:nvSpPr>
          <p:cNvPr id="3" name="Content Placeholder 2">
            <a:extLst>
              <a:ext uri="{FF2B5EF4-FFF2-40B4-BE49-F238E27FC236}">
                <a16:creationId xmlns:a16="http://schemas.microsoft.com/office/drawing/2014/main" id="{4221D53A-BC4B-EA79-92E0-6717A1252F86}"/>
              </a:ext>
            </a:extLst>
          </p:cNvPr>
          <p:cNvSpPr>
            <a:spLocks noGrp="1"/>
          </p:cNvSpPr>
          <p:nvPr>
            <p:ph idx="1"/>
          </p:nvPr>
        </p:nvSpPr>
        <p:spPr/>
        <p:txBody>
          <a:bodyPr>
            <a:normAutofit/>
          </a:bodyPr>
          <a:lstStyle/>
          <a:p>
            <a:pPr>
              <a:buFont typeface="Arial" panose="020B0604020202020204" pitchFamily="34" charset="0"/>
              <a:buChar char="•"/>
            </a:pPr>
            <a:r>
              <a:rPr lang="en-US" dirty="0"/>
              <a:t>The </a:t>
            </a:r>
            <a:r>
              <a:rPr lang="en-US" dirty="0" err="1"/>
              <a:t>stemplot</a:t>
            </a:r>
            <a:r>
              <a:rPr lang="en-US" dirty="0"/>
              <a:t> is a quick way to graph data and gives an exact picture of the data. </a:t>
            </a:r>
          </a:p>
          <a:p>
            <a:pPr>
              <a:buFont typeface="Arial" panose="020B0604020202020204" pitchFamily="34" charset="0"/>
              <a:buChar char="•"/>
            </a:pPr>
            <a:r>
              <a:rPr lang="en-US" dirty="0"/>
              <a:t>You want to look for an overall pattern and any outliers. An outlier is an observation of data that does not fit the rest of the data. It is sometimes called an extreme value. </a:t>
            </a:r>
          </a:p>
          <a:p>
            <a:pPr>
              <a:buFont typeface="Arial" panose="020B0604020202020204" pitchFamily="34" charset="0"/>
              <a:buChar char="•"/>
            </a:pPr>
            <a:r>
              <a:rPr lang="en-US" dirty="0"/>
              <a:t>When you graph an outlier, it will appear not to fit the pattern of the graph. </a:t>
            </a:r>
          </a:p>
          <a:p>
            <a:pPr>
              <a:buFont typeface="Arial" panose="020B0604020202020204" pitchFamily="34" charset="0"/>
              <a:buChar char="•"/>
            </a:pPr>
            <a:r>
              <a:rPr lang="en-US" dirty="0"/>
              <a:t>Some outliers are due to mistakes (for example, writing down 50 instead of 500) while others may indicate that something unusual is happening. It takes some background information to explain outliers, so we will cover them in more detail later.</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580474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D5D14-7597-61BD-8630-476089015987}"/>
              </a:ext>
            </a:extLst>
          </p:cNvPr>
          <p:cNvSpPr>
            <a:spLocks noGrp="1"/>
          </p:cNvSpPr>
          <p:nvPr>
            <p:ph type="title"/>
          </p:nvPr>
        </p:nvSpPr>
        <p:spPr/>
        <p:txBody>
          <a:bodyPr/>
          <a:lstStyle/>
          <a:p>
            <a:r>
              <a:rPr lang="en-US" dirty="0"/>
              <a:t>Box Plots (Continued)</a:t>
            </a:r>
          </a:p>
        </p:txBody>
      </p:sp>
      <p:sp>
        <p:nvSpPr>
          <p:cNvPr id="3" name="Content Placeholder 2">
            <a:extLst>
              <a:ext uri="{FF2B5EF4-FFF2-40B4-BE49-F238E27FC236}">
                <a16:creationId xmlns:a16="http://schemas.microsoft.com/office/drawing/2014/main" id="{E82BA4D5-836A-B3D1-4DC4-5ABAB1393E18}"/>
              </a:ext>
            </a:extLst>
          </p:cNvPr>
          <p:cNvSpPr>
            <a:spLocks noGrp="1"/>
          </p:cNvSpPr>
          <p:nvPr>
            <p:ph idx="1"/>
          </p:nvPr>
        </p:nvSpPr>
        <p:spPr/>
        <p:txBody>
          <a:bodyPr/>
          <a:lstStyle/>
          <a:p>
            <a:pPr>
              <a:buFont typeface="Arial" panose="020B0604020202020204" pitchFamily="34" charset="0"/>
              <a:buChar char="•"/>
            </a:pPr>
            <a:r>
              <a:rPr lang="en-US" dirty="0"/>
              <a:t>The two whiskers extend from the first quartile to the smallest value and from the third quartile to the largest value. The median is shown with a dashed line.</a:t>
            </a:r>
          </a:p>
          <a:p>
            <a:pPr>
              <a:buFont typeface="Arial" panose="020B0604020202020204" pitchFamily="34" charset="0"/>
              <a:buChar char="•"/>
            </a:pPr>
            <a:r>
              <a:rPr lang="en-US" b="1" dirty="0"/>
              <a:t>NOTE: </a:t>
            </a:r>
            <a:r>
              <a:rPr lang="en-US" dirty="0"/>
              <a:t>It is important to start a box plot with a </a:t>
            </a:r>
            <a:r>
              <a:rPr lang="en-US" b="1" dirty="0"/>
              <a:t>scaled number line</a:t>
            </a:r>
            <a:r>
              <a:rPr lang="en-US" dirty="0"/>
              <a:t>. Otherwise the box plot may not be useful.</a:t>
            </a:r>
          </a:p>
          <a:p>
            <a:pPr>
              <a:buFont typeface="Arial" panose="020B0604020202020204" pitchFamily="34" charset="0"/>
              <a:buChar char="•"/>
            </a:pPr>
            <a:endParaRPr lang="en-US" dirty="0"/>
          </a:p>
        </p:txBody>
      </p:sp>
      <p:pic>
        <p:nvPicPr>
          <p:cNvPr id="4" name="Picture Placeholder 1" descr="fig-ch02_05_01.jpg" title="Box Plot">
            <a:extLst>
              <a:ext uri="{FF2B5EF4-FFF2-40B4-BE49-F238E27FC236}">
                <a16:creationId xmlns:a16="http://schemas.microsoft.com/office/drawing/2014/main" id="{B93D6CE9-80DF-F0F7-1164-26E20644C46B}"/>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31383" b="-37325"/>
          <a:stretch/>
        </p:blipFill>
        <p:spPr>
          <a:xfrm>
            <a:off x="2562426" y="3543565"/>
            <a:ext cx="6075492" cy="1744825"/>
          </a:xfrm>
          <a:prstGeom prst="rect">
            <a:avLst/>
          </a:prstGeom>
        </p:spPr>
      </p:pic>
    </p:spTree>
    <p:extLst>
      <p:ext uri="{BB962C8B-B14F-4D97-AF65-F5344CB8AC3E}">
        <p14:creationId xmlns:p14="http://schemas.microsoft.com/office/powerpoint/2010/main" val="967779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A05EF-339A-6DA1-EA9E-1129683BEB17}"/>
              </a:ext>
            </a:extLst>
          </p:cNvPr>
          <p:cNvSpPr>
            <a:spLocks noGrp="1"/>
          </p:cNvSpPr>
          <p:nvPr>
            <p:ph type="title"/>
          </p:nvPr>
        </p:nvSpPr>
        <p:spPr/>
        <p:txBody>
          <a:bodyPr/>
          <a:lstStyle/>
          <a:p>
            <a:r>
              <a:rPr lang="en-US" dirty="0"/>
              <a:t>Box Plots Example</a:t>
            </a:r>
          </a:p>
        </p:txBody>
      </p:sp>
      <p:sp>
        <p:nvSpPr>
          <p:cNvPr id="3" name="Content Placeholder 2">
            <a:extLst>
              <a:ext uri="{FF2B5EF4-FFF2-40B4-BE49-F238E27FC236}">
                <a16:creationId xmlns:a16="http://schemas.microsoft.com/office/drawing/2014/main" id="{FFE2604E-8503-6344-42B7-AE9F5B144E1C}"/>
              </a:ext>
            </a:extLst>
          </p:cNvPr>
          <p:cNvSpPr>
            <a:spLocks noGrp="1"/>
          </p:cNvSpPr>
          <p:nvPr>
            <p:ph idx="1"/>
          </p:nvPr>
        </p:nvSpPr>
        <p:spPr>
          <a:xfrm>
            <a:off x="1097280" y="1954735"/>
            <a:ext cx="10058400" cy="3914357"/>
          </a:xfrm>
        </p:spPr>
        <p:txBody>
          <a:bodyPr>
            <a:normAutofit fontScale="92500" lnSpcReduction="20000"/>
          </a:bodyPr>
          <a:lstStyle/>
          <a:p>
            <a:r>
              <a:rPr lang="en-US" sz="2000" dirty="0"/>
              <a:t>The following data are the heights of 40 students in a statistics class.</a:t>
            </a:r>
          </a:p>
          <a:p>
            <a:r>
              <a:rPr lang="en-US" sz="2000" dirty="0"/>
              <a:t>59; 60; 61; 62; 62; 63; 63; 64; 64; 64; 65; 65; 65; 65; 65; 65; 65; 65; 65; 66; 66; 67; 67; 68; 68; 69; 70; 70; 70; 70; 70; 71; 71; 72; 72; 73; 74; 74; 75; 77 </a:t>
            </a:r>
          </a:p>
          <a:p>
            <a:r>
              <a:rPr lang="en-US" sz="2000" dirty="0"/>
              <a:t>Construct a box plot.</a:t>
            </a:r>
          </a:p>
          <a:p>
            <a:pPr marL="285750" indent="-285750">
              <a:buFont typeface="Arial" panose="020B0604020202020204" pitchFamily="34" charset="0"/>
              <a:buChar char="•"/>
            </a:pPr>
            <a:r>
              <a:rPr lang="en-US" sz="2000" dirty="0"/>
              <a:t>Minimum value = 59</a:t>
            </a:r>
          </a:p>
          <a:p>
            <a:pPr marL="285750" indent="-285750">
              <a:buFont typeface="Arial" panose="020B0604020202020204" pitchFamily="34" charset="0"/>
              <a:buChar char="•"/>
            </a:pPr>
            <a:r>
              <a:rPr lang="en-US" sz="2000" dirty="0"/>
              <a:t>Maximum value = 77</a:t>
            </a:r>
          </a:p>
          <a:p>
            <a:pPr marL="285750" indent="-285750">
              <a:buFont typeface="Arial" panose="020B0604020202020204" pitchFamily="34" charset="0"/>
              <a:buChar char="•"/>
            </a:pPr>
            <a:r>
              <a:rPr lang="en-US" sz="2000" i="1" dirty="0"/>
              <a:t>Q</a:t>
            </a:r>
            <a:r>
              <a:rPr lang="en-US" sz="2000" dirty="0"/>
              <a:t>1: First quartile = 64.5</a:t>
            </a:r>
          </a:p>
          <a:p>
            <a:pPr marL="285750" indent="-285750">
              <a:buFont typeface="Arial" panose="020B0604020202020204" pitchFamily="34" charset="0"/>
              <a:buChar char="•"/>
            </a:pPr>
            <a:r>
              <a:rPr lang="en-US" sz="2000" i="1" dirty="0"/>
              <a:t>Q</a:t>
            </a:r>
            <a:r>
              <a:rPr lang="en-US" sz="2000" dirty="0"/>
              <a:t>2: Second quartile or median= 66</a:t>
            </a:r>
          </a:p>
          <a:p>
            <a:pPr marL="285750" indent="-285750">
              <a:buFont typeface="Arial" panose="020B0604020202020204" pitchFamily="34" charset="0"/>
              <a:buChar char="•"/>
            </a:pPr>
            <a:r>
              <a:rPr lang="en-US" sz="2000" i="1" dirty="0"/>
              <a:t>Q</a:t>
            </a:r>
            <a:r>
              <a:rPr lang="en-US" sz="2000" dirty="0"/>
              <a:t>3: Third quartile = 70</a:t>
            </a:r>
          </a:p>
          <a:p>
            <a:endParaRPr lang="en-US" sz="2000" dirty="0"/>
          </a:p>
          <a:p>
            <a:endParaRPr lang="en-US" sz="2000" b="1" dirty="0"/>
          </a:p>
          <a:p>
            <a:endParaRPr lang="en-US" sz="2000" dirty="0"/>
          </a:p>
          <a:p>
            <a:endParaRPr lang="en-US" dirty="0"/>
          </a:p>
        </p:txBody>
      </p:sp>
      <p:pic>
        <p:nvPicPr>
          <p:cNvPr id="4" name="Picture Placeholder 1" descr="fig-ch02_05_02.jpg" title="Box Plot">
            <a:extLst>
              <a:ext uri="{FF2B5EF4-FFF2-40B4-BE49-F238E27FC236}">
                <a16:creationId xmlns:a16="http://schemas.microsoft.com/office/drawing/2014/main" id="{0E3692FD-8E62-4BB9-8237-788F53C6D9FE}"/>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15588" b="-24560"/>
          <a:stretch/>
        </p:blipFill>
        <p:spPr>
          <a:xfrm>
            <a:off x="5074848" y="3228716"/>
            <a:ext cx="5370058" cy="1280160"/>
          </a:xfrm>
          <a:prstGeom prst="rect">
            <a:avLst/>
          </a:prstGeom>
        </p:spPr>
      </p:pic>
    </p:spTree>
    <p:extLst>
      <p:ext uri="{BB962C8B-B14F-4D97-AF65-F5344CB8AC3E}">
        <p14:creationId xmlns:p14="http://schemas.microsoft.com/office/powerpoint/2010/main" val="1219697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40BFC-DB05-3953-4DE3-F5DB8CD73F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84FFF-0F48-A77A-29E8-19772CF9B33C}"/>
              </a:ext>
            </a:extLst>
          </p:cNvPr>
          <p:cNvSpPr>
            <a:spLocks noGrp="1"/>
          </p:cNvSpPr>
          <p:nvPr>
            <p:ph type="title"/>
          </p:nvPr>
        </p:nvSpPr>
        <p:spPr/>
        <p:txBody>
          <a:bodyPr/>
          <a:lstStyle/>
          <a:p>
            <a:r>
              <a:rPr lang="en-US" dirty="0"/>
              <a:t>Box Plots Example – Some Notes</a:t>
            </a:r>
          </a:p>
        </p:txBody>
      </p:sp>
      <p:sp>
        <p:nvSpPr>
          <p:cNvPr id="3" name="Content Placeholder 2">
            <a:extLst>
              <a:ext uri="{FF2B5EF4-FFF2-40B4-BE49-F238E27FC236}">
                <a16:creationId xmlns:a16="http://schemas.microsoft.com/office/drawing/2014/main" id="{864DD4F0-1F56-AB34-E3A3-A8C9E850EBFC}"/>
              </a:ext>
            </a:extLst>
          </p:cNvPr>
          <p:cNvSpPr>
            <a:spLocks noGrp="1"/>
          </p:cNvSpPr>
          <p:nvPr>
            <p:ph idx="1"/>
          </p:nvPr>
        </p:nvSpPr>
        <p:spPr>
          <a:xfrm>
            <a:off x="1097280" y="1954736"/>
            <a:ext cx="10058400" cy="3465960"/>
          </a:xfrm>
        </p:spPr>
        <p:txBody>
          <a:bodyPr>
            <a:normAutofit fontScale="92500" lnSpcReduction="20000"/>
          </a:bodyPr>
          <a:lstStyle/>
          <a:p>
            <a:r>
              <a:rPr lang="en-US" sz="2000" dirty="0"/>
              <a:t>Each quarter has approximately 25% of the data.</a:t>
            </a:r>
          </a:p>
          <a:p>
            <a:r>
              <a:rPr lang="en-US" sz="2000" dirty="0"/>
              <a:t>The spreads of the four quarters are 64.5 – 59 = 5.5 (first quarter), 66 – 64.5 = 1.5 (second quarter), 70 – 66 = 4 (third quarter), and 77 – 70 = 7 (fourth quarter). So, the second quarter has the smallest spread and the fourth quarter has the largest spread.</a:t>
            </a:r>
          </a:p>
          <a:p>
            <a:r>
              <a:rPr lang="en-US" sz="2000" dirty="0"/>
              <a:t>Range = maximum value – the minimum value = 77 – 59 = 18</a:t>
            </a:r>
          </a:p>
          <a:p>
            <a:r>
              <a:rPr lang="en-US" sz="2000" dirty="0"/>
              <a:t>Interquartile Range: </a:t>
            </a:r>
            <a:r>
              <a:rPr lang="en-US" sz="2000" i="1" dirty="0"/>
              <a:t>IQR</a:t>
            </a:r>
            <a:r>
              <a:rPr lang="en-US" sz="2000" dirty="0"/>
              <a:t> = </a:t>
            </a:r>
            <a:r>
              <a:rPr lang="en-US" sz="2000" i="1" dirty="0"/>
              <a:t>Q</a:t>
            </a:r>
            <a:r>
              <a:rPr lang="en-US" sz="2000" dirty="0"/>
              <a:t>3 – </a:t>
            </a:r>
            <a:r>
              <a:rPr lang="en-US" sz="2000" i="1" dirty="0"/>
              <a:t>Q</a:t>
            </a:r>
            <a:r>
              <a:rPr lang="en-US" sz="2000" dirty="0"/>
              <a:t>1 = 70 – 64.5 = 5.5.</a:t>
            </a:r>
          </a:p>
          <a:p>
            <a:r>
              <a:rPr lang="en-US" sz="2000" dirty="0"/>
              <a:t>The interval 59–65 has more than 25% of the data so it has more data in it than the interval 66 through 70 which has 25% of the data.</a:t>
            </a:r>
          </a:p>
          <a:p>
            <a:r>
              <a:rPr lang="en-US" sz="2000" dirty="0"/>
              <a:t>The middle 50% (middle half) of the data has a range of 5.5 inches.</a:t>
            </a:r>
          </a:p>
          <a:p>
            <a:endParaRPr lang="en-US" sz="2000" dirty="0"/>
          </a:p>
          <a:p>
            <a:endParaRPr lang="en-US" sz="2000" b="1" dirty="0"/>
          </a:p>
          <a:p>
            <a:endParaRPr lang="en-US" sz="2000" dirty="0"/>
          </a:p>
          <a:p>
            <a:endParaRPr lang="en-US" dirty="0"/>
          </a:p>
        </p:txBody>
      </p:sp>
      <p:pic>
        <p:nvPicPr>
          <p:cNvPr id="4" name="Picture Placeholder 1" descr="fig-ch02_05_02.jpg" title="Box Plot">
            <a:extLst>
              <a:ext uri="{FF2B5EF4-FFF2-40B4-BE49-F238E27FC236}">
                <a16:creationId xmlns:a16="http://schemas.microsoft.com/office/drawing/2014/main" id="{4E1E0A6E-D88D-7A61-6C80-5F3E31D362F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t="-15588" b="-24560"/>
          <a:stretch/>
        </p:blipFill>
        <p:spPr>
          <a:xfrm>
            <a:off x="6968320" y="5246654"/>
            <a:ext cx="4420615" cy="1053824"/>
          </a:xfrm>
          <a:prstGeom prst="rect">
            <a:avLst/>
          </a:prstGeom>
        </p:spPr>
      </p:pic>
    </p:spTree>
    <p:extLst>
      <p:ext uri="{BB962C8B-B14F-4D97-AF65-F5344CB8AC3E}">
        <p14:creationId xmlns:p14="http://schemas.microsoft.com/office/powerpoint/2010/main" val="40232436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DF89-172F-FEA2-DD60-960668A2A8ED}"/>
              </a:ext>
            </a:extLst>
          </p:cNvPr>
          <p:cNvSpPr>
            <a:spLocks noGrp="1"/>
          </p:cNvSpPr>
          <p:nvPr>
            <p:ph type="title"/>
          </p:nvPr>
        </p:nvSpPr>
        <p:spPr/>
        <p:txBody>
          <a:bodyPr/>
          <a:lstStyle/>
          <a:p>
            <a:r>
              <a:rPr lang="en-US" dirty="0"/>
              <a:t>Box Plots – Excel Example</a:t>
            </a:r>
          </a:p>
        </p:txBody>
      </p:sp>
      <p:sp>
        <p:nvSpPr>
          <p:cNvPr id="3" name="Content Placeholder 2">
            <a:extLst>
              <a:ext uri="{FF2B5EF4-FFF2-40B4-BE49-F238E27FC236}">
                <a16:creationId xmlns:a16="http://schemas.microsoft.com/office/drawing/2014/main" id="{5FB4B89B-2DE7-B2F2-381E-141C3D0A6080}"/>
              </a:ext>
            </a:extLst>
          </p:cNvPr>
          <p:cNvSpPr>
            <a:spLocks noGrp="1"/>
          </p:cNvSpPr>
          <p:nvPr>
            <p:ph idx="1"/>
          </p:nvPr>
        </p:nvSpPr>
        <p:spPr/>
        <p:txBody>
          <a:bodyPr/>
          <a:lstStyle/>
          <a:p>
            <a:r>
              <a:rPr lang="en-US" dirty="0"/>
              <a:t>Follow the steps you used to graph a box-and-whisker plot for the data values shown. See Excel. </a:t>
            </a:r>
          </a:p>
          <a:p>
            <a:r>
              <a:rPr lang="en-US" dirty="0"/>
              <a:t>0; 5; 5; 15; 30; 30; 45; 50; 50; 60; 75; 110; 140; 240; 330 </a:t>
            </a:r>
          </a:p>
          <a:p>
            <a:endParaRPr lang="en-US" dirty="0"/>
          </a:p>
        </p:txBody>
      </p:sp>
    </p:spTree>
    <p:extLst>
      <p:ext uri="{BB962C8B-B14F-4D97-AF65-F5344CB8AC3E}">
        <p14:creationId xmlns:p14="http://schemas.microsoft.com/office/powerpoint/2010/main" val="1226040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BEDB1-CC97-0A1D-731F-33B7A6371808}"/>
              </a:ext>
            </a:extLst>
          </p:cNvPr>
          <p:cNvSpPr>
            <a:spLocks noGrp="1"/>
          </p:cNvSpPr>
          <p:nvPr>
            <p:ph type="title"/>
          </p:nvPr>
        </p:nvSpPr>
        <p:spPr/>
        <p:txBody>
          <a:bodyPr/>
          <a:lstStyle/>
          <a:p>
            <a:r>
              <a:rPr lang="en-US" dirty="0"/>
              <a:t>Section 2.5</a:t>
            </a:r>
          </a:p>
        </p:txBody>
      </p:sp>
      <p:sp>
        <p:nvSpPr>
          <p:cNvPr id="3" name="Text Placeholder 2">
            <a:extLst>
              <a:ext uri="{FF2B5EF4-FFF2-40B4-BE49-F238E27FC236}">
                <a16:creationId xmlns:a16="http://schemas.microsoft.com/office/drawing/2014/main" id="{BFAA0EFD-8B77-E0C0-EF68-7ACF545A7937}"/>
              </a:ext>
            </a:extLst>
          </p:cNvPr>
          <p:cNvSpPr>
            <a:spLocks noGrp="1"/>
          </p:cNvSpPr>
          <p:nvPr>
            <p:ph type="body" idx="1"/>
          </p:nvPr>
        </p:nvSpPr>
        <p:spPr/>
        <p:txBody>
          <a:bodyPr/>
          <a:lstStyle/>
          <a:p>
            <a:r>
              <a:rPr lang="en-US" dirty="0"/>
              <a:t>Measures of the Center of the Data</a:t>
            </a:r>
          </a:p>
        </p:txBody>
      </p:sp>
    </p:spTree>
    <p:extLst>
      <p:ext uri="{BB962C8B-B14F-4D97-AF65-F5344CB8AC3E}">
        <p14:creationId xmlns:p14="http://schemas.microsoft.com/office/powerpoint/2010/main" val="31864939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33B7-F6C7-58F1-9CC9-C9EBE91CB8DD}"/>
              </a:ext>
            </a:extLst>
          </p:cNvPr>
          <p:cNvSpPr>
            <a:spLocks noGrp="1"/>
          </p:cNvSpPr>
          <p:nvPr>
            <p:ph type="title"/>
          </p:nvPr>
        </p:nvSpPr>
        <p:spPr/>
        <p:txBody>
          <a:bodyPr/>
          <a:lstStyle/>
          <a:p>
            <a:r>
              <a:rPr lang="en-US" dirty="0"/>
              <a:t>Measures of the Center</a:t>
            </a:r>
          </a:p>
        </p:txBody>
      </p:sp>
      <p:sp>
        <p:nvSpPr>
          <p:cNvPr id="3" name="Content Placeholder 2">
            <a:extLst>
              <a:ext uri="{FF2B5EF4-FFF2-40B4-BE49-F238E27FC236}">
                <a16:creationId xmlns:a16="http://schemas.microsoft.com/office/drawing/2014/main" id="{CF21E7C3-BD5D-9DED-5967-7E05551EF3A3}"/>
              </a:ext>
            </a:extLst>
          </p:cNvPr>
          <p:cNvSpPr>
            <a:spLocks noGrp="1"/>
          </p:cNvSpPr>
          <p:nvPr>
            <p:ph idx="1"/>
          </p:nvPr>
        </p:nvSpPr>
        <p:spPr/>
        <p:txBody>
          <a:bodyPr>
            <a:normAutofit/>
          </a:bodyPr>
          <a:lstStyle/>
          <a:p>
            <a:pPr>
              <a:buFont typeface="Arial" panose="020B0604020202020204" pitchFamily="34" charset="0"/>
              <a:buChar char="•"/>
            </a:pPr>
            <a:r>
              <a:rPr lang="en-US" dirty="0"/>
              <a:t>The "center" of a data set is also a way of describing location. The two most widely used measures of the "center" of the data are the </a:t>
            </a:r>
            <a:r>
              <a:rPr lang="en-US" b="1" dirty="0"/>
              <a:t>mean </a:t>
            </a:r>
            <a:r>
              <a:rPr lang="en-US" dirty="0"/>
              <a:t>(average) and the </a:t>
            </a:r>
            <a:r>
              <a:rPr lang="en-US" b="1" dirty="0"/>
              <a:t>median</a:t>
            </a:r>
            <a:r>
              <a:rPr lang="en-US" dirty="0"/>
              <a:t>. </a:t>
            </a:r>
          </a:p>
          <a:p>
            <a:pPr>
              <a:buFont typeface="Arial" panose="020B0604020202020204" pitchFamily="34" charset="0"/>
              <a:buChar char="•"/>
            </a:pPr>
            <a:r>
              <a:rPr lang="en-US" i="1" dirty="0"/>
              <a:t>To calculate the </a:t>
            </a:r>
            <a:r>
              <a:rPr lang="en-US" b="1" i="1" dirty="0"/>
              <a:t>mean weight </a:t>
            </a:r>
            <a:r>
              <a:rPr lang="en-US" i="1" dirty="0"/>
              <a:t>of 50 people, add the 50 weights together and divide by 50. </a:t>
            </a:r>
          </a:p>
          <a:p>
            <a:pPr>
              <a:buFont typeface="Arial" panose="020B0604020202020204" pitchFamily="34" charset="0"/>
              <a:buChar char="•"/>
            </a:pPr>
            <a:r>
              <a:rPr lang="en-US" i="1" dirty="0"/>
              <a:t>To find the </a:t>
            </a:r>
            <a:r>
              <a:rPr lang="en-US" b="1" i="1" dirty="0"/>
              <a:t>median weight </a:t>
            </a:r>
            <a:r>
              <a:rPr lang="en-US" i="1" dirty="0"/>
              <a:t>of the 50 people, order the data and find the number that splits the data into two equal parts.</a:t>
            </a:r>
          </a:p>
          <a:p>
            <a:pPr>
              <a:buFont typeface="Arial" panose="020B0604020202020204" pitchFamily="34" charset="0"/>
              <a:buChar char="•"/>
            </a:pPr>
            <a:r>
              <a:rPr lang="en-US" b="1" dirty="0"/>
              <a:t>NOTE: </a:t>
            </a:r>
            <a:r>
              <a:rPr lang="en-US" dirty="0"/>
              <a:t>The words “mean” and “average” are often used interchangeably. The substitution of one word for the other is common practice. The technical term is “arithmetic mean” and “average” is technically a center location. However, in practice among non-statisticians, “average" is commonly accepted for “arithmetic mean.”</a:t>
            </a:r>
            <a:endParaRPr lang="en-US" i="1"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777997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FA6A4-832E-0F37-4532-27D33CC9A0AD}"/>
              </a:ext>
            </a:extLst>
          </p:cNvPr>
          <p:cNvSpPr>
            <a:spLocks noGrp="1"/>
          </p:cNvSpPr>
          <p:nvPr>
            <p:ph type="title"/>
          </p:nvPr>
        </p:nvSpPr>
        <p:spPr/>
        <p:txBody>
          <a:bodyPr/>
          <a:lstStyle/>
          <a:p>
            <a:r>
              <a:rPr lang="en-US" dirty="0"/>
              <a:t>Measures of the Center (Continued)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73822D9-F286-E0B7-4B49-0A83789B1CC6}"/>
                  </a:ext>
                </a:extLst>
              </p:cNvPr>
              <p:cNvSpPr>
                <a:spLocks noGrp="1"/>
              </p:cNvSpPr>
              <p:nvPr>
                <p:ph idx="1"/>
              </p:nvPr>
            </p:nvSpPr>
            <p:spPr/>
            <p:txBody>
              <a:bodyPr/>
              <a:lstStyle/>
              <a:p>
                <a:pPr>
                  <a:buFont typeface="Arial" panose="020B0604020202020204" pitchFamily="34" charset="0"/>
                  <a:buChar char="•"/>
                </a:pPr>
                <a:r>
                  <a:rPr lang="en-US" dirty="0"/>
                  <a:t>The letter used to represent the </a:t>
                </a:r>
                <a:r>
                  <a:rPr lang="en-US" b="1" dirty="0"/>
                  <a:t>sample mean </a:t>
                </a:r>
                <a:r>
                  <a:rPr lang="en-US" dirty="0"/>
                  <a:t>is an </a:t>
                </a:r>
                <a:r>
                  <a:rPr lang="en-US" i="1" dirty="0"/>
                  <a:t>x </a:t>
                </a:r>
                <a:r>
                  <a:rPr lang="en-US" dirty="0"/>
                  <a:t>with a bar over it (pronounced “</a:t>
                </a:r>
                <a:r>
                  <a:rPr lang="en-US" i="1" dirty="0"/>
                  <a:t>x </a:t>
                </a:r>
                <a:r>
                  <a:rPr lang="en-US" dirty="0"/>
                  <a:t>bar”): </a:t>
                </a: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a:t>
                </a:r>
              </a:p>
              <a:p>
                <a:pPr>
                  <a:buFont typeface="Arial" panose="020B0604020202020204" pitchFamily="34" charset="0"/>
                  <a:buChar char="•"/>
                </a:pPr>
                <a:r>
                  <a:rPr lang="en-US" dirty="0"/>
                  <a:t>The Greek letter </a:t>
                </a:r>
                <a:r>
                  <a:rPr lang="en-US" i="1" dirty="0"/>
                  <a:t>μ </a:t>
                </a:r>
                <a:r>
                  <a:rPr lang="en-US" dirty="0"/>
                  <a:t>(pronounced "mew") represents the </a:t>
                </a:r>
                <a:r>
                  <a:rPr lang="en-US" b="1" dirty="0"/>
                  <a:t>population mean</a:t>
                </a:r>
                <a:r>
                  <a:rPr lang="en-US" dirty="0"/>
                  <a:t>. </a:t>
                </a:r>
              </a:p>
              <a:p>
                <a:pPr>
                  <a:buFont typeface="Arial" panose="020B0604020202020204" pitchFamily="34" charset="0"/>
                  <a:buChar char="•"/>
                </a:pPr>
                <a:r>
                  <a:rPr lang="en-US" dirty="0"/>
                  <a:t>One of the requirements for the </a:t>
                </a:r>
                <a:r>
                  <a:rPr lang="en-US" b="1" dirty="0"/>
                  <a:t>sample mean </a:t>
                </a:r>
                <a:r>
                  <a:rPr lang="en-US" dirty="0"/>
                  <a:t>to be a good estimate of the </a:t>
                </a:r>
                <a:r>
                  <a:rPr lang="en-US" b="1" dirty="0"/>
                  <a:t>population mean </a:t>
                </a:r>
                <a:r>
                  <a:rPr lang="en-US" dirty="0"/>
                  <a:t>is for the sample taken to be truly random.</a:t>
                </a:r>
              </a:p>
              <a:p>
                <a:pPr>
                  <a:buFont typeface="Arial" panose="020B0604020202020204" pitchFamily="34" charset="0"/>
                  <a:buChar char="•"/>
                </a:pPr>
                <a:endParaRPr lang="en-US" sz="1400"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E73822D9-F286-E0B7-4B49-0A83789B1CC6}"/>
                  </a:ext>
                </a:extLst>
              </p:cNvPr>
              <p:cNvSpPr>
                <a:spLocks noGrp="1" noRot="1" noChangeAspect="1" noMove="1" noResize="1" noEditPoints="1" noAdjustHandles="1" noChangeArrowheads="1" noChangeShapeType="1" noTextEdit="1"/>
              </p:cNvSpPr>
              <p:nvPr>
                <p:ph idx="1"/>
              </p:nvPr>
            </p:nvSpPr>
            <p:spPr>
              <a:blipFill>
                <a:blip r:embed="rId2"/>
                <a:stretch>
                  <a:fillRect l="-1333" t="-810" r="-1455"/>
                </a:stretch>
              </a:blipFill>
            </p:spPr>
            <p:txBody>
              <a:bodyPr/>
              <a:lstStyle/>
              <a:p>
                <a:r>
                  <a:rPr lang="en-US">
                    <a:noFill/>
                  </a:rPr>
                  <a:t> </a:t>
                </a:r>
              </a:p>
            </p:txBody>
          </p:sp>
        </mc:Fallback>
      </mc:AlternateContent>
    </p:spTree>
    <p:extLst>
      <p:ext uri="{BB962C8B-B14F-4D97-AF65-F5344CB8AC3E}">
        <p14:creationId xmlns:p14="http://schemas.microsoft.com/office/powerpoint/2010/main" val="26565083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9132A-0F0F-CB4A-852C-56C008572277}"/>
              </a:ext>
            </a:extLst>
          </p:cNvPr>
          <p:cNvSpPr>
            <a:spLocks noGrp="1"/>
          </p:cNvSpPr>
          <p:nvPr>
            <p:ph type="title"/>
          </p:nvPr>
        </p:nvSpPr>
        <p:spPr/>
        <p:txBody>
          <a:bodyPr/>
          <a:lstStyle/>
          <a:p>
            <a:r>
              <a:rPr lang="en-US" dirty="0"/>
              <a:t>Measures of the Center (Continued)</a:t>
            </a:r>
          </a:p>
        </p:txBody>
      </p:sp>
      <p:sp>
        <p:nvSpPr>
          <p:cNvPr id="3" name="Content Placeholder 2">
            <a:extLst>
              <a:ext uri="{FF2B5EF4-FFF2-40B4-BE49-F238E27FC236}">
                <a16:creationId xmlns:a16="http://schemas.microsoft.com/office/drawing/2014/main" id="{9F393EA0-B19A-3A9C-9070-ECD54177A774}"/>
              </a:ext>
            </a:extLst>
          </p:cNvPr>
          <p:cNvSpPr>
            <a:spLocks noGrp="1"/>
          </p:cNvSpPr>
          <p:nvPr>
            <p:ph idx="1"/>
          </p:nvPr>
        </p:nvSpPr>
        <p:spPr/>
        <p:txBody>
          <a:bodyPr>
            <a:normAutofit/>
          </a:bodyPr>
          <a:lstStyle/>
          <a:p>
            <a:pPr>
              <a:buFont typeface="Arial" panose="020B0604020202020204" pitchFamily="34" charset="0"/>
              <a:buChar char="•"/>
            </a:pPr>
            <a:r>
              <a:rPr lang="en-US" dirty="0"/>
              <a:t>If the total number of data values in the sample</a:t>
            </a:r>
            <a:r>
              <a:rPr lang="en-US" i="1" dirty="0"/>
              <a:t> </a:t>
            </a:r>
            <a:r>
              <a:rPr lang="en-US" dirty="0"/>
              <a:t>is an odd number, the median is the middle value of the ordered data (ordered smallest to largest). </a:t>
            </a:r>
          </a:p>
          <a:p>
            <a:pPr>
              <a:buFont typeface="Arial" panose="020B0604020202020204" pitchFamily="34" charset="0"/>
              <a:buChar char="•"/>
            </a:pPr>
            <a:r>
              <a:rPr lang="en-US" dirty="0"/>
              <a:t>If the total number of data values in the sample</a:t>
            </a:r>
            <a:r>
              <a:rPr lang="en-US" i="1" dirty="0"/>
              <a:t> </a:t>
            </a:r>
            <a:r>
              <a:rPr lang="en-US" dirty="0"/>
              <a:t>is an even number, the median is equal to the two middle values added together and divided by two after the data has been ordered. </a:t>
            </a:r>
          </a:p>
          <a:p>
            <a:pPr>
              <a:buFont typeface="Arial" panose="020B0604020202020204" pitchFamily="34" charset="0"/>
              <a:buChar char="•"/>
            </a:pPr>
            <a:r>
              <a:rPr lang="en-US" dirty="0"/>
              <a:t>The location of the median and the value of the median are </a:t>
            </a:r>
            <a:r>
              <a:rPr lang="en-US" b="1" dirty="0"/>
              <a:t>not </a:t>
            </a:r>
            <a:r>
              <a:rPr lang="en-US" dirty="0"/>
              <a:t>the same. </a:t>
            </a:r>
          </a:p>
          <a:p>
            <a:pPr>
              <a:buFont typeface="Arial" panose="020B0604020202020204" pitchFamily="34" charset="0"/>
              <a:buChar char="•"/>
            </a:pPr>
            <a:r>
              <a:rPr lang="en-US" dirty="0"/>
              <a:t>The upper case letter </a:t>
            </a:r>
            <a:r>
              <a:rPr lang="en-US" i="1" dirty="0"/>
              <a:t>M </a:t>
            </a:r>
            <a:r>
              <a:rPr lang="en-US" dirty="0"/>
              <a:t>is often used to represent the median.</a:t>
            </a:r>
            <a:endParaRPr lang="en-US" sz="1400"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41909985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10EF8-CF00-36BB-3133-72535E905605}"/>
              </a:ext>
            </a:extLst>
          </p:cNvPr>
          <p:cNvSpPr>
            <a:spLocks noGrp="1"/>
          </p:cNvSpPr>
          <p:nvPr>
            <p:ph type="title"/>
          </p:nvPr>
        </p:nvSpPr>
        <p:spPr/>
        <p:txBody>
          <a:bodyPr/>
          <a:lstStyle/>
          <a:p>
            <a:r>
              <a:rPr lang="en-US" dirty="0"/>
              <a:t>Measures of the Center Example</a:t>
            </a:r>
          </a:p>
        </p:txBody>
      </p:sp>
      <p:sp>
        <p:nvSpPr>
          <p:cNvPr id="3" name="Content Placeholder 2">
            <a:extLst>
              <a:ext uri="{FF2B5EF4-FFF2-40B4-BE49-F238E27FC236}">
                <a16:creationId xmlns:a16="http://schemas.microsoft.com/office/drawing/2014/main" id="{65C9F258-9ED2-3BF7-7271-8408B6B72AEE}"/>
              </a:ext>
            </a:extLst>
          </p:cNvPr>
          <p:cNvSpPr>
            <a:spLocks noGrp="1"/>
          </p:cNvSpPr>
          <p:nvPr>
            <p:ph idx="1"/>
          </p:nvPr>
        </p:nvSpPr>
        <p:spPr/>
        <p:txBody>
          <a:bodyPr/>
          <a:lstStyle/>
          <a:p>
            <a:r>
              <a:rPr lang="en-US" dirty="0"/>
              <a:t>AIDS data indicating the number of months a patient with AIDS lives after taking a new antibody drug are as follows (smallest to largest): </a:t>
            </a:r>
          </a:p>
          <a:p>
            <a:br>
              <a:rPr lang="en-US" dirty="0"/>
            </a:br>
            <a:r>
              <a:rPr lang="en-US" dirty="0"/>
              <a:t>3; 4; 8; 8; 10; 11; 12; 13; 14; 15; 15; 16; 16; 17; 17; 18; 21; 22; 22; 24; 24; 25; 26; 26; 27; 27; 29; 29; 31; 32; 33; 33; 34; 34; 35; 37; 40; 44; 44; 47</a:t>
            </a:r>
          </a:p>
          <a:p>
            <a:br>
              <a:rPr lang="en-US" dirty="0"/>
            </a:br>
            <a:r>
              <a:rPr lang="en-US" dirty="0"/>
              <a:t>Calculate the mean and the median.</a:t>
            </a:r>
            <a:endParaRPr lang="en-US" sz="1400" dirty="0"/>
          </a:p>
          <a:p>
            <a:endParaRPr lang="en-US" dirty="0"/>
          </a:p>
        </p:txBody>
      </p:sp>
      <p:pic>
        <p:nvPicPr>
          <p:cNvPr id="4" name="Picture 3" descr="Solution 2.26&#10;Mean = 23.6&#10;Median = 24">
            <a:extLst>
              <a:ext uri="{FF2B5EF4-FFF2-40B4-BE49-F238E27FC236}">
                <a16:creationId xmlns:a16="http://schemas.microsoft.com/office/drawing/2014/main" id="{19AAAB64-1E5E-1034-8686-14A773DE3AD0}"/>
              </a:ext>
            </a:extLst>
          </p:cNvPr>
          <p:cNvPicPr>
            <a:picLocks noChangeAspect="1"/>
          </p:cNvPicPr>
          <p:nvPr/>
        </p:nvPicPr>
        <p:blipFill>
          <a:blip r:embed="rId2"/>
          <a:stretch>
            <a:fillRect/>
          </a:stretch>
        </p:blipFill>
        <p:spPr>
          <a:xfrm>
            <a:off x="5023760" y="4046357"/>
            <a:ext cx="6491110" cy="2295637"/>
          </a:xfrm>
          <a:prstGeom prst="rect">
            <a:avLst/>
          </a:prstGeom>
        </p:spPr>
      </p:pic>
    </p:spTree>
    <p:extLst>
      <p:ext uri="{BB962C8B-B14F-4D97-AF65-F5344CB8AC3E}">
        <p14:creationId xmlns:p14="http://schemas.microsoft.com/office/powerpoint/2010/main" val="3099100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77F41-62BA-7698-57A7-3609F8B3D535}"/>
              </a:ext>
            </a:extLst>
          </p:cNvPr>
          <p:cNvSpPr>
            <a:spLocks noGrp="1"/>
          </p:cNvSpPr>
          <p:nvPr>
            <p:ph type="title"/>
          </p:nvPr>
        </p:nvSpPr>
        <p:spPr/>
        <p:txBody>
          <a:bodyPr/>
          <a:lstStyle/>
          <a:p>
            <a:r>
              <a:rPr lang="en-US" dirty="0"/>
              <a:t>Measures of the Center </a:t>
            </a:r>
          </a:p>
        </p:txBody>
      </p:sp>
      <p:sp>
        <p:nvSpPr>
          <p:cNvPr id="3" name="Content Placeholder 2">
            <a:extLst>
              <a:ext uri="{FF2B5EF4-FFF2-40B4-BE49-F238E27FC236}">
                <a16:creationId xmlns:a16="http://schemas.microsoft.com/office/drawing/2014/main" id="{D55F9685-6F14-31BD-5DB8-8210FAEB39FA}"/>
              </a:ext>
            </a:extLst>
          </p:cNvPr>
          <p:cNvSpPr>
            <a:spLocks noGrp="1"/>
          </p:cNvSpPr>
          <p:nvPr>
            <p:ph idx="1"/>
          </p:nvPr>
        </p:nvSpPr>
        <p:spPr/>
        <p:txBody>
          <a:bodyPr>
            <a:normAutofit/>
          </a:bodyPr>
          <a:lstStyle/>
          <a:p>
            <a:pPr>
              <a:buFont typeface="Arial" panose="020B0604020202020204" pitchFamily="34" charset="0"/>
              <a:buChar char="•"/>
            </a:pPr>
            <a:r>
              <a:rPr lang="en-US" sz="2000" dirty="0"/>
              <a:t>Another measure of the center is the mode. The </a:t>
            </a:r>
            <a:r>
              <a:rPr lang="en-US" sz="2000" b="1" dirty="0"/>
              <a:t>mode </a:t>
            </a:r>
            <a:r>
              <a:rPr lang="en-US" sz="2000" dirty="0"/>
              <a:t>is the most frequent value. </a:t>
            </a:r>
          </a:p>
          <a:p>
            <a:pPr>
              <a:buFont typeface="Arial" panose="020B0604020202020204" pitchFamily="34" charset="0"/>
              <a:buChar char="•"/>
            </a:pPr>
            <a:r>
              <a:rPr lang="en-US" sz="2000" dirty="0"/>
              <a:t>There can be more than one mode in a data set as long as those values have the same frequency and that frequency is the highest. A data set with two modes is called </a:t>
            </a:r>
            <a:r>
              <a:rPr lang="en-US" sz="2000" b="1" dirty="0"/>
              <a:t>bimodal</a:t>
            </a:r>
            <a:r>
              <a:rPr lang="en-US" sz="2000" dirty="0"/>
              <a:t>.</a:t>
            </a:r>
          </a:p>
          <a:p>
            <a:pPr>
              <a:buFont typeface="Arial" panose="020B0604020202020204" pitchFamily="34" charset="0"/>
              <a:buChar char="•"/>
            </a:pPr>
            <a:r>
              <a:rPr lang="en-US" sz="2000" b="1" dirty="0"/>
              <a:t>NOTE: </a:t>
            </a:r>
            <a:r>
              <a:rPr lang="en-US" sz="2000" dirty="0"/>
              <a:t>The mode can be calculated for qualitative data as well as for quantitative data. For example, if the data set is: red, red, red, green, green, yellow, purple, black, blue, the mode is red.</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966811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D6E95-45D7-B91B-DC7D-3B69B78B998F}"/>
              </a:ext>
            </a:extLst>
          </p:cNvPr>
          <p:cNvSpPr>
            <a:spLocks noGrp="1"/>
          </p:cNvSpPr>
          <p:nvPr>
            <p:ph type="title"/>
          </p:nvPr>
        </p:nvSpPr>
        <p:spPr/>
        <p:txBody>
          <a:bodyPr>
            <a:normAutofit fontScale="90000"/>
          </a:bodyPr>
          <a:lstStyle/>
          <a:p>
            <a:r>
              <a:rPr lang="en-US" dirty="0"/>
              <a:t>Stem-and-Leaf Graphs (</a:t>
            </a:r>
            <a:r>
              <a:rPr lang="en-US" dirty="0" err="1"/>
              <a:t>Stemplots</a:t>
            </a:r>
            <a:r>
              <a:rPr lang="en-US" dirty="0"/>
              <a:t>) </a:t>
            </a:r>
            <a:br>
              <a:rPr lang="en-US" dirty="0"/>
            </a:br>
            <a:r>
              <a:rPr lang="en-US" dirty="0"/>
              <a:t>Example </a:t>
            </a:r>
          </a:p>
        </p:txBody>
      </p:sp>
      <p:sp>
        <p:nvSpPr>
          <p:cNvPr id="3" name="Content Placeholder 2">
            <a:extLst>
              <a:ext uri="{FF2B5EF4-FFF2-40B4-BE49-F238E27FC236}">
                <a16:creationId xmlns:a16="http://schemas.microsoft.com/office/drawing/2014/main" id="{F6366743-531F-8B40-B71D-A1B41816A1D8}"/>
              </a:ext>
            </a:extLst>
          </p:cNvPr>
          <p:cNvSpPr>
            <a:spLocks noGrp="1"/>
          </p:cNvSpPr>
          <p:nvPr>
            <p:ph idx="1"/>
          </p:nvPr>
        </p:nvSpPr>
        <p:spPr/>
        <p:txBody>
          <a:bodyPr>
            <a:normAutofit/>
          </a:bodyPr>
          <a:lstStyle/>
          <a:p>
            <a:r>
              <a:rPr lang="en-US" dirty="0"/>
              <a:t>For Susan Dean's spring pre-calculus class, scores for the first exam were as follows (smallest to largest): </a:t>
            </a:r>
          </a:p>
          <a:p>
            <a:r>
              <a:rPr lang="en-US" dirty="0"/>
              <a:t>33; 42; 49; 49; 53; 55; 55; 61; 63; 67; 68; 68; 69; 69; 72; 73; 74; 78; 80; 83; 88; 88; 88; 90; 92; 94; 94; 94; 94; 96; 100</a:t>
            </a:r>
          </a:p>
          <a:p>
            <a:r>
              <a:rPr lang="en-US" dirty="0"/>
              <a:t>The </a:t>
            </a:r>
            <a:r>
              <a:rPr lang="en-US" dirty="0" err="1"/>
              <a:t>stemplot</a:t>
            </a:r>
            <a:r>
              <a:rPr lang="en-US" dirty="0"/>
              <a:t> shows that most scores fell in the 60s, 70s, 80s, and 90s. </a:t>
            </a:r>
          </a:p>
          <a:p>
            <a:r>
              <a:rPr lang="en-US" dirty="0"/>
              <a:t>Eight out of the 31 scores or approximately 26% (8/31) </a:t>
            </a:r>
          </a:p>
          <a:p>
            <a:r>
              <a:rPr lang="en-US" dirty="0"/>
              <a:t>were in the 90s or 100, a fairly high number of As. </a:t>
            </a:r>
          </a:p>
          <a:p>
            <a:endParaRPr lang="en-US" dirty="0"/>
          </a:p>
        </p:txBody>
      </p:sp>
      <p:pic>
        <p:nvPicPr>
          <p:cNvPr id="4" name="Picture 3" descr="Table 2.1 Stem-and-Leaf Graph">
            <a:extLst>
              <a:ext uri="{FF2B5EF4-FFF2-40B4-BE49-F238E27FC236}">
                <a16:creationId xmlns:a16="http://schemas.microsoft.com/office/drawing/2014/main" id="{8A1C17DF-BEC2-3EA4-6FE1-A3EC5AE9EB4F}"/>
              </a:ext>
            </a:extLst>
          </p:cNvPr>
          <p:cNvPicPr>
            <a:picLocks noChangeAspect="1"/>
          </p:cNvPicPr>
          <p:nvPr/>
        </p:nvPicPr>
        <p:blipFill rotWithShape="1">
          <a:blip r:embed="rId2"/>
          <a:srcRect l="39771" t="23874" r="39137" b="18901"/>
          <a:stretch/>
        </p:blipFill>
        <p:spPr>
          <a:xfrm>
            <a:off x="8725797" y="3341379"/>
            <a:ext cx="1548883" cy="3013788"/>
          </a:xfrm>
          <a:prstGeom prst="rect">
            <a:avLst/>
          </a:prstGeom>
        </p:spPr>
      </p:pic>
    </p:spTree>
    <p:extLst>
      <p:ext uri="{BB962C8B-B14F-4D97-AF65-F5344CB8AC3E}">
        <p14:creationId xmlns:p14="http://schemas.microsoft.com/office/powerpoint/2010/main" val="27248782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A0D59-132E-6F71-B8D8-4868432E041C}"/>
              </a:ext>
            </a:extLst>
          </p:cNvPr>
          <p:cNvSpPr>
            <a:spLocks noGrp="1"/>
          </p:cNvSpPr>
          <p:nvPr>
            <p:ph type="title"/>
          </p:nvPr>
        </p:nvSpPr>
        <p:spPr/>
        <p:txBody>
          <a:bodyPr/>
          <a:lstStyle/>
          <a:p>
            <a:r>
              <a:rPr lang="en-US" dirty="0"/>
              <a:t>Mode Example</a:t>
            </a:r>
          </a:p>
        </p:txBody>
      </p:sp>
      <p:sp>
        <p:nvSpPr>
          <p:cNvPr id="3" name="Content Placeholder 2">
            <a:extLst>
              <a:ext uri="{FF2B5EF4-FFF2-40B4-BE49-F238E27FC236}">
                <a16:creationId xmlns:a16="http://schemas.microsoft.com/office/drawing/2014/main" id="{0463CBAA-9782-C1B8-57A3-B0E6C05BBCDD}"/>
              </a:ext>
            </a:extLst>
          </p:cNvPr>
          <p:cNvSpPr>
            <a:spLocks noGrp="1"/>
          </p:cNvSpPr>
          <p:nvPr>
            <p:ph idx="1"/>
          </p:nvPr>
        </p:nvSpPr>
        <p:spPr/>
        <p:txBody>
          <a:bodyPr/>
          <a:lstStyle/>
          <a:p>
            <a:r>
              <a:rPr lang="en-US" sz="1800" dirty="0"/>
              <a:t>Five real estate exam scores are 430, 430, 480, 480, 495. </a:t>
            </a:r>
          </a:p>
          <a:p>
            <a:pPr marL="0" indent="0">
              <a:buNone/>
            </a:pPr>
            <a:r>
              <a:rPr lang="en-US" sz="1800" dirty="0"/>
              <a:t> The data set is bimodal because the scores 430 and 480 each occur twice.</a:t>
            </a:r>
            <a:endParaRPr lang="en-US" sz="1800" b="1" dirty="0"/>
          </a:p>
          <a:p>
            <a:endParaRPr lang="en-US" dirty="0"/>
          </a:p>
        </p:txBody>
      </p:sp>
    </p:spTree>
    <p:extLst>
      <p:ext uri="{BB962C8B-B14F-4D97-AF65-F5344CB8AC3E}">
        <p14:creationId xmlns:p14="http://schemas.microsoft.com/office/powerpoint/2010/main" val="42517899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6BB6-6B1B-0FA5-F473-DA7F2FD6E279}"/>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EB301E91-86EE-B5C5-6C7E-FF5B7795E390}"/>
              </a:ext>
            </a:extLst>
          </p:cNvPr>
          <p:cNvSpPr>
            <a:spLocks noGrp="1"/>
          </p:cNvSpPr>
          <p:nvPr>
            <p:ph idx="1"/>
          </p:nvPr>
        </p:nvSpPr>
        <p:spPr/>
        <p:txBody>
          <a:bodyPr/>
          <a:lstStyle/>
          <a:p>
            <a:r>
              <a:rPr lang="en-US" dirty="0"/>
              <a:t>In a sample of 60 households, one house is worth $2,500,000. Half of the rest are worth $280,000, and all the others are worth $315,000. Which is the better measure of the “center”: the mean, median, or mode?</a:t>
            </a:r>
          </a:p>
          <a:p>
            <a:endParaRPr lang="en-US" dirty="0"/>
          </a:p>
        </p:txBody>
      </p:sp>
    </p:spTree>
    <p:extLst>
      <p:ext uri="{BB962C8B-B14F-4D97-AF65-F5344CB8AC3E}">
        <p14:creationId xmlns:p14="http://schemas.microsoft.com/office/powerpoint/2010/main" val="2880770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C4E52-603B-4AB8-47CD-CC472398D70B}"/>
              </a:ext>
            </a:extLst>
          </p:cNvPr>
          <p:cNvSpPr>
            <a:spLocks noGrp="1"/>
          </p:cNvSpPr>
          <p:nvPr>
            <p:ph type="title"/>
          </p:nvPr>
        </p:nvSpPr>
        <p:spPr/>
        <p:txBody>
          <a:bodyPr/>
          <a:lstStyle/>
          <a:p>
            <a:r>
              <a:rPr lang="en-US" dirty="0"/>
              <a:t>Calculating the Mean of Grouped </a:t>
            </a:r>
            <a:br>
              <a:rPr lang="en-US" dirty="0"/>
            </a:br>
            <a:r>
              <a:rPr lang="en-US" dirty="0"/>
              <a:t>Frequency Tables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C89BFE5-C793-F126-8F3C-68E27603A38B}"/>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When only grouped data is available, you do not know the individual data values (we only know intervals and interval frequencies); therefore, you cannot compute an exact mean for the data set. </a:t>
                </a:r>
              </a:p>
              <a:p>
                <a:pPr>
                  <a:buFont typeface="Arial" panose="020B0604020202020204" pitchFamily="34" charset="0"/>
                  <a:buChar char="•"/>
                </a:pPr>
                <a:r>
                  <a:rPr lang="en-US" dirty="0"/>
                  <a:t>What we must do is estimate the actual mean by calculating the mean of a frequency table. </a:t>
                </a:r>
              </a:p>
              <a:p>
                <a:pPr>
                  <a:buFont typeface="Arial" panose="020B0604020202020204" pitchFamily="34" charset="0"/>
                  <a:buChar char="•"/>
                </a:pPr>
                <a:r>
                  <a:rPr lang="en-US" dirty="0"/>
                  <a:t>A frequency table is a data representation in which grouped data is displayed along with the corresponding frequencies.</a:t>
                </a:r>
              </a:p>
              <a:p>
                <a:pPr>
                  <a:buFont typeface="Arial" panose="020B0604020202020204" pitchFamily="34" charset="0"/>
                  <a:buChar char="•"/>
                </a:pPr>
                <a:r>
                  <a:rPr lang="en-US" dirty="0"/>
                  <a:t>To find the mean of a frequency table, </a:t>
                </a:r>
                <a:r>
                  <a:rPr lang="en-US" dirty="0">
                    <a:solidFill>
                      <a:srgbClr val="424242"/>
                    </a:solidFill>
                  </a:rPr>
                  <a:t>w</a:t>
                </a:r>
                <a:r>
                  <a:rPr lang="en-US" b="0" i="0" dirty="0">
                    <a:solidFill>
                      <a:srgbClr val="424242"/>
                    </a:solidFill>
                    <a:effectLst/>
                  </a:rPr>
                  <a:t>e simply need to modify the definition to fit within the restrictions of a frequency table. </a:t>
                </a:r>
              </a:p>
              <a:p>
                <a:pPr lvl="1">
                  <a:buFont typeface="Arial" panose="020B0604020202020204" pitchFamily="34" charset="0"/>
                  <a:buChar char="•"/>
                </a:pPr>
                <a:r>
                  <a:rPr lang="en-US" b="0" i="0" dirty="0">
                    <a:solidFill>
                      <a:srgbClr val="424242"/>
                    </a:solidFill>
                    <a:effectLst/>
                  </a:rPr>
                  <a:t>Since we do not know the individual data values we can instead find the midpoint of each interval. The </a:t>
                </a:r>
                <a:r>
                  <a:rPr lang="en-US" b="1" i="0" dirty="0">
                    <a:solidFill>
                      <a:srgbClr val="424242"/>
                    </a:solidFill>
                    <a:effectLst/>
                  </a:rPr>
                  <a:t>midpoint</a:t>
                </a:r>
                <a:r>
                  <a:rPr lang="en-US" b="0" i="0" dirty="0">
                    <a:solidFill>
                      <a:srgbClr val="424242"/>
                    </a:solidFill>
                    <a:effectLst/>
                  </a:rPr>
                  <a:t> is </a:t>
                </a:r>
                <a14:m>
                  <m:oMath xmlns:m="http://schemas.openxmlformats.org/officeDocument/2006/math">
                    <m:f>
                      <m:fPr>
                        <m:ctrlPr>
                          <a:rPr lang="en-US" b="0" i="1" smtClean="0">
                            <a:solidFill>
                              <a:srgbClr val="424242"/>
                            </a:solidFill>
                            <a:effectLst/>
                          </a:rPr>
                        </m:ctrlPr>
                      </m:fPr>
                      <m:num>
                        <m:r>
                          <a:rPr lang="en-US" b="0" i="1" smtClean="0">
                            <a:solidFill>
                              <a:srgbClr val="424242"/>
                            </a:solidFill>
                            <a:effectLst/>
                          </a:rPr>
                          <m:t>𝑙𝑜𝑤𝑒𝑟</m:t>
                        </m:r>
                        <m:r>
                          <a:rPr lang="en-US" b="0" i="1" smtClean="0">
                            <a:solidFill>
                              <a:srgbClr val="424242"/>
                            </a:solidFill>
                            <a:effectLst/>
                          </a:rPr>
                          <m:t> </m:t>
                        </m:r>
                        <m:r>
                          <a:rPr lang="en-US" b="0" i="1" smtClean="0">
                            <a:solidFill>
                              <a:srgbClr val="424242"/>
                            </a:solidFill>
                            <a:effectLst/>
                          </a:rPr>
                          <m:t>𝑏𝑜𝑢𝑛𝑑𝑎𝑟𝑦</m:t>
                        </m:r>
                        <m:r>
                          <a:rPr lang="en-US" b="0" i="1" smtClean="0">
                            <a:solidFill>
                              <a:srgbClr val="424242"/>
                            </a:solidFill>
                            <a:effectLst/>
                          </a:rPr>
                          <m:t>+</m:t>
                        </m:r>
                        <m:r>
                          <a:rPr lang="en-US" b="0" i="1" smtClean="0">
                            <a:solidFill>
                              <a:srgbClr val="424242"/>
                            </a:solidFill>
                            <a:effectLst/>
                          </a:rPr>
                          <m:t>𝑢𝑝𝑝𝑒𝑟</m:t>
                        </m:r>
                        <m:r>
                          <a:rPr lang="en-US" b="0" i="1" smtClean="0">
                            <a:solidFill>
                              <a:srgbClr val="424242"/>
                            </a:solidFill>
                            <a:effectLst/>
                          </a:rPr>
                          <m:t> </m:t>
                        </m:r>
                        <m:r>
                          <a:rPr lang="en-US" b="0" i="1" smtClean="0">
                            <a:solidFill>
                              <a:srgbClr val="424242"/>
                            </a:solidFill>
                            <a:effectLst/>
                          </a:rPr>
                          <m:t>𝑏𝑜𝑢𝑛𝑑𝑎𝑟𝑦</m:t>
                        </m:r>
                      </m:num>
                      <m:den>
                        <m:r>
                          <a:rPr lang="en-US" b="0" i="1" smtClean="0">
                            <a:solidFill>
                              <a:srgbClr val="424242"/>
                            </a:solidFill>
                            <a:effectLst/>
                          </a:rPr>
                          <m:t>2</m:t>
                        </m:r>
                      </m:den>
                    </m:f>
                  </m:oMath>
                </a14:m>
                <a:endParaRPr lang="en-US" dirty="0"/>
              </a:p>
              <a:p>
                <a:pPr lvl="1">
                  <a:buFont typeface="Arial" panose="020B0604020202020204" pitchFamily="34" charset="0"/>
                  <a:buChar char="•"/>
                </a:pPr>
                <a:r>
                  <a:rPr lang="en-US" dirty="0"/>
                  <a:t>The mean definition for frequency is: </a:t>
                </a:r>
                <a14:m>
                  <m:oMath xmlns:m="http://schemas.openxmlformats.org/officeDocument/2006/math">
                    <m:r>
                      <a:rPr lang="en-US" b="0" i="1" smtClean="0"/>
                      <m:t>𝑚𝑒𝑎𝑛</m:t>
                    </m:r>
                    <m:r>
                      <a:rPr lang="en-US" b="0" i="1" smtClean="0"/>
                      <m:t> </m:t>
                    </m:r>
                    <m:r>
                      <a:rPr lang="en-US" b="0" i="1" smtClean="0"/>
                      <m:t>𝑓𝑟𝑒𝑞𝑢𝑒𝑛𝑐𝑦</m:t>
                    </m:r>
                    <m:r>
                      <a:rPr lang="en-US" b="0" i="1" smtClean="0"/>
                      <m:t>=</m:t>
                    </m:r>
                    <m:f>
                      <m:fPr>
                        <m:ctrlPr>
                          <a:rPr lang="en-US" b="0" i="1" smtClean="0"/>
                        </m:ctrlPr>
                      </m:fPr>
                      <m:num>
                        <m:r>
                          <m:rPr>
                            <m:sty m:val="p"/>
                          </m:rPr>
                          <a:rPr lang="en-US" b="0" i="0" smtClean="0"/>
                          <m:t>Σ</m:t>
                        </m:r>
                        <m:r>
                          <a:rPr lang="en-US" b="0" i="1" smtClean="0"/>
                          <m:t>𝑓𝑚</m:t>
                        </m:r>
                      </m:num>
                      <m:den>
                        <m:r>
                          <m:rPr>
                            <m:sty m:val="p"/>
                          </m:rPr>
                          <a:rPr lang="en-US" b="0" i="0" smtClean="0"/>
                          <m:t>Σ</m:t>
                        </m:r>
                        <m:r>
                          <a:rPr lang="en-US" b="0" i="1" smtClean="0"/>
                          <m:t>𝑓</m:t>
                        </m:r>
                      </m:den>
                    </m:f>
                    <m:r>
                      <a:rPr lang="en-US" b="0" i="1" smtClean="0"/>
                      <m:t>,</m:t>
                    </m:r>
                  </m:oMath>
                </a14:m>
                <a:r>
                  <a:rPr lang="en-US" dirty="0"/>
                  <a:t> f=frequency of the interval, m=midpoint</a:t>
                </a:r>
              </a:p>
            </p:txBody>
          </p:sp>
        </mc:Choice>
        <mc:Fallback>
          <p:sp>
            <p:nvSpPr>
              <p:cNvPr id="3" name="Content Placeholder 2">
                <a:extLst>
                  <a:ext uri="{FF2B5EF4-FFF2-40B4-BE49-F238E27FC236}">
                    <a16:creationId xmlns:a16="http://schemas.microsoft.com/office/drawing/2014/main" id="{BC89BFE5-C793-F126-8F3C-68E27603A38B}"/>
                  </a:ext>
                </a:extLst>
              </p:cNvPr>
              <p:cNvSpPr>
                <a:spLocks noGrp="1" noRot="1" noChangeAspect="1" noMove="1" noResize="1" noEditPoints="1" noAdjustHandles="1" noChangeArrowheads="1" noChangeShapeType="1" noTextEdit="1"/>
              </p:cNvSpPr>
              <p:nvPr>
                <p:ph idx="1"/>
              </p:nvPr>
            </p:nvSpPr>
            <p:spPr>
              <a:blipFill>
                <a:blip r:embed="rId2"/>
                <a:stretch>
                  <a:fillRect l="-1333" t="-972" r="-1576"/>
                </a:stretch>
              </a:blipFill>
            </p:spPr>
            <p:txBody>
              <a:bodyPr/>
              <a:lstStyle/>
              <a:p>
                <a:r>
                  <a:rPr lang="en-US">
                    <a:noFill/>
                  </a:rPr>
                  <a:t> </a:t>
                </a:r>
              </a:p>
            </p:txBody>
          </p:sp>
        </mc:Fallback>
      </mc:AlternateContent>
    </p:spTree>
    <p:extLst>
      <p:ext uri="{BB962C8B-B14F-4D97-AF65-F5344CB8AC3E}">
        <p14:creationId xmlns:p14="http://schemas.microsoft.com/office/powerpoint/2010/main" val="18994826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77F7C-75F3-ACE2-28D8-51A071144037}"/>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56F4E10-5D46-EFE7-C21C-E4B09FBAC6AA}"/>
              </a:ext>
            </a:extLst>
          </p:cNvPr>
          <p:cNvSpPr>
            <a:spLocks noGrp="1"/>
          </p:cNvSpPr>
          <p:nvPr>
            <p:ph idx="1"/>
          </p:nvPr>
        </p:nvSpPr>
        <p:spPr/>
        <p:txBody>
          <a:bodyPr>
            <a:normAutofit/>
          </a:bodyPr>
          <a:lstStyle/>
          <a:p>
            <a:r>
              <a:rPr lang="en-US" dirty="0"/>
              <a:t>A frequency table displaying professor Blount’s last statistic test is shown. Find the best estimate of the class mean. See the Excel spreadsheet for data. </a:t>
            </a:r>
          </a:p>
          <a:p>
            <a:endParaRPr lang="en-US" dirty="0"/>
          </a:p>
        </p:txBody>
      </p:sp>
      <p:pic>
        <p:nvPicPr>
          <p:cNvPr id="5" name="Picture 4">
            <a:extLst>
              <a:ext uri="{FF2B5EF4-FFF2-40B4-BE49-F238E27FC236}">
                <a16:creationId xmlns:a16="http://schemas.microsoft.com/office/drawing/2014/main" id="{5BD1F207-CD36-C146-5FD2-37565126348C}"/>
              </a:ext>
            </a:extLst>
          </p:cNvPr>
          <p:cNvPicPr>
            <a:picLocks noChangeAspect="1"/>
          </p:cNvPicPr>
          <p:nvPr/>
        </p:nvPicPr>
        <p:blipFill rotWithShape="1">
          <a:blip r:embed="rId2"/>
          <a:srcRect l="21683" t="38576" r="16278" b="19612"/>
          <a:stretch/>
        </p:blipFill>
        <p:spPr>
          <a:xfrm>
            <a:off x="1097280" y="3001605"/>
            <a:ext cx="5672831" cy="2867487"/>
          </a:xfrm>
          <a:prstGeom prst="rect">
            <a:avLst/>
          </a:prstGeom>
        </p:spPr>
      </p:pic>
    </p:spTree>
    <p:extLst>
      <p:ext uri="{BB962C8B-B14F-4D97-AF65-F5344CB8AC3E}">
        <p14:creationId xmlns:p14="http://schemas.microsoft.com/office/powerpoint/2010/main" val="35553215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89F00-57A7-117F-5B9F-2ABE8D400A7B}"/>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984BF78F-E79B-A1D6-CA89-5AA83AF217A2}"/>
              </a:ext>
            </a:extLst>
          </p:cNvPr>
          <p:cNvSpPr>
            <a:spLocks noGrp="1"/>
          </p:cNvSpPr>
          <p:nvPr>
            <p:ph idx="1"/>
          </p:nvPr>
        </p:nvSpPr>
        <p:spPr/>
        <p:txBody>
          <a:bodyPr>
            <a:normAutofit fontScale="77500" lnSpcReduction="20000"/>
          </a:bodyPr>
          <a:lstStyle/>
          <a:p>
            <a:r>
              <a:rPr lang="en-US" dirty="0"/>
              <a:t>Find the midpoints for all intervals</a:t>
            </a:r>
          </a:p>
          <a:p>
            <a:r>
              <a:rPr lang="en-US" dirty="0"/>
              <a:t>Grade interval	Midpoint</a:t>
            </a:r>
          </a:p>
          <a:p>
            <a:r>
              <a:rPr lang="en-US" dirty="0"/>
              <a:t>50–56.5		53.25</a:t>
            </a:r>
          </a:p>
          <a:p>
            <a:r>
              <a:rPr lang="en-US" dirty="0"/>
              <a:t>56.5–62.5	59.5</a:t>
            </a:r>
          </a:p>
          <a:p>
            <a:r>
              <a:rPr lang="en-US" dirty="0"/>
              <a:t>62.5–68.5	65.5</a:t>
            </a:r>
          </a:p>
          <a:p>
            <a:r>
              <a:rPr lang="en-US" dirty="0"/>
              <a:t>68.5–74.5	71.5</a:t>
            </a:r>
          </a:p>
          <a:p>
            <a:r>
              <a:rPr lang="en-US" dirty="0"/>
              <a:t>74.5–80.5	77.5</a:t>
            </a:r>
          </a:p>
          <a:p>
            <a:r>
              <a:rPr lang="en-US" dirty="0"/>
              <a:t>80.5–86.5	83.5</a:t>
            </a:r>
          </a:p>
          <a:p>
            <a:r>
              <a:rPr lang="en-US" dirty="0"/>
              <a:t>86.5–92.5	89.5</a:t>
            </a:r>
          </a:p>
          <a:p>
            <a:r>
              <a:rPr lang="en-US" dirty="0"/>
              <a:t>92.5–98.5	95.5</a:t>
            </a:r>
          </a:p>
        </p:txBody>
      </p:sp>
    </p:spTree>
    <p:extLst>
      <p:ext uri="{BB962C8B-B14F-4D97-AF65-F5344CB8AC3E}">
        <p14:creationId xmlns:p14="http://schemas.microsoft.com/office/powerpoint/2010/main" val="42141202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A2585-9E9E-EC8D-CB47-236CEA9C44A5}"/>
              </a:ext>
            </a:extLst>
          </p:cNvPr>
          <p:cNvSpPr>
            <a:spLocks noGrp="1"/>
          </p:cNvSpPr>
          <p:nvPr>
            <p:ph type="title"/>
          </p:nvPr>
        </p:nvSpPr>
        <p:spPr/>
        <p:txBody>
          <a:bodyPr/>
          <a:lstStyle/>
          <a:p>
            <a:r>
              <a:rPr lang="en-US" dirty="0"/>
              <a:t>Solution, Continued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6A0BCFC-9977-96F0-61CE-69A9CA3FA0F1}"/>
                  </a:ext>
                </a:extLst>
              </p:cNvPr>
              <p:cNvSpPr>
                <a:spLocks noGrp="1"/>
              </p:cNvSpPr>
              <p:nvPr>
                <p:ph idx="1"/>
              </p:nvPr>
            </p:nvSpPr>
            <p:spPr/>
            <p:txBody>
              <a:bodyPr/>
              <a:lstStyle/>
              <a:p>
                <a:r>
                  <a:rPr lang="en-US" dirty="0"/>
                  <a:t>Calculate the sum of the product of each interval frequency and midpoint. ∑​</a:t>
                </a:r>
                <a:r>
                  <a:rPr lang="en-US" dirty="0" err="1"/>
                  <a:t>fm</a:t>
                </a:r>
                <a:endParaRPr lang="en-US" dirty="0"/>
              </a:p>
              <a:p>
                <a:r>
                  <a:rPr lang="en-US" dirty="0"/>
                  <a:t>53.25(1)+59.5(0)+65.5(4)+71.5(4)+77.5(2)+83.5(3)+89.5(4)+95.5(1)=1460.25</a:t>
                </a:r>
              </a:p>
              <a:p>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m:t>
                        </m:r>
                        <m:r>
                          <a:rPr lang="en-US" i="1" dirty="0" err="1" smtClean="0">
                            <a:latin typeface="Cambria Math" panose="02040503050406030204" pitchFamily="18" charset="0"/>
                          </a:rPr>
                          <m:t>𝑓𝑚</m:t>
                        </m:r>
                      </m:num>
                      <m:den>
                        <m:r>
                          <a:rPr lang="en-US" i="1" dirty="0">
                            <a:latin typeface="Cambria Math" panose="02040503050406030204" pitchFamily="18" charset="0"/>
                          </a:rPr>
                          <m:t>∑</m:t>
                        </m:r>
                        <m:r>
                          <a:rPr lang="en-US" i="1" dirty="0">
                            <a:latin typeface="Cambria Math" panose="02040503050406030204" pitchFamily="18" charset="0"/>
                          </a:rPr>
                          <m:t>𝑓</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1460.25</m:t>
                        </m:r>
                      </m:num>
                      <m:den>
                        <m:r>
                          <a:rPr lang="en-US" b="0" i="1" dirty="0" smtClean="0">
                            <a:latin typeface="Cambria Math" panose="02040503050406030204" pitchFamily="18" charset="0"/>
                          </a:rPr>
                          <m:t>19</m:t>
                        </m:r>
                      </m:den>
                    </m:f>
                    <m:r>
                      <a:rPr lang="en-US" i="1" dirty="0" smtClean="0">
                        <a:latin typeface="Cambria Math" panose="02040503050406030204" pitchFamily="18" charset="0"/>
                      </a:rPr>
                      <m:t>=76.86</m:t>
                    </m:r>
                  </m:oMath>
                </a14:m>
                <a:endParaRPr lang="en-US" dirty="0"/>
              </a:p>
            </p:txBody>
          </p:sp>
        </mc:Choice>
        <mc:Fallback xmlns="">
          <p:sp>
            <p:nvSpPr>
              <p:cNvPr id="3" name="Content Placeholder 2">
                <a:extLst>
                  <a:ext uri="{FF2B5EF4-FFF2-40B4-BE49-F238E27FC236}">
                    <a16:creationId xmlns:a16="http://schemas.microsoft.com/office/drawing/2014/main" id="{76A0BCFC-9977-96F0-61CE-69A9CA3FA0F1}"/>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Tree>
    <p:extLst>
      <p:ext uri="{BB962C8B-B14F-4D97-AF65-F5344CB8AC3E}">
        <p14:creationId xmlns:p14="http://schemas.microsoft.com/office/powerpoint/2010/main" val="38709138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B3E9E-EF71-C8CE-CE98-55407FF9D7BF}"/>
              </a:ext>
            </a:extLst>
          </p:cNvPr>
          <p:cNvSpPr>
            <a:spLocks noGrp="1"/>
          </p:cNvSpPr>
          <p:nvPr>
            <p:ph type="title"/>
          </p:nvPr>
        </p:nvSpPr>
        <p:spPr/>
        <p:txBody>
          <a:bodyPr/>
          <a:lstStyle/>
          <a:p>
            <a:r>
              <a:rPr lang="en-US" dirty="0"/>
              <a:t>Section 2.6</a:t>
            </a:r>
          </a:p>
        </p:txBody>
      </p:sp>
      <p:sp>
        <p:nvSpPr>
          <p:cNvPr id="3" name="Text Placeholder 2">
            <a:extLst>
              <a:ext uri="{FF2B5EF4-FFF2-40B4-BE49-F238E27FC236}">
                <a16:creationId xmlns:a16="http://schemas.microsoft.com/office/drawing/2014/main" id="{87A9A998-E0C5-8A6A-581A-92730FF66EC8}"/>
              </a:ext>
            </a:extLst>
          </p:cNvPr>
          <p:cNvSpPr>
            <a:spLocks noGrp="1"/>
          </p:cNvSpPr>
          <p:nvPr>
            <p:ph type="body" idx="1"/>
          </p:nvPr>
        </p:nvSpPr>
        <p:spPr/>
        <p:txBody>
          <a:bodyPr/>
          <a:lstStyle/>
          <a:p>
            <a:r>
              <a:rPr lang="en-US" dirty="0"/>
              <a:t>Skewness and the Mean, Median, and Mode</a:t>
            </a:r>
          </a:p>
        </p:txBody>
      </p:sp>
    </p:spTree>
    <p:extLst>
      <p:ext uri="{BB962C8B-B14F-4D97-AF65-F5344CB8AC3E}">
        <p14:creationId xmlns:p14="http://schemas.microsoft.com/office/powerpoint/2010/main" val="23198206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86656-588C-59C7-8E9A-1F73D8DAEB52}"/>
              </a:ext>
            </a:extLst>
          </p:cNvPr>
          <p:cNvSpPr>
            <a:spLocks noGrp="1"/>
          </p:cNvSpPr>
          <p:nvPr>
            <p:ph type="title"/>
          </p:nvPr>
        </p:nvSpPr>
        <p:spPr/>
        <p:txBody>
          <a:bodyPr/>
          <a:lstStyle/>
          <a:p>
            <a:r>
              <a:rPr lang="en-US" dirty="0"/>
              <a:t>Skewness and the Mean, Median, </a:t>
            </a:r>
            <a:br>
              <a:rPr lang="en-US" dirty="0"/>
            </a:br>
            <a:r>
              <a:rPr lang="en-US" dirty="0"/>
              <a:t>and Mode</a:t>
            </a:r>
          </a:p>
        </p:txBody>
      </p:sp>
      <p:sp>
        <p:nvSpPr>
          <p:cNvPr id="3" name="Content Placeholder 2">
            <a:extLst>
              <a:ext uri="{FF2B5EF4-FFF2-40B4-BE49-F238E27FC236}">
                <a16:creationId xmlns:a16="http://schemas.microsoft.com/office/drawing/2014/main" id="{0F1C9F69-9C01-9CF2-421B-E78F782B6B37}"/>
              </a:ext>
            </a:extLst>
          </p:cNvPr>
          <p:cNvSpPr>
            <a:spLocks noGrp="1"/>
          </p:cNvSpPr>
          <p:nvPr>
            <p:ph idx="1"/>
          </p:nvPr>
        </p:nvSpPr>
        <p:spPr>
          <a:xfrm>
            <a:off x="1097280" y="1954889"/>
            <a:ext cx="10242375" cy="2210786"/>
          </a:xfrm>
        </p:spPr>
        <p:txBody>
          <a:bodyPr>
            <a:normAutofit fontScale="77500" lnSpcReduction="20000"/>
          </a:bodyPr>
          <a:lstStyle/>
          <a:p>
            <a:pPr>
              <a:buFont typeface="Arial" panose="020B0604020202020204" pitchFamily="34" charset="0"/>
              <a:buChar char="•"/>
            </a:pPr>
            <a:r>
              <a:rPr lang="en-US" dirty="0"/>
              <a:t>The histogram displays a </a:t>
            </a:r>
            <a:r>
              <a:rPr lang="en-US" b="1" dirty="0"/>
              <a:t>symmetrical </a:t>
            </a:r>
            <a:r>
              <a:rPr lang="en-US" dirty="0"/>
              <a:t>distribution of data. </a:t>
            </a:r>
          </a:p>
          <a:p>
            <a:pPr>
              <a:buFont typeface="Arial" panose="020B0604020202020204" pitchFamily="34" charset="0"/>
              <a:buChar char="•"/>
            </a:pPr>
            <a:r>
              <a:rPr lang="en-US" dirty="0"/>
              <a:t>A distribution is symmetrical if a vertical line can be drawn at some point in the histogram such that the shape to the left and the right of the vertical line are mirror images of each other.</a:t>
            </a:r>
          </a:p>
          <a:p>
            <a:pPr>
              <a:buFont typeface="Arial" panose="020B0604020202020204" pitchFamily="34" charset="0"/>
              <a:buChar char="•"/>
            </a:pPr>
            <a:r>
              <a:rPr lang="en-US" b="1" dirty="0"/>
              <a:t>In a perfectly symmetrical distribution, the mean and the median are the same. </a:t>
            </a:r>
          </a:p>
          <a:p>
            <a:pPr>
              <a:buFont typeface="Arial" panose="020B0604020202020204" pitchFamily="34" charset="0"/>
              <a:buChar char="•"/>
            </a:pPr>
            <a:r>
              <a:rPr lang="en-US" i="1" dirty="0"/>
              <a:t>This example has one mode (unimodal), and the mode is the same as the mean and median.</a:t>
            </a:r>
          </a:p>
          <a:p>
            <a:pPr>
              <a:buFont typeface="Arial" panose="020B0604020202020204" pitchFamily="34" charset="0"/>
              <a:buChar char="•"/>
            </a:pPr>
            <a:r>
              <a:rPr lang="en-US" dirty="0"/>
              <a:t>In a symmetrical distribution that has two modes (bimodal), the two modes would be different from the mean and median.</a:t>
            </a:r>
            <a:endParaRPr lang="en-US" sz="1400" dirty="0"/>
          </a:p>
          <a:p>
            <a:pPr>
              <a:buFont typeface="Arial" panose="020B0604020202020204" pitchFamily="34" charset="0"/>
              <a:buChar char="•"/>
            </a:pPr>
            <a:endParaRPr lang="en-US" dirty="0"/>
          </a:p>
        </p:txBody>
      </p:sp>
      <p:pic>
        <p:nvPicPr>
          <p:cNvPr id="4" name="Picture Placeholder 1" descr="fig-ch02_08_01.jpg" title="Symmetrical Histogram">
            <a:extLst>
              <a:ext uri="{FF2B5EF4-FFF2-40B4-BE49-F238E27FC236}">
                <a16:creationId xmlns:a16="http://schemas.microsoft.com/office/drawing/2014/main" id="{49AB21B2-95AE-EF8F-EC8C-7975A3BF400F}"/>
              </a:ext>
            </a:extLst>
          </p:cNvPr>
          <p:cNvPicPr>
            <a:picLocks noChangeAspect="1"/>
          </p:cNvPicPr>
          <p:nvPr/>
        </p:nvPicPr>
        <p:blipFill>
          <a:blip r:embed="rId2" cstate="email">
            <a:extLst>
              <a:ext uri="{28A0092B-C50C-407E-A947-70E740481C1C}">
                <a14:useLocalDpi xmlns:a14="http://schemas.microsoft.com/office/drawing/2010/main" val="0"/>
              </a:ext>
            </a:extLst>
          </a:blip>
          <a:srcRect l="-12273" r="-12273"/>
          <a:stretch>
            <a:fillRect/>
          </a:stretch>
        </p:blipFill>
        <p:spPr>
          <a:xfrm>
            <a:off x="728923" y="4114801"/>
            <a:ext cx="4634192" cy="2011680"/>
          </a:xfrm>
          <a:prstGeom prst="rect">
            <a:avLst/>
          </a:prstGeom>
        </p:spPr>
      </p:pic>
    </p:spTree>
    <p:extLst>
      <p:ext uri="{BB962C8B-B14F-4D97-AF65-F5344CB8AC3E}">
        <p14:creationId xmlns:p14="http://schemas.microsoft.com/office/powerpoint/2010/main" val="24935218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9A08D-1A1A-6BEF-AB15-20A386972CAB}"/>
              </a:ext>
            </a:extLst>
          </p:cNvPr>
          <p:cNvSpPr>
            <a:spLocks noGrp="1"/>
          </p:cNvSpPr>
          <p:nvPr>
            <p:ph type="title"/>
          </p:nvPr>
        </p:nvSpPr>
        <p:spPr/>
        <p:txBody>
          <a:bodyPr/>
          <a:lstStyle/>
          <a:p>
            <a:r>
              <a:rPr lang="en-US" dirty="0"/>
              <a:t>Skewness and the Mean, Median, </a:t>
            </a:r>
            <a:br>
              <a:rPr lang="en-US" dirty="0"/>
            </a:br>
            <a:r>
              <a:rPr lang="en-US" dirty="0"/>
              <a:t>and Mode (Continued)</a:t>
            </a:r>
          </a:p>
        </p:txBody>
      </p:sp>
      <p:sp>
        <p:nvSpPr>
          <p:cNvPr id="3" name="Content Placeholder 2">
            <a:extLst>
              <a:ext uri="{FF2B5EF4-FFF2-40B4-BE49-F238E27FC236}">
                <a16:creationId xmlns:a16="http://schemas.microsoft.com/office/drawing/2014/main" id="{3F97E769-4737-77EB-9C28-3A5E9759A38C}"/>
              </a:ext>
            </a:extLst>
          </p:cNvPr>
          <p:cNvSpPr>
            <a:spLocks noGrp="1"/>
          </p:cNvSpPr>
          <p:nvPr>
            <p:ph idx="1"/>
          </p:nvPr>
        </p:nvSpPr>
        <p:spPr>
          <a:xfrm>
            <a:off x="1097280" y="2108202"/>
            <a:ext cx="10058400" cy="1923360"/>
          </a:xfrm>
        </p:spPr>
        <p:txBody>
          <a:bodyPr>
            <a:normAutofit fontScale="70000" lnSpcReduction="20000"/>
          </a:bodyPr>
          <a:lstStyle/>
          <a:p>
            <a:pPr>
              <a:buFont typeface="Arial" panose="020B0604020202020204" pitchFamily="34" charset="0"/>
              <a:buChar char="•"/>
            </a:pPr>
            <a:r>
              <a:rPr lang="en-US" sz="2000" dirty="0"/>
              <a:t>The right-hand side seems "chopped off" compared to the left side. </a:t>
            </a:r>
          </a:p>
          <a:p>
            <a:pPr>
              <a:buFont typeface="Arial" panose="020B0604020202020204" pitchFamily="34" charset="0"/>
              <a:buChar char="•"/>
            </a:pPr>
            <a:r>
              <a:rPr lang="en-US" sz="2000" dirty="0"/>
              <a:t>A distribution of this type is called </a:t>
            </a:r>
            <a:r>
              <a:rPr lang="en-US" sz="2000" b="1" dirty="0"/>
              <a:t>skewed to the left </a:t>
            </a:r>
            <a:r>
              <a:rPr lang="en-US" sz="2000" dirty="0"/>
              <a:t>because it is pulled out to the left.</a:t>
            </a:r>
          </a:p>
          <a:p>
            <a:pPr>
              <a:buFont typeface="Arial" panose="020B0604020202020204" pitchFamily="34" charset="0"/>
              <a:buChar char="•"/>
            </a:pPr>
            <a:r>
              <a:rPr lang="en-US" sz="2000" b="1" dirty="0"/>
              <a:t>Notice that the mean is less than the median, and they are both less than the mode. </a:t>
            </a:r>
            <a:r>
              <a:rPr lang="en-US" sz="2000" dirty="0"/>
              <a:t>The mean and the median both reflect the skewing, but the mean reflects it more so.</a:t>
            </a:r>
          </a:p>
          <a:p>
            <a:pPr>
              <a:buFont typeface="Arial" panose="020B0604020202020204" pitchFamily="34" charset="0"/>
              <a:buChar char="•"/>
            </a:pPr>
            <a:r>
              <a:rPr lang="en-US" sz="2000" dirty="0"/>
              <a:t>To summarize, generally if the distribution of data is skewed to the left, the mean is less than the median, which is often less than the mode.</a:t>
            </a:r>
          </a:p>
        </p:txBody>
      </p:sp>
      <p:pic>
        <p:nvPicPr>
          <p:cNvPr id="4" name="Picture Placeholder 1" descr="fig-ch02_08_02.jpg" title="Skewed Left Histogram">
            <a:extLst>
              <a:ext uri="{FF2B5EF4-FFF2-40B4-BE49-F238E27FC236}">
                <a16:creationId xmlns:a16="http://schemas.microsoft.com/office/drawing/2014/main" id="{3FC71050-D2B1-A5CD-6185-78702C9C4861}"/>
              </a:ext>
            </a:extLst>
          </p:cNvPr>
          <p:cNvPicPr>
            <a:picLocks noChangeAspect="1"/>
          </p:cNvPicPr>
          <p:nvPr/>
        </p:nvPicPr>
        <p:blipFill>
          <a:blip r:embed="rId2" cstate="email">
            <a:extLst>
              <a:ext uri="{28A0092B-C50C-407E-A947-70E740481C1C}">
                <a14:useLocalDpi xmlns:a14="http://schemas.microsoft.com/office/drawing/2010/main" val="0"/>
              </a:ext>
            </a:extLst>
          </a:blip>
          <a:srcRect l="-33515" r="-33515"/>
          <a:stretch>
            <a:fillRect/>
          </a:stretch>
        </p:blipFill>
        <p:spPr>
          <a:xfrm>
            <a:off x="132142" y="3978271"/>
            <a:ext cx="5263224" cy="2284740"/>
          </a:xfrm>
          <a:prstGeom prst="rect">
            <a:avLst/>
          </a:prstGeom>
        </p:spPr>
      </p:pic>
    </p:spTree>
    <p:extLst>
      <p:ext uri="{BB962C8B-B14F-4D97-AF65-F5344CB8AC3E}">
        <p14:creationId xmlns:p14="http://schemas.microsoft.com/office/powerpoint/2010/main" val="3021644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295A3-37E9-8DAE-9867-EE19B8E446B8}"/>
              </a:ext>
            </a:extLst>
          </p:cNvPr>
          <p:cNvSpPr>
            <a:spLocks noGrp="1"/>
          </p:cNvSpPr>
          <p:nvPr>
            <p:ph type="title"/>
          </p:nvPr>
        </p:nvSpPr>
        <p:spPr/>
        <p:txBody>
          <a:bodyPr/>
          <a:lstStyle/>
          <a:p>
            <a:r>
              <a:rPr lang="en-US" dirty="0"/>
              <a:t>Skewness and the Mean, Median, </a:t>
            </a:r>
            <a:br>
              <a:rPr lang="en-US" dirty="0"/>
            </a:br>
            <a:r>
              <a:rPr lang="en-US" dirty="0"/>
              <a:t>and Mode (Continued)</a:t>
            </a:r>
          </a:p>
        </p:txBody>
      </p:sp>
      <p:sp>
        <p:nvSpPr>
          <p:cNvPr id="3" name="Content Placeholder 2">
            <a:extLst>
              <a:ext uri="{FF2B5EF4-FFF2-40B4-BE49-F238E27FC236}">
                <a16:creationId xmlns:a16="http://schemas.microsoft.com/office/drawing/2014/main" id="{42A5AED1-8371-8395-2DA1-1F98F3243A51}"/>
              </a:ext>
            </a:extLst>
          </p:cNvPr>
          <p:cNvSpPr>
            <a:spLocks noGrp="1"/>
          </p:cNvSpPr>
          <p:nvPr>
            <p:ph idx="1"/>
          </p:nvPr>
        </p:nvSpPr>
        <p:spPr>
          <a:xfrm>
            <a:off x="1097280" y="2108201"/>
            <a:ext cx="10058400" cy="1965533"/>
          </a:xfrm>
        </p:spPr>
        <p:txBody>
          <a:bodyPr>
            <a:normAutofit lnSpcReduction="10000"/>
          </a:bodyPr>
          <a:lstStyle/>
          <a:p>
            <a:pPr>
              <a:buFont typeface="Arial" panose="020B0604020202020204" pitchFamily="34" charset="0"/>
              <a:buChar char="•"/>
            </a:pPr>
            <a:r>
              <a:rPr lang="en-US" dirty="0"/>
              <a:t>A distribution of this type is called </a:t>
            </a:r>
            <a:r>
              <a:rPr lang="en-US" b="1" dirty="0"/>
              <a:t>skewed to the right </a:t>
            </a:r>
            <a:r>
              <a:rPr lang="en-US" dirty="0"/>
              <a:t>because it is pulled out to the right.</a:t>
            </a:r>
          </a:p>
          <a:p>
            <a:pPr>
              <a:buFont typeface="Arial" panose="020B0604020202020204" pitchFamily="34" charset="0"/>
              <a:buChar char="•"/>
            </a:pPr>
            <a:r>
              <a:rPr lang="en-US" dirty="0"/>
              <a:t>Of the three statistics, </a:t>
            </a:r>
            <a:r>
              <a:rPr lang="en-US" b="1" dirty="0"/>
              <a:t>the mean is the largest, while the mode is the smallest</a:t>
            </a:r>
            <a:r>
              <a:rPr lang="en-US" dirty="0"/>
              <a:t>. Again, the mean reflects the skewing the most.</a:t>
            </a:r>
          </a:p>
          <a:p>
            <a:pPr>
              <a:buFont typeface="Arial" panose="020B0604020202020204" pitchFamily="34" charset="0"/>
              <a:buChar char="•"/>
            </a:pPr>
            <a:r>
              <a:rPr lang="en-US" dirty="0"/>
              <a:t>To summarize, if the distribution of data is skewed to the right, the mode is often less than the median, which is less than the mean.</a:t>
            </a:r>
          </a:p>
        </p:txBody>
      </p:sp>
      <p:pic>
        <p:nvPicPr>
          <p:cNvPr id="4" name="Picture Placeholder 1" descr="fig-ch02_08_03.jpg" title="Skewed Right Histogram">
            <a:extLst>
              <a:ext uri="{FF2B5EF4-FFF2-40B4-BE49-F238E27FC236}">
                <a16:creationId xmlns:a16="http://schemas.microsoft.com/office/drawing/2014/main" id="{B3EA6077-FA66-DEDE-0979-29F914CB773E}"/>
              </a:ext>
            </a:extLst>
          </p:cNvPr>
          <p:cNvPicPr>
            <a:picLocks noChangeAspect="1"/>
          </p:cNvPicPr>
          <p:nvPr/>
        </p:nvPicPr>
        <p:blipFill>
          <a:blip r:embed="rId2" cstate="email">
            <a:extLst>
              <a:ext uri="{28A0092B-C50C-407E-A947-70E740481C1C}">
                <a14:useLocalDpi xmlns:a14="http://schemas.microsoft.com/office/drawing/2010/main" val="0"/>
              </a:ext>
            </a:extLst>
          </a:blip>
          <a:srcRect l="-33067" r="-33067"/>
          <a:stretch>
            <a:fillRect/>
          </a:stretch>
        </p:blipFill>
        <p:spPr>
          <a:xfrm>
            <a:off x="254622" y="4137874"/>
            <a:ext cx="4527886" cy="1965533"/>
          </a:xfrm>
          <a:prstGeom prst="rect">
            <a:avLst/>
          </a:prstGeom>
        </p:spPr>
      </p:pic>
    </p:spTree>
    <p:extLst>
      <p:ext uri="{BB962C8B-B14F-4D97-AF65-F5344CB8AC3E}">
        <p14:creationId xmlns:p14="http://schemas.microsoft.com/office/powerpoint/2010/main" val="142092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1CECB-9010-5E3B-6561-656DC4B331E5}"/>
              </a:ext>
            </a:extLst>
          </p:cNvPr>
          <p:cNvSpPr>
            <a:spLocks noGrp="1"/>
          </p:cNvSpPr>
          <p:nvPr>
            <p:ph type="title"/>
          </p:nvPr>
        </p:nvSpPr>
        <p:spPr/>
        <p:txBody>
          <a:bodyPr>
            <a:normAutofit fontScale="90000"/>
          </a:bodyPr>
          <a:lstStyle/>
          <a:p>
            <a:r>
              <a:rPr lang="en-US" dirty="0"/>
              <a:t>Stem-and-Leaf Graphs (</a:t>
            </a:r>
            <a:r>
              <a:rPr lang="en-US" dirty="0" err="1"/>
              <a:t>Stemplots</a:t>
            </a:r>
            <a:r>
              <a:rPr lang="en-US" dirty="0"/>
              <a:t>) </a:t>
            </a:r>
            <a:br>
              <a:rPr lang="en-US" dirty="0"/>
            </a:br>
            <a:r>
              <a:rPr lang="en-US" dirty="0"/>
              <a:t>Example</a:t>
            </a:r>
          </a:p>
        </p:txBody>
      </p:sp>
      <p:sp>
        <p:nvSpPr>
          <p:cNvPr id="3" name="Content Placeholder 2">
            <a:extLst>
              <a:ext uri="{FF2B5EF4-FFF2-40B4-BE49-F238E27FC236}">
                <a16:creationId xmlns:a16="http://schemas.microsoft.com/office/drawing/2014/main" id="{5E354B94-FE6B-D942-4D73-458DFAEEFB01}"/>
              </a:ext>
            </a:extLst>
          </p:cNvPr>
          <p:cNvSpPr>
            <a:spLocks noGrp="1"/>
          </p:cNvSpPr>
          <p:nvPr>
            <p:ph idx="1"/>
          </p:nvPr>
        </p:nvSpPr>
        <p:spPr/>
        <p:txBody>
          <a:bodyPr/>
          <a:lstStyle/>
          <a:p>
            <a:r>
              <a:rPr lang="en-US" dirty="0"/>
              <a:t>A side-by-side stem-and-leaf plot allows a comparison of the two data sets in two columns. In a side-by-side stem-and-leaf plot, two sets of leaves share the same stem. The leaves are to the left and the right of the stems. Table 2.4 and Table 2.5 show the ages of presidents at their inauguration and at their death. Construct a side-by-side stem-and-leaf plot using this data.</a:t>
            </a:r>
          </a:p>
          <a:p>
            <a:r>
              <a:rPr lang="en-US" dirty="0"/>
              <a:t>See next slide for data and stem-and-leaf plot.</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5138759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EB19A-8099-A483-CAA4-7A8B4A81A787}"/>
              </a:ext>
            </a:extLst>
          </p:cNvPr>
          <p:cNvSpPr>
            <a:spLocks noGrp="1"/>
          </p:cNvSpPr>
          <p:nvPr>
            <p:ph type="title"/>
          </p:nvPr>
        </p:nvSpPr>
        <p:spPr/>
        <p:txBody>
          <a:bodyPr/>
          <a:lstStyle/>
          <a:p>
            <a:r>
              <a:rPr lang="en-US" dirty="0"/>
              <a:t>Symmetric vs Skewed Data</a:t>
            </a:r>
          </a:p>
        </p:txBody>
      </p:sp>
      <p:sp>
        <p:nvSpPr>
          <p:cNvPr id="3" name="Content Placeholder 2">
            <a:extLst>
              <a:ext uri="{FF2B5EF4-FFF2-40B4-BE49-F238E27FC236}">
                <a16:creationId xmlns:a16="http://schemas.microsoft.com/office/drawing/2014/main" id="{A732CD9C-E7EC-186D-22FF-32398E559FCB}"/>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rPr>
              <a:t>The mean is affected by outliers that do not influence the median. </a:t>
            </a:r>
          </a:p>
          <a:p>
            <a:pPr>
              <a:buFont typeface="Arial" panose="020B0604020202020204" pitchFamily="34" charset="0"/>
              <a:buChar char="•"/>
            </a:pPr>
            <a:r>
              <a:rPr lang="en-US" b="0" i="0" dirty="0">
                <a:solidFill>
                  <a:srgbClr val="424242"/>
                </a:solidFill>
                <a:effectLst/>
              </a:rPr>
              <a:t>When the distribution of data is skewed to the left, the mean is often less than the median. </a:t>
            </a:r>
          </a:p>
          <a:p>
            <a:pPr>
              <a:buFont typeface="Arial" panose="020B0604020202020204" pitchFamily="34" charset="0"/>
              <a:buChar char="•"/>
            </a:pPr>
            <a:r>
              <a:rPr lang="en-US" b="0" i="0" dirty="0">
                <a:solidFill>
                  <a:srgbClr val="424242"/>
                </a:solidFill>
                <a:effectLst/>
              </a:rPr>
              <a:t>When the distribution is skewed to the right, the mean is often greater than the median. </a:t>
            </a:r>
          </a:p>
          <a:p>
            <a:pPr>
              <a:buFont typeface="Arial" panose="020B0604020202020204" pitchFamily="34" charset="0"/>
              <a:buChar char="•"/>
            </a:pPr>
            <a:r>
              <a:rPr lang="en-US" b="0" i="0" dirty="0">
                <a:solidFill>
                  <a:srgbClr val="424242"/>
                </a:solidFill>
                <a:effectLst/>
              </a:rPr>
              <a:t>In symmetric distributions, we expect the mean and median to be approximately equal in value. </a:t>
            </a:r>
          </a:p>
          <a:p>
            <a:pPr>
              <a:buFont typeface="Arial" panose="020B0604020202020204" pitchFamily="34" charset="0"/>
              <a:buChar char="•"/>
            </a:pPr>
            <a:r>
              <a:rPr lang="en-US" b="0" i="0" dirty="0">
                <a:solidFill>
                  <a:srgbClr val="424242"/>
                </a:solidFill>
                <a:effectLst/>
              </a:rPr>
              <a:t>Skewness and symmetry become important when we discuss probability distributions in later chapters.</a:t>
            </a: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13752326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20701-4E6C-5828-4712-2EFC9F902784}"/>
              </a:ext>
            </a:extLst>
          </p:cNvPr>
          <p:cNvSpPr>
            <a:spLocks noGrp="1"/>
          </p:cNvSpPr>
          <p:nvPr>
            <p:ph type="title"/>
          </p:nvPr>
        </p:nvSpPr>
        <p:spPr/>
        <p:txBody>
          <a:bodyPr/>
          <a:lstStyle/>
          <a:p>
            <a:r>
              <a:rPr lang="en-US" dirty="0"/>
              <a:t>Section 2.7</a:t>
            </a:r>
          </a:p>
        </p:txBody>
      </p:sp>
      <p:sp>
        <p:nvSpPr>
          <p:cNvPr id="3" name="Text Placeholder 2">
            <a:extLst>
              <a:ext uri="{FF2B5EF4-FFF2-40B4-BE49-F238E27FC236}">
                <a16:creationId xmlns:a16="http://schemas.microsoft.com/office/drawing/2014/main" id="{A1279619-D5DE-63C4-9E04-EBEB5CEAA96B}"/>
              </a:ext>
            </a:extLst>
          </p:cNvPr>
          <p:cNvSpPr>
            <a:spLocks noGrp="1"/>
          </p:cNvSpPr>
          <p:nvPr>
            <p:ph type="body" idx="1"/>
          </p:nvPr>
        </p:nvSpPr>
        <p:spPr/>
        <p:txBody>
          <a:bodyPr/>
          <a:lstStyle/>
          <a:p>
            <a:r>
              <a:rPr lang="en-US" dirty="0"/>
              <a:t>Measures of the Spread of the Data</a:t>
            </a:r>
          </a:p>
        </p:txBody>
      </p:sp>
    </p:spTree>
    <p:extLst>
      <p:ext uri="{BB962C8B-B14F-4D97-AF65-F5344CB8AC3E}">
        <p14:creationId xmlns:p14="http://schemas.microsoft.com/office/powerpoint/2010/main" val="6157476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80188-ED91-E8BE-8EB3-FE1178C2E51C}"/>
              </a:ext>
            </a:extLst>
          </p:cNvPr>
          <p:cNvSpPr>
            <a:spLocks noGrp="1"/>
          </p:cNvSpPr>
          <p:nvPr>
            <p:ph type="title"/>
          </p:nvPr>
        </p:nvSpPr>
        <p:spPr/>
        <p:txBody>
          <a:bodyPr/>
          <a:lstStyle/>
          <a:p>
            <a:r>
              <a:rPr lang="en-US" dirty="0"/>
              <a:t>Measures of the Spread of the Data</a:t>
            </a:r>
          </a:p>
        </p:txBody>
      </p:sp>
      <p:sp>
        <p:nvSpPr>
          <p:cNvPr id="3" name="Content Placeholder 2">
            <a:extLst>
              <a:ext uri="{FF2B5EF4-FFF2-40B4-BE49-F238E27FC236}">
                <a16:creationId xmlns:a16="http://schemas.microsoft.com/office/drawing/2014/main" id="{B5AB00E0-270E-C2BC-AC19-E41A8290C1B3}"/>
              </a:ext>
            </a:extLst>
          </p:cNvPr>
          <p:cNvSpPr>
            <a:spLocks noGrp="1"/>
          </p:cNvSpPr>
          <p:nvPr>
            <p:ph idx="1"/>
          </p:nvPr>
        </p:nvSpPr>
        <p:spPr/>
        <p:txBody>
          <a:bodyPr/>
          <a:lstStyle/>
          <a:p>
            <a:pPr>
              <a:buFont typeface="Arial" panose="020B0604020202020204" pitchFamily="34" charset="0"/>
              <a:buChar char="•"/>
            </a:pPr>
            <a:r>
              <a:rPr lang="en-US" dirty="0"/>
              <a:t>An important characteristic of any set of data is the variation in the data. </a:t>
            </a:r>
          </a:p>
          <a:p>
            <a:pPr>
              <a:buFont typeface="Arial" panose="020B0604020202020204" pitchFamily="34" charset="0"/>
              <a:buChar char="•"/>
            </a:pPr>
            <a:r>
              <a:rPr lang="en-US" dirty="0"/>
              <a:t>In some data sets, the data values are concentrated closely near the mean; in other data sets, the data values are more widely spread out from the mean. </a:t>
            </a:r>
          </a:p>
          <a:p>
            <a:pPr>
              <a:buFont typeface="Arial" panose="020B0604020202020204" pitchFamily="34" charset="0"/>
              <a:buChar char="•"/>
            </a:pPr>
            <a:r>
              <a:rPr lang="en-US" dirty="0"/>
              <a:t>The most common measure of variation, or spread, is the standard deviation. The </a:t>
            </a:r>
            <a:r>
              <a:rPr lang="en-US" b="1" dirty="0"/>
              <a:t>standard deviation </a:t>
            </a:r>
            <a:r>
              <a:rPr lang="en-US" dirty="0"/>
              <a:t>is a number that measures how far data values are from their mean.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8682280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B024-08F4-0BF7-2C39-9569F89601A7}"/>
              </a:ext>
            </a:extLst>
          </p:cNvPr>
          <p:cNvSpPr>
            <a:spLocks noGrp="1"/>
          </p:cNvSpPr>
          <p:nvPr>
            <p:ph type="title"/>
          </p:nvPr>
        </p:nvSpPr>
        <p:spPr/>
        <p:txBody>
          <a:bodyPr>
            <a:normAutofit fontScale="90000"/>
          </a:bodyPr>
          <a:lstStyle/>
          <a:p>
            <a:r>
              <a:rPr lang="en-US" dirty="0"/>
              <a:t>Measures of the Spread of the Data</a:t>
            </a:r>
            <a:br>
              <a:rPr lang="en-US" dirty="0"/>
            </a:br>
            <a:r>
              <a:rPr lang="en-US" dirty="0"/>
              <a:t>(Continued)</a:t>
            </a:r>
          </a:p>
        </p:txBody>
      </p:sp>
      <p:sp>
        <p:nvSpPr>
          <p:cNvPr id="3" name="Content Placeholder 2">
            <a:extLst>
              <a:ext uri="{FF2B5EF4-FFF2-40B4-BE49-F238E27FC236}">
                <a16:creationId xmlns:a16="http://schemas.microsoft.com/office/drawing/2014/main" id="{3E3BCB30-2D1E-2A40-05C5-B752E5957C90}"/>
              </a:ext>
            </a:extLst>
          </p:cNvPr>
          <p:cNvSpPr>
            <a:spLocks noGrp="1"/>
          </p:cNvSpPr>
          <p:nvPr>
            <p:ph idx="1"/>
          </p:nvPr>
        </p:nvSpPr>
        <p:spPr/>
        <p:txBody>
          <a:bodyPr>
            <a:normAutofit/>
          </a:bodyPr>
          <a:lstStyle/>
          <a:p>
            <a:pPr>
              <a:buFont typeface="Arial" panose="020B0604020202020204" pitchFamily="34" charset="0"/>
              <a:buChar char="•"/>
            </a:pPr>
            <a:r>
              <a:rPr lang="en-US" b="1" dirty="0"/>
              <a:t>The standard deviation provides a measure of the overall variation in a data set</a:t>
            </a:r>
            <a:endParaRPr lang="en-US" dirty="0"/>
          </a:p>
          <a:p>
            <a:pPr>
              <a:buFont typeface="Arial" panose="020B0604020202020204" pitchFamily="34" charset="0"/>
              <a:buChar char="•"/>
            </a:pPr>
            <a:r>
              <a:rPr lang="en-US" dirty="0"/>
              <a:t>The standard deviation is always positive or zero. </a:t>
            </a:r>
          </a:p>
          <a:p>
            <a:pPr>
              <a:buFont typeface="Arial" panose="020B0604020202020204" pitchFamily="34" charset="0"/>
              <a:buChar char="•"/>
            </a:pPr>
            <a:r>
              <a:rPr lang="en-US" dirty="0"/>
              <a:t>The standard deviation is small when the data are all concentrated close to the mean, exhibiting little variation or spread. </a:t>
            </a:r>
          </a:p>
          <a:p>
            <a:pPr>
              <a:buFont typeface="Arial" panose="020B0604020202020204" pitchFamily="34" charset="0"/>
              <a:buChar char="•"/>
            </a:pPr>
            <a:r>
              <a:rPr lang="en-US" dirty="0"/>
              <a:t>The standard deviation is larger when the data values are more spread out from the mean, exhibiting more variation.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2354393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7E1FE-23F1-7AC0-1304-FF6469231B72}"/>
              </a:ext>
            </a:extLst>
          </p:cNvPr>
          <p:cNvSpPr>
            <a:spLocks noGrp="1"/>
          </p:cNvSpPr>
          <p:nvPr>
            <p:ph type="title"/>
          </p:nvPr>
        </p:nvSpPr>
        <p:spPr/>
        <p:txBody>
          <a:bodyPr>
            <a:normAutofit fontScale="90000"/>
          </a:bodyPr>
          <a:lstStyle/>
          <a:p>
            <a:r>
              <a:rPr lang="en-US" dirty="0"/>
              <a:t>Measures of the Spread of the Data</a:t>
            </a:r>
            <a:br>
              <a:rPr lang="en-US" dirty="0"/>
            </a:br>
            <a:r>
              <a:rPr lang="en-US" dirty="0"/>
              <a:t>(Continued)</a:t>
            </a:r>
          </a:p>
        </p:txBody>
      </p:sp>
      <p:sp>
        <p:nvSpPr>
          <p:cNvPr id="3" name="Content Placeholder 2">
            <a:extLst>
              <a:ext uri="{FF2B5EF4-FFF2-40B4-BE49-F238E27FC236}">
                <a16:creationId xmlns:a16="http://schemas.microsoft.com/office/drawing/2014/main" id="{5C4A0176-D52B-4F59-0606-A2BD8D6D32A9}"/>
              </a:ext>
            </a:extLst>
          </p:cNvPr>
          <p:cNvSpPr>
            <a:spLocks noGrp="1"/>
          </p:cNvSpPr>
          <p:nvPr>
            <p:ph idx="1"/>
          </p:nvPr>
        </p:nvSpPr>
        <p:spPr/>
        <p:txBody>
          <a:bodyPr>
            <a:normAutofit/>
          </a:bodyPr>
          <a:lstStyle/>
          <a:p>
            <a:pPr>
              <a:buFont typeface="Arial" panose="020B0604020202020204" pitchFamily="34" charset="0"/>
              <a:buChar char="•"/>
            </a:pPr>
            <a:r>
              <a:rPr lang="en-US" b="1" dirty="0"/>
              <a:t>The standard deviation can be used to determine whether a data value is close to or far from the mean.</a:t>
            </a:r>
          </a:p>
          <a:p>
            <a:pPr>
              <a:buFont typeface="Arial" panose="020B0604020202020204" pitchFamily="34" charset="0"/>
              <a:buChar char="•"/>
            </a:pPr>
            <a:r>
              <a:rPr lang="en-US" dirty="0"/>
              <a:t>A data value that is two standard deviations from the average is just on the borderline for what many statisticians would consider to be far from the average. </a:t>
            </a:r>
          </a:p>
          <a:p>
            <a:pPr>
              <a:buFont typeface="Arial" panose="020B0604020202020204" pitchFamily="34" charset="0"/>
              <a:buChar char="•"/>
            </a:pPr>
            <a:r>
              <a:rPr lang="en-US" dirty="0"/>
              <a:t>Considering data to be far from the mean if it is more than two standard deviations away is more of an approximate "rule of thumb" than a rigid rule. </a:t>
            </a:r>
          </a:p>
          <a:p>
            <a:pPr>
              <a:buFont typeface="Arial" panose="020B0604020202020204" pitchFamily="34" charset="0"/>
              <a:buChar char="•"/>
            </a:pPr>
            <a:r>
              <a:rPr lang="en-US" dirty="0"/>
              <a:t>In general, the shape of the distribution of the data affects how much of the data is further away than two standard deviations. (You will learn more about this in later chapters.)</a:t>
            </a:r>
            <a:endParaRPr lang="en-US" b="1"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5042239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F0D1-DFEF-FC4A-5DBC-F0FB63748E9C}"/>
              </a:ext>
            </a:extLst>
          </p:cNvPr>
          <p:cNvSpPr>
            <a:spLocks noGrp="1"/>
          </p:cNvSpPr>
          <p:nvPr>
            <p:ph type="title"/>
          </p:nvPr>
        </p:nvSpPr>
        <p:spPr/>
        <p:txBody>
          <a:bodyPr/>
          <a:lstStyle/>
          <a:p>
            <a:r>
              <a:rPr lang="en-US" dirty="0"/>
              <a:t>Calculating the Standard Deviation</a:t>
            </a:r>
          </a:p>
        </p:txBody>
      </p:sp>
      <p:sp>
        <p:nvSpPr>
          <p:cNvPr id="3" name="Content Placeholder 2">
            <a:extLst>
              <a:ext uri="{FF2B5EF4-FFF2-40B4-BE49-F238E27FC236}">
                <a16:creationId xmlns:a16="http://schemas.microsoft.com/office/drawing/2014/main" id="{BF7AA902-A652-F061-27BD-E293095DEE2E}"/>
              </a:ext>
            </a:extLst>
          </p:cNvPr>
          <p:cNvSpPr>
            <a:spLocks noGrp="1"/>
          </p:cNvSpPr>
          <p:nvPr>
            <p:ph idx="1"/>
          </p:nvPr>
        </p:nvSpPr>
        <p:spPr/>
        <p:txBody>
          <a:bodyPr>
            <a:normAutofit/>
          </a:bodyPr>
          <a:lstStyle/>
          <a:p>
            <a:pPr>
              <a:buFont typeface="Arial" panose="020B0604020202020204" pitchFamily="34" charset="0"/>
              <a:buChar char="•"/>
            </a:pPr>
            <a:r>
              <a:rPr lang="en-US" dirty="0"/>
              <a:t>The procedure to calculate the standard deviation depends on whether the numbers are the entire population or are data from a sample. </a:t>
            </a:r>
          </a:p>
          <a:p>
            <a:pPr>
              <a:buFont typeface="Arial" panose="020B0604020202020204" pitchFamily="34" charset="0"/>
              <a:buChar char="•"/>
            </a:pPr>
            <a:r>
              <a:rPr lang="en-US" dirty="0"/>
              <a:t>The calculations are similar, but not identical. Therefore the symbol used to represent the standard deviation depends on whether it is calculated from a population or a sample. </a:t>
            </a:r>
          </a:p>
          <a:p>
            <a:pPr>
              <a:buFont typeface="Arial" panose="020B0604020202020204" pitchFamily="34" charset="0"/>
              <a:buChar char="•"/>
            </a:pPr>
            <a:r>
              <a:rPr lang="en-US" dirty="0"/>
              <a:t>The lower case letter s represents the sample standard deviation and the Greek letter σ (sigma, lower case) represents the population standard deviation. </a:t>
            </a:r>
          </a:p>
          <a:p>
            <a:pPr>
              <a:buFont typeface="Arial" panose="020B0604020202020204" pitchFamily="34" charset="0"/>
              <a:buChar char="•"/>
            </a:pPr>
            <a:r>
              <a:rPr lang="en-US" dirty="0"/>
              <a:t>If the sample has the same characteristics as the population, then s should be a good estimate of σ.</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3235293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ED43-3CC8-9ED0-9BE2-E8AE032F9F70}"/>
              </a:ext>
            </a:extLst>
          </p:cNvPr>
          <p:cNvSpPr>
            <a:spLocks noGrp="1"/>
          </p:cNvSpPr>
          <p:nvPr>
            <p:ph type="title"/>
          </p:nvPr>
        </p:nvSpPr>
        <p:spPr/>
        <p:txBody>
          <a:bodyPr>
            <a:normAutofit fontScale="90000"/>
          </a:bodyPr>
          <a:lstStyle/>
          <a:p>
            <a:r>
              <a:rPr lang="en-US" dirty="0"/>
              <a:t>Calculating the Standard Deviation</a:t>
            </a:r>
            <a:br>
              <a:rPr lang="en-US" dirty="0"/>
            </a:br>
            <a:r>
              <a:rPr lang="en-US" dirty="0"/>
              <a:t>(Continued)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478DF9D-EBCD-4AC9-A47C-5DF538F686B5}"/>
                  </a:ext>
                </a:extLst>
              </p:cNvPr>
              <p:cNvSpPr>
                <a:spLocks noGrp="1"/>
              </p:cNvSpPr>
              <p:nvPr>
                <p:ph idx="1"/>
              </p:nvPr>
            </p:nvSpPr>
            <p:spPr/>
            <p:txBody>
              <a:bodyPr>
                <a:normAutofit/>
              </a:bodyPr>
              <a:lstStyle/>
              <a:p>
                <a:pPr>
                  <a:buFont typeface="Arial" panose="020B0604020202020204" pitchFamily="34" charset="0"/>
                  <a:buChar char="•"/>
                </a:pPr>
                <a:r>
                  <a:rPr lang="en-US" dirty="0"/>
                  <a:t>To calculate the standard deviation, we need to calculate the variance first. </a:t>
                </a:r>
              </a:p>
              <a:p>
                <a:pPr>
                  <a:buFont typeface="Arial" panose="020B0604020202020204" pitchFamily="34" charset="0"/>
                  <a:buChar char="•"/>
                </a:pPr>
                <a:r>
                  <a:rPr lang="en-US" dirty="0"/>
                  <a:t>The </a:t>
                </a:r>
                <a:r>
                  <a:rPr lang="en-US" b="1" dirty="0"/>
                  <a:t>variance </a:t>
                </a:r>
                <a:r>
                  <a:rPr lang="en-US" dirty="0"/>
                  <a:t>is the </a:t>
                </a:r>
                <a:r>
                  <a:rPr lang="en-US" b="1" dirty="0"/>
                  <a:t>average of the squares of the deviations </a:t>
                </a:r>
              </a:p>
              <a:p>
                <a:pPr>
                  <a:buFont typeface="Arial" panose="020B0604020202020204" pitchFamily="34" charset="0"/>
                  <a:buChar char="•"/>
                </a:pPr>
                <a:r>
                  <a:rPr lang="en-US" dirty="0"/>
                  <a:t>(the </a:t>
                </a:r>
                <a:r>
                  <a:rPr lang="en-US" i="1" dirty="0"/>
                  <a:t>x </a:t>
                </a:r>
                <a:r>
                  <a:rPr lang="en-US" dirty="0"/>
                  <a:t>–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𝑥</m:t>
                        </m:r>
                      </m:e>
                    </m:acc>
                  </m:oMath>
                </a14:m>
                <a:r>
                  <a:rPr lang="en-US" dirty="0"/>
                  <a:t> values for a sample, or the </a:t>
                </a:r>
                <a:r>
                  <a:rPr lang="en-US" i="1" dirty="0"/>
                  <a:t>x </a:t>
                </a:r>
                <a:r>
                  <a:rPr lang="en-US" dirty="0"/>
                  <a:t>– </a:t>
                </a:r>
                <a:r>
                  <a:rPr lang="en-US" i="1" dirty="0"/>
                  <a:t>μ </a:t>
                </a:r>
                <a:r>
                  <a:rPr lang="en-US" dirty="0"/>
                  <a:t>values for a population)</a:t>
                </a:r>
              </a:p>
              <a:p>
                <a:pPr>
                  <a:buFont typeface="Arial" panose="020B0604020202020204" pitchFamily="34" charset="0"/>
                  <a:buChar char="•"/>
                </a:pPr>
                <a:r>
                  <a:rPr lang="en-US" dirty="0"/>
                  <a:t>The symbol </a:t>
                </a:r>
                <a:r>
                  <a:rPr lang="en-US" i="1" dirty="0"/>
                  <a:t>σ</a:t>
                </a:r>
                <a:r>
                  <a:rPr lang="en-US" baseline="30000" dirty="0"/>
                  <a:t>2</a:t>
                </a:r>
                <a:r>
                  <a:rPr lang="en-US" dirty="0"/>
                  <a:t> represents the population variance; the population standard deviation </a:t>
                </a:r>
                <a:r>
                  <a:rPr lang="en-US" i="1" dirty="0"/>
                  <a:t>σ </a:t>
                </a:r>
                <a:r>
                  <a:rPr lang="en-US" dirty="0"/>
                  <a:t>is the square root of the population variance. </a:t>
                </a:r>
              </a:p>
              <a:p>
                <a:pPr>
                  <a:buFont typeface="Arial" panose="020B0604020202020204" pitchFamily="34" charset="0"/>
                  <a:buChar char="•"/>
                </a:pPr>
                <a:r>
                  <a:rPr lang="en-US" dirty="0"/>
                  <a:t>The symbol </a:t>
                </a:r>
                <a:r>
                  <a:rPr lang="en-US" i="1" dirty="0"/>
                  <a:t>s</a:t>
                </a:r>
                <a:r>
                  <a:rPr lang="en-US" baseline="30000" dirty="0"/>
                  <a:t>2</a:t>
                </a:r>
                <a:r>
                  <a:rPr lang="en-US" dirty="0"/>
                  <a:t> represents the sample variance; the sample standard deviation </a:t>
                </a:r>
                <a:r>
                  <a:rPr lang="en-US" i="1" dirty="0"/>
                  <a:t>s </a:t>
                </a:r>
                <a:r>
                  <a:rPr lang="en-US" dirty="0"/>
                  <a:t>is the square root of the sample variance. </a:t>
                </a:r>
              </a:p>
              <a:p>
                <a:pPr>
                  <a:buFont typeface="Arial" panose="020B0604020202020204" pitchFamily="34" charset="0"/>
                  <a:buChar char="•"/>
                </a:pPr>
                <a:r>
                  <a:rPr lang="en-US" dirty="0"/>
                  <a:t>You can think of the standard deviation as a special average of the deviations.</a:t>
                </a: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B478DF9D-EBCD-4AC9-A47C-5DF538F686B5}"/>
                  </a:ext>
                </a:extLst>
              </p:cNvPr>
              <p:cNvSpPr>
                <a:spLocks noGrp="1" noRot="1" noChangeAspect="1" noMove="1" noResize="1" noEditPoints="1" noAdjustHandles="1" noChangeArrowheads="1" noChangeShapeType="1" noTextEdit="1"/>
              </p:cNvSpPr>
              <p:nvPr>
                <p:ph idx="1"/>
              </p:nvPr>
            </p:nvSpPr>
            <p:spPr>
              <a:blipFill>
                <a:blip r:embed="rId2"/>
                <a:stretch>
                  <a:fillRect l="-1333" t="-810" r="-1515"/>
                </a:stretch>
              </a:blipFill>
            </p:spPr>
            <p:txBody>
              <a:bodyPr/>
              <a:lstStyle/>
              <a:p>
                <a:r>
                  <a:rPr lang="en-US">
                    <a:noFill/>
                  </a:rPr>
                  <a:t> </a:t>
                </a:r>
              </a:p>
            </p:txBody>
          </p:sp>
        </mc:Fallback>
      </mc:AlternateContent>
    </p:spTree>
    <p:extLst>
      <p:ext uri="{BB962C8B-B14F-4D97-AF65-F5344CB8AC3E}">
        <p14:creationId xmlns:p14="http://schemas.microsoft.com/office/powerpoint/2010/main" val="30154894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1DE8-A74C-0726-BC91-1F7CCE5C8410}"/>
              </a:ext>
            </a:extLst>
          </p:cNvPr>
          <p:cNvSpPr>
            <a:spLocks noGrp="1"/>
          </p:cNvSpPr>
          <p:nvPr>
            <p:ph type="title"/>
          </p:nvPr>
        </p:nvSpPr>
        <p:spPr/>
        <p:txBody>
          <a:bodyPr/>
          <a:lstStyle/>
          <a:p>
            <a:r>
              <a:rPr lang="en-US" dirty="0"/>
              <a:t>Formulas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1391110-3866-3861-20A7-316192F1C28E}"/>
                  </a:ext>
                </a:extLst>
              </p:cNvPr>
              <p:cNvSpPr>
                <a:spLocks noGrp="1"/>
              </p:cNvSpPr>
              <p:nvPr>
                <p:ph idx="1"/>
              </p:nvPr>
            </p:nvSpPr>
            <p:spPr/>
            <p:txBody>
              <a:bodyPr>
                <a:normAutofit/>
              </a:bodyPr>
              <a:lstStyle/>
              <a:p>
                <a:r>
                  <a:rPr lang="en-US" b="1" dirty="0"/>
                  <a:t>Formulas for the Sample Standard Deviation</a:t>
                </a:r>
              </a:p>
              <a:p>
                <a14:m>
                  <m:oMath xmlns:m="http://schemas.openxmlformats.org/officeDocument/2006/math">
                    <m:r>
                      <a:rPr lang="en-US" i="1" smtClean="0">
                        <a:latin typeface="Cambria Math" panose="02040503050406030204" pitchFamily="18" charset="0"/>
                      </a:rPr>
                      <m:t>𝑠</m:t>
                    </m:r>
                    <m:r>
                      <a:rPr lang="en-US" i="1" smtClean="0">
                        <a:latin typeface="Cambria Math" panose="02040503050406030204" pitchFamily="18" charset="0"/>
                      </a:rPr>
                      <m:t>=</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nary>
                              <m:naryPr>
                                <m:chr m:val="∑"/>
                                <m:limLoc m:val="undOvr"/>
                                <m:subHide m:val="on"/>
                                <m:supHide m:val="on"/>
                                <m:ctrlPr>
                                  <a:rPr lang="en-US" i="1">
                                    <a:latin typeface="Cambria Math" panose="02040503050406030204" pitchFamily="18" charset="0"/>
                                  </a:rPr>
                                </m:ctrlPr>
                              </m:naryPr>
                              <m:sub/>
                              <m:sup/>
                              <m:e>
                                <m:sSup>
                                  <m:sSupPr>
                                    <m:ctrlPr>
                                      <a:rPr lang="en-US" i="1">
                                        <a:latin typeface="Cambria Math" panose="02040503050406030204" pitchFamily="18" charset="0"/>
                                      </a:rPr>
                                    </m:ctrlPr>
                                  </m:sSupPr>
                                  <m:e>
                                    <m:r>
                                      <a:rPr lang="en-US" b="0" i="1" smtClean="0">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m:t>
                                    </m:r>
                                    <m:bar>
                                      <m:barPr>
                                        <m:pos m:val="top"/>
                                        <m:ctrlPr>
                                          <a:rPr lang="en-US" i="1">
                                            <a:latin typeface="Cambria Math" panose="02040503050406030204" pitchFamily="18" charset="0"/>
                                          </a:rPr>
                                        </m:ctrlPr>
                                      </m:barPr>
                                      <m:e>
                                        <m:r>
                                          <a:rPr lang="en-US" i="1">
                                            <a:latin typeface="Cambria Math" panose="02040503050406030204" pitchFamily="18" charset="0"/>
                                          </a:rPr>
                                          <m:t>𝑥</m:t>
                                        </m:r>
                                      </m:e>
                                    </m:bar>
                                    <m:r>
                                      <a:rPr lang="en-US" i="1">
                                        <a:latin typeface="Cambria Math" panose="02040503050406030204" pitchFamily="18" charset="0"/>
                                      </a:rPr>
                                      <m:t>)</m:t>
                                    </m:r>
                                  </m:e>
                                  <m:sup>
                                    <m:r>
                                      <a:rPr lang="en-US" i="1">
                                        <a:latin typeface="Cambria Math" panose="02040503050406030204" pitchFamily="18" charset="0"/>
                                      </a:rPr>
                                      <m:t>2</m:t>
                                    </m:r>
                                  </m:sup>
                                </m:sSup>
                              </m:e>
                            </m:nary>
                          </m:num>
                          <m:den>
                            <m:r>
                              <a:rPr lang="en-US" i="1">
                                <a:latin typeface="Cambria Math" panose="02040503050406030204" pitchFamily="18" charset="0"/>
                              </a:rPr>
                              <m:t>𝑛</m:t>
                            </m:r>
                            <m:r>
                              <a:rPr lang="en-US" i="1">
                                <a:latin typeface="Cambria Math" panose="02040503050406030204" pitchFamily="18" charset="0"/>
                              </a:rPr>
                              <m:t>−1</m:t>
                            </m:r>
                          </m:den>
                        </m:f>
                      </m:e>
                    </m:rad>
                  </m:oMath>
                </a14:m>
                <a:r>
                  <a:rPr lang="en-US" b="1" i="1" dirty="0"/>
                  <a:t>  </a:t>
                </a:r>
              </a:p>
              <a:p>
                <a:endParaRPr lang="en-US" b="1" dirty="0"/>
              </a:p>
              <a:p>
                <a:r>
                  <a:rPr lang="en-US" b="1" dirty="0"/>
                  <a:t>Formulas for the Population Standard Deviation</a:t>
                </a:r>
              </a:p>
              <a:p>
                <a14:m>
                  <m:oMath xmlns:m="http://schemas.openxmlformats.org/officeDocument/2006/math">
                    <m:r>
                      <a:rPr lang="en-US" i="1">
                        <a:latin typeface="Cambria Math" panose="02040503050406030204" pitchFamily="18" charset="0"/>
                      </a:rPr>
                      <m:t>𝜎</m:t>
                    </m:r>
                    <m:r>
                      <a:rPr lang="en-US" i="1">
                        <a:latin typeface="Cambria Math" panose="02040503050406030204" pitchFamily="18" charset="0"/>
                      </a:rPr>
                      <m:t>=</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nary>
                              <m:naryPr>
                                <m:chr m:val="∑"/>
                                <m:limLoc m:val="undOvr"/>
                                <m:subHide m:val="on"/>
                                <m:supHide m:val="on"/>
                                <m:ctrlPr>
                                  <a:rPr lang="en-US" i="1">
                                    <a:latin typeface="Cambria Math" panose="02040503050406030204" pitchFamily="18" charset="0"/>
                                  </a:rPr>
                                </m:ctrlPr>
                              </m:naryPr>
                              <m:sub/>
                              <m:sup/>
                              <m:e>
                                <m:r>
                                  <a:rPr lang="en-US" b="0" i="1" smtClean="0">
                                    <a:latin typeface="Cambria Math" panose="02040503050406030204" pitchFamily="18" charset="0"/>
                                  </a:rPr>
                                  <m:t>𝑓</m:t>
                                </m:r>
                                <m:sSup>
                                  <m:sSupPr>
                                    <m:ctrlPr>
                                      <a:rPr lang="en-US" i="1">
                                        <a:latin typeface="Cambria Math" panose="02040503050406030204" pitchFamily="18" charset="0"/>
                                      </a:rPr>
                                    </m:ctrlPr>
                                  </m:sSupPr>
                                  <m:e>
                                    <m:r>
                                      <a:rPr lang="en-US" i="1">
                                        <a:latin typeface="Cambria Math" panose="02040503050406030204" pitchFamily="18" charset="0"/>
                                      </a:rPr>
                                      <m:t>(</m:t>
                                    </m:r>
                                    <m:r>
                                      <a:rPr lang="en-US" b="0" i="1" smtClean="0">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𝜇</m:t>
                                    </m:r>
                                    <m:r>
                                      <a:rPr lang="en-US" i="1">
                                        <a:latin typeface="Cambria Math" panose="02040503050406030204" pitchFamily="18" charset="0"/>
                                      </a:rPr>
                                      <m:t>)</m:t>
                                    </m:r>
                                  </m:e>
                                  <m:sup>
                                    <m:r>
                                      <a:rPr lang="en-US" i="1">
                                        <a:latin typeface="Cambria Math" panose="02040503050406030204" pitchFamily="18" charset="0"/>
                                      </a:rPr>
                                      <m:t>2</m:t>
                                    </m:r>
                                  </m:sup>
                                </m:sSup>
                              </m:e>
                            </m:nary>
                          </m:num>
                          <m:den>
                            <m:r>
                              <a:rPr lang="en-US" i="1">
                                <a:latin typeface="Cambria Math" panose="02040503050406030204" pitchFamily="18" charset="0"/>
                              </a:rPr>
                              <m:t>𝑁</m:t>
                            </m:r>
                          </m:den>
                        </m:f>
                      </m:e>
                    </m:rad>
                  </m:oMath>
                </a14:m>
                <a:endParaRPr lang="en-US" b="1" dirty="0"/>
              </a:p>
              <a:p>
                <a:r>
                  <a:rPr lang="en-US" dirty="0"/>
                  <a:t>In these formulas, </a:t>
                </a:r>
                <a:r>
                  <a:rPr lang="en-US" i="1" dirty="0"/>
                  <a:t>f </a:t>
                </a:r>
                <a:r>
                  <a:rPr lang="en-US" dirty="0"/>
                  <a:t>represents the frequency with which a value appears.</a:t>
                </a:r>
              </a:p>
              <a:p>
                <a:endParaRPr lang="en-US" dirty="0"/>
              </a:p>
            </p:txBody>
          </p:sp>
        </mc:Choice>
        <mc:Fallback xmlns="">
          <p:sp>
            <p:nvSpPr>
              <p:cNvPr id="3" name="Content Placeholder 2">
                <a:extLst>
                  <a:ext uri="{FF2B5EF4-FFF2-40B4-BE49-F238E27FC236}">
                    <a16:creationId xmlns:a16="http://schemas.microsoft.com/office/drawing/2014/main" id="{61391110-3866-3861-20A7-316192F1C28E}"/>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Tree>
    <p:extLst>
      <p:ext uri="{BB962C8B-B14F-4D97-AF65-F5344CB8AC3E}">
        <p14:creationId xmlns:p14="http://schemas.microsoft.com/office/powerpoint/2010/main" val="16335155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C71A-2032-F961-7600-AB89694BB742}"/>
              </a:ext>
            </a:extLst>
          </p:cNvPr>
          <p:cNvSpPr>
            <a:spLocks noGrp="1"/>
          </p:cNvSpPr>
          <p:nvPr>
            <p:ph type="title"/>
          </p:nvPr>
        </p:nvSpPr>
        <p:spPr/>
        <p:txBody>
          <a:bodyPr/>
          <a:lstStyle/>
          <a:p>
            <a:r>
              <a:rPr lang="en-US" dirty="0"/>
              <a:t>Standard Deviation Example</a:t>
            </a:r>
          </a:p>
        </p:txBody>
      </p:sp>
      <p:sp>
        <p:nvSpPr>
          <p:cNvPr id="3" name="Content Placeholder 2">
            <a:extLst>
              <a:ext uri="{FF2B5EF4-FFF2-40B4-BE49-F238E27FC236}">
                <a16:creationId xmlns:a16="http://schemas.microsoft.com/office/drawing/2014/main" id="{9EDE16D3-455F-129C-4E39-35B26C98ABA7}"/>
              </a:ext>
            </a:extLst>
          </p:cNvPr>
          <p:cNvSpPr>
            <a:spLocks noGrp="1"/>
          </p:cNvSpPr>
          <p:nvPr>
            <p:ph idx="1"/>
          </p:nvPr>
        </p:nvSpPr>
        <p:spPr/>
        <p:txBody>
          <a:bodyPr>
            <a:normAutofit/>
          </a:bodyPr>
          <a:lstStyle/>
          <a:p>
            <a:r>
              <a:rPr lang="en-US" sz="2000" dirty="0"/>
              <a:t>In a fifth grade class, the teacher was interested in the average age and the sample standard deviation of the ages of her students. The following data are the ages for a SAMPLE of </a:t>
            </a:r>
            <a:r>
              <a:rPr lang="en-US" sz="2000" i="1" dirty="0"/>
              <a:t>n</a:t>
            </a:r>
            <a:r>
              <a:rPr lang="en-US" sz="2000" dirty="0"/>
              <a:t> = 20 fifth grade students. </a:t>
            </a:r>
          </a:p>
          <a:p>
            <a:r>
              <a:rPr lang="en-US" sz="2000" dirty="0"/>
              <a:t>The ages are rounded to the nearest half year: </a:t>
            </a:r>
          </a:p>
          <a:p>
            <a:r>
              <a:rPr lang="en-US" sz="2000" dirty="0"/>
              <a:t>9; 9.5; 9.5; 10; 10; 10; 10; 10.5; 10.5; 10.5; 10.5; 11; 11; 11; 11; 11; 11; 11.5; 11.5; 11.5;</a:t>
            </a:r>
            <a:endParaRPr kumimoji="0" lang="en-US" altLang="en-US" sz="2000" b="0" i="0" u="none" strike="noStrike" cap="none" normalizeH="0" baseline="0" dirty="0">
              <a:ln>
                <a:noFill/>
              </a:ln>
              <a:solidFill>
                <a:schemeClr val="tx1"/>
              </a:solidFill>
              <a:effectLst/>
            </a:endParaRPr>
          </a:p>
          <a:p>
            <a:r>
              <a:rPr lang="en-US" sz="2000" dirty="0"/>
              <a:t>The average age is 10.53 years, rounded to two places. The variance may be calculated by using a table. </a:t>
            </a:r>
          </a:p>
          <a:p>
            <a:endParaRPr lang="en-US" sz="2000" dirty="0"/>
          </a:p>
          <a:p>
            <a:endParaRPr lang="en-US" dirty="0"/>
          </a:p>
        </p:txBody>
      </p:sp>
    </p:spTree>
    <p:extLst>
      <p:ext uri="{BB962C8B-B14F-4D97-AF65-F5344CB8AC3E}">
        <p14:creationId xmlns:p14="http://schemas.microsoft.com/office/powerpoint/2010/main" val="2059131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9AB1E-4F58-5067-218B-451A9F0B8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82B64-ABBF-9AF1-E091-4872CFB91483}"/>
              </a:ext>
            </a:extLst>
          </p:cNvPr>
          <p:cNvSpPr>
            <a:spLocks noGrp="1"/>
          </p:cNvSpPr>
          <p:nvPr>
            <p:ph type="title"/>
          </p:nvPr>
        </p:nvSpPr>
        <p:spPr/>
        <p:txBody>
          <a:bodyPr/>
          <a:lstStyle/>
          <a:p>
            <a:r>
              <a:rPr lang="en-US" dirty="0"/>
              <a:t>Standard Deviation Example</a:t>
            </a:r>
          </a:p>
        </p:txBody>
      </p:sp>
      <p:sp>
        <p:nvSpPr>
          <p:cNvPr id="3" name="Content Placeholder 2">
            <a:extLst>
              <a:ext uri="{FF2B5EF4-FFF2-40B4-BE49-F238E27FC236}">
                <a16:creationId xmlns:a16="http://schemas.microsoft.com/office/drawing/2014/main" id="{5C7493AF-C890-338C-0F01-533A4D4659A2}"/>
              </a:ext>
            </a:extLst>
          </p:cNvPr>
          <p:cNvSpPr>
            <a:spLocks noGrp="1"/>
          </p:cNvSpPr>
          <p:nvPr>
            <p:ph idx="1"/>
          </p:nvPr>
        </p:nvSpPr>
        <p:spPr/>
        <p:txBody>
          <a:bodyPr>
            <a:normAutofit fontScale="70000" lnSpcReduction="20000"/>
          </a:bodyPr>
          <a:lstStyle/>
          <a:p>
            <a:r>
              <a:rPr lang="en-US" sz="2000" dirty="0"/>
              <a:t>The ages are rounded to the nearest half year: </a:t>
            </a:r>
          </a:p>
          <a:p>
            <a:r>
              <a:rPr lang="en-US" sz="2000" dirty="0"/>
              <a:t>9; 9.5; 9.5; 10; 10; 10; 10; 10.5; 10.5; 10.5; 10.5; 11; 11; 11; 11; 11; 11; 11.5; 11.5; 11.5;</a:t>
            </a:r>
            <a:endParaRPr kumimoji="0" lang="en-US" altLang="en-US" sz="2000" b="0" i="0" u="none" strike="noStrike" cap="none" normalizeH="0" baseline="0" dirty="0">
              <a:ln>
                <a:noFill/>
              </a:ln>
              <a:solidFill>
                <a:schemeClr val="tx1"/>
              </a:solidFill>
              <a:effectLst/>
            </a:endParaRPr>
          </a:p>
          <a:p>
            <a:r>
              <a:rPr lang="en-US" sz="2000" dirty="0"/>
              <a:t>The variance may be calculated by using a table. Then the standard deviation is calculated by taking the square root of the variance. </a:t>
            </a:r>
          </a:p>
          <a:p>
            <a:r>
              <a:rPr lang="en-US" sz="2000" dirty="0"/>
              <a:t>We will explain the parts of the table after calculating </a:t>
            </a:r>
            <a:r>
              <a:rPr lang="en-US" sz="2000" i="1" dirty="0"/>
              <a:t>s</a:t>
            </a:r>
            <a:r>
              <a:rPr lang="en-US" sz="2000" dirty="0"/>
              <a:t>.</a:t>
            </a:r>
          </a:p>
          <a:p>
            <a:pPr marL="292608" lvl="1" indent="0" eaLnBrk="0" fontAlgn="base" hangingPunct="0">
              <a:spcBef>
                <a:spcPct val="0"/>
              </a:spcBef>
              <a:spcAft>
                <a:spcPct val="0"/>
              </a:spcAft>
              <a:buNone/>
            </a:pPr>
            <a:endParaRPr kumimoji="0" lang="en-US" altLang="en-US" sz="1800" b="0" i="0" u="none" strike="noStrike" cap="none" normalizeH="0" baseline="0" dirty="0">
              <a:ln>
                <a:noFill/>
              </a:ln>
              <a:solidFill>
                <a:schemeClr val="tx1"/>
              </a:solidFill>
              <a:effectLst/>
            </a:endParaRP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The sample variance, </a:t>
            </a:r>
            <a:r>
              <a:rPr kumimoji="0" lang="en-US" altLang="en-US" sz="1800" b="0" i="1" u="none" strike="noStrike" cap="none" normalizeH="0" baseline="0" dirty="0">
                <a:ln>
                  <a:noFill/>
                </a:ln>
                <a:solidFill>
                  <a:schemeClr val="tx1"/>
                </a:solidFill>
                <a:effectLst/>
              </a:rPr>
              <a:t>s</a:t>
            </a:r>
            <a:r>
              <a:rPr kumimoji="0" lang="en-US" altLang="en-US" sz="1800" b="0" i="0" u="none" strike="noStrike" cap="none" normalizeH="0" baseline="30000" dirty="0">
                <a:ln>
                  <a:noFill/>
                </a:ln>
                <a:solidFill>
                  <a:schemeClr val="tx1"/>
                </a:solidFill>
                <a:effectLst/>
              </a:rPr>
              <a:t>2</a:t>
            </a:r>
            <a:r>
              <a:rPr kumimoji="0" lang="en-US" altLang="en-US" sz="1800" b="0" i="0" u="none" strike="noStrike" cap="none" normalizeH="0" baseline="0" dirty="0">
                <a:ln>
                  <a:noFill/>
                </a:ln>
                <a:solidFill>
                  <a:schemeClr val="tx1"/>
                </a:solidFill>
                <a:effectLst/>
              </a:rPr>
              <a:t>, </a:t>
            </a: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is equal to the sum of the last column (9.7375) </a:t>
            </a: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divided by the total number of data values </a:t>
            </a: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minus one (20 – 1):</a:t>
            </a:r>
          </a:p>
          <a:p>
            <a:pPr marL="292608" lvl="1" indent="0" eaLnBrk="0" fontAlgn="base" hangingPunct="0">
              <a:spcBef>
                <a:spcPct val="0"/>
              </a:spcBef>
              <a:spcAft>
                <a:spcPct val="0"/>
              </a:spcAft>
              <a:buNone/>
            </a:pPr>
            <a:endParaRPr kumimoji="0" lang="en-US" altLang="en-US" sz="1800" b="0" i="0" u="none" strike="noStrike" cap="none" normalizeH="0" baseline="0" dirty="0">
              <a:ln>
                <a:noFill/>
              </a:ln>
              <a:solidFill>
                <a:schemeClr val="tx1"/>
              </a:solidFill>
              <a:effectLst/>
            </a:endParaRPr>
          </a:p>
          <a:p>
            <a:pPr lvl="1" eaLnBrk="0" fontAlgn="base" hangingPunct="0">
              <a:spcBef>
                <a:spcPct val="0"/>
              </a:spcBef>
              <a:spcAft>
                <a:spcPct val="0"/>
              </a:spcAft>
            </a:pPr>
            <a:r>
              <a:rPr lang="en-US" altLang="en-US" sz="1800" i="1" dirty="0">
                <a:solidFill>
                  <a:schemeClr val="tx1"/>
                </a:solidFill>
              </a:rPr>
              <a:t>s</a:t>
            </a:r>
            <a:r>
              <a:rPr lang="en-US" altLang="en-US" sz="1800" baseline="30000" dirty="0">
                <a:solidFill>
                  <a:schemeClr val="tx1"/>
                </a:solidFill>
              </a:rPr>
              <a:t>2 </a:t>
            </a:r>
            <a:r>
              <a:rPr kumimoji="0" lang="en-US" altLang="en-US" sz="1800" b="0" i="0" u="none" strike="noStrike" cap="none" normalizeH="0" baseline="0" dirty="0">
                <a:ln>
                  <a:noFill/>
                </a:ln>
                <a:solidFill>
                  <a:schemeClr val="tx1"/>
                </a:solidFill>
                <a:effectLst/>
              </a:rPr>
              <a:t>= 9.7375/(20−1) = 0.5125</a:t>
            </a:r>
          </a:p>
          <a:p>
            <a:pPr lvl="1" eaLnBrk="0" fontAlgn="base" hangingPunct="0">
              <a:spcBef>
                <a:spcPct val="0"/>
              </a:spcBef>
              <a:spcAft>
                <a:spcPct val="0"/>
              </a:spcAft>
            </a:pPr>
            <a:endParaRPr kumimoji="0" lang="en-US" altLang="en-US" sz="1800" b="0" i="0" u="none" strike="noStrike" cap="none" normalizeH="0" baseline="0" dirty="0">
              <a:ln>
                <a:noFill/>
              </a:ln>
              <a:solidFill>
                <a:schemeClr val="tx1"/>
              </a:solidFill>
              <a:effectLst/>
            </a:endParaRP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The </a:t>
            </a:r>
            <a:r>
              <a:rPr kumimoji="0" lang="en-US" altLang="en-US" sz="1800" b="1" i="0" u="none" strike="noStrike" cap="none" normalizeH="0" baseline="0" dirty="0">
                <a:ln>
                  <a:noFill/>
                </a:ln>
                <a:solidFill>
                  <a:schemeClr val="tx1"/>
                </a:solidFill>
                <a:effectLst/>
              </a:rPr>
              <a:t>sample standard deviation</a:t>
            </a:r>
            <a:r>
              <a:rPr kumimoji="0" lang="en-US" altLang="en-US" sz="1800" b="0" i="0" u="none" strike="noStrike" cap="none" normalizeH="0" baseline="0" dirty="0">
                <a:ln>
                  <a:noFill/>
                </a:ln>
                <a:solidFill>
                  <a:schemeClr val="tx1"/>
                </a:solidFill>
                <a:effectLst/>
              </a:rPr>
              <a:t> </a:t>
            </a:r>
            <a:r>
              <a:rPr kumimoji="0" lang="en-US" altLang="en-US" sz="1800" b="0" i="1" u="none" strike="noStrike" cap="none" normalizeH="0" baseline="0" dirty="0">
                <a:ln>
                  <a:noFill/>
                </a:ln>
                <a:solidFill>
                  <a:schemeClr val="tx1"/>
                </a:solidFill>
                <a:effectLst/>
              </a:rPr>
              <a:t>s</a:t>
            </a:r>
            <a:r>
              <a:rPr kumimoji="0" lang="en-US" altLang="en-US" sz="1800" b="0" i="0" u="none" strike="noStrike" cap="none" normalizeH="0" baseline="0" dirty="0">
                <a:ln>
                  <a:noFill/>
                </a:ln>
                <a:solidFill>
                  <a:schemeClr val="tx1"/>
                </a:solidFill>
                <a:effectLst/>
              </a:rPr>
              <a:t> is equal to the </a:t>
            </a: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square root of the sample variance:</a:t>
            </a:r>
          </a:p>
          <a:p>
            <a:pPr marL="292608" lvl="1" indent="0" eaLnBrk="0" fontAlgn="base" hangingPunct="0">
              <a:spcBef>
                <a:spcPct val="0"/>
              </a:spcBef>
              <a:spcAft>
                <a:spcPct val="0"/>
              </a:spcAft>
              <a:buNone/>
            </a:pPr>
            <a:endParaRPr kumimoji="0" lang="en-US" altLang="en-US" sz="1800" b="0" i="0" u="none" strike="noStrike" cap="none" normalizeH="0" baseline="0" dirty="0">
              <a:ln>
                <a:noFill/>
              </a:ln>
              <a:solidFill>
                <a:schemeClr val="tx1"/>
              </a:solidFill>
              <a:effectLst/>
            </a:endParaRPr>
          </a:p>
          <a:p>
            <a:pPr lvl="1" eaLnBrk="0" fontAlgn="base" hangingPunct="0">
              <a:spcBef>
                <a:spcPct val="0"/>
              </a:spcBef>
              <a:spcAft>
                <a:spcPct val="0"/>
              </a:spcAft>
            </a:pPr>
            <a:r>
              <a:rPr kumimoji="0" lang="en-US" altLang="en-US" sz="1800" b="0" i="1" u="none" strike="noStrike" cap="none" normalizeH="0" baseline="0" dirty="0">
                <a:ln>
                  <a:noFill/>
                </a:ln>
                <a:solidFill>
                  <a:schemeClr val="tx1"/>
                </a:solidFill>
                <a:effectLst/>
              </a:rPr>
              <a:t>s </a:t>
            </a:r>
            <a:r>
              <a:rPr kumimoji="0" lang="en-US" altLang="en-US" sz="1800" b="0" i="0" u="none" strike="noStrike" cap="none" normalizeH="0" baseline="0" dirty="0">
                <a:ln>
                  <a:noFill/>
                </a:ln>
                <a:solidFill>
                  <a:schemeClr val="tx1"/>
                </a:solidFill>
                <a:effectLst/>
              </a:rPr>
              <a:t>=</a:t>
            </a:r>
            <a:r>
              <a:rPr lang="en-US" altLang="en-US" sz="1800" dirty="0">
                <a:solidFill>
                  <a:schemeClr val="tx1"/>
                </a:solidFill>
              </a:rPr>
              <a:t>√</a:t>
            </a:r>
            <a:r>
              <a:rPr kumimoji="0" lang="en-US" altLang="en-US" sz="1800" b="0" i="0" u="none" strike="noStrike" cap="none" normalizeH="0" baseline="0" dirty="0">
                <a:ln>
                  <a:noFill/>
                </a:ln>
                <a:solidFill>
                  <a:schemeClr val="tx1"/>
                </a:solidFill>
                <a:effectLst/>
              </a:rPr>
              <a:t>0.5125</a:t>
            </a:r>
            <a:r>
              <a:rPr kumimoji="0" lang="en-US" altLang="en-US" sz="1800" b="0" i="0" u="none" strike="noStrike" cap="none" normalizeH="0" dirty="0">
                <a:ln>
                  <a:noFill/>
                </a:ln>
                <a:solidFill>
                  <a:schemeClr val="tx1"/>
                </a:solidFill>
                <a:effectLst/>
              </a:rPr>
              <a:t> </a:t>
            </a:r>
            <a:r>
              <a:rPr kumimoji="0" lang="en-US" altLang="en-US" sz="1800" b="0" i="0" u="none" strike="noStrike" cap="none" normalizeH="0" baseline="0" dirty="0">
                <a:ln>
                  <a:noFill/>
                </a:ln>
                <a:solidFill>
                  <a:schemeClr val="tx1"/>
                </a:solidFill>
                <a:effectLst/>
              </a:rPr>
              <a:t>= 0.715891,</a:t>
            </a:r>
          </a:p>
          <a:p>
            <a:pPr marL="292608" lvl="1" indent="0" eaLnBrk="0" fontAlgn="base" hangingPunct="0">
              <a:spcBef>
                <a:spcPct val="0"/>
              </a:spcBef>
              <a:spcAft>
                <a:spcPct val="0"/>
              </a:spcAft>
              <a:buNone/>
            </a:pPr>
            <a:r>
              <a:rPr kumimoji="0" lang="en-US" altLang="en-US" sz="1800" b="0" i="0" u="none" strike="noStrike" cap="none" normalizeH="0" baseline="0" dirty="0">
                <a:ln>
                  <a:noFill/>
                </a:ln>
                <a:solidFill>
                  <a:schemeClr val="tx1"/>
                </a:solidFill>
                <a:effectLst/>
              </a:rPr>
              <a:t>which is rounded to two decimal places, </a:t>
            </a:r>
            <a:r>
              <a:rPr kumimoji="0" lang="en-US" altLang="en-US" sz="1800" b="0" i="1" u="none" strike="noStrike" cap="none" normalizeH="0" baseline="0" dirty="0">
                <a:ln>
                  <a:noFill/>
                </a:ln>
                <a:solidFill>
                  <a:schemeClr val="tx1"/>
                </a:solidFill>
                <a:effectLst/>
              </a:rPr>
              <a:t>s</a:t>
            </a:r>
            <a:r>
              <a:rPr kumimoji="0" lang="en-US" altLang="en-US" sz="1800" b="0" i="0" u="none" strike="noStrike" cap="none" normalizeH="0" baseline="0" dirty="0">
                <a:ln>
                  <a:noFill/>
                </a:ln>
                <a:solidFill>
                  <a:schemeClr val="tx1"/>
                </a:solidFill>
                <a:effectLst/>
              </a:rPr>
              <a:t> = 0.72. </a:t>
            </a:r>
          </a:p>
          <a:p>
            <a:endParaRPr lang="en-US" sz="2000" dirty="0"/>
          </a:p>
          <a:p>
            <a:endParaRPr lang="en-US" dirty="0"/>
          </a:p>
        </p:txBody>
      </p:sp>
      <p:pic>
        <p:nvPicPr>
          <p:cNvPr id="4" name="Picture 3" descr="Data Table 2.29">
            <a:extLst>
              <a:ext uri="{FF2B5EF4-FFF2-40B4-BE49-F238E27FC236}">
                <a16:creationId xmlns:a16="http://schemas.microsoft.com/office/drawing/2014/main" id="{CE94B7DA-0073-7046-96AA-9A0ED1A05870}"/>
              </a:ext>
            </a:extLst>
          </p:cNvPr>
          <p:cNvPicPr>
            <a:picLocks noChangeAspect="1"/>
          </p:cNvPicPr>
          <p:nvPr/>
        </p:nvPicPr>
        <p:blipFill>
          <a:blip r:embed="rId2"/>
          <a:stretch>
            <a:fillRect/>
          </a:stretch>
        </p:blipFill>
        <p:spPr>
          <a:xfrm>
            <a:off x="5556881" y="3253696"/>
            <a:ext cx="5268082" cy="2965888"/>
          </a:xfrm>
          <a:prstGeom prst="rect">
            <a:avLst/>
          </a:prstGeom>
        </p:spPr>
      </p:pic>
    </p:spTree>
    <p:extLst>
      <p:ext uri="{BB962C8B-B14F-4D97-AF65-F5344CB8AC3E}">
        <p14:creationId xmlns:p14="http://schemas.microsoft.com/office/powerpoint/2010/main" val="247225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ata&#10;&#10;Table 2.4 Presidential Ages at Inauguration">
            <a:extLst>
              <a:ext uri="{FF2B5EF4-FFF2-40B4-BE49-F238E27FC236}">
                <a16:creationId xmlns:a16="http://schemas.microsoft.com/office/drawing/2014/main" id="{06BF6BF0-2A1D-9E8F-9496-4B9CAC612A45}"/>
              </a:ext>
            </a:extLst>
          </p:cNvPr>
          <p:cNvPicPr>
            <a:picLocks noChangeAspect="1"/>
          </p:cNvPicPr>
          <p:nvPr/>
        </p:nvPicPr>
        <p:blipFill>
          <a:blip r:embed="rId2"/>
          <a:stretch>
            <a:fillRect/>
          </a:stretch>
        </p:blipFill>
        <p:spPr>
          <a:xfrm>
            <a:off x="175075" y="237704"/>
            <a:ext cx="4362450" cy="4410075"/>
          </a:xfrm>
          <a:prstGeom prst="rect">
            <a:avLst/>
          </a:prstGeom>
        </p:spPr>
      </p:pic>
      <p:pic>
        <p:nvPicPr>
          <p:cNvPr id="3" name="Picture 2" descr="Table 2.5 Presidential Age at Death" title="Data">
            <a:extLst>
              <a:ext uri="{FF2B5EF4-FFF2-40B4-BE49-F238E27FC236}">
                <a16:creationId xmlns:a16="http://schemas.microsoft.com/office/drawing/2014/main" id="{1E3F3578-0813-59DF-A38D-E64DEF7B2F02}"/>
              </a:ext>
            </a:extLst>
          </p:cNvPr>
          <p:cNvPicPr>
            <a:picLocks noChangeAspect="1"/>
          </p:cNvPicPr>
          <p:nvPr/>
        </p:nvPicPr>
        <p:blipFill>
          <a:blip r:embed="rId3"/>
          <a:stretch>
            <a:fillRect/>
          </a:stretch>
        </p:blipFill>
        <p:spPr>
          <a:xfrm>
            <a:off x="4473442" y="237704"/>
            <a:ext cx="3213992" cy="3031139"/>
          </a:xfrm>
          <a:prstGeom prst="rect">
            <a:avLst/>
          </a:prstGeom>
        </p:spPr>
      </p:pic>
      <p:pic>
        <p:nvPicPr>
          <p:cNvPr id="4" name="Picture 3" descr="Table 2.3 side-by-side stem-and-leaf plot">
            <a:extLst>
              <a:ext uri="{FF2B5EF4-FFF2-40B4-BE49-F238E27FC236}">
                <a16:creationId xmlns:a16="http://schemas.microsoft.com/office/drawing/2014/main" id="{357030C7-73A3-410F-AF97-774BDCF624FA}"/>
              </a:ext>
            </a:extLst>
          </p:cNvPr>
          <p:cNvPicPr>
            <a:picLocks noChangeAspect="1"/>
          </p:cNvPicPr>
          <p:nvPr/>
        </p:nvPicPr>
        <p:blipFill rotWithShape="1">
          <a:blip r:embed="rId4"/>
          <a:srcRect l="19980" t="40049" r="18997" b="9322"/>
          <a:stretch/>
        </p:blipFill>
        <p:spPr>
          <a:xfrm>
            <a:off x="4473442" y="3268842"/>
            <a:ext cx="5699942" cy="2933959"/>
          </a:xfrm>
          <a:prstGeom prst="rect">
            <a:avLst/>
          </a:prstGeom>
        </p:spPr>
      </p:pic>
    </p:spTree>
    <p:extLst>
      <p:ext uri="{BB962C8B-B14F-4D97-AF65-F5344CB8AC3E}">
        <p14:creationId xmlns:p14="http://schemas.microsoft.com/office/powerpoint/2010/main" val="42252389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9A6DA-76EF-C17C-090A-33874132F4A8}"/>
              </a:ext>
            </a:extLst>
          </p:cNvPr>
          <p:cNvSpPr>
            <a:spLocks noGrp="1"/>
          </p:cNvSpPr>
          <p:nvPr>
            <p:ph type="title"/>
          </p:nvPr>
        </p:nvSpPr>
        <p:spPr/>
        <p:txBody>
          <a:bodyPr/>
          <a:lstStyle/>
          <a:p>
            <a:r>
              <a:rPr lang="en-US" dirty="0"/>
              <a:t>Standard Deviation Excel Example</a:t>
            </a:r>
          </a:p>
        </p:txBody>
      </p:sp>
      <p:sp>
        <p:nvSpPr>
          <p:cNvPr id="3" name="Content Placeholder 2">
            <a:extLst>
              <a:ext uri="{FF2B5EF4-FFF2-40B4-BE49-F238E27FC236}">
                <a16:creationId xmlns:a16="http://schemas.microsoft.com/office/drawing/2014/main" id="{63E149EA-2CBA-5D7D-349C-0ADF295BD2F4}"/>
              </a:ext>
            </a:extLst>
          </p:cNvPr>
          <p:cNvSpPr>
            <a:spLocks noGrp="1"/>
          </p:cNvSpPr>
          <p:nvPr>
            <p:ph idx="1"/>
          </p:nvPr>
        </p:nvSpPr>
        <p:spPr/>
        <p:txBody>
          <a:bodyPr/>
          <a:lstStyle/>
          <a:p>
            <a:r>
              <a:rPr lang="en-US" dirty="0"/>
              <a:t>On a baseball team, the ages of each of the players are as follows. See the Excel data file. </a:t>
            </a:r>
          </a:p>
          <a:p>
            <a:r>
              <a:rPr lang="en-US" dirty="0"/>
              <a:t>21; 21; 22; 23; 24; 24; 25; 25; 28; 29; 29; 31; 32; 33; 33; 34; 35; 36; 36; 36; 36; 38; 38; 38; 40 </a:t>
            </a:r>
          </a:p>
          <a:p>
            <a:br>
              <a:rPr lang="en-US" dirty="0"/>
            </a:br>
            <a:r>
              <a:rPr lang="en-US" dirty="0"/>
              <a:t>Find the mean and standard deviation. Then find the value that is two standard deviations above the mean.</a:t>
            </a:r>
          </a:p>
          <a:p>
            <a:endParaRPr lang="en-US" dirty="0"/>
          </a:p>
        </p:txBody>
      </p:sp>
    </p:spTree>
    <p:extLst>
      <p:ext uri="{BB962C8B-B14F-4D97-AF65-F5344CB8AC3E}">
        <p14:creationId xmlns:p14="http://schemas.microsoft.com/office/powerpoint/2010/main" val="42420291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D1611-EBC5-3659-1A58-3BA5D182CFD8}"/>
              </a:ext>
            </a:extLst>
          </p:cNvPr>
          <p:cNvSpPr>
            <a:spLocks noGrp="1"/>
          </p:cNvSpPr>
          <p:nvPr>
            <p:ph type="title"/>
          </p:nvPr>
        </p:nvSpPr>
        <p:spPr/>
        <p:txBody>
          <a:bodyPr/>
          <a:lstStyle/>
          <a:p>
            <a:r>
              <a:rPr lang="en-US" dirty="0"/>
              <a:t>Types of Variability</a:t>
            </a:r>
          </a:p>
        </p:txBody>
      </p:sp>
      <p:sp>
        <p:nvSpPr>
          <p:cNvPr id="3" name="Content Placeholder 2">
            <a:extLst>
              <a:ext uri="{FF2B5EF4-FFF2-40B4-BE49-F238E27FC236}">
                <a16:creationId xmlns:a16="http://schemas.microsoft.com/office/drawing/2014/main" id="{1DA534E6-67C1-A5CB-CCB4-0442BDCADFEB}"/>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solidFill>
                  <a:srgbClr val="424242"/>
                </a:solidFill>
                <a:effectLst/>
              </a:rPr>
              <a:t>When trying to study a population, a sample is often used, either for convenience or because it is not possible to access the entire population. </a:t>
            </a:r>
          </a:p>
          <a:p>
            <a:pPr algn="l">
              <a:buFont typeface="Arial" panose="020B0604020202020204" pitchFamily="34" charset="0"/>
              <a:buChar char="•"/>
            </a:pPr>
            <a:r>
              <a:rPr lang="en-US" b="0" i="0" dirty="0">
                <a:solidFill>
                  <a:srgbClr val="424242"/>
                </a:solidFill>
                <a:effectLst/>
              </a:rPr>
              <a:t>Variability is the term used to describe the differences that may occur in these outcomes. </a:t>
            </a:r>
          </a:p>
          <a:p>
            <a:pPr algn="l">
              <a:buFont typeface="Arial" panose="020B0604020202020204" pitchFamily="34" charset="0"/>
              <a:buChar char="•"/>
            </a:pPr>
            <a:r>
              <a:rPr lang="en-US" b="0" i="0" dirty="0">
                <a:solidFill>
                  <a:srgbClr val="424242"/>
                </a:solidFill>
                <a:effectLst/>
              </a:rPr>
              <a:t>Common types of variability include the following:</a:t>
            </a:r>
          </a:p>
          <a:p>
            <a:pPr lvl="1">
              <a:buFont typeface="Arial" panose="020B0604020202020204" pitchFamily="34" charset="0"/>
              <a:buChar char="•"/>
            </a:pPr>
            <a:r>
              <a:rPr lang="en-US" b="0" i="0" dirty="0">
                <a:solidFill>
                  <a:srgbClr val="424242"/>
                </a:solidFill>
                <a:effectLst/>
              </a:rPr>
              <a:t>Observational or measurement variability: occurs when there are differences in the instruments used to measure or in the people using those instruments.</a:t>
            </a:r>
          </a:p>
          <a:p>
            <a:pPr lvl="1">
              <a:buFont typeface="Arial" panose="020B0604020202020204" pitchFamily="34" charset="0"/>
              <a:buChar char="•"/>
            </a:pPr>
            <a:r>
              <a:rPr lang="en-US" b="0" i="0" dirty="0">
                <a:solidFill>
                  <a:srgbClr val="424242"/>
                </a:solidFill>
                <a:effectLst/>
              </a:rPr>
              <a:t>Natural variability: arises from the differences that naturally occur because members of a population differ from each other.</a:t>
            </a:r>
          </a:p>
          <a:p>
            <a:pPr lvl="1">
              <a:buFont typeface="Arial" panose="020B0604020202020204" pitchFamily="34" charset="0"/>
              <a:buChar char="•"/>
            </a:pPr>
            <a:r>
              <a:rPr lang="en-US" b="0" i="0" dirty="0">
                <a:solidFill>
                  <a:srgbClr val="424242"/>
                </a:solidFill>
                <a:effectLst/>
              </a:rPr>
              <a:t>Induced variability: the counterpart to natural variability; this occurs because we have artificially induced an element of variation (that, by definition, was not present naturally):</a:t>
            </a:r>
          </a:p>
          <a:p>
            <a:pPr lvl="1">
              <a:buFont typeface="Arial" panose="020B0604020202020204" pitchFamily="34" charset="0"/>
              <a:buChar char="•"/>
            </a:pPr>
            <a:r>
              <a:rPr lang="en-US" b="0" i="0" dirty="0">
                <a:solidFill>
                  <a:srgbClr val="424242"/>
                </a:solidFill>
                <a:effectLst/>
              </a:rPr>
              <a:t>Sample variability: occurs when multiple random samples are taken from the same population.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2306134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4F2F-E791-DBB3-4FA2-2A49E3D55694}"/>
              </a:ext>
            </a:extLst>
          </p:cNvPr>
          <p:cNvSpPr>
            <a:spLocks noGrp="1"/>
          </p:cNvSpPr>
          <p:nvPr>
            <p:ph type="title"/>
          </p:nvPr>
        </p:nvSpPr>
        <p:spPr/>
        <p:txBody>
          <a:bodyPr/>
          <a:lstStyle/>
          <a:p>
            <a:r>
              <a:rPr lang="en-US" dirty="0"/>
              <a:t>Comparing Values from Different Data Sets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344986E-34A9-B982-A6ED-49F5D2B2EF59}"/>
                  </a:ext>
                </a:extLst>
              </p:cNvPr>
              <p:cNvSpPr>
                <a:spLocks noGrp="1"/>
              </p:cNvSpPr>
              <p:nvPr>
                <p:ph idx="1"/>
              </p:nvPr>
            </p:nvSpPr>
            <p:spPr/>
            <p:txBody>
              <a:bodyPr>
                <a:normAutofit/>
              </a:bodyPr>
              <a:lstStyle/>
              <a:p>
                <a:pPr>
                  <a:buFont typeface="Arial" panose="020B0604020202020204" pitchFamily="34" charset="0"/>
                  <a:buChar char="•"/>
                </a:pPr>
                <a:r>
                  <a:rPr lang="en-US" dirty="0"/>
                  <a:t>The standard deviation is useful when comparing data values that come from different data sets. </a:t>
                </a:r>
              </a:p>
              <a:p>
                <a:pPr>
                  <a:buFont typeface="Arial" panose="020B0604020202020204" pitchFamily="34" charset="0"/>
                  <a:buChar char="•"/>
                </a:pPr>
                <a:r>
                  <a:rPr lang="en-US" dirty="0"/>
                  <a:t>If the data sets have different means and standard deviations, then comparing the data values directly can be misleading.</a:t>
                </a:r>
              </a:p>
              <a:p>
                <a:pPr>
                  <a:buFont typeface="Arial" panose="020B0604020202020204" pitchFamily="34" charset="0"/>
                  <a:buChar char="•"/>
                </a:pPr>
                <a:r>
                  <a:rPr lang="en-US" dirty="0"/>
                  <a:t>For each data value x, calculate how many standard deviations away from its mean the value is.</a:t>
                </a:r>
              </a:p>
              <a:p>
                <a:pPr lvl="1">
                  <a:buFont typeface="Arial" panose="020B0604020202020204" pitchFamily="34" charset="0"/>
                  <a:buChar char="•"/>
                </a:pPr>
                <a:r>
                  <a:rPr lang="en-US" dirty="0"/>
                  <a:t>Use the formula: x = mean + (#ofSTDEVs)(standard deviation); solve for #ofSTDEVs.</a:t>
                </a:r>
              </a:p>
              <a:p>
                <a:pPr lvl="1">
                  <a:buFont typeface="Arial" panose="020B0604020202020204" pitchFamily="34" charset="0"/>
                  <a:buChar char="•"/>
                </a:pPr>
                <a:r>
                  <a:rPr lang="en-US" dirty="0"/>
                  <a:t>#ofSTDEVs=</a:t>
                </a:r>
                <a14:m>
                  <m:oMath xmlns:m="http://schemas.openxmlformats.org/officeDocument/2006/math">
                    <m:f>
                      <m:fPr>
                        <m:ctrlPr>
                          <a:rPr lang="en-US" b="0" i="1" dirty="0" smtClean="0"/>
                        </m:ctrlPr>
                      </m:fPr>
                      <m:num>
                        <m:r>
                          <a:rPr lang="en-US" i="1" dirty="0" smtClean="0"/>
                          <m:t>𝑥</m:t>
                        </m:r>
                        <m:r>
                          <a:rPr lang="en-US" i="1" dirty="0" smtClean="0"/>
                          <m:t> – </m:t>
                        </m:r>
                        <m:r>
                          <a:rPr lang="en-US" i="1" dirty="0" err="1" smtClean="0"/>
                          <m:t>𝑚𝑒𝑎𝑛</m:t>
                        </m:r>
                      </m:num>
                      <m:den>
                        <m:r>
                          <a:rPr lang="en-US" i="1" dirty="0" err="1" smtClean="0"/>
                          <m:t>𝑠𝑡𝑎𝑛𝑑𝑎𝑟𝑑</m:t>
                        </m:r>
                        <m:r>
                          <a:rPr lang="en-US" b="0" i="1" dirty="0" smtClean="0"/>
                          <m:t> </m:t>
                        </m:r>
                        <m:r>
                          <a:rPr lang="en-US" b="0" i="1" dirty="0" smtClean="0"/>
                          <m:t>𝑑𝑒𝑣𝑖𝑎𝑡𝑖𝑜𝑛</m:t>
                        </m:r>
                      </m:den>
                    </m:f>
                  </m:oMath>
                </a14:m>
                <a:endParaRPr lang="en-US" b="0" dirty="0"/>
              </a:p>
              <a:p>
                <a:pPr lvl="1">
                  <a:buFont typeface="Arial" panose="020B0604020202020204" pitchFamily="34" charset="0"/>
                  <a:buChar char="•"/>
                </a:pPr>
                <a:r>
                  <a:rPr lang="en-US" dirty="0"/>
                  <a:t>Compare the results of this calculation.</a:t>
                </a:r>
              </a:p>
            </p:txBody>
          </p:sp>
        </mc:Choice>
        <mc:Fallback>
          <p:sp>
            <p:nvSpPr>
              <p:cNvPr id="3" name="Content Placeholder 2">
                <a:extLst>
                  <a:ext uri="{FF2B5EF4-FFF2-40B4-BE49-F238E27FC236}">
                    <a16:creationId xmlns:a16="http://schemas.microsoft.com/office/drawing/2014/main" id="{8344986E-34A9-B982-A6ED-49F5D2B2EF59}"/>
                  </a:ext>
                </a:extLst>
              </p:cNvPr>
              <p:cNvSpPr>
                <a:spLocks noGrp="1" noRot="1" noChangeAspect="1" noMove="1" noResize="1" noEditPoints="1" noAdjustHandles="1" noChangeArrowheads="1" noChangeShapeType="1" noTextEdit="1"/>
              </p:cNvSpPr>
              <p:nvPr>
                <p:ph idx="1"/>
              </p:nvPr>
            </p:nvSpPr>
            <p:spPr>
              <a:blipFill>
                <a:blip r:embed="rId2"/>
                <a:stretch>
                  <a:fillRect l="-1333" t="-810" r="-667"/>
                </a:stretch>
              </a:blipFill>
            </p:spPr>
            <p:txBody>
              <a:bodyPr/>
              <a:lstStyle/>
              <a:p>
                <a:r>
                  <a:rPr lang="en-US">
                    <a:noFill/>
                  </a:rPr>
                  <a:t> </a:t>
                </a:r>
              </a:p>
            </p:txBody>
          </p:sp>
        </mc:Fallback>
      </mc:AlternateContent>
    </p:spTree>
    <p:extLst>
      <p:ext uri="{BB962C8B-B14F-4D97-AF65-F5344CB8AC3E}">
        <p14:creationId xmlns:p14="http://schemas.microsoft.com/office/powerpoint/2010/main" val="6516738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9CD1E-2EED-B07C-A5A9-5D8314E57A54}"/>
              </a:ext>
            </a:extLst>
          </p:cNvPr>
          <p:cNvSpPr>
            <a:spLocks noGrp="1"/>
          </p:cNvSpPr>
          <p:nvPr>
            <p:ph type="title"/>
          </p:nvPr>
        </p:nvSpPr>
        <p:spPr/>
        <p:txBody>
          <a:bodyPr/>
          <a:lstStyle/>
          <a:p>
            <a:r>
              <a:rPr lang="en-US" dirty="0"/>
              <a:t>Z-Scores</a:t>
            </a:r>
          </a:p>
        </p:txBody>
      </p:sp>
      <p:sp>
        <p:nvSpPr>
          <p:cNvPr id="3" name="Content Placeholder 2">
            <a:extLst>
              <a:ext uri="{FF2B5EF4-FFF2-40B4-BE49-F238E27FC236}">
                <a16:creationId xmlns:a16="http://schemas.microsoft.com/office/drawing/2014/main" id="{DEC373D9-787E-AC79-EDCB-97CBDBB156AD}"/>
              </a:ext>
            </a:extLst>
          </p:cNvPr>
          <p:cNvSpPr>
            <a:spLocks noGrp="1"/>
          </p:cNvSpPr>
          <p:nvPr>
            <p:ph idx="1"/>
          </p:nvPr>
        </p:nvSpPr>
        <p:spPr/>
        <p:txBody>
          <a:bodyPr/>
          <a:lstStyle/>
          <a:p>
            <a:pPr marL="0" indent="0">
              <a:buNone/>
            </a:pPr>
            <a:r>
              <a:rPr lang="en-US" dirty="0"/>
              <a:t>#ofSTDEVs is often called a "z-score"; we can use the symbol z. In symbols, the formulas become:</a:t>
            </a:r>
          </a:p>
          <a:p>
            <a:pPr marL="0" indent="0">
              <a:buNone/>
            </a:pPr>
            <a:endParaRPr lang="en-US" dirty="0"/>
          </a:p>
          <a:p>
            <a:endParaRPr lang="en-US" dirty="0"/>
          </a:p>
        </p:txBody>
      </p:sp>
      <p:pic>
        <p:nvPicPr>
          <p:cNvPr id="5" name="Picture 4">
            <a:extLst>
              <a:ext uri="{FF2B5EF4-FFF2-40B4-BE49-F238E27FC236}">
                <a16:creationId xmlns:a16="http://schemas.microsoft.com/office/drawing/2014/main" id="{695B6EA7-AC96-91B5-FBD8-F52A616DBFEE}"/>
              </a:ext>
            </a:extLst>
          </p:cNvPr>
          <p:cNvPicPr>
            <a:picLocks noChangeAspect="1"/>
          </p:cNvPicPr>
          <p:nvPr/>
        </p:nvPicPr>
        <p:blipFill>
          <a:blip r:embed="rId2"/>
          <a:stretch>
            <a:fillRect/>
          </a:stretch>
        </p:blipFill>
        <p:spPr>
          <a:xfrm>
            <a:off x="1097280" y="2928934"/>
            <a:ext cx="10116058" cy="1265260"/>
          </a:xfrm>
          <a:prstGeom prst="rect">
            <a:avLst/>
          </a:prstGeom>
        </p:spPr>
      </p:pic>
    </p:spTree>
    <p:extLst>
      <p:ext uri="{BB962C8B-B14F-4D97-AF65-F5344CB8AC3E}">
        <p14:creationId xmlns:p14="http://schemas.microsoft.com/office/powerpoint/2010/main" val="36661093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6E95E-CE4F-6553-604F-DC85D8E5FAD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E8C1CE9-5827-6694-4D2A-04BD119E6B92}"/>
              </a:ext>
            </a:extLst>
          </p:cNvPr>
          <p:cNvSpPr>
            <a:spLocks noGrp="1"/>
          </p:cNvSpPr>
          <p:nvPr>
            <p:ph idx="1"/>
          </p:nvPr>
        </p:nvSpPr>
        <p:spPr/>
        <p:txBody>
          <a:bodyPr/>
          <a:lstStyle/>
          <a:p>
            <a:r>
              <a:rPr lang="en-US" b="0" i="0" dirty="0">
                <a:solidFill>
                  <a:srgbClr val="424242"/>
                </a:solidFill>
                <a:effectLst/>
              </a:rPr>
              <a:t>Two students, John and Ali, from different high schools, wanted to find out who had the highest GPA when compared to his school. Which student had the highest GPA when compared to his school?</a:t>
            </a:r>
          </a:p>
          <a:p>
            <a:r>
              <a:rPr lang="en-US" b="0" i="0" dirty="0">
                <a:solidFill>
                  <a:srgbClr val="424242"/>
                </a:solidFill>
                <a:effectLst/>
              </a:rPr>
              <a:t>Student		GPA		School mean GPA		School standard deviation</a:t>
            </a:r>
          </a:p>
          <a:p>
            <a:r>
              <a:rPr lang="en-US" b="0" i="0" dirty="0">
                <a:solidFill>
                  <a:srgbClr val="424242"/>
                </a:solidFill>
                <a:effectLst/>
              </a:rPr>
              <a:t>John		2.85		3.0				0.7</a:t>
            </a:r>
          </a:p>
          <a:p>
            <a:r>
              <a:rPr lang="en-US" b="0" i="0" dirty="0">
                <a:solidFill>
                  <a:srgbClr val="424242"/>
                </a:solidFill>
                <a:effectLst/>
              </a:rPr>
              <a:t>Ali		77		80				10</a:t>
            </a:r>
            <a:endParaRPr lang="en-US" dirty="0"/>
          </a:p>
        </p:txBody>
      </p:sp>
    </p:spTree>
    <p:extLst>
      <p:ext uri="{BB962C8B-B14F-4D97-AF65-F5344CB8AC3E}">
        <p14:creationId xmlns:p14="http://schemas.microsoft.com/office/powerpoint/2010/main" val="38529072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74AC7-515E-EFCA-1F14-CDC2125B88B6}"/>
              </a:ext>
            </a:extLst>
          </p:cNvPr>
          <p:cNvSpPr>
            <a:spLocks noGrp="1"/>
          </p:cNvSpPr>
          <p:nvPr>
            <p:ph type="title"/>
          </p:nvPr>
        </p:nvSpPr>
        <p:spPr/>
        <p:txBody>
          <a:bodyPr/>
          <a:lstStyle/>
          <a:p>
            <a:r>
              <a:rPr lang="en-US" dirty="0"/>
              <a:t>Example - Answer</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743F65D-8806-8B56-51BF-C29E54C82C46}"/>
                  </a:ext>
                </a:extLst>
              </p:cNvPr>
              <p:cNvSpPr>
                <a:spLocks noGrp="1"/>
              </p:cNvSpPr>
              <p:nvPr>
                <p:ph idx="1"/>
              </p:nvPr>
            </p:nvSpPr>
            <p:spPr/>
            <p:txBody>
              <a:bodyPr>
                <a:normAutofit fontScale="92500" lnSpcReduction="20000"/>
              </a:bodyPr>
              <a:lstStyle/>
              <a:p>
                <a:r>
                  <a:rPr lang="en-US" dirty="0"/>
                  <a:t>For each student, determine how many standard deviations (#ofSTDEVs) his GPA is away from the average, for his school. Pay careful attention to signs when comparing and interpreting the answer.</a:t>
                </a:r>
              </a:p>
              <a:p>
                <a14:m>
                  <m:oMath xmlns:m="http://schemas.openxmlformats.org/officeDocument/2006/math">
                    <m:r>
                      <a:rPr lang="en-US" i="1" dirty="0" smtClean="0"/>
                      <m:t>𝑧</m:t>
                    </m:r>
                    <m:r>
                      <a:rPr lang="en-US" i="1" dirty="0" smtClean="0"/>
                      <m:t>=# </m:t>
                    </m:r>
                    <m:r>
                      <a:rPr lang="en-US" i="1" dirty="0" smtClean="0"/>
                      <m:t>𝑜𝑓</m:t>
                    </m:r>
                    <m:r>
                      <a:rPr lang="en-US" i="1" dirty="0" smtClean="0"/>
                      <m:t> </m:t>
                    </m:r>
                    <m:r>
                      <a:rPr lang="en-US" i="1" dirty="0" smtClean="0"/>
                      <m:t>𝑆𝑇𝐷𝐸𝑉𝑠</m:t>
                    </m:r>
                    <m:r>
                      <a:rPr lang="en-US" i="1" dirty="0" smtClean="0"/>
                      <m:t>=</m:t>
                    </m:r>
                    <m:f>
                      <m:fPr>
                        <m:ctrlPr>
                          <a:rPr lang="en-US" b="0" i="1" dirty="0" smtClean="0"/>
                        </m:ctrlPr>
                      </m:fPr>
                      <m:num>
                        <m:r>
                          <a:rPr lang="en-US" i="1" dirty="0" smtClean="0"/>
                          <m:t>𝑣𝑎𝑙𝑢𝑒</m:t>
                        </m:r>
                        <m:r>
                          <a:rPr lang="en-US" i="1" dirty="0" smtClean="0"/>
                          <m:t> –</m:t>
                        </m:r>
                        <m:r>
                          <a:rPr lang="en-US" i="1" dirty="0" err="1" smtClean="0"/>
                          <m:t>𝑚𝑒𝑎𝑛</m:t>
                        </m:r>
                      </m:num>
                      <m:den>
                        <m:r>
                          <a:rPr lang="en-US" i="1" dirty="0" err="1" smtClean="0"/>
                          <m:t>𝑠𝑡𝑎𝑛𝑑𝑎𝑟𝑑</m:t>
                        </m:r>
                        <m:r>
                          <a:rPr lang="en-US" i="1" dirty="0" smtClean="0"/>
                          <m:t> </m:t>
                        </m:r>
                        <m:r>
                          <a:rPr lang="en-US" i="1" dirty="0" smtClean="0"/>
                          <m:t>𝑑𝑒𝑣𝑖𝑎𝑡𝑖𝑜𝑛</m:t>
                        </m:r>
                      </m:den>
                    </m:f>
                    <m:r>
                      <a:rPr lang="en-US" i="1" dirty="0" smtClean="0"/>
                      <m:t>=</m:t>
                    </m:r>
                    <m:f>
                      <m:fPr>
                        <m:ctrlPr>
                          <a:rPr lang="en-US" b="0" i="1" dirty="0" smtClean="0"/>
                        </m:ctrlPr>
                      </m:fPr>
                      <m:num>
                        <m:r>
                          <a:rPr lang="en-US" i="1" dirty="0" smtClean="0"/>
                          <m:t>𝑥</m:t>
                        </m:r>
                        <m:r>
                          <a:rPr lang="en-US" i="1" dirty="0" smtClean="0"/>
                          <m:t>−</m:t>
                        </m:r>
                        <m:r>
                          <a:rPr lang="en-US" i="1" dirty="0" err="1" smtClean="0"/>
                          <m:t>𝜇</m:t>
                        </m:r>
                      </m:num>
                      <m:den>
                        <m:r>
                          <a:rPr lang="en-US" i="1" dirty="0" err="1" smtClean="0"/>
                          <m:t>𝜎</m:t>
                        </m:r>
                      </m:den>
                    </m:f>
                  </m:oMath>
                </a14:m>
                <a:endParaRPr lang="en-US" dirty="0"/>
              </a:p>
              <a:p>
                <a:r>
                  <a:rPr lang="en-US" dirty="0"/>
                  <a:t>For John,  </a:t>
                </a:r>
                <a14:m>
                  <m:oMath xmlns:m="http://schemas.openxmlformats.org/officeDocument/2006/math">
                    <m:r>
                      <a:rPr lang="en-US" i="1" dirty="0" smtClean="0"/>
                      <m:t>𝑧</m:t>
                    </m:r>
                    <m:r>
                      <a:rPr lang="en-US" i="1" dirty="0" smtClean="0"/>
                      <m:t>=#</m:t>
                    </m:r>
                    <m:r>
                      <a:rPr lang="en-US" i="1" dirty="0" smtClean="0"/>
                      <m:t>𝑜𝑓𝑆𝑇𝐷𝐸𝑉𝑠</m:t>
                    </m:r>
                    <m:r>
                      <a:rPr lang="en-US" i="1" dirty="0" smtClean="0"/>
                      <m:t>=</m:t>
                    </m:r>
                    <m:f>
                      <m:fPr>
                        <m:ctrlPr>
                          <a:rPr lang="en-US" b="0" i="1" dirty="0" smtClean="0"/>
                        </m:ctrlPr>
                      </m:fPr>
                      <m:num>
                        <m:r>
                          <a:rPr lang="en-US" i="1" dirty="0" smtClean="0"/>
                          <m:t>2.85−3.0</m:t>
                        </m:r>
                      </m:num>
                      <m:den>
                        <m:r>
                          <a:rPr lang="en-US" i="1" dirty="0" smtClean="0"/>
                          <m:t>0.7</m:t>
                        </m:r>
                      </m:den>
                    </m:f>
                    <m:r>
                      <a:rPr lang="en-US" i="1" dirty="0" smtClean="0"/>
                      <m:t>=−0.21</m:t>
                    </m:r>
                  </m:oMath>
                </a14:m>
                <a:endParaRPr lang="en-US" dirty="0"/>
              </a:p>
              <a:p>
                <a:r>
                  <a:rPr lang="en-US" dirty="0"/>
                  <a:t>For Ali,  </a:t>
                </a:r>
                <a14:m>
                  <m:oMath xmlns:m="http://schemas.openxmlformats.org/officeDocument/2006/math">
                    <m:r>
                      <a:rPr lang="en-US" i="1" dirty="0" smtClean="0"/>
                      <m:t>𝑧</m:t>
                    </m:r>
                    <m:r>
                      <a:rPr lang="en-US" i="1" dirty="0" smtClean="0"/>
                      <m:t>=#</m:t>
                    </m:r>
                    <m:r>
                      <a:rPr lang="en-US" i="1" dirty="0" smtClean="0"/>
                      <m:t>𝑜𝑓𝑆𝑇𝐷𝐸𝑉𝑠</m:t>
                    </m:r>
                    <m:r>
                      <a:rPr lang="en-US" i="1" dirty="0" smtClean="0"/>
                      <m:t>=</m:t>
                    </m:r>
                    <m:f>
                      <m:fPr>
                        <m:ctrlPr>
                          <a:rPr lang="en-US" b="0" i="1" dirty="0" smtClean="0"/>
                        </m:ctrlPr>
                      </m:fPr>
                      <m:num>
                        <m:r>
                          <a:rPr lang="en-US" i="1" dirty="0" smtClean="0"/>
                          <m:t>77−80</m:t>
                        </m:r>
                      </m:num>
                      <m:den>
                        <m:r>
                          <a:rPr lang="en-US" i="1" dirty="0" smtClean="0"/>
                          <m:t>10</m:t>
                        </m:r>
                      </m:den>
                    </m:f>
                    <m:r>
                      <a:rPr lang="en-US" i="1" dirty="0" smtClean="0"/>
                      <m:t>=−0.3</m:t>
                    </m:r>
                  </m:oMath>
                </a14:m>
                <a:endParaRPr lang="en-US" dirty="0"/>
              </a:p>
              <a:p>
                <a:r>
                  <a:rPr lang="en-US" dirty="0"/>
                  <a:t>John has the better GPA when compared to his school because his GPA is 0.21 standard deviations below his school's mean while Ali's GPA is 0.3 standard deviations below his school's mean.</a:t>
                </a:r>
              </a:p>
              <a:p>
                <a:r>
                  <a:rPr lang="en-US" dirty="0"/>
                  <a:t>John's z-score of –0.21 is higher than Ali's z-score of –0.3. For GPA, higher values are better, so we conclude that John has the better GPA when compared to his school.</a:t>
                </a:r>
              </a:p>
            </p:txBody>
          </p:sp>
        </mc:Choice>
        <mc:Fallback>
          <p:sp>
            <p:nvSpPr>
              <p:cNvPr id="3" name="Content Placeholder 2">
                <a:extLst>
                  <a:ext uri="{FF2B5EF4-FFF2-40B4-BE49-F238E27FC236}">
                    <a16:creationId xmlns:a16="http://schemas.microsoft.com/office/drawing/2014/main" id="{4743F65D-8806-8B56-51BF-C29E54C82C46}"/>
                  </a:ext>
                </a:extLst>
              </p:cNvPr>
              <p:cNvSpPr>
                <a:spLocks noGrp="1" noRot="1" noChangeAspect="1" noMove="1" noResize="1" noEditPoints="1" noAdjustHandles="1" noChangeArrowheads="1" noChangeShapeType="1" noTextEdit="1"/>
              </p:cNvSpPr>
              <p:nvPr>
                <p:ph idx="1"/>
              </p:nvPr>
            </p:nvSpPr>
            <p:spPr>
              <a:blipFill>
                <a:blip r:embed="rId2"/>
                <a:stretch>
                  <a:fillRect l="-1394" t="-1621"/>
                </a:stretch>
              </a:blipFill>
            </p:spPr>
            <p:txBody>
              <a:bodyPr/>
              <a:lstStyle/>
              <a:p>
                <a:r>
                  <a:rPr lang="en-US">
                    <a:noFill/>
                  </a:rPr>
                  <a:t> </a:t>
                </a:r>
              </a:p>
            </p:txBody>
          </p:sp>
        </mc:Fallback>
      </mc:AlternateContent>
    </p:spTree>
    <p:extLst>
      <p:ext uri="{BB962C8B-B14F-4D97-AF65-F5344CB8AC3E}">
        <p14:creationId xmlns:p14="http://schemas.microsoft.com/office/powerpoint/2010/main" val="38231297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FD6D-DF3B-7A20-58F1-736718E8B520}"/>
              </a:ext>
            </a:extLst>
          </p:cNvPr>
          <p:cNvSpPr>
            <a:spLocks noGrp="1"/>
          </p:cNvSpPr>
          <p:nvPr>
            <p:ph type="title"/>
          </p:nvPr>
        </p:nvSpPr>
        <p:spPr/>
        <p:txBody>
          <a:bodyPr>
            <a:normAutofit/>
          </a:bodyPr>
          <a:lstStyle/>
          <a:p>
            <a:r>
              <a:rPr lang="en-US" sz="3600" dirty="0"/>
              <a:t>For ANY data set, no matter what the distribution of the data is:</a:t>
            </a:r>
          </a:p>
        </p:txBody>
      </p:sp>
      <p:sp>
        <p:nvSpPr>
          <p:cNvPr id="3" name="Content Placeholder 2">
            <a:extLst>
              <a:ext uri="{FF2B5EF4-FFF2-40B4-BE49-F238E27FC236}">
                <a16:creationId xmlns:a16="http://schemas.microsoft.com/office/drawing/2014/main" id="{C449CDC6-E628-B065-E1E4-04C7502F9117}"/>
              </a:ext>
            </a:extLst>
          </p:cNvPr>
          <p:cNvSpPr>
            <a:spLocks noGrp="1"/>
          </p:cNvSpPr>
          <p:nvPr>
            <p:ph idx="1"/>
          </p:nvPr>
        </p:nvSpPr>
        <p:spPr/>
        <p:txBody>
          <a:bodyPr/>
          <a:lstStyle/>
          <a:p>
            <a:pPr algn="l">
              <a:buFont typeface="Arial" panose="020B0604020202020204" pitchFamily="34" charset="0"/>
              <a:buChar char="•"/>
            </a:pPr>
            <a:r>
              <a:rPr lang="en-US" b="0" i="0" dirty="0">
                <a:solidFill>
                  <a:srgbClr val="424242"/>
                </a:solidFill>
                <a:effectLst/>
              </a:rPr>
              <a:t>At least 75% of the data is within two standard deviations of the mean.</a:t>
            </a:r>
          </a:p>
          <a:p>
            <a:pPr algn="l">
              <a:buFont typeface="Arial" panose="020B0604020202020204" pitchFamily="34" charset="0"/>
              <a:buChar char="•"/>
            </a:pPr>
            <a:r>
              <a:rPr lang="en-US" b="0" i="0" dirty="0">
                <a:solidFill>
                  <a:srgbClr val="424242"/>
                </a:solidFill>
                <a:effectLst/>
              </a:rPr>
              <a:t>At least 89% of the data is within three standard deviations of the mean.</a:t>
            </a:r>
          </a:p>
          <a:p>
            <a:pPr algn="l">
              <a:buFont typeface="Arial" panose="020B0604020202020204" pitchFamily="34" charset="0"/>
              <a:buChar char="•"/>
            </a:pPr>
            <a:r>
              <a:rPr lang="en-US" b="0" i="0" dirty="0">
                <a:solidFill>
                  <a:srgbClr val="424242"/>
                </a:solidFill>
                <a:effectLst/>
              </a:rPr>
              <a:t>At least 95% of the data is within 4.5 standard deviations of the mean.</a:t>
            </a:r>
          </a:p>
          <a:p>
            <a:pPr algn="l">
              <a:buFont typeface="Arial" panose="020B0604020202020204" pitchFamily="34" charset="0"/>
              <a:buChar char="•"/>
            </a:pPr>
            <a:r>
              <a:rPr lang="en-US" b="0" i="0" dirty="0">
                <a:solidFill>
                  <a:srgbClr val="424242"/>
                </a:solidFill>
                <a:effectLst/>
              </a:rPr>
              <a:t>This is known as Chebyshev's Rule.</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7663458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3513-3304-B580-A843-0B175DEDF3CA}"/>
              </a:ext>
            </a:extLst>
          </p:cNvPr>
          <p:cNvSpPr>
            <a:spLocks noGrp="1"/>
          </p:cNvSpPr>
          <p:nvPr>
            <p:ph type="title"/>
          </p:nvPr>
        </p:nvSpPr>
        <p:spPr/>
        <p:txBody>
          <a:bodyPr>
            <a:normAutofit/>
          </a:bodyPr>
          <a:lstStyle/>
          <a:p>
            <a:r>
              <a:rPr lang="en-US" sz="3600" dirty="0"/>
              <a:t>For data having a Normal Distribution, (which we will examine in great detail later)</a:t>
            </a:r>
          </a:p>
        </p:txBody>
      </p:sp>
      <p:sp>
        <p:nvSpPr>
          <p:cNvPr id="3" name="Content Placeholder 2">
            <a:extLst>
              <a:ext uri="{FF2B5EF4-FFF2-40B4-BE49-F238E27FC236}">
                <a16:creationId xmlns:a16="http://schemas.microsoft.com/office/drawing/2014/main" id="{D0523966-4160-9215-051E-386B979B6CC0}"/>
              </a:ext>
            </a:extLst>
          </p:cNvPr>
          <p:cNvSpPr>
            <a:spLocks noGrp="1"/>
          </p:cNvSpPr>
          <p:nvPr>
            <p:ph idx="1"/>
          </p:nvPr>
        </p:nvSpPr>
        <p:spPr/>
        <p:txBody>
          <a:bodyPr/>
          <a:lstStyle/>
          <a:p>
            <a:pPr algn="l">
              <a:buFont typeface="Arial" panose="020B0604020202020204" pitchFamily="34" charset="0"/>
              <a:buChar char="•"/>
            </a:pPr>
            <a:r>
              <a:rPr lang="en-US" b="0" i="0" dirty="0">
                <a:solidFill>
                  <a:srgbClr val="424242"/>
                </a:solidFill>
                <a:effectLst/>
              </a:rPr>
              <a:t>Approximately 68% of the data is within one standard deviation of the mean.</a:t>
            </a:r>
          </a:p>
          <a:p>
            <a:pPr algn="l">
              <a:buFont typeface="Arial" panose="020B0604020202020204" pitchFamily="34" charset="0"/>
              <a:buChar char="•"/>
            </a:pPr>
            <a:r>
              <a:rPr lang="en-US" b="0" i="0" dirty="0">
                <a:solidFill>
                  <a:srgbClr val="424242"/>
                </a:solidFill>
                <a:effectLst/>
              </a:rPr>
              <a:t>Approximately 95% of the data is within two standard deviations of the mean.</a:t>
            </a:r>
          </a:p>
          <a:p>
            <a:pPr algn="l">
              <a:buFont typeface="Arial" panose="020B0604020202020204" pitchFamily="34" charset="0"/>
              <a:buChar char="•"/>
            </a:pPr>
            <a:r>
              <a:rPr lang="en-US" b="0" i="0" dirty="0">
                <a:solidFill>
                  <a:srgbClr val="424242"/>
                </a:solidFill>
                <a:effectLst/>
              </a:rPr>
              <a:t>More than 99% of the data is within three standard deviations of the mean.</a:t>
            </a:r>
          </a:p>
          <a:p>
            <a:pPr algn="l">
              <a:buFont typeface="Arial" panose="020B0604020202020204" pitchFamily="34" charset="0"/>
              <a:buChar char="•"/>
            </a:pPr>
            <a:r>
              <a:rPr lang="en-US" b="0" i="0" dirty="0">
                <a:solidFill>
                  <a:srgbClr val="424242"/>
                </a:solidFill>
                <a:effectLst/>
              </a:rPr>
              <a:t>This is known as the Empirical Rule.</a:t>
            </a:r>
          </a:p>
          <a:p>
            <a:pPr algn="l">
              <a:buFont typeface="Arial" panose="020B0604020202020204" pitchFamily="34" charset="0"/>
              <a:buChar char="•"/>
            </a:pPr>
            <a:r>
              <a:rPr lang="en-US" b="0" i="0" dirty="0">
                <a:solidFill>
                  <a:srgbClr val="424242"/>
                </a:solidFill>
                <a:effectLst/>
              </a:rPr>
              <a:t>It is important to note that this rule only applies when the shape of the distribution of the data is bell-shaped and symmetric. We will learn more about this when studying the "Normal" or "Gaussian" probability distribution in later chapters.</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53349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CE454-79A0-6B93-8BEE-63287F0A8225}"/>
              </a:ext>
            </a:extLst>
          </p:cNvPr>
          <p:cNvSpPr>
            <a:spLocks noGrp="1"/>
          </p:cNvSpPr>
          <p:nvPr>
            <p:ph type="title"/>
          </p:nvPr>
        </p:nvSpPr>
        <p:spPr/>
        <p:txBody>
          <a:bodyPr/>
          <a:lstStyle/>
          <a:p>
            <a:r>
              <a:rPr lang="en-US" dirty="0"/>
              <a:t>A Note on Excel</a:t>
            </a:r>
          </a:p>
        </p:txBody>
      </p:sp>
      <p:sp>
        <p:nvSpPr>
          <p:cNvPr id="3" name="Content Placeholder 2">
            <a:extLst>
              <a:ext uri="{FF2B5EF4-FFF2-40B4-BE49-F238E27FC236}">
                <a16:creationId xmlns:a16="http://schemas.microsoft.com/office/drawing/2014/main" id="{C49EAEB0-F458-53F0-3C59-8A106A81581A}"/>
              </a:ext>
            </a:extLst>
          </p:cNvPr>
          <p:cNvSpPr>
            <a:spLocks noGrp="1"/>
          </p:cNvSpPr>
          <p:nvPr>
            <p:ph idx="1"/>
          </p:nvPr>
        </p:nvSpPr>
        <p:spPr/>
        <p:txBody>
          <a:bodyPr/>
          <a:lstStyle/>
          <a:p>
            <a:r>
              <a:rPr lang="en-US" dirty="0"/>
              <a:t>Excel does not have an easy way to create stem-and-leaf plots, these are typically created by hand</a:t>
            </a:r>
          </a:p>
        </p:txBody>
      </p:sp>
    </p:spTree>
    <p:extLst>
      <p:ext uri="{BB962C8B-B14F-4D97-AF65-F5344CB8AC3E}">
        <p14:creationId xmlns:p14="http://schemas.microsoft.com/office/powerpoint/2010/main" val="1780062922"/>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Statistics focus</Template>
  <TotalTime>361</TotalTime>
  <Words>7211</Words>
  <Application>Microsoft Office PowerPoint</Application>
  <PresentationFormat>Widescreen</PresentationFormat>
  <Paragraphs>406</Paragraphs>
  <Slides>87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87</vt:i4>
      </vt:variant>
    </vt:vector>
  </HeadingPairs>
  <TitlesOfParts>
    <vt:vector size="93" baseType="lpstr">
      <vt:lpstr>Arial</vt:lpstr>
      <vt:lpstr>Bookman Old Style</vt:lpstr>
      <vt:lpstr>Calibri</vt:lpstr>
      <vt:lpstr>Cambria Math</vt:lpstr>
      <vt:lpstr>Franklin Gothic Book</vt:lpstr>
      <vt:lpstr>Custom</vt:lpstr>
      <vt:lpstr>Chapter 2 Descriptive Statistics</vt:lpstr>
      <vt:lpstr>Objectives</vt:lpstr>
      <vt:lpstr>Section 2.1</vt:lpstr>
      <vt:lpstr>Stem-and-Leaf Graphs (Stemplots)</vt:lpstr>
      <vt:lpstr>Stem-and-Leaf Graphs (Stemplots)  Continued</vt:lpstr>
      <vt:lpstr>Stem-and-Leaf Graphs (Stemplots)  Example </vt:lpstr>
      <vt:lpstr>Stem-and-Leaf Graphs (Stemplots)  Example</vt:lpstr>
      <vt:lpstr>PowerPoint Presentation</vt:lpstr>
      <vt:lpstr>A Note on Excel</vt:lpstr>
      <vt:lpstr>Line Graphs</vt:lpstr>
      <vt:lpstr>Line Graph Example</vt:lpstr>
      <vt:lpstr>Bar Graphs</vt:lpstr>
      <vt:lpstr>Bar Graph Example</vt:lpstr>
      <vt:lpstr>Excel Example</vt:lpstr>
      <vt:lpstr>Section 2.2</vt:lpstr>
      <vt:lpstr>Histograms</vt:lpstr>
      <vt:lpstr>How to Construct a Histogram</vt:lpstr>
      <vt:lpstr>Histogram Example</vt:lpstr>
      <vt:lpstr>Histogram Example Continued</vt:lpstr>
      <vt:lpstr>Histogram Example Continued</vt:lpstr>
      <vt:lpstr>PowerPoint Presentation</vt:lpstr>
      <vt:lpstr>Excel Example</vt:lpstr>
      <vt:lpstr>Discussion</vt:lpstr>
      <vt:lpstr>Frequency Polygons</vt:lpstr>
      <vt:lpstr>Frequency Polygon Example</vt:lpstr>
      <vt:lpstr>Time Series Graph</vt:lpstr>
      <vt:lpstr>Time Series Example</vt:lpstr>
      <vt:lpstr>Time Series Example Continued</vt:lpstr>
      <vt:lpstr>Time Series Excel Example</vt:lpstr>
      <vt:lpstr>Section 2.3 </vt:lpstr>
      <vt:lpstr>Measures of the Location  of the Data</vt:lpstr>
      <vt:lpstr>Measures of the Location  of the Data (Continued)</vt:lpstr>
      <vt:lpstr>Measures of the Location  of the Data (Continued)</vt:lpstr>
      <vt:lpstr>Differences in Quartiles</vt:lpstr>
      <vt:lpstr>Interquartile Range (IQR)</vt:lpstr>
      <vt:lpstr>Median and Quartiles Example</vt:lpstr>
      <vt:lpstr>Which Method Should You Use?</vt:lpstr>
      <vt:lpstr>Interpreting Percentiles, Quartiles,  and Median Example</vt:lpstr>
      <vt:lpstr>Interpreting Percentiles, Quartiles,  and Median Example - Answer</vt:lpstr>
      <vt:lpstr>A Formula for Finding  the kth Percentile</vt:lpstr>
      <vt:lpstr>Finding the kth Percentile Example</vt:lpstr>
      <vt:lpstr>Finding the kth Percentile Example - Answers</vt:lpstr>
      <vt:lpstr>Finding the Percentile of a Value in a Data Set</vt:lpstr>
      <vt:lpstr>Finding the Percentile of a Value in a Data Set Example</vt:lpstr>
      <vt:lpstr>Finding the Percentile of a Value in a Data Set Example - Answers</vt:lpstr>
      <vt:lpstr>Excel Exercises</vt:lpstr>
      <vt:lpstr>Section 2.4</vt:lpstr>
      <vt:lpstr>Box Plots</vt:lpstr>
      <vt:lpstr>Box Plots (Continued)</vt:lpstr>
      <vt:lpstr>Box Plots (Continued)</vt:lpstr>
      <vt:lpstr>Box Plots Example</vt:lpstr>
      <vt:lpstr>Box Plots Example – Some Notes</vt:lpstr>
      <vt:lpstr>Box Plots – Excel Example</vt:lpstr>
      <vt:lpstr>Section 2.5</vt:lpstr>
      <vt:lpstr>Measures of the Center</vt:lpstr>
      <vt:lpstr>Measures of the Center (Continued)</vt:lpstr>
      <vt:lpstr>Measures of the Center (Continued)</vt:lpstr>
      <vt:lpstr>Measures of the Center Example</vt:lpstr>
      <vt:lpstr>Measures of the Center </vt:lpstr>
      <vt:lpstr>Mode Example</vt:lpstr>
      <vt:lpstr>Discussion</vt:lpstr>
      <vt:lpstr>Calculating the Mean of Grouped  Frequency Tables</vt:lpstr>
      <vt:lpstr>Example</vt:lpstr>
      <vt:lpstr>Solution</vt:lpstr>
      <vt:lpstr>Solution, Continued</vt:lpstr>
      <vt:lpstr>Section 2.6</vt:lpstr>
      <vt:lpstr>Skewness and the Mean, Median,  and Mode</vt:lpstr>
      <vt:lpstr>Skewness and the Mean, Median,  and Mode (Continued)</vt:lpstr>
      <vt:lpstr>Skewness and the Mean, Median,  and Mode (Continued)</vt:lpstr>
      <vt:lpstr>Symmetric vs Skewed Data</vt:lpstr>
      <vt:lpstr>Section 2.7</vt:lpstr>
      <vt:lpstr>Measures of the Spread of the Data</vt:lpstr>
      <vt:lpstr>Measures of the Spread of the Data (Continued)</vt:lpstr>
      <vt:lpstr>Measures of the Spread of the Data (Continued)</vt:lpstr>
      <vt:lpstr>Calculating the Standard Deviation</vt:lpstr>
      <vt:lpstr>Calculating the Standard Deviation (Continued)</vt:lpstr>
      <vt:lpstr>Formulas</vt:lpstr>
      <vt:lpstr>Standard Deviation Example</vt:lpstr>
      <vt:lpstr>Standard Deviation Example</vt:lpstr>
      <vt:lpstr>Standard Deviation Excel Example</vt:lpstr>
      <vt:lpstr>Types of Variability</vt:lpstr>
      <vt:lpstr>Comparing Values from Different Data Sets</vt:lpstr>
      <vt:lpstr>Z-Scores</vt:lpstr>
      <vt:lpstr>Example</vt:lpstr>
      <vt:lpstr>Example - Answer</vt:lpstr>
      <vt:lpstr>For ANY data set, no matter what the distribution of the data is:</vt:lpstr>
      <vt:lpstr>For data having a Normal Distribution, (which we will examine in great detail later)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Hill, Jen</cp:lastModifiedBy>
  <cp:revision>7</cp:revision>
  <dcterms:created xsi:type="dcterms:W3CDTF">2025-02-12T15:23:18Z</dcterms:created>
  <dcterms:modified xsi:type="dcterms:W3CDTF">2025-02-22T22:22:33Z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