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6"/>
  </p:notesMasterIdLst>
  <p:sldIdLst>
    <p:sldId id="298" r:id="rId5"/>
    <p:sldId id="299" r:id="rId6"/>
    <p:sldId id="300" r:id="rId7"/>
    <p:sldId id="301" r:id="rId8"/>
    <p:sldId id="302" r:id="rId9"/>
    <p:sldId id="303" r:id="rId10"/>
    <p:sldId id="304" r:id="rId11"/>
    <p:sldId id="305" r:id="rId12"/>
    <p:sldId id="306" r:id="rId13"/>
    <p:sldId id="307" r:id="rId14"/>
    <p:sldId id="308" r:id="rId15"/>
    <p:sldId id="311" r:id="rId16"/>
    <p:sldId id="312" r:id="rId17"/>
    <p:sldId id="313" r:id="rId18"/>
    <p:sldId id="314" r:id="rId19"/>
    <p:sldId id="315" r:id="rId20"/>
    <p:sldId id="316" r:id="rId21"/>
    <p:sldId id="310" r:id="rId22"/>
    <p:sldId id="317" r:id="rId23"/>
    <p:sldId id="318" r:id="rId24"/>
    <p:sldId id="319" r:id="rId25"/>
    <p:sldId id="320" r:id="rId26"/>
    <p:sldId id="321" r:id="rId27"/>
    <p:sldId id="394" r:id="rId28"/>
    <p:sldId id="395" r:id="rId29"/>
    <p:sldId id="396" r:id="rId30"/>
    <p:sldId id="397" r:id="rId31"/>
    <p:sldId id="404" r:id="rId32"/>
    <p:sldId id="405" r:id="rId33"/>
    <p:sldId id="406" r:id="rId34"/>
    <p:sldId id="408" r:id="rId35"/>
    <p:sldId id="409" r:id="rId36"/>
    <p:sldId id="410" r:id="rId37"/>
    <p:sldId id="411" r:id="rId38"/>
    <p:sldId id="412" r:id="rId39"/>
    <p:sldId id="414" r:id="rId40"/>
    <p:sldId id="415" r:id="rId41"/>
    <p:sldId id="416" r:id="rId42"/>
    <p:sldId id="417" r:id="rId43"/>
    <p:sldId id="418" r:id="rId44"/>
    <p:sldId id="419" r:id="rId45"/>
    <p:sldId id="420" r:id="rId46"/>
    <p:sldId id="421" r:id="rId47"/>
    <p:sldId id="422" r:id="rId48"/>
    <p:sldId id="423" r:id="rId49"/>
    <p:sldId id="424" r:id="rId50"/>
    <p:sldId id="425" r:id="rId51"/>
    <p:sldId id="428" r:id="rId52"/>
    <p:sldId id="427" r:id="rId53"/>
    <p:sldId id="426" r:id="rId54"/>
    <p:sldId id="429" r:id="rId55"/>
    <p:sldId id="430" r:id="rId56"/>
    <p:sldId id="431" r:id="rId57"/>
    <p:sldId id="434" r:id="rId58"/>
    <p:sldId id="435" r:id="rId59"/>
    <p:sldId id="436" r:id="rId60"/>
    <p:sldId id="455" r:id="rId61"/>
    <p:sldId id="460" r:id="rId62"/>
    <p:sldId id="456" r:id="rId63"/>
    <p:sldId id="457" r:id="rId64"/>
    <p:sldId id="458"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9" autoAdjust="0"/>
    <p:restoredTop sz="94619" autoAdjust="0"/>
  </p:normalViewPr>
  <p:slideViewPr>
    <p:cSldViewPr snapToGrid="0">
      <p:cViewPr>
        <p:scale>
          <a:sx n="87" d="100"/>
          <a:sy n="87" d="100"/>
        </p:scale>
        <p:origin x="60" y="24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6C8F3-0599-4B9E-94DE-FE7A426A9B8F}" type="datetimeFigureOut">
              <a:rPr lang="en-US" smtClean="0"/>
              <a:t>1/24/2026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143074-8DF4-4D1B-81E0-5FAF7DB87AF3}" type="slidenum">
              <a:rPr lang="en-US" smtClean="0"/>
              <a:t>‹#›</a:t>
            </a:fld>
            <a:endParaRPr lang="en-US"/>
          </a:p>
        </p:txBody>
      </p:sp>
    </p:spTree>
    <p:extLst>
      <p:ext uri="{BB962C8B-B14F-4D97-AF65-F5344CB8AC3E}">
        <p14:creationId xmlns:p14="http://schemas.microsoft.com/office/powerpoint/2010/main" val="35188462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018F8735-6B25-410A-8936-E29DA821E262}" type="datetime1">
              <a:rPr lang="en-US" smtClean="0"/>
              <a:t>1/24/2026</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623437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18096F25-83C6-4159-8286-BCB9C7A92405}" type="datetime1">
              <a:rPr lang="en-US" smtClean="0"/>
              <a:t>1/24/2026</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0465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ABFD9328-A4E4-4915-B1A6-2C43818E4879}" type="datetime1">
              <a:rPr lang="en-US" smtClean="0"/>
              <a:t>1/24/2026</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2783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579036CD-EE71-430D-9766-6BC4CB92C20D}" type="datetime1">
              <a:rPr lang="en-US" smtClean="0"/>
              <a:t>1/24/2026</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88359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C25AC53D-642D-4C2E-908E-7A48C76CFAE2}" type="datetime1">
              <a:rPr lang="en-US" smtClean="0"/>
              <a:t>1/24/2026</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963925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F0CBA6F9-0908-4B54-9C6C-8D80D4DCC1F8}" type="datetime1">
              <a:rPr lang="en-US" smtClean="0"/>
              <a:t>1/24/2026</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68543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70D4FFF7-9613-44CB-833C-DE664117F20B}" type="datetime1">
              <a:rPr lang="en-US" smtClean="0"/>
              <a:t>1/24/2026</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3393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35B37557-D27D-4B9B-A23D-1EFA36086BBB}" type="datetime1">
              <a:rPr lang="en-US" smtClean="0"/>
              <a:t>1/24/2026</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771184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2BECCD43-0010-4D50-A073-939FFDC33220}" type="datetime1">
              <a:rPr lang="en-US" smtClean="0"/>
              <a:t>1/24/2026</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016137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C2AB1FAC-93BB-470C-ACF8-3DA324B9EAD4}" type="datetime1">
              <a:rPr lang="en-US" smtClean="0"/>
              <a:t>1/24/2026</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6030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1.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DF0794-1B86-42B2-B8C7-F60123E63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726" cy="6858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pic>
        <p:nvPicPr>
          <p:cNvPr id="4" name="Picture 3" descr="A close up of a piece of paper with a pencil laying on top">
            <a:extLst>
              <a:ext uri="{FF2B5EF4-FFF2-40B4-BE49-F238E27FC236}">
                <a16:creationId xmlns:a16="http://schemas.microsoft.com/office/drawing/2014/main" id="{65810330-F0B5-43C9-BC34-094FFB5C052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35" name="Rectangle 34">
            <a:extLst>
              <a:ext uri="{FF2B5EF4-FFF2-40B4-BE49-F238E27FC236}">
                <a16:creationId xmlns:a16="http://schemas.microsoft.com/office/drawing/2014/main" id="{C5373426-E26E-431D-959C-5DB96C0B62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607" y="1238442"/>
            <a:ext cx="3635926" cy="4355751"/>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Franklin Gothic Book" panose="020F0502020204030204"/>
              <a:ea typeface="+mn-ea"/>
              <a:cs typeface="+mn-cs"/>
            </a:endParaRPr>
          </a:p>
        </p:txBody>
      </p:sp>
      <p:sp>
        <p:nvSpPr>
          <p:cNvPr id="2" name="Title 1">
            <a:extLst>
              <a:ext uri="{FF2B5EF4-FFF2-40B4-BE49-F238E27FC236}">
                <a16:creationId xmlns:a16="http://schemas.microsoft.com/office/drawing/2014/main" id="{9AB2EA78-AEB3-469B-9025-3B17201A457B}"/>
              </a:ext>
            </a:extLst>
          </p:cNvPr>
          <p:cNvSpPr>
            <a:spLocks noGrp="1"/>
          </p:cNvSpPr>
          <p:nvPr>
            <p:ph type="ctrTitle"/>
          </p:nvPr>
        </p:nvSpPr>
        <p:spPr>
          <a:xfrm>
            <a:off x="8123416" y="1475234"/>
            <a:ext cx="3214307" cy="2901694"/>
          </a:xfrm>
        </p:spPr>
        <p:txBody>
          <a:bodyPr anchor="b">
            <a:normAutofit/>
          </a:bodyPr>
          <a:lstStyle/>
          <a:p>
            <a:r>
              <a:rPr lang="en-US" sz="4400" dirty="0">
                <a:solidFill>
                  <a:schemeClr val="tx1"/>
                </a:solidFill>
              </a:rPr>
              <a:t>Chapter 3 Probability</a:t>
            </a:r>
          </a:p>
        </p:txBody>
      </p:sp>
      <p:sp>
        <p:nvSpPr>
          <p:cNvPr id="3" name="Subtitle 2">
            <a:extLst>
              <a:ext uri="{FF2B5EF4-FFF2-40B4-BE49-F238E27FC236}">
                <a16:creationId xmlns:a16="http://schemas.microsoft.com/office/drawing/2014/main" id="{255E1F2F-E259-4EA8-9FFD-3A10AF541859}"/>
              </a:ext>
            </a:extLst>
          </p:cNvPr>
          <p:cNvSpPr>
            <a:spLocks noGrp="1"/>
          </p:cNvSpPr>
          <p:nvPr>
            <p:ph type="subTitle" idx="1"/>
          </p:nvPr>
        </p:nvSpPr>
        <p:spPr>
          <a:xfrm>
            <a:off x="8127750" y="4608576"/>
            <a:ext cx="3205640" cy="774186"/>
          </a:xfrm>
        </p:spPr>
        <p:txBody>
          <a:bodyPr anchor="t">
            <a:normAutofit/>
          </a:bodyPr>
          <a:lstStyle/>
          <a:p>
            <a:pPr>
              <a:lnSpc>
                <a:spcPct val="100000"/>
              </a:lnSpc>
            </a:pPr>
            <a:r>
              <a:rPr lang="en-US" sz="1600" dirty="0" err="1"/>
              <a:t>Openstax</a:t>
            </a:r>
            <a:r>
              <a:rPr lang="en-US" sz="1600" dirty="0"/>
              <a:t> statistics</a:t>
            </a:r>
          </a:p>
        </p:txBody>
      </p:sp>
      <p:cxnSp>
        <p:nvCxnSpPr>
          <p:cNvPr id="37" name="Straight Connector 36">
            <a:extLst>
              <a:ext uri="{FF2B5EF4-FFF2-40B4-BE49-F238E27FC236}">
                <a16:creationId xmlns:a16="http://schemas.microsoft.com/office/drawing/2014/main" id="{96D07482-83A3-4451-943C-B4696108295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76090" y="4508519"/>
            <a:ext cx="31089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39" name="Rectangle 38">
            <a:extLst>
              <a:ext uri="{FF2B5EF4-FFF2-40B4-BE49-F238E27FC236}">
                <a16:creationId xmlns:a16="http://schemas.microsoft.com/office/drawing/2014/main" id="{EDC90921-9082-491B-940E-827D679F34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rgbClr val="262626">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Slide Number Placeholder 4">
            <a:extLst>
              <a:ext uri="{FF2B5EF4-FFF2-40B4-BE49-F238E27FC236}">
                <a16:creationId xmlns:a16="http://schemas.microsoft.com/office/drawing/2014/main" id="{54C7451E-96D9-D768-013F-333A084E91ED}"/>
              </a:ext>
            </a:extLst>
          </p:cNvPr>
          <p:cNvSpPr>
            <a:spLocks noGrp="1"/>
          </p:cNvSpPr>
          <p:nvPr>
            <p:ph type="sldNum" sz="quarter" idx="12"/>
          </p:nvPr>
        </p:nvSpPr>
        <p:spPr/>
        <p:txBody>
          <a:bodyPr/>
          <a:lstStyle/>
          <a:p>
            <a:fld id="{3A98EE3D-8CD1-4C3F-BD1C-C98C9596463C}" type="slidenum">
              <a:rPr lang="en-US" smtClean="0"/>
              <a:t>1</a:t>
            </a:fld>
            <a:endParaRPr lang="en-US" dirty="0"/>
          </a:p>
        </p:txBody>
      </p:sp>
    </p:spTree>
    <p:extLst>
      <p:ext uri="{BB962C8B-B14F-4D97-AF65-F5344CB8AC3E}">
        <p14:creationId xmlns:p14="http://schemas.microsoft.com/office/powerpoint/2010/main" val="19314396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408ED8-2C6C-D446-6A71-34B41280BF71}"/>
              </a:ext>
            </a:extLst>
          </p:cNvPr>
          <p:cNvSpPr>
            <a:spLocks noGrp="1"/>
          </p:cNvSpPr>
          <p:nvPr>
            <p:ph type="title"/>
          </p:nvPr>
        </p:nvSpPr>
        <p:spPr/>
        <p:txBody>
          <a:bodyPr/>
          <a:lstStyle/>
          <a:p>
            <a:r>
              <a:rPr lang="en-US" dirty="0"/>
              <a:t>Complement</a:t>
            </a:r>
          </a:p>
        </p:txBody>
      </p:sp>
      <p:sp>
        <p:nvSpPr>
          <p:cNvPr id="3" name="Content Placeholder 2">
            <a:extLst>
              <a:ext uri="{FF2B5EF4-FFF2-40B4-BE49-F238E27FC236}">
                <a16:creationId xmlns:a16="http://schemas.microsoft.com/office/drawing/2014/main" id="{B03C088F-D53C-4340-21D3-6CE2F629543C}"/>
              </a:ext>
            </a:extLst>
          </p:cNvPr>
          <p:cNvSpPr>
            <a:spLocks noGrp="1"/>
          </p:cNvSpPr>
          <p:nvPr>
            <p:ph idx="1"/>
          </p:nvPr>
        </p:nvSpPr>
        <p:spPr/>
        <p:txBody>
          <a:bodyPr>
            <a:normAutofit/>
          </a:bodyPr>
          <a:lstStyle/>
          <a:p>
            <a:pPr>
              <a:buFont typeface="Arial" panose="020B0604020202020204" pitchFamily="34" charset="0"/>
              <a:buChar char="•"/>
            </a:pPr>
            <a:r>
              <a:rPr lang="en-US" dirty="0"/>
              <a:t>The </a:t>
            </a:r>
            <a:r>
              <a:rPr lang="en-US" b="1" dirty="0"/>
              <a:t>complement </a:t>
            </a:r>
            <a:r>
              <a:rPr lang="en-US" dirty="0"/>
              <a:t>of event </a:t>
            </a:r>
            <a:r>
              <a:rPr lang="en-US" i="1" dirty="0"/>
              <a:t>A </a:t>
            </a:r>
            <a:r>
              <a:rPr lang="en-US" dirty="0"/>
              <a:t>is denoted </a:t>
            </a:r>
            <a:r>
              <a:rPr lang="en-US" i="1" dirty="0"/>
              <a:t>A′ </a:t>
            </a:r>
            <a:r>
              <a:rPr lang="en-US" dirty="0"/>
              <a:t>(read "</a:t>
            </a:r>
            <a:r>
              <a:rPr lang="en-US" i="1" dirty="0"/>
              <a:t>A </a:t>
            </a:r>
            <a:r>
              <a:rPr lang="en-US" dirty="0"/>
              <a:t>prime"). </a:t>
            </a:r>
            <a:endParaRPr lang="en-US" i="1" dirty="0"/>
          </a:p>
          <a:p>
            <a:pPr>
              <a:buFont typeface="Arial" panose="020B0604020202020204" pitchFamily="34" charset="0"/>
              <a:buChar char="•"/>
            </a:pPr>
            <a:r>
              <a:rPr lang="en-US" i="1" dirty="0"/>
              <a:t>A′ </a:t>
            </a:r>
            <a:r>
              <a:rPr lang="en-US" dirty="0"/>
              <a:t>consists of all outcomes that are </a:t>
            </a:r>
            <a:r>
              <a:rPr lang="en-US" b="1" dirty="0"/>
              <a:t>NOT </a:t>
            </a:r>
            <a:r>
              <a:rPr lang="en-US" dirty="0"/>
              <a:t>in </a:t>
            </a:r>
            <a:r>
              <a:rPr lang="en-US" i="1" dirty="0"/>
              <a:t>A</a:t>
            </a:r>
            <a:r>
              <a:rPr lang="en-US" dirty="0"/>
              <a:t>. </a:t>
            </a:r>
          </a:p>
          <a:p>
            <a:pPr>
              <a:buFont typeface="Arial" panose="020B0604020202020204" pitchFamily="34" charset="0"/>
              <a:buChar char="•"/>
            </a:pPr>
            <a:r>
              <a:rPr lang="en-US" dirty="0"/>
              <a:t>Notice that </a:t>
            </a:r>
            <a:r>
              <a:rPr lang="en-US" i="1" dirty="0"/>
              <a:t>P</a:t>
            </a:r>
            <a:r>
              <a:rPr lang="en-US" dirty="0"/>
              <a:t>(</a:t>
            </a:r>
            <a:r>
              <a:rPr lang="en-US" i="1" dirty="0"/>
              <a:t>A</a:t>
            </a:r>
            <a:r>
              <a:rPr lang="en-US" dirty="0"/>
              <a:t>) + </a:t>
            </a:r>
            <a:r>
              <a:rPr lang="en-US" i="1" dirty="0"/>
              <a:t>P</a:t>
            </a:r>
            <a:r>
              <a:rPr lang="en-US" dirty="0"/>
              <a:t>(</a:t>
            </a:r>
            <a:r>
              <a:rPr lang="en-US" i="1" dirty="0"/>
              <a:t>A′</a:t>
            </a:r>
            <a:r>
              <a:rPr lang="en-US" dirty="0"/>
              <a:t>) = 1. </a:t>
            </a:r>
          </a:p>
          <a:p>
            <a:pPr lvl="1">
              <a:buFont typeface="Arial" panose="020B0604020202020204" pitchFamily="34" charset="0"/>
              <a:buChar char="•"/>
            </a:pPr>
            <a:r>
              <a:rPr lang="en-US" i="1" dirty="0"/>
              <a:t>For example, let S = {1, 2, 3, 4, 5, 6} and let A = {1, 2, 3, 4}. </a:t>
            </a:r>
          </a:p>
          <a:p>
            <a:pPr lvl="1">
              <a:buFont typeface="Arial" panose="020B0604020202020204" pitchFamily="34" charset="0"/>
              <a:buChar char="•"/>
            </a:pPr>
            <a:r>
              <a:rPr lang="en-US" i="1" dirty="0"/>
              <a:t>Then, A′ = {5, 6}.</a:t>
            </a:r>
            <a:endParaRPr lang="en-US" sz="1200" i="1" dirty="0"/>
          </a:p>
          <a:p>
            <a:endParaRPr lang="en-US" dirty="0"/>
          </a:p>
        </p:txBody>
      </p:sp>
      <p:sp>
        <p:nvSpPr>
          <p:cNvPr id="4" name="Slide Number Placeholder 3">
            <a:extLst>
              <a:ext uri="{FF2B5EF4-FFF2-40B4-BE49-F238E27FC236}">
                <a16:creationId xmlns:a16="http://schemas.microsoft.com/office/drawing/2014/main" id="{6F409B31-B9AA-1A89-9384-D31DA81CCA24}"/>
              </a:ext>
            </a:extLst>
          </p:cNvPr>
          <p:cNvSpPr>
            <a:spLocks noGrp="1"/>
          </p:cNvSpPr>
          <p:nvPr>
            <p:ph type="sldNum" sz="quarter" idx="12"/>
          </p:nvPr>
        </p:nvSpPr>
        <p:spPr/>
        <p:txBody>
          <a:bodyPr/>
          <a:lstStyle/>
          <a:p>
            <a:fld id="{3A98EE3D-8CD1-4C3F-BD1C-C98C9596463C}" type="slidenum">
              <a:rPr lang="en-US" smtClean="0"/>
              <a:t>10</a:t>
            </a:fld>
            <a:endParaRPr lang="en-US" dirty="0"/>
          </a:p>
        </p:txBody>
      </p:sp>
    </p:spTree>
    <p:extLst>
      <p:ext uri="{BB962C8B-B14F-4D97-AF65-F5344CB8AC3E}">
        <p14:creationId xmlns:p14="http://schemas.microsoft.com/office/powerpoint/2010/main" val="1257132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9F42C-4922-6EEC-44A2-390F30EF6FAE}"/>
              </a:ext>
            </a:extLst>
          </p:cNvPr>
          <p:cNvSpPr>
            <a:spLocks noGrp="1"/>
          </p:cNvSpPr>
          <p:nvPr>
            <p:ph type="title"/>
          </p:nvPr>
        </p:nvSpPr>
        <p:spPr/>
        <p:txBody>
          <a:bodyPr/>
          <a:lstStyle/>
          <a:p>
            <a:r>
              <a:rPr lang="en-US" dirty="0"/>
              <a:t>Conditional Probability</a:t>
            </a:r>
          </a:p>
        </p:txBody>
      </p:sp>
      <p:sp>
        <p:nvSpPr>
          <p:cNvPr id="3" name="Content Placeholder 2">
            <a:extLst>
              <a:ext uri="{FF2B5EF4-FFF2-40B4-BE49-F238E27FC236}">
                <a16:creationId xmlns:a16="http://schemas.microsoft.com/office/drawing/2014/main" id="{B449376A-8E18-DBE5-57A1-8CB740294E16}"/>
              </a:ext>
            </a:extLst>
          </p:cNvPr>
          <p:cNvSpPr>
            <a:spLocks noGrp="1"/>
          </p:cNvSpPr>
          <p:nvPr>
            <p:ph idx="1"/>
          </p:nvPr>
        </p:nvSpPr>
        <p:spPr/>
        <p:txBody>
          <a:bodyPr>
            <a:normAutofit/>
          </a:bodyPr>
          <a:lstStyle/>
          <a:p>
            <a:pPr>
              <a:buFont typeface="Arial" panose="020B0604020202020204" pitchFamily="34" charset="0"/>
              <a:buChar char="•"/>
            </a:pPr>
            <a:r>
              <a:rPr lang="en-US" dirty="0"/>
              <a:t>The </a:t>
            </a:r>
            <a:r>
              <a:rPr lang="en-US" b="1" dirty="0"/>
              <a:t>conditional probability </a:t>
            </a:r>
            <a:r>
              <a:rPr lang="en-US" dirty="0"/>
              <a:t>of </a:t>
            </a:r>
            <a:r>
              <a:rPr lang="en-US" i="1" dirty="0"/>
              <a:t>A </a:t>
            </a:r>
            <a:r>
              <a:rPr lang="en-US" dirty="0"/>
              <a:t>given </a:t>
            </a:r>
            <a:r>
              <a:rPr lang="en-US" i="1" dirty="0"/>
              <a:t>B </a:t>
            </a:r>
            <a:r>
              <a:rPr lang="en-US" dirty="0"/>
              <a:t>is written </a:t>
            </a:r>
            <a:r>
              <a:rPr lang="en-US" i="1" dirty="0"/>
              <a:t>P</a:t>
            </a:r>
            <a:r>
              <a:rPr lang="en-US" dirty="0"/>
              <a:t>(</a:t>
            </a:r>
            <a:r>
              <a:rPr lang="en-US" i="1" dirty="0"/>
              <a:t>A</a:t>
            </a:r>
            <a:r>
              <a:rPr lang="en-US" dirty="0"/>
              <a:t>|</a:t>
            </a:r>
            <a:r>
              <a:rPr lang="en-US" i="1" dirty="0"/>
              <a:t>B</a:t>
            </a:r>
            <a:r>
              <a:rPr lang="en-US" dirty="0"/>
              <a:t>). </a:t>
            </a:r>
            <a:endParaRPr lang="en-US" i="1" dirty="0"/>
          </a:p>
          <a:p>
            <a:pPr>
              <a:buFont typeface="Arial" panose="020B0604020202020204" pitchFamily="34" charset="0"/>
              <a:buChar char="•"/>
            </a:pPr>
            <a:r>
              <a:rPr lang="en-US" i="1" dirty="0"/>
              <a:t>P</a:t>
            </a:r>
            <a:r>
              <a:rPr lang="en-US" dirty="0"/>
              <a:t>(</a:t>
            </a:r>
            <a:r>
              <a:rPr lang="en-US" i="1" dirty="0"/>
              <a:t>A</a:t>
            </a:r>
            <a:r>
              <a:rPr lang="en-US" dirty="0"/>
              <a:t>|</a:t>
            </a:r>
            <a:r>
              <a:rPr lang="en-US" i="1" dirty="0"/>
              <a:t>B</a:t>
            </a:r>
            <a:r>
              <a:rPr lang="en-US" dirty="0"/>
              <a:t>) is the probability that event </a:t>
            </a:r>
            <a:r>
              <a:rPr lang="en-US" i="1" dirty="0"/>
              <a:t>A </a:t>
            </a:r>
            <a:r>
              <a:rPr lang="en-US" dirty="0"/>
              <a:t>will occur given that the event </a:t>
            </a:r>
            <a:r>
              <a:rPr lang="en-US" i="1" dirty="0"/>
              <a:t>B </a:t>
            </a:r>
            <a:r>
              <a:rPr lang="en-US" dirty="0"/>
              <a:t>has already occurred. </a:t>
            </a:r>
            <a:endParaRPr lang="en-US" b="1" dirty="0"/>
          </a:p>
          <a:p>
            <a:pPr>
              <a:buFont typeface="Arial" panose="020B0604020202020204" pitchFamily="34" charset="0"/>
              <a:buChar char="•"/>
            </a:pPr>
            <a:r>
              <a:rPr lang="en-US" b="1" dirty="0"/>
              <a:t>A conditional reduces the sample space</a:t>
            </a:r>
            <a:r>
              <a:rPr lang="en-US" dirty="0"/>
              <a:t>. </a:t>
            </a:r>
          </a:p>
          <a:p>
            <a:pPr>
              <a:buFont typeface="Arial" panose="020B0604020202020204" pitchFamily="34" charset="0"/>
              <a:buChar char="•"/>
            </a:pPr>
            <a:r>
              <a:rPr lang="en-US" dirty="0"/>
              <a:t>We calculate the probability of </a:t>
            </a:r>
            <a:r>
              <a:rPr lang="en-US" i="1" dirty="0"/>
              <a:t>A </a:t>
            </a:r>
            <a:r>
              <a:rPr lang="en-US" dirty="0"/>
              <a:t>from the reduced sample space </a:t>
            </a:r>
            <a:r>
              <a:rPr lang="en-US" i="1" dirty="0"/>
              <a:t>B</a:t>
            </a:r>
            <a:r>
              <a:rPr lang="en-US" dirty="0"/>
              <a:t>. </a:t>
            </a:r>
          </a:p>
          <a:p>
            <a:pPr>
              <a:buFont typeface="Arial" panose="020B0604020202020204" pitchFamily="34" charset="0"/>
              <a:buChar char="•"/>
            </a:pPr>
            <a:r>
              <a:rPr lang="en-US" dirty="0"/>
              <a:t>The formula to calculate </a:t>
            </a:r>
            <a:r>
              <a:rPr lang="en-US" i="1" dirty="0"/>
              <a:t>P</a:t>
            </a:r>
            <a:r>
              <a:rPr lang="en-US" dirty="0"/>
              <a:t>(</a:t>
            </a:r>
            <a:r>
              <a:rPr lang="en-US" i="1" dirty="0"/>
              <a:t>A</a:t>
            </a:r>
            <a:r>
              <a:rPr lang="en-US" dirty="0"/>
              <a:t>|</a:t>
            </a:r>
            <a:r>
              <a:rPr lang="en-US" i="1" dirty="0"/>
              <a:t>B</a:t>
            </a:r>
            <a:r>
              <a:rPr lang="en-US" dirty="0"/>
              <a:t>) is </a:t>
            </a:r>
            <a:r>
              <a:rPr lang="en-US" i="1" dirty="0"/>
              <a:t>P</a:t>
            </a:r>
            <a:r>
              <a:rPr lang="en-US" dirty="0"/>
              <a:t>(</a:t>
            </a:r>
            <a:r>
              <a:rPr lang="en-US" i="1" dirty="0"/>
              <a:t>A</a:t>
            </a:r>
            <a:r>
              <a:rPr lang="en-US" dirty="0"/>
              <a:t>|</a:t>
            </a:r>
            <a:r>
              <a:rPr lang="en-US" i="1" dirty="0"/>
              <a:t>B</a:t>
            </a:r>
            <a:r>
              <a:rPr lang="en-US" dirty="0"/>
              <a:t>) = </a:t>
            </a:r>
            <a:r>
              <a:rPr lang="en-US" i="1" dirty="0"/>
              <a:t>P</a:t>
            </a:r>
            <a:r>
              <a:rPr lang="en-US" dirty="0"/>
              <a:t>(</a:t>
            </a:r>
            <a:r>
              <a:rPr lang="en-US" i="1" dirty="0"/>
              <a:t>A </a:t>
            </a:r>
            <a:r>
              <a:rPr lang="en-US" dirty="0"/>
              <a:t>AND </a:t>
            </a:r>
            <a:r>
              <a:rPr lang="en-US" i="1" dirty="0"/>
              <a:t>B</a:t>
            </a:r>
            <a:r>
              <a:rPr lang="en-US" dirty="0"/>
              <a:t>)/</a:t>
            </a:r>
            <a:r>
              <a:rPr lang="en-US" i="1" dirty="0"/>
              <a:t>P</a:t>
            </a:r>
            <a:r>
              <a:rPr lang="en-US" dirty="0"/>
              <a:t>(</a:t>
            </a:r>
            <a:r>
              <a:rPr lang="en-US" i="1" dirty="0"/>
              <a:t>B</a:t>
            </a:r>
            <a:r>
              <a:rPr lang="en-US" dirty="0"/>
              <a:t>) where </a:t>
            </a:r>
          </a:p>
          <a:p>
            <a:pPr>
              <a:buFont typeface="Arial" panose="020B0604020202020204" pitchFamily="34" charset="0"/>
              <a:buChar char="•"/>
            </a:pPr>
            <a:r>
              <a:rPr lang="en-US" i="1" dirty="0"/>
              <a:t>P</a:t>
            </a:r>
            <a:r>
              <a:rPr lang="en-US" dirty="0"/>
              <a:t>(</a:t>
            </a:r>
            <a:r>
              <a:rPr lang="en-US" i="1" dirty="0"/>
              <a:t>B</a:t>
            </a:r>
            <a:r>
              <a:rPr lang="en-US" dirty="0"/>
              <a:t>) is greater than zero.</a:t>
            </a:r>
            <a:endParaRPr lang="en-US" sz="14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C59EAF5-ABCE-C393-A7DE-71676604D9B7}"/>
              </a:ext>
            </a:extLst>
          </p:cNvPr>
          <p:cNvSpPr>
            <a:spLocks noGrp="1"/>
          </p:cNvSpPr>
          <p:nvPr>
            <p:ph type="sldNum" sz="quarter" idx="12"/>
          </p:nvPr>
        </p:nvSpPr>
        <p:spPr/>
        <p:txBody>
          <a:bodyPr/>
          <a:lstStyle/>
          <a:p>
            <a:fld id="{3A98EE3D-8CD1-4C3F-BD1C-C98C9596463C}" type="slidenum">
              <a:rPr lang="en-US" smtClean="0"/>
              <a:t>11</a:t>
            </a:fld>
            <a:endParaRPr lang="en-US" dirty="0"/>
          </a:p>
        </p:txBody>
      </p:sp>
    </p:spTree>
    <p:extLst>
      <p:ext uri="{BB962C8B-B14F-4D97-AF65-F5344CB8AC3E}">
        <p14:creationId xmlns:p14="http://schemas.microsoft.com/office/powerpoint/2010/main" val="15817098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50DA0-0FEE-13E4-CB83-441D89450843}"/>
              </a:ext>
            </a:extLst>
          </p:cNvPr>
          <p:cNvSpPr>
            <a:spLocks noGrp="1"/>
          </p:cNvSpPr>
          <p:nvPr>
            <p:ph type="title"/>
          </p:nvPr>
        </p:nvSpPr>
        <p:spPr/>
        <p:txBody>
          <a:bodyPr/>
          <a:lstStyle/>
          <a:p>
            <a:r>
              <a:rPr lang="en-US" dirty="0"/>
              <a:t>Probability Example</a:t>
            </a:r>
          </a:p>
        </p:txBody>
      </p:sp>
      <p:sp>
        <p:nvSpPr>
          <p:cNvPr id="3" name="Content Placeholder 2">
            <a:extLst>
              <a:ext uri="{FF2B5EF4-FFF2-40B4-BE49-F238E27FC236}">
                <a16:creationId xmlns:a16="http://schemas.microsoft.com/office/drawing/2014/main" id="{C3B444C4-6CAF-5E1B-C3BC-958B2D28D648}"/>
              </a:ext>
            </a:extLst>
          </p:cNvPr>
          <p:cNvSpPr>
            <a:spLocks noGrp="1"/>
          </p:cNvSpPr>
          <p:nvPr>
            <p:ph idx="1"/>
          </p:nvPr>
        </p:nvSpPr>
        <p:spPr/>
        <p:txBody>
          <a:bodyPr>
            <a:normAutofit fontScale="85000" lnSpcReduction="10000"/>
          </a:bodyPr>
          <a:lstStyle/>
          <a:p>
            <a:pPr algn="l"/>
            <a:r>
              <a:rPr lang="en-US" b="0" i="0" dirty="0">
                <a:solidFill>
                  <a:srgbClr val="424242"/>
                </a:solidFill>
                <a:effectLst/>
                <a:latin typeface="Neue Helvetica W01"/>
              </a:rPr>
              <a:t>The sample space </a:t>
            </a:r>
            <a:r>
              <a:rPr lang="en-US" b="0" i="1" dirty="0">
                <a:solidFill>
                  <a:srgbClr val="424242"/>
                </a:solidFill>
                <a:effectLst/>
                <a:latin typeface="Neue Helvetica W01"/>
              </a:rPr>
              <a:t>S</a:t>
            </a:r>
            <a:r>
              <a:rPr lang="en-US" b="0" i="0" dirty="0">
                <a:solidFill>
                  <a:srgbClr val="424242"/>
                </a:solidFill>
                <a:effectLst/>
                <a:latin typeface="Neue Helvetica W01"/>
              </a:rPr>
              <a:t> is the whole numbers starting at one and less than 20.</a:t>
            </a:r>
          </a:p>
          <a:p>
            <a:pPr algn="l">
              <a:buFont typeface="+mj-lt"/>
              <a:buAutoNum type="alphaLcPeriod"/>
            </a:pPr>
            <a:r>
              <a:rPr lang="en-US" b="0" i="1" dirty="0">
                <a:solidFill>
                  <a:srgbClr val="424242"/>
                </a:solidFill>
                <a:effectLst/>
                <a:latin typeface="Neue Helvetica W01"/>
              </a:rPr>
              <a:t>S</a:t>
            </a:r>
            <a:r>
              <a:rPr lang="en-US" b="0" i="0" dirty="0">
                <a:solidFill>
                  <a:srgbClr val="424242"/>
                </a:solidFill>
                <a:effectLst/>
                <a:latin typeface="Neue Helvetica W01"/>
              </a:rPr>
              <a:t> = _____________________________Let event </a:t>
            </a:r>
            <a:r>
              <a:rPr lang="en-US" b="0" i="1" dirty="0">
                <a:solidFill>
                  <a:srgbClr val="424242"/>
                </a:solidFill>
                <a:effectLst/>
                <a:latin typeface="Neue Helvetica W01"/>
              </a:rPr>
              <a:t>A</a:t>
            </a:r>
            <a:r>
              <a:rPr lang="en-US" b="0" i="0" dirty="0">
                <a:solidFill>
                  <a:srgbClr val="424242"/>
                </a:solidFill>
                <a:effectLst/>
                <a:latin typeface="Neue Helvetica W01"/>
              </a:rPr>
              <a:t> = the even numbers and event </a:t>
            </a:r>
            <a:r>
              <a:rPr lang="en-US" b="0" i="1" dirty="0">
                <a:solidFill>
                  <a:srgbClr val="424242"/>
                </a:solidFill>
                <a:effectLst/>
                <a:latin typeface="Neue Helvetica W01"/>
              </a:rPr>
              <a:t>B</a:t>
            </a:r>
            <a:r>
              <a:rPr lang="en-US" b="0" i="0" dirty="0">
                <a:solidFill>
                  <a:srgbClr val="424242"/>
                </a:solidFill>
                <a:effectLst/>
                <a:latin typeface="Neue Helvetica W01"/>
              </a:rPr>
              <a:t> = numbers greater than 13.</a:t>
            </a:r>
          </a:p>
          <a:p>
            <a:pPr algn="l">
              <a:buFont typeface="+mj-lt"/>
              <a:buAutoNum type="alphaLcPeriod"/>
            </a:pPr>
            <a:r>
              <a:rPr lang="en-US" b="0" i="1" dirty="0">
                <a:solidFill>
                  <a:srgbClr val="424242"/>
                </a:solidFill>
                <a:effectLst/>
                <a:latin typeface="Neue Helvetica W01"/>
              </a:rPr>
              <a:t>A</a:t>
            </a:r>
            <a:r>
              <a:rPr lang="en-US" b="0" i="0" dirty="0">
                <a:solidFill>
                  <a:srgbClr val="424242"/>
                </a:solidFill>
                <a:effectLst/>
                <a:latin typeface="Neue Helvetica W01"/>
              </a:rPr>
              <a:t> = _____________________, </a:t>
            </a:r>
            <a:r>
              <a:rPr lang="en-US" b="0" i="1" dirty="0">
                <a:solidFill>
                  <a:srgbClr val="424242"/>
                </a:solidFill>
                <a:effectLst/>
                <a:latin typeface="Neue Helvetica W01"/>
              </a:rPr>
              <a:t>B</a:t>
            </a:r>
            <a:r>
              <a:rPr lang="en-US" b="0" i="0" dirty="0">
                <a:solidFill>
                  <a:srgbClr val="424242"/>
                </a:solidFill>
                <a:effectLst/>
                <a:latin typeface="Neue Helvetica W01"/>
              </a:rPr>
              <a:t> = _____________________</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A</a:t>
            </a:r>
            <a:r>
              <a:rPr lang="en-US" b="0" i="0" dirty="0">
                <a:solidFill>
                  <a:srgbClr val="424242"/>
                </a:solidFill>
                <a:effectLst/>
                <a:latin typeface="Neue Helvetica W01"/>
              </a:rPr>
              <a:t>) = _____________,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 ________________</a:t>
            </a:r>
          </a:p>
          <a:p>
            <a:pPr algn="l">
              <a:buFont typeface="+mj-lt"/>
              <a:buAutoNum type="alphaLcPeriod"/>
            </a:pPr>
            <a:r>
              <a:rPr lang="en-US" b="0" i="1" dirty="0">
                <a:solidFill>
                  <a:srgbClr val="424242"/>
                </a:solidFill>
                <a:effectLst/>
                <a:latin typeface="Neue Helvetica W01"/>
              </a:rPr>
              <a:t>A</a:t>
            </a:r>
            <a:r>
              <a:rPr lang="en-US" b="0" i="0" dirty="0">
                <a:solidFill>
                  <a:srgbClr val="424242"/>
                </a:solidFill>
                <a:effectLst/>
                <a:latin typeface="Neue Helvetica W01"/>
              </a:rPr>
              <a:t> AND </a:t>
            </a:r>
            <a:r>
              <a:rPr lang="en-US" b="0" i="1" dirty="0">
                <a:solidFill>
                  <a:srgbClr val="424242"/>
                </a:solidFill>
                <a:effectLst/>
                <a:latin typeface="Neue Helvetica W01"/>
              </a:rPr>
              <a:t>B</a:t>
            </a:r>
            <a:r>
              <a:rPr lang="en-US" b="0" i="0" dirty="0">
                <a:solidFill>
                  <a:srgbClr val="424242"/>
                </a:solidFill>
                <a:effectLst/>
                <a:latin typeface="Neue Helvetica W01"/>
              </a:rPr>
              <a:t> = ____________________, </a:t>
            </a:r>
            <a:r>
              <a:rPr lang="en-US" b="0" i="1" dirty="0">
                <a:solidFill>
                  <a:srgbClr val="424242"/>
                </a:solidFill>
                <a:effectLst/>
                <a:latin typeface="Neue Helvetica W01"/>
              </a:rPr>
              <a:t>A</a:t>
            </a:r>
            <a:r>
              <a:rPr lang="en-US" b="0" i="0" dirty="0">
                <a:solidFill>
                  <a:srgbClr val="424242"/>
                </a:solidFill>
                <a:effectLst/>
                <a:latin typeface="Neue Helvetica W01"/>
              </a:rPr>
              <a:t> OR </a:t>
            </a:r>
            <a:r>
              <a:rPr lang="en-US" b="0" i="1" dirty="0">
                <a:solidFill>
                  <a:srgbClr val="424242"/>
                </a:solidFill>
                <a:effectLst/>
                <a:latin typeface="Neue Helvetica W01"/>
              </a:rPr>
              <a:t>B</a:t>
            </a:r>
            <a:r>
              <a:rPr lang="en-US" b="0" i="0" dirty="0">
                <a:solidFill>
                  <a:srgbClr val="424242"/>
                </a:solidFill>
                <a:effectLst/>
                <a:latin typeface="Neue Helvetica W01"/>
              </a:rPr>
              <a:t> = ________________</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A</a:t>
            </a:r>
            <a:r>
              <a:rPr lang="en-US" b="0" i="0" dirty="0">
                <a:solidFill>
                  <a:srgbClr val="424242"/>
                </a:solidFill>
                <a:effectLst/>
                <a:latin typeface="Neue Helvetica W01"/>
              </a:rPr>
              <a:t> AND </a:t>
            </a:r>
            <a:r>
              <a:rPr lang="en-US" b="0" i="1" dirty="0">
                <a:solidFill>
                  <a:srgbClr val="424242"/>
                </a:solidFill>
                <a:effectLst/>
                <a:latin typeface="Neue Helvetica W01"/>
              </a:rPr>
              <a:t>B</a:t>
            </a:r>
            <a:r>
              <a:rPr lang="en-US" b="0" i="0" dirty="0">
                <a:solidFill>
                  <a:srgbClr val="424242"/>
                </a:solidFill>
                <a:effectLst/>
                <a:latin typeface="Neue Helvetica W01"/>
              </a:rPr>
              <a:t>) = _________,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A</a:t>
            </a:r>
            <a:r>
              <a:rPr lang="en-US" b="0" i="0" dirty="0">
                <a:solidFill>
                  <a:srgbClr val="424242"/>
                </a:solidFill>
                <a:effectLst/>
                <a:latin typeface="Neue Helvetica W01"/>
              </a:rPr>
              <a:t> OR </a:t>
            </a:r>
            <a:r>
              <a:rPr lang="en-US" b="0" i="1" dirty="0">
                <a:solidFill>
                  <a:srgbClr val="424242"/>
                </a:solidFill>
                <a:effectLst/>
                <a:latin typeface="Neue Helvetica W01"/>
              </a:rPr>
              <a:t>B</a:t>
            </a:r>
            <a:r>
              <a:rPr lang="en-US" b="0" i="0" dirty="0">
                <a:solidFill>
                  <a:srgbClr val="424242"/>
                </a:solidFill>
                <a:effectLst/>
                <a:latin typeface="Neue Helvetica W01"/>
              </a:rPr>
              <a:t>) = _____________</a:t>
            </a:r>
          </a:p>
          <a:p>
            <a:pPr algn="l">
              <a:buFont typeface="+mj-lt"/>
              <a:buAutoNum type="alphaLcPeriod"/>
            </a:pPr>
            <a:r>
              <a:rPr lang="en-US" b="0" i="1" dirty="0">
                <a:solidFill>
                  <a:srgbClr val="424242"/>
                </a:solidFill>
                <a:effectLst/>
                <a:latin typeface="Neue Helvetica W01"/>
              </a:rPr>
              <a:t>A′</a:t>
            </a:r>
            <a:r>
              <a:rPr lang="en-US" b="0" i="0" dirty="0">
                <a:solidFill>
                  <a:srgbClr val="424242"/>
                </a:solidFill>
                <a:effectLst/>
                <a:latin typeface="Neue Helvetica W01"/>
              </a:rPr>
              <a:t> = _____________,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A′</a:t>
            </a:r>
            <a:r>
              <a:rPr lang="en-US" b="0" i="0" dirty="0">
                <a:solidFill>
                  <a:srgbClr val="424242"/>
                </a:solidFill>
                <a:effectLst/>
                <a:latin typeface="Neue Helvetica W01"/>
              </a:rPr>
              <a:t>) = _____________</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A</a:t>
            </a:r>
            <a:r>
              <a:rPr lang="en-US" b="0" i="0" dirty="0">
                <a:solidFill>
                  <a:srgbClr val="424242"/>
                </a:solidFill>
                <a:effectLst/>
                <a:latin typeface="Neue Helvetica W01"/>
              </a:rPr>
              <a:t>) +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A′</a:t>
            </a:r>
            <a:r>
              <a:rPr lang="en-US" b="0" i="0" dirty="0">
                <a:solidFill>
                  <a:srgbClr val="424242"/>
                </a:solidFill>
                <a:effectLst/>
                <a:latin typeface="Neue Helvetica W01"/>
              </a:rPr>
              <a:t>) = ____________</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A</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 ___________,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a:t>
            </a:r>
            <a:r>
              <a:rPr lang="en-US" b="0" i="1" dirty="0">
                <a:solidFill>
                  <a:srgbClr val="424242"/>
                </a:solidFill>
                <a:effectLst/>
                <a:latin typeface="Neue Helvetica W01"/>
              </a:rPr>
              <a:t>A</a:t>
            </a:r>
            <a:r>
              <a:rPr lang="en-US" b="0" i="0" dirty="0">
                <a:solidFill>
                  <a:srgbClr val="424242"/>
                </a:solidFill>
                <a:effectLst/>
                <a:latin typeface="Neue Helvetica W01"/>
              </a:rPr>
              <a:t>) = _____________; are the probabilities equal?</a:t>
            </a:r>
          </a:p>
          <a:p>
            <a:endParaRPr lang="en-US" dirty="0"/>
          </a:p>
        </p:txBody>
      </p:sp>
      <p:sp>
        <p:nvSpPr>
          <p:cNvPr id="4" name="Slide Number Placeholder 3">
            <a:extLst>
              <a:ext uri="{FF2B5EF4-FFF2-40B4-BE49-F238E27FC236}">
                <a16:creationId xmlns:a16="http://schemas.microsoft.com/office/drawing/2014/main" id="{E116AE5F-9FD2-52D1-1CAF-36AC831B07AD}"/>
              </a:ext>
            </a:extLst>
          </p:cNvPr>
          <p:cNvSpPr>
            <a:spLocks noGrp="1"/>
          </p:cNvSpPr>
          <p:nvPr>
            <p:ph type="sldNum" sz="quarter" idx="12"/>
          </p:nvPr>
        </p:nvSpPr>
        <p:spPr/>
        <p:txBody>
          <a:bodyPr/>
          <a:lstStyle/>
          <a:p>
            <a:fld id="{3A98EE3D-8CD1-4C3F-BD1C-C98C9596463C}" type="slidenum">
              <a:rPr lang="en-US" smtClean="0"/>
              <a:t>12</a:t>
            </a:fld>
            <a:endParaRPr lang="en-US" dirty="0"/>
          </a:p>
        </p:txBody>
      </p:sp>
    </p:spTree>
    <p:extLst>
      <p:ext uri="{BB962C8B-B14F-4D97-AF65-F5344CB8AC3E}">
        <p14:creationId xmlns:p14="http://schemas.microsoft.com/office/powerpoint/2010/main" val="2506142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57CE9-D0D7-156E-420D-B53C5AC3A6F5}"/>
              </a:ext>
            </a:extLst>
          </p:cNvPr>
          <p:cNvSpPr>
            <a:spLocks noGrp="1"/>
          </p:cNvSpPr>
          <p:nvPr>
            <p:ph type="title"/>
          </p:nvPr>
        </p:nvSpPr>
        <p:spPr/>
        <p:txBody>
          <a:bodyPr/>
          <a:lstStyle/>
          <a:p>
            <a:r>
              <a:rPr lang="en-US" dirty="0"/>
              <a:t>Probability Example - Answers</a:t>
            </a:r>
          </a:p>
        </p:txBody>
      </p:sp>
      <p:sp>
        <p:nvSpPr>
          <p:cNvPr id="4" name="Slide Number Placeholder 3">
            <a:extLst>
              <a:ext uri="{FF2B5EF4-FFF2-40B4-BE49-F238E27FC236}">
                <a16:creationId xmlns:a16="http://schemas.microsoft.com/office/drawing/2014/main" id="{343D56FB-2063-63C3-F91E-B3158048870D}"/>
              </a:ext>
            </a:extLst>
          </p:cNvPr>
          <p:cNvSpPr>
            <a:spLocks noGrp="1"/>
          </p:cNvSpPr>
          <p:nvPr>
            <p:ph type="sldNum" sz="quarter" idx="12"/>
          </p:nvPr>
        </p:nvSpPr>
        <p:spPr/>
        <p:txBody>
          <a:bodyPr/>
          <a:lstStyle/>
          <a:p>
            <a:fld id="{3A98EE3D-8CD1-4C3F-BD1C-C98C9596463C}" type="slidenum">
              <a:rPr lang="en-US" smtClean="0"/>
              <a:t>13</a:t>
            </a:fld>
            <a:endParaRPr lang="en-US" dirty="0"/>
          </a:p>
        </p:txBody>
      </p:sp>
      <p:pic>
        <p:nvPicPr>
          <p:cNvPr id="7" name="Picture 6">
            <a:extLst>
              <a:ext uri="{FF2B5EF4-FFF2-40B4-BE49-F238E27FC236}">
                <a16:creationId xmlns:a16="http://schemas.microsoft.com/office/drawing/2014/main" id="{34F48537-EB0C-2C93-EBE1-FEF21B4EA506}"/>
              </a:ext>
            </a:extLst>
          </p:cNvPr>
          <p:cNvPicPr>
            <a:picLocks noChangeAspect="1"/>
          </p:cNvPicPr>
          <p:nvPr/>
        </p:nvPicPr>
        <p:blipFill>
          <a:blip r:embed="rId2"/>
          <a:stretch>
            <a:fillRect/>
          </a:stretch>
        </p:blipFill>
        <p:spPr>
          <a:xfrm>
            <a:off x="1152105" y="2107383"/>
            <a:ext cx="9065083" cy="3504216"/>
          </a:xfrm>
          <a:prstGeom prst="rect">
            <a:avLst/>
          </a:prstGeom>
        </p:spPr>
      </p:pic>
    </p:spTree>
    <p:extLst>
      <p:ext uri="{BB962C8B-B14F-4D97-AF65-F5344CB8AC3E}">
        <p14:creationId xmlns:p14="http://schemas.microsoft.com/office/powerpoint/2010/main" val="2724188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8B6C7-9FB2-790D-1309-231173293C64}"/>
              </a:ext>
            </a:extLst>
          </p:cNvPr>
          <p:cNvSpPr>
            <a:spLocks noGrp="1"/>
          </p:cNvSpPr>
          <p:nvPr>
            <p:ph type="title"/>
          </p:nvPr>
        </p:nvSpPr>
        <p:spPr/>
        <p:txBody>
          <a:bodyPr/>
          <a:lstStyle/>
          <a:p>
            <a:r>
              <a:rPr lang="en-US" dirty="0"/>
              <a:t>Probability Example</a:t>
            </a:r>
          </a:p>
        </p:txBody>
      </p:sp>
      <p:sp>
        <p:nvSpPr>
          <p:cNvPr id="3" name="Content Placeholder 2">
            <a:extLst>
              <a:ext uri="{FF2B5EF4-FFF2-40B4-BE49-F238E27FC236}">
                <a16:creationId xmlns:a16="http://schemas.microsoft.com/office/drawing/2014/main" id="{162C625A-42C3-B3A3-3024-4F1811DA16EE}"/>
              </a:ext>
            </a:extLst>
          </p:cNvPr>
          <p:cNvSpPr>
            <a:spLocks noGrp="1"/>
          </p:cNvSpPr>
          <p:nvPr>
            <p:ph idx="1"/>
          </p:nvPr>
        </p:nvSpPr>
        <p:spPr/>
        <p:txBody>
          <a:bodyPr/>
          <a:lstStyle/>
          <a:p>
            <a:r>
              <a:rPr lang="en-US" dirty="0"/>
              <a:t>The table describes the distribution of a random sample S of 100 individuals, organized by sex assigned at birth and whether they are right- or left-handed. Compute the probabilities on the next slide. </a:t>
            </a:r>
          </a:p>
        </p:txBody>
      </p:sp>
      <p:sp>
        <p:nvSpPr>
          <p:cNvPr id="4" name="Slide Number Placeholder 3">
            <a:extLst>
              <a:ext uri="{FF2B5EF4-FFF2-40B4-BE49-F238E27FC236}">
                <a16:creationId xmlns:a16="http://schemas.microsoft.com/office/drawing/2014/main" id="{99F10A47-7839-8626-9026-C83C17A8A073}"/>
              </a:ext>
            </a:extLst>
          </p:cNvPr>
          <p:cNvSpPr>
            <a:spLocks noGrp="1"/>
          </p:cNvSpPr>
          <p:nvPr>
            <p:ph type="sldNum" sz="quarter" idx="12"/>
          </p:nvPr>
        </p:nvSpPr>
        <p:spPr/>
        <p:txBody>
          <a:bodyPr/>
          <a:lstStyle/>
          <a:p>
            <a:fld id="{3A98EE3D-8CD1-4C3F-BD1C-C98C9596463C}" type="slidenum">
              <a:rPr lang="en-US" smtClean="0"/>
              <a:t>14</a:t>
            </a:fld>
            <a:endParaRPr lang="en-US" dirty="0"/>
          </a:p>
        </p:txBody>
      </p:sp>
      <p:pic>
        <p:nvPicPr>
          <p:cNvPr id="6" name="Picture 5">
            <a:extLst>
              <a:ext uri="{FF2B5EF4-FFF2-40B4-BE49-F238E27FC236}">
                <a16:creationId xmlns:a16="http://schemas.microsoft.com/office/drawing/2014/main" id="{E5B5D6A8-B069-9137-58EB-80A4FF716C45}"/>
              </a:ext>
            </a:extLst>
          </p:cNvPr>
          <p:cNvPicPr>
            <a:picLocks noChangeAspect="1"/>
          </p:cNvPicPr>
          <p:nvPr/>
        </p:nvPicPr>
        <p:blipFill>
          <a:blip r:embed="rId2"/>
          <a:stretch>
            <a:fillRect/>
          </a:stretch>
        </p:blipFill>
        <p:spPr>
          <a:xfrm>
            <a:off x="1152034" y="3429000"/>
            <a:ext cx="8793571" cy="1542432"/>
          </a:xfrm>
          <a:prstGeom prst="rect">
            <a:avLst/>
          </a:prstGeom>
        </p:spPr>
      </p:pic>
    </p:spTree>
    <p:extLst>
      <p:ext uri="{BB962C8B-B14F-4D97-AF65-F5344CB8AC3E}">
        <p14:creationId xmlns:p14="http://schemas.microsoft.com/office/powerpoint/2010/main" val="448574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86F08-657D-AD7A-F954-315F71C8C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E40035-8040-A572-7E71-FDB3C75EB8A3}"/>
              </a:ext>
            </a:extLst>
          </p:cNvPr>
          <p:cNvSpPr>
            <a:spLocks noGrp="1"/>
          </p:cNvSpPr>
          <p:nvPr>
            <p:ph type="title"/>
          </p:nvPr>
        </p:nvSpPr>
        <p:spPr/>
        <p:txBody>
          <a:bodyPr/>
          <a:lstStyle/>
          <a:p>
            <a:r>
              <a:rPr lang="en-US" dirty="0"/>
              <a:t>Probability Example</a:t>
            </a:r>
          </a:p>
        </p:txBody>
      </p:sp>
      <p:sp>
        <p:nvSpPr>
          <p:cNvPr id="3" name="Content Placeholder 2">
            <a:extLst>
              <a:ext uri="{FF2B5EF4-FFF2-40B4-BE49-F238E27FC236}">
                <a16:creationId xmlns:a16="http://schemas.microsoft.com/office/drawing/2014/main" id="{B75CCB0F-DF66-2334-A2BB-771C7CCB139A}"/>
              </a:ext>
            </a:extLst>
          </p:cNvPr>
          <p:cNvSpPr>
            <a:spLocks noGrp="1"/>
          </p:cNvSpPr>
          <p:nvPr>
            <p:ph idx="1"/>
          </p:nvPr>
        </p:nvSpPr>
        <p:spPr/>
        <p:txBody>
          <a:bodyPr>
            <a:normAutofit fontScale="85000" lnSpcReduction="10000"/>
          </a:bodyPr>
          <a:lstStyle/>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R</a:t>
            </a:r>
            <a:r>
              <a:rPr lang="en-US" b="0" i="0" dirty="0">
                <a:solidFill>
                  <a:srgbClr val="424242"/>
                </a:solidFill>
                <a:effectLst/>
                <a:latin typeface="Neue Helvetica W01"/>
              </a:rPr>
              <a:t>)</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 AND </a:t>
            </a:r>
            <a:r>
              <a:rPr lang="en-US" b="0" i="1" dirty="0">
                <a:solidFill>
                  <a:srgbClr val="424242"/>
                </a:solidFill>
                <a:effectLst/>
                <a:latin typeface="Neue Helvetica W01"/>
              </a:rPr>
              <a:t>R</a:t>
            </a:r>
            <a:r>
              <a:rPr lang="en-US" b="0" i="0" dirty="0">
                <a:solidFill>
                  <a:srgbClr val="424242"/>
                </a:solidFill>
                <a:effectLst/>
                <a:latin typeface="Neue Helvetica W01"/>
              </a:rPr>
              <a:t>)</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 OR </a:t>
            </a:r>
            <a:r>
              <a:rPr lang="en-US" b="0" i="1" dirty="0">
                <a:solidFill>
                  <a:srgbClr val="424242"/>
                </a:solidFill>
                <a:effectLst/>
                <a:latin typeface="Neue Helvetica W01"/>
              </a:rPr>
              <a:t>F</a:t>
            </a:r>
            <a:r>
              <a:rPr lang="en-US" b="0" i="0" dirty="0">
                <a:solidFill>
                  <a:srgbClr val="424242"/>
                </a:solidFill>
                <a:effectLst/>
                <a:latin typeface="Neue Helvetica W01"/>
              </a:rPr>
              <a:t>)</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F</a:t>
            </a:r>
            <a:r>
              <a:rPr lang="en-US" b="0" i="0" dirty="0">
                <a:solidFill>
                  <a:srgbClr val="424242"/>
                </a:solidFill>
                <a:effectLst/>
                <a:latin typeface="Neue Helvetica W01"/>
              </a:rPr>
              <a:t> OR </a:t>
            </a:r>
            <a:r>
              <a:rPr lang="en-US" b="0" i="1" dirty="0">
                <a:solidFill>
                  <a:srgbClr val="424242"/>
                </a:solidFill>
                <a:effectLst/>
                <a:latin typeface="Neue Helvetica W01"/>
              </a:rPr>
              <a:t>L</a:t>
            </a:r>
            <a:r>
              <a:rPr lang="en-US" b="0" i="0" dirty="0">
                <a:solidFill>
                  <a:srgbClr val="424242"/>
                </a:solidFill>
                <a:effectLst/>
                <a:latin typeface="Neue Helvetica W01"/>
              </a:rPr>
              <a:t>)</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R</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F</a:t>
            </a:r>
            <a:r>
              <a:rPr lang="en-US" b="0" i="0" dirty="0">
                <a:solidFill>
                  <a:srgbClr val="424242"/>
                </a:solidFill>
                <a:effectLst/>
                <a:latin typeface="Neue Helvetica W01"/>
              </a:rPr>
              <a:t>|</a:t>
            </a:r>
            <a:r>
              <a:rPr lang="en-US" b="0" i="1" dirty="0">
                <a:solidFill>
                  <a:srgbClr val="424242"/>
                </a:solidFill>
                <a:effectLst/>
                <a:latin typeface="Neue Helvetica W01"/>
              </a:rPr>
              <a:t>L</a:t>
            </a:r>
            <a:r>
              <a:rPr lang="en-US" b="0" i="0" dirty="0">
                <a:solidFill>
                  <a:srgbClr val="424242"/>
                </a:solidFill>
                <a:effectLst/>
                <a:latin typeface="Neue Helvetica W01"/>
              </a:rPr>
              <a:t>)</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L</a:t>
            </a:r>
            <a:r>
              <a:rPr lang="en-US" b="0" i="0" dirty="0">
                <a:solidFill>
                  <a:srgbClr val="424242"/>
                </a:solidFill>
                <a:effectLst/>
                <a:latin typeface="Neue Helvetica W01"/>
              </a:rPr>
              <a:t>|</a:t>
            </a:r>
            <a:r>
              <a:rPr lang="en-US" b="0" i="1" dirty="0">
                <a:solidFill>
                  <a:srgbClr val="424242"/>
                </a:solidFill>
                <a:effectLst/>
                <a:latin typeface="Neue Helvetica W01"/>
              </a:rPr>
              <a:t>F</a:t>
            </a:r>
            <a:r>
              <a:rPr lang="en-US" b="0" i="0" dirty="0">
                <a:solidFill>
                  <a:srgbClr val="424242"/>
                </a:solidFill>
                <a:effectLst/>
                <a:latin typeface="Neue Helvetica W01"/>
              </a:rPr>
              <a:t>)</a:t>
            </a:r>
          </a:p>
          <a:p>
            <a:endParaRPr lang="en-US" dirty="0"/>
          </a:p>
        </p:txBody>
      </p:sp>
      <p:sp>
        <p:nvSpPr>
          <p:cNvPr id="4" name="Slide Number Placeholder 3">
            <a:extLst>
              <a:ext uri="{FF2B5EF4-FFF2-40B4-BE49-F238E27FC236}">
                <a16:creationId xmlns:a16="http://schemas.microsoft.com/office/drawing/2014/main" id="{ACE9FA65-2AC9-CA72-B09F-9262A2B0CFE5}"/>
              </a:ext>
            </a:extLst>
          </p:cNvPr>
          <p:cNvSpPr>
            <a:spLocks noGrp="1"/>
          </p:cNvSpPr>
          <p:nvPr>
            <p:ph type="sldNum" sz="quarter" idx="12"/>
          </p:nvPr>
        </p:nvSpPr>
        <p:spPr/>
        <p:txBody>
          <a:bodyPr/>
          <a:lstStyle/>
          <a:p>
            <a:fld id="{3A98EE3D-8CD1-4C3F-BD1C-C98C9596463C}" type="slidenum">
              <a:rPr lang="en-US" smtClean="0"/>
              <a:t>15</a:t>
            </a:fld>
            <a:endParaRPr lang="en-US" dirty="0"/>
          </a:p>
        </p:txBody>
      </p:sp>
      <p:pic>
        <p:nvPicPr>
          <p:cNvPr id="6" name="Picture 5">
            <a:extLst>
              <a:ext uri="{FF2B5EF4-FFF2-40B4-BE49-F238E27FC236}">
                <a16:creationId xmlns:a16="http://schemas.microsoft.com/office/drawing/2014/main" id="{A7CC5F66-0144-E533-BB81-648D1731D854}"/>
              </a:ext>
            </a:extLst>
          </p:cNvPr>
          <p:cNvPicPr>
            <a:picLocks noChangeAspect="1"/>
          </p:cNvPicPr>
          <p:nvPr/>
        </p:nvPicPr>
        <p:blipFill>
          <a:blip r:embed="rId2"/>
          <a:stretch>
            <a:fillRect/>
          </a:stretch>
        </p:blipFill>
        <p:spPr>
          <a:xfrm>
            <a:off x="2787132" y="2108201"/>
            <a:ext cx="8793571" cy="1542432"/>
          </a:xfrm>
          <a:prstGeom prst="rect">
            <a:avLst/>
          </a:prstGeom>
        </p:spPr>
      </p:pic>
    </p:spTree>
    <p:extLst>
      <p:ext uri="{BB962C8B-B14F-4D97-AF65-F5344CB8AC3E}">
        <p14:creationId xmlns:p14="http://schemas.microsoft.com/office/powerpoint/2010/main" val="4293189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23E78-D2E6-FD2A-E7FA-211E53C8DD39}"/>
              </a:ext>
            </a:extLst>
          </p:cNvPr>
          <p:cNvSpPr>
            <a:spLocks noGrp="1"/>
          </p:cNvSpPr>
          <p:nvPr>
            <p:ph type="title"/>
          </p:nvPr>
        </p:nvSpPr>
        <p:spPr/>
        <p:txBody>
          <a:bodyPr/>
          <a:lstStyle/>
          <a:p>
            <a:r>
              <a:rPr lang="en-US" dirty="0"/>
              <a:t>Probability Example - Answers</a:t>
            </a:r>
          </a:p>
        </p:txBody>
      </p:sp>
      <p:sp>
        <p:nvSpPr>
          <p:cNvPr id="3" name="Content Placeholder 2">
            <a:extLst>
              <a:ext uri="{FF2B5EF4-FFF2-40B4-BE49-F238E27FC236}">
                <a16:creationId xmlns:a16="http://schemas.microsoft.com/office/drawing/2014/main" id="{BD6D38DF-929E-93CF-33FD-A5DAA2494B9B}"/>
              </a:ext>
            </a:extLst>
          </p:cNvPr>
          <p:cNvSpPr>
            <a:spLocks noGrp="1"/>
          </p:cNvSpPr>
          <p:nvPr>
            <p:ph idx="1"/>
          </p:nvPr>
        </p:nvSpPr>
        <p:spPr/>
        <p:txBody>
          <a:bodyPr>
            <a:normAutofit fontScale="85000" lnSpcReduction="10000"/>
          </a:bodyPr>
          <a:lstStyle/>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 = 0.52</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R</a:t>
            </a:r>
            <a:r>
              <a:rPr lang="en-US" b="0" i="0" dirty="0">
                <a:solidFill>
                  <a:srgbClr val="424242"/>
                </a:solidFill>
                <a:effectLst/>
                <a:latin typeface="Neue Helvetica W01"/>
              </a:rPr>
              <a:t>) = 0.87</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 AND </a:t>
            </a:r>
            <a:r>
              <a:rPr lang="en-US" b="0" i="1" dirty="0">
                <a:solidFill>
                  <a:srgbClr val="424242"/>
                </a:solidFill>
                <a:effectLst/>
                <a:latin typeface="Neue Helvetica W01"/>
              </a:rPr>
              <a:t>R</a:t>
            </a:r>
            <a:r>
              <a:rPr lang="en-US" b="0" i="0" dirty="0">
                <a:solidFill>
                  <a:srgbClr val="424242"/>
                </a:solidFill>
                <a:effectLst/>
                <a:latin typeface="Neue Helvetica W01"/>
              </a:rPr>
              <a:t>) = 0.43</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 OR </a:t>
            </a:r>
            <a:r>
              <a:rPr lang="en-US" b="0" i="1" dirty="0">
                <a:solidFill>
                  <a:srgbClr val="424242"/>
                </a:solidFill>
                <a:effectLst/>
                <a:latin typeface="Neue Helvetica W01"/>
              </a:rPr>
              <a:t>F</a:t>
            </a:r>
            <a:r>
              <a:rPr lang="en-US" b="0" i="0" dirty="0">
                <a:solidFill>
                  <a:srgbClr val="424242"/>
                </a:solidFill>
                <a:effectLst/>
                <a:latin typeface="Neue Helvetica W01"/>
              </a:rPr>
              <a:t>) = 1</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F</a:t>
            </a:r>
            <a:r>
              <a:rPr lang="en-US" b="0" i="0" dirty="0">
                <a:solidFill>
                  <a:srgbClr val="424242"/>
                </a:solidFill>
                <a:effectLst/>
                <a:latin typeface="Neue Helvetica W01"/>
              </a:rPr>
              <a:t> OR </a:t>
            </a:r>
            <a:r>
              <a:rPr lang="en-US" b="0" i="1" dirty="0">
                <a:solidFill>
                  <a:srgbClr val="424242"/>
                </a:solidFill>
                <a:effectLst/>
                <a:latin typeface="Neue Helvetica W01"/>
              </a:rPr>
              <a:t>L</a:t>
            </a:r>
            <a:r>
              <a:rPr lang="en-US" b="0" i="0" dirty="0">
                <a:solidFill>
                  <a:srgbClr val="424242"/>
                </a:solidFill>
                <a:effectLst/>
                <a:latin typeface="Neue Helvetica W01"/>
              </a:rPr>
              <a:t>) = 0.57</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 = 0.48</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R</a:t>
            </a:r>
            <a:r>
              <a:rPr lang="en-US" b="0" i="0" dirty="0">
                <a:solidFill>
                  <a:srgbClr val="424242"/>
                </a:solidFill>
                <a:effectLst/>
                <a:latin typeface="Neue Helvetica W01"/>
              </a:rPr>
              <a:t>|</a:t>
            </a:r>
            <a:r>
              <a:rPr lang="en-US" b="0" i="1" dirty="0">
                <a:solidFill>
                  <a:srgbClr val="424242"/>
                </a:solidFill>
                <a:effectLst/>
                <a:latin typeface="Neue Helvetica W01"/>
              </a:rPr>
              <a:t>M</a:t>
            </a:r>
            <a:r>
              <a:rPr lang="en-US" b="0" i="0" dirty="0">
                <a:solidFill>
                  <a:srgbClr val="424242"/>
                </a:solidFill>
                <a:effectLst/>
                <a:latin typeface="Neue Helvetica W01"/>
              </a:rPr>
              <a:t>) = 0.8269 (rounded to four decimal places)</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F</a:t>
            </a:r>
            <a:r>
              <a:rPr lang="en-US" b="0" i="0" dirty="0">
                <a:solidFill>
                  <a:srgbClr val="424242"/>
                </a:solidFill>
                <a:effectLst/>
                <a:latin typeface="Neue Helvetica W01"/>
              </a:rPr>
              <a:t>|</a:t>
            </a:r>
            <a:r>
              <a:rPr lang="en-US" b="0" i="1" dirty="0">
                <a:solidFill>
                  <a:srgbClr val="424242"/>
                </a:solidFill>
                <a:effectLst/>
                <a:latin typeface="Neue Helvetica W01"/>
              </a:rPr>
              <a:t>L</a:t>
            </a:r>
            <a:r>
              <a:rPr lang="en-US" b="0" i="0" dirty="0">
                <a:solidFill>
                  <a:srgbClr val="424242"/>
                </a:solidFill>
                <a:effectLst/>
                <a:latin typeface="Neue Helvetica W01"/>
              </a:rPr>
              <a:t>) = 0.3077 (rounded to four decimal places)</a:t>
            </a:r>
          </a:p>
          <a:p>
            <a:pPr algn="l">
              <a:buFont typeface="+mj-lt"/>
              <a:buAutoNum type="alphaLcPeriod"/>
            </a:pP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L</a:t>
            </a:r>
            <a:r>
              <a:rPr lang="en-US" b="0" i="0" dirty="0">
                <a:solidFill>
                  <a:srgbClr val="424242"/>
                </a:solidFill>
                <a:effectLst/>
                <a:latin typeface="Neue Helvetica W01"/>
              </a:rPr>
              <a:t>|</a:t>
            </a:r>
            <a:r>
              <a:rPr lang="en-US" b="0" i="1" dirty="0">
                <a:solidFill>
                  <a:srgbClr val="424242"/>
                </a:solidFill>
                <a:effectLst/>
                <a:latin typeface="Neue Helvetica W01"/>
              </a:rPr>
              <a:t>F</a:t>
            </a:r>
            <a:r>
              <a:rPr lang="en-US" b="0" i="0" dirty="0">
                <a:solidFill>
                  <a:srgbClr val="424242"/>
                </a:solidFill>
                <a:effectLst/>
                <a:latin typeface="Neue Helvetica W01"/>
              </a:rPr>
              <a:t>) = 0.0833</a:t>
            </a:r>
          </a:p>
          <a:p>
            <a:endParaRPr lang="en-US" dirty="0"/>
          </a:p>
        </p:txBody>
      </p:sp>
      <p:sp>
        <p:nvSpPr>
          <p:cNvPr id="4" name="Slide Number Placeholder 3">
            <a:extLst>
              <a:ext uri="{FF2B5EF4-FFF2-40B4-BE49-F238E27FC236}">
                <a16:creationId xmlns:a16="http://schemas.microsoft.com/office/drawing/2014/main" id="{84D61717-FD57-16F7-D59D-FD87234C8B4B}"/>
              </a:ext>
            </a:extLst>
          </p:cNvPr>
          <p:cNvSpPr>
            <a:spLocks noGrp="1"/>
          </p:cNvSpPr>
          <p:nvPr>
            <p:ph type="sldNum" sz="quarter" idx="12"/>
          </p:nvPr>
        </p:nvSpPr>
        <p:spPr/>
        <p:txBody>
          <a:bodyPr/>
          <a:lstStyle/>
          <a:p>
            <a:fld id="{3A98EE3D-8CD1-4C3F-BD1C-C98C9596463C}" type="slidenum">
              <a:rPr lang="en-US" smtClean="0"/>
              <a:t>16</a:t>
            </a:fld>
            <a:endParaRPr lang="en-US" dirty="0"/>
          </a:p>
        </p:txBody>
      </p:sp>
    </p:spTree>
    <p:extLst>
      <p:ext uri="{BB962C8B-B14F-4D97-AF65-F5344CB8AC3E}">
        <p14:creationId xmlns:p14="http://schemas.microsoft.com/office/powerpoint/2010/main" val="513636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C5A9B-35AA-DBD7-4AD8-0B604002B0B6}"/>
              </a:ext>
            </a:extLst>
          </p:cNvPr>
          <p:cNvSpPr>
            <a:spLocks noGrp="1"/>
          </p:cNvSpPr>
          <p:nvPr>
            <p:ph type="title"/>
          </p:nvPr>
        </p:nvSpPr>
        <p:spPr/>
        <p:txBody>
          <a:bodyPr/>
          <a:lstStyle/>
          <a:p>
            <a:r>
              <a:rPr lang="en-US" dirty="0"/>
              <a:t>Section 3.2</a:t>
            </a:r>
          </a:p>
        </p:txBody>
      </p:sp>
      <p:sp>
        <p:nvSpPr>
          <p:cNvPr id="3" name="Text Placeholder 2">
            <a:extLst>
              <a:ext uri="{FF2B5EF4-FFF2-40B4-BE49-F238E27FC236}">
                <a16:creationId xmlns:a16="http://schemas.microsoft.com/office/drawing/2014/main" id="{24AFCD09-3EE4-D05C-E3CE-B4E8FE5A577D}"/>
              </a:ext>
            </a:extLst>
          </p:cNvPr>
          <p:cNvSpPr>
            <a:spLocks noGrp="1"/>
          </p:cNvSpPr>
          <p:nvPr>
            <p:ph type="body" idx="1"/>
          </p:nvPr>
        </p:nvSpPr>
        <p:spPr/>
        <p:txBody>
          <a:bodyPr/>
          <a:lstStyle/>
          <a:p>
            <a:r>
              <a:rPr lang="en-US" dirty="0"/>
              <a:t>Independent and Mutually Exclusive Events</a:t>
            </a:r>
          </a:p>
        </p:txBody>
      </p:sp>
      <p:sp>
        <p:nvSpPr>
          <p:cNvPr id="4" name="Slide Number Placeholder 3">
            <a:extLst>
              <a:ext uri="{FF2B5EF4-FFF2-40B4-BE49-F238E27FC236}">
                <a16:creationId xmlns:a16="http://schemas.microsoft.com/office/drawing/2014/main" id="{3CA8948D-E379-7C87-6513-20AFB2409455}"/>
              </a:ext>
            </a:extLst>
          </p:cNvPr>
          <p:cNvSpPr>
            <a:spLocks noGrp="1"/>
          </p:cNvSpPr>
          <p:nvPr>
            <p:ph type="sldNum" sz="quarter" idx="12"/>
          </p:nvPr>
        </p:nvSpPr>
        <p:spPr/>
        <p:txBody>
          <a:bodyPr/>
          <a:lstStyle/>
          <a:p>
            <a:fld id="{3A98EE3D-8CD1-4C3F-BD1C-C98C9596463C}" type="slidenum">
              <a:rPr lang="en-US" smtClean="0"/>
              <a:t>17</a:t>
            </a:fld>
            <a:endParaRPr lang="en-US" dirty="0"/>
          </a:p>
        </p:txBody>
      </p:sp>
    </p:spTree>
    <p:extLst>
      <p:ext uri="{BB962C8B-B14F-4D97-AF65-F5344CB8AC3E}">
        <p14:creationId xmlns:p14="http://schemas.microsoft.com/office/powerpoint/2010/main" val="22880367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A1537-485A-E0AE-0C82-678AE6D3349B}"/>
              </a:ext>
            </a:extLst>
          </p:cNvPr>
          <p:cNvSpPr>
            <a:spLocks noGrp="1"/>
          </p:cNvSpPr>
          <p:nvPr>
            <p:ph type="title"/>
          </p:nvPr>
        </p:nvSpPr>
        <p:spPr/>
        <p:txBody>
          <a:bodyPr/>
          <a:lstStyle/>
          <a:p>
            <a:r>
              <a:rPr lang="en-US" dirty="0"/>
              <a:t>Independent Events</a:t>
            </a:r>
          </a:p>
        </p:txBody>
      </p:sp>
      <p:sp>
        <p:nvSpPr>
          <p:cNvPr id="3" name="Content Placeholder 2">
            <a:extLst>
              <a:ext uri="{FF2B5EF4-FFF2-40B4-BE49-F238E27FC236}">
                <a16:creationId xmlns:a16="http://schemas.microsoft.com/office/drawing/2014/main" id="{011998B9-9B0E-80D6-E653-BDE7A1E520B0}"/>
              </a:ext>
            </a:extLst>
          </p:cNvPr>
          <p:cNvSpPr>
            <a:spLocks noGrp="1"/>
          </p:cNvSpPr>
          <p:nvPr>
            <p:ph idx="1"/>
          </p:nvPr>
        </p:nvSpPr>
        <p:spPr/>
        <p:txBody>
          <a:bodyPr>
            <a:normAutofit lnSpcReduction="10000"/>
          </a:bodyPr>
          <a:lstStyle/>
          <a:p>
            <a:pPr>
              <a:buFont typeface="Arial" panose="020B0604020202020204" pitchFamily="34" charset="0"/>
              <a:buChar char="•"/>
            </a:pPr>
            <a:r>
              <a:rPr lang="en-US" sz="1600" dirty="0"/>
              <a:t>Two events </a:t>
            </a:r>
            <a:r>
              <a:rPr lang="en-US" sz="1600" i="1" dirty="0"/>
              <a:t>A </a:t>
            </a:r>
            <a:r>
              <a:rPr lang="en-US" sz="1600" dirty="0"/>
              <a:t>and </a:t>
            </a:r>
            <a:r>
              <a:rPr lang="en-US" sz="1600" i="1" dirty="0"/>
              <a:t>B </a:t>
            </a:r>
            <a:r>
              <a:rPr lang="en-US" sz="1600" dirty="0"/>
              <a:t>are </a:t>
            </a:r>
            <a:r>
              <a:rPr lang="en-US" sz="1600" b="1" dirty="0"/>
              <a:t>independent </a:t>
            </a:r>
            <a:r>
              <a:rPr lang="en-US" sz="1600" dirty="0"/>
              <a:t>if the knowledge that one occurred </a:t>
            </a:r>
            <a:r>
              <a:rPr lang="en-US" sz="1600" b="1" dirty="0"/>
              <a:t>does not affect the chance the other occurs</a:t>
            </a:r>
            <a:r>
              <a:rPr lang="en-US" sz="1600" dirty="0"/>
              <a:t>. </a:t>
            </a:r>
          </a:p>
          <a:p>
            <a:pPr>
              <a:buFont typeface="Arial" panose="020B0604020202020204" pitchFamily="34" charset="0"/>
              <a:buChar char="•"/>
            </a:pPr>
            <a:r>
              <a:rPr lang="en-US" sz="1600" i="1" dirty="0"/>
              <a:t>For example, the outcomes of two roles of a fair die are independent events. The outcome of the first roll does not change the probability for the outcome of the second roll.</a:t>
            </a:r>
            <a:endParaRPr lang="en-US" sz="1600" dirty="0"/>
          </a:p>
          <a:p>
            <a:pPr>
              <a:buFont typeface="Arial" panose="020B0604020202020204" pitchFamily="34" charset="0"/>
              <a:buChar char="•"/>
            </a:pPr>
            <a:r>
              <a:rPr lang="en-US" sz="1600" dirty="0"/>
              <a:t>Two events are independent if the following are true:</a:t>
            </a:r>
          </a:p>
          <a:p>
            <a:pPr marL="1085850" lvl="2" indent="-285750">
              <a:buFont typeface="Arial" panose="020B0604020202020204" pitchFamily="34" charset="0"/>
              <a:buChar char="•"/>
            </a:pPr>
            <a:r>
              <a:rPr lang="en-US" sz="1600" i="1" dirty="0"/>
              <a:t>P</a:t>
            </a:r>
            <a:r>
              <a:rPr lang="en-US" sz="1600" dirty="0"/>
              <a:t>(</a:t>
            </a:r>
            <a:r>
              <a:rPr lang="en-US" sz="1600" i="1" dirty="0"/>
              <a:t>A</a:t>
            </a:r>
            <a:r>
              <a:rPr lang="en-US" sz="1600" dirty="0"/>
              <a:t>|</a:t>
            </a:r>
            <a:r>
              <a:rPr lang="en-US" sz="1600" i="1" dirty="0"/>
              <a:t>B</a:t>
            </a:r>
            <a:r>
              <a:rPr lang="en-US" sz="1600" dirty="0"/>
              <a:t>) = </a:t>
            </a:r>
            <a:r>
              <a:rPr lang="en-US" sz="1600" i="1" dirty="0"/>
              <a:t>P</a:t>
            </a:r>
            <a:r>
              <a:rPr lang="en-US" sz="1600" dirty="0"/>
              <a:t>(</a:t>
            </a:r>
            <a:r>
              <a:rPr lang="en-US" sz="1600" i="1" dirty="0"/>
              <a:t>A</a:t>
            </a:r>
            <a:r>
              <a:rPr lang="en-US" sz="1600" dirty="0"/>
              <a:t>)				Remember, </a:t>
            </a:r>
            <a:r>
              <a:rPr lang="en-US" sz="1600" i="1" dirty="0"/>
              <a:t>P</a:t>
            </a:r>
            <a:r>
              <a:rPr lang="en-US" sz="1600" dirty="0"/>
              <a:t>(</a:t>
            </a:r>
            <a:r>
              <a:rPr lang="en-US" sz="1600" i="1" dirty="0"/>
              <a:t>A</a:t>
            </a:r>
            <a:r>
              <a:rPr lang="en-US" sz="1600" dirty="0"/>
              <a:t>|</a:t>
            </a:r>
            <a:r>
              <a:rPr lang="en-US" sz="1600" i="1" dirty="0"/>
              <a:t>B</a:t>
            </a:r>
            <a:r>
              <a:rPr lang="en-US" sz="1600" dirty="0"/>
              <a:t>) = </a:t>
            </a:r>
            <a:r>
              <a:rPr lang="en-US" sz="1600" i="1" dirty="0"/>
              <a:t>P</a:t>
            </a:r>
            <a:r>
              <a:rPr lang="en-US" sz="1600" dirty="0"/>
              <a:t>(</a:t>
            </a:r>
            <a:r>
              <a:rPr lang="en-US" sz="1600" i="1" dirty="0"/>
              <a:t>A </a:t>
            </a:r>
            <a:r>
              <a:rPr lang="en-US" sz="1600" dirty="0"/>
              <a:t>AND </a:t>
            </a:r>
            <a:r>
              <a:rPr lang="en-US" sz="1600" i="1" dirty="0"/>
              <a:t>B</a:t>
            </a:r>
            <a:r>
              <a:rPr lang="en-US" sz="1600" dirty="0"/>
              <a:t>)/</a:t>
            </a:r>
            <a:r>
              <a:rPr lang="en-US" sz="1600" i="1" dirty="0"/>
              <a:t>P</a:t>
            </a:r>
            <a:r>
              <a:rPr lang="en-US" sz="1600" dirty="0"/>
              <a:t>(</a:t>
            </a:r>
            <a:r>
              <a:rPr lang="en-US" sz="1600" i="1" dirty="0"/>
              <a:t>B</a:t>
            </a:r>
            <a:r>
              <a:rPr lang="en-US" sz="1600" dirty="0"/>
              <a:t>) </a:t>
            </a:r>
          </a:p>
          <a:p>
            <a:pPr marL="1085850" lvl="2" indent="-285750">
              <a:buFont typeface="Arial" panose="020B0604020202020204" pitchFamily="34" charset="0"/>
              <a:buChar char="•"/>
            </a:pPr>
            <a:r>
              <a:rPr lang="en-US" sz="1600" i="1" dirty="0"/>
              <a:t>P</a:t>
            </a:r>
            <a:r>
              <a:rPr lang="en-US" sz="1600" dirty="0"/>
              <a:t>(</a:t>
            </a:r>
            <a:r>
              <a:rPr lang="en-US" sz="1600" i="1" dirty="0"/>
              <a:t>B</a:t>
            </a:r>
            <a:r>
              <a:rPr lang="en-US" sz="1600" dirty="0"/>
              <a:t>|</a:t>
            </a:r>
            <a:r>
              <a:rPr lang="en-US" sz="1600" i="1" dirty="0"/>
              <a:t>A</a:t>
            </a:r>
            <a:r>
              <a:rPr lang="en-US" sz="1600" dirty="0"/>
              <a:t>) = </a:t>
            </a:r>
            <a:r>
              <a:rPr lang="en-US" sz="1600" i="1" dirty="0"/>
              <a:t>P</a:t>
            </a:r>
            <a:r>
              <a:rPr lang="en-US" sz="1600" dirty="0"/>
              <a:t>(</a:t>
            </a:r>
            <a:r>
              <a:rPr lang="en-US" sz="1600" i="1" dirty="0"/>
              <a:t>B</a:t>
            </a:r>
            <a:r>
              <a:rPr lang="en-US" sz="1600" dirty="0"/>
              <a:t>)				and </a:t>
            </a:r>
            <a:r>
              <a:rPr lang="en-US" sz="1600" i="1" dirty="0"/>
              <a:t>P</a:t>
            </a:r>
            <a:r>
              <a:rPr lang="en-US" sz="1600" dirty="0"/>
              <a:t>(</a:t>
            </a:r>
            <a:r>
              <a:rPr lang="en-US" sz="1600" i="1" dirty="0"/>
              <a:t>B</a:t>
            </a:r>
            <a:r>
              <a:rPr lang="en-US" sz="1600" dirty="0"/>
              <a:t>|</a:t>
            </a:r>
            <a:r>
              <a:rPr lang="en-US" sz="1600" i="1" dirty="0"/>
              <a:t>A</a:t>
            </a:r>
            <a:r>
              <a:rPr lang="en-US" sz="1600" dirty="0"/>
              <a:t>) = </a:t>
            </a:r>
            <a:r>
              <a:rPr lang="en-US" sz="1600" i="1" dirty="0"/>
              <a:t>P</a:t>
            </a:r>
            <a:r>
              <a:rPr lang="en-US" sz="1600" dirty="0"/>
              <a:t>(</a:t>
            </a:r>
            <a:r>
              <a:rPr lang="en-US" sz="1600" i="1" dirty="0"/>
              <a:t>A </a:t>
            </a:r>
            <a:r>
              <a:rPr lang="en-US" sz="1600" dirty="0"/>
              <a:t>AND </a:t>
            </a:r>
            <a:r>
              <a:rPr lang="en-US" sz="1600" i="1" dirty="0"/>
              <a:t>B</a:t>
            </a:r>
            <a:r>
              <a:rPr lang="en-US" sz="1600" dirty="0"/>
              <a:t>)/</a:t>
            </a:r>
            <a:r>
              <a:rPr lang="en-US" sz="1600" i="1" dirty="0"/>
              <a:t>P</a:t>
            </a:r>
            <a:r>
              <a:rPr lang="en-US" sz="1600" dirty="0"/>
              <a:t>(</a:t>
            </a:r>
            <a:r>
              <a:rPr lang="en-US" sz="1600" i="1" dirty="0"/>
              <a:t>A</a:t>
            </a:r>
            <a:r>
              <a:rPr lang="en-US" sz="1600" dirty="0"/>
              <a:t>) </a:t>
            </a:r>
          </a:p>
          <a:p>
            <a:pPr marL="1085850" lvl="2" indent="-285750">
              <a:buFont typeface="Arial" panose="020B0604020202020204" pitchFamily="34" charset="0"/>
              <a:buChar char="•"/>
            </a:pPr>
            <a:r>
              <a:rPr lang="en-US" sz="1600" i="1" dirty="0"/>
              <a:t>P</a:t>
            </a:r>
            <a:r>
              <a:rPr lang="en-US" sz="1600" dirty="0"/>
              <a:t>(</a:t>
            </a:r>
            <a:r>
              <a:rPr lang="en-US" sz="1600" i="1" dirty="0"/>
              <a:t>A </a:t>
            </a:r>
            <a:r>
              <a:rPr lang="en-US" sz="1600" dirty="0"/>
              <a:t>AND </a:t>
            </a:r>
            <a:r>
              <a:rPr lang="en-US" sz="1600" i="1" dirty="0"/>
              <a:t>B</a:t>
            </a:r>
            <a:r>
              <a:rPr lang="en-US" sz="1600" dirty="0"/>
              <a:t>) = </a:t>
            </a:r>
            <a:r>
              <a:rPr lang="en-US" sz="1600" i="1" dirty="0"/>
              <a:t>P</a:t>
            </a:r>
            <a:r>
              <a:rPr lang="en-US" sz="1600" dirty="0"/>
              <a:t>(</a:t>
            </a:r>
            <a:r>
              <a:rPr lang="en-US" sz="1600" i="1" dirty="0"/>
              <a:t>A</a:t>
            </a:r>
            <a:r>
              <a:rPr lang="en-US" sz="1600" dirty="0"/>
              <a:t>)</a:t>
            </a:r>
            <a:r>
              <a:rPr lang="en-US" sz="1600" i="1" dirty="0"/>
              <a:t>P</a:t>
            </a:r>
            <a:r>
              <a:rPr lang="en-US" sz="1600" dirty="0"/>
              <a:t>(</a:t>
            </a:r>
            <a:r>
              <a:rPr lang="en-US" sz="1600" i="1" dirty="0"/>
              <a:t>B</a:t>
            </a:r>
            <a:r>
              <a:rPr lang="en-US" sz="1600" dirty="0"/>
              <a:t>)</a:t>
            </a:r>
          </a:p>
          <a:p>
            <a:pPr>
              <a:buFont typeface="Arial" panose="020B0604020202020204" pitchFamily="34" charset="0"/>
              <a:buChar char="•"/>
            </a:pPr>
            <a:r>
              <a:rPr lang="en-US" sz="1600" dirty="0"/>
              <a:t>To show two events are independent, you must show </a:t>
            </a:r>
            <a:r>
              <a:rPr lang="en-US" sz="1600" b="1" dirty="0"/>
              <a:t>only one </a:t>
            </a:r>
            <a:r>
              <a:rPr lang="en-US" sz="1600" dirty="0"/>
              <a:t>of the above conditions. </a:t>
            </a:r>
          </a:p>
          <a:p>
            <a:pPr>
              <a:buFont typeface="Arial" panose="020B0604020202020204" pitchFamily="34" charset="0"/>
              <a:buChar char="•"/>
            </a:pPr>
            <a:r>
              <a:rPr lang="en-US" sz="1600" dirty="0"/>
              <a:t>If two events are NOT independent, then we say that they are </a:t>
            </a:r>
            <a:r>
              <a:rPr lang="en-US" sz="1600" b="1" dirty="0"/>
              <a:t>dependent</a:t>
            </a:r>
            <a:r>
              <a:rPr lang="en-US" sz="1600" dirty="0"/>
              <a:t>. If it is not known whether </a:t>
            </a:r>
            <a:r>
              <a:rPr lang="en-US" sz="1600" i="1" dirty="0"/>
              <a:t>A </a:t>
            </a:r>
            <a:r>
              <a:rPr lang="en-US" sz="1600" dirty="0"/>
              <a:t>and </a:t>
            </a:r>
            <a:r>
              <a:rPr lang="en-US" sz="1600" i="1" dirty="0"/>
              <a:t>B </a:t>
            </a:r>
            <a:r>
              <a:rPr lang="en-US" sz="1600" dirty="0"/>
              <a:t>are independent or dependent, </a:t>
            </a:r>
            <a:r>
              <a:rPr lang="en-US" sz="1600" b="1" dirty="0"/>
              <a:t>assume they are dependent until you can show otherwise</a:t>
            </a:r>
            <a:r>
              <a:rPr lang="en-US" sz="1600" dirty="0"/>
              <a:t>.</a:t>
            </a:r>
          </a:p>
        </p:txBody>
      </p:sp>
      <p:sp>
        <p:nvSpPr>
          <p:cNvPr id="4" name="Slide Number Placeholder 3">
            <a:extLst>
              <a:ext uri="{FF2B5EF4-FFF2-40B4-BE49-F238E27FC236}">
                <a16:creationId xmlns:a16="http://schemas.microsoft.com/office/drawing/2014/main" id="{A1734F97-CC23-68CD-B181-AC11E16D750A}"/>
              </a:ext>
            </a:extLst>
          </p:cNvPr>
          <p:cNvSpPr>
            <a:spLocks noGrp="1"/>
          </p:cNvSpPr>
          <p:nvPr>
            <p:ph type="sldNum" sz="quarter" idx="12"/>
          </p:nvPr>
        </p:nvSpPr>
        <p:spPr/>
        <p:txBody>
          <a:bodyPr/>
          <a:lstStyle/>
          <a:p>
            <a:fld id="{3A98EE3D-8CD1-4C3F-BD1C-C98C9596463C}" type="slidenum">
              <a:rPr lang="en-US" smtClean="0"/>
              <a:t>18</a:t>
            </a:fld>
            <a:endParaRPr lang="en-US" dirty="0"/>
          </a:p>
        </p:txBody>
      </p:sp>
    </p:spTree>
    <p:extLst>
      <p:ext uri="{BB962C8B-B14F-4D97-AF65-F5344CB8AC3E}">
        <p14:creationId xmlns:p14="http://schemas.microsoft.com/office/powerpoint/2010/main" val="1746724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79C3FD-D855-21E0-AC45-EF9822FA6C74}"/>
              </a:ext>
            </a:extLst>
          </p:cNvPr>
          <p:cNvSpPr>
            <a:spLocks noGrp="1"/>
          </p:cNvSpPr>
          <p:nvPr>
            <p:ph type="title"/>
          </p:nvPr>
        </p:nvSpPr>
        <p:spPr/>
        <p:txBody>
          <a:bodyPr/>
          <a:lstStyle/>
          <a:p>
            <a:r>
              <a:rPr lang="en-US" dirty="0"/>
              <a:t>Sampling</a:t>
            </a:r>
          </a:p>
        </p:txBody>
      </p:sp>
      <p:sp>
        <p:nvSpPr>
          <p:cNvPr id="3" name="Content Placeholder 2">
            <a:extLst>
              <a:ext uri="{FF2B5EF4-FFF2-40B4-BE49-F238E27FC236}">
                <a16:creationId xmlns:a16="http://schemas.microsoft.com/office/drawing/2014/main" id="{0BB2264B-F6F6-A1E8-964F-A1DF53F73C12}"/>
              </a:ext>
            </a:extLst>
          </p:cNvPr>
          <p:cNvSpPr>
            <a:spLocks noGrp="1"/>
          </p:cNvSpPr>
          <p:nvPr>
            <p:ph idx="1"/>
          </p:nvPr>
        </p:nvSpPr>
        <p:spPr/>
        <p:txBody>
          <a:bodyPr>
            <a:normAutofit fontScale="92500" lnSpcReduction="10000"/>
          </a:bodyPr>
          <a:lstStyle/>
          <a:p>
            <a:pPr>
              <a:buFont typeface="Arial" panose="020B0604020202020204" pitchFamily="34" charset="0"/>
              <a:buChar char="•"/>
            </a:pPr>
            <a:r>
              <a:rPr lang="en-US" dirty="0"/>
              <a:t>Sampling may be done </a:t>
            </a:r>
            <a:r>
              <a:rPr lang="en-US" b="1" dirty="0"/>
              <a:t>with replacement </a:t>
            </a:r>
            <a:r>
              <a:rPr lang="en-US" dirty="0"/>
              <a:t>or </a:t>
            </a:r>
            <a:r>
              <a:rPr lang="en-US" b="1" dirty="0"/>
              <a:t>without replacement</a:t>
            </a:r>
            <a:r>
              <a:rPr lang="en-US" dirty="0"/>
              <a:t>.</a:t>
            </a:r>
          </a:p>
          <a:p>
            <a:pPr>
              <a:buFont typeface="Arial" panose="020B0604020202020204" pitchFamily="34" charset="0"/>
              <a:buChar char="•"/>
            </a:pPr>
            <a:r>
              <a:rPr lang="en-US" b="1" dirty="0"/>
              <a:t>With replacement</a:t>
            </a:r>
            <a:r>
              <a:rPr lang="en-US" dirty="0"/>
              <a:t>: If each member of a population is replaced after it is picked, then that member has the possibility of being chosen more than once.</a:t>
            </a:r>
          </a:p>
          <a:p>
            <a:pPr>
              <a:buFont typeface="Arial" panose="020B0604020202020204" pitchFamily="34" charset="0"/>
              <a:buChar char="•"/>
            </a:pPr>
            <a:r>
              <a:rPr lang="en-US" i="1" dirty="0"/>
              <a:t>When sampling is done with replacement, then events are considered to be independent, meaning the result of the first pick will not change the probabilities for the second pick.</a:t>
            </a:r>
            <a:endParaRPr lang="en-US" dirty="0"/>
          </a:p>
          <a:p>
            <a:pPr>
              <a:buFont typeface="Arial" panose="020B0604020202020204" pitchFamily="34" charset="0"/>
              <a:buChar char="•"/>
            </a:pPr>
            <a:r>
              <a:rPr lang="en-US" b="1" dirty="0"/>
              <a:t>Without replacement</a:t>
            </a:r>
            <a:r>
              <a:rPr lang="en-US" dirty="0"/>
              <a:t>: When sampling is done without replacement, each member of a population may be chosen only once. In this case, the probabilities for the second pick are affected by the result of the first pick. </a:t>
            </a:r>
            <a:endParaRPr lang="en-US" i="1" dirty="0"/>
          </a:p>
          <a:p>
            <a:pPr>
              <a:buFont typeface="Arial" panose="020B0604020202020204" pitchFamily="34" charset="0"/>
              <a:buChar char="•"/>
            </a:pPr>
            <a:r>
              <a:rPr lang="en-US" i="1" dirty="0"/>
              <a:t>When sampling is done without replacement, then events are considered to be dependent or not independent.</a:t>
            </a:r>
            <a:endParaRPr lang="en-US" sz="14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C21D3CCA-0FD4-241B-D1E7-AF9D5FD67CA9}"/>
              </a:ext>
            </a:extLst>
          </p:cNvPr>
          <p:cNvSpPr>
            <a:spLocks noGrp="1"/>
          </p:cNvSpPr>
          <p:nvPr>
            <p:ph type="sldNum" sz="quarter" idx="12"/>
          </p:nvPr>
        </p:nvSpPr>
        <p:spPr/>
        <p:txBody>
          <a:bodyPr/>
          <a:lstStyle/>
          <a:p>
            <a:fld id="{3A98EE3D-8CD1-4C3F-BD1C-C98C9596463C}" type="slidenum">
              <a:rPr lang="en-US" smtClean="0"/>
              <a:t>19</a:t>
            </a:fld>
            <a:endParaRPr lang="en-US" dirty="0"/>
          </a:p>
        </p:txBody>
      </p:sp>
    </p:spTree>
    <p:extLst>
      <p:ext uri="{BB962C8B-B14F-4D97-AF65-F5344CB8AC3E}">
        <p14:creationId xmlns:p14="http://schemas.microsoft.com/office/powerpoint/2010/main" val="243179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DC39D-A80D-ECC5-0BE8-E46F3B74276B}"/>
              </a:ext>
            </a:extLst>
          </p:cNvPr>
          <p:cNvSpPr>
            <a:spLocks noGrp="1"/>
          </p:cNvSpPr>
          <p:nvPr>
            <p:ph type="title"/>
          </p:nvPr>
        </p:nvSpPr>
        <p:spPr/>
        <p:txBody>
          <a:bodyPr/>
          <a:lstStyle/>
          <a:p>
            <a:r>
              <a:rPr lang="en-US" dirty="0"/>
              <a:t>Objectives</a:t>
            </a:r>
          </a:p>
        </p:txBody>
      </p:sp>
      <p:sp>
        <p:nvSpPr>
          <p:cNvPr id="3" name="Content Placeholder 2">
            <a:extLst>
              <a:ext uri="{FF2B5EF4-FFF2-40B4-BE49-F238E27FC236}">
                <a16:creationId xmlns:a16="http://schemas.microsoft.com/office/drawing/2014/main" id="{754DB0D4-017A-8BA1-E810-41E2FF308FCE}"/>
              </a:ext>
            </a:extLst>
          </p:cNvPr>
          <p:cNvSpPr>
            <a:spLocks noGrp="1"/>
          </p:cNvSpPr>
          <p:nvPr>
            <p:ph idx="1"/>
          </p:nvPr>
        </p:nvSpPr>
        <p:spPr/>
        <p:txBody>
          <a:bodyPr/>
          <a:lstStyle/>
          <a:p>
            <a:pPr algn="l"/>
            <a:r>
              <a:rPr lang="en-US" b="0" i="0" dirty="0">
                <a:solidFill>
                  <a:srgbClr val="424242"/>
                </a:solidFill>
                <a:effectLst/>
              </a:rPr>
              <a:t>By the end of this chapter, the student should be able to:</a:t>
            </a:r>
          </a:p>
          <a:p>
            <a:pPr algn="l">
              <a:buFont typeface="Arial" panose="020B0604020202020204" pitchFamily="34" charset="0"/>
              <a:buChar char="•"/>
            </a:pPr>
            <a:r>
              <a:rPr lang="en-US" b="0" i="0" dirty="0">
                <a:solidFill>
                  <a:srgbClr val="424242"/>
                </a:solidFill>
                <a:effectLst/>
              </a:rPr>
              <a:t>Understand and use the terminology of probability.</a:t>
            </a:r>
          </a:p>
          <a:p>
            <a:pPr algn="l">
              <a:buFont typeface="Arial" panose="020B0604020202020204" pitchFamily="34" charset="0"/>
              <a:buChar char="•"/>
            </a:pPr>
            <a:r>
              <a:rPr lang="en-US" b="0" i="0" dirty="0">
                <a:solidFill>
                  <a:srgbClr val="424242"/>
                </a:solidFill>
                <a:effectLst/>
              </a:rPr>
              <a:t>Determine whether two events are mutually exclusive and whether two events are independent.</a:t>
            </a:r>
          </a:p>
          <a:p>
            <a:pPr algn="l">
              <a:buFont typeface="Arial" panose="020B0604020202020204" pitchFamily="34" charset="0"/>
              <a:buChar char="•"/>
            </a:pPr>
            <a:r>
              <a:rPr lang="en-US" b="0" i="0" dirty="0">
                <a:solidFill>
                  <a:srgbClr val="424242"/>
                </a:solidFill>
                <a:effectLst/>
              </a:rPr>
              <a:t>Calculate probabilities using the Addition Rules and Multiplication Rules.</a:t>
            </a:r>
          </a:p>
          <a:p>
            <a:pPr algn="l">
              <a:buFont typeface="Arial" panose="020B0604020202020204" pitchFamily="34" charset="0"/>
              <a:buChar char="•"/>
            </a:pPr>
            <a:r>
              <a:rPr lang="en-US" b="0" i="0" dirty="0">
                <a:solidFill>
                  <a:srgbClr val="424242"/>
                </a:solidFill>
                <a:effectLst/>
              </a:rPr>
              <a:t>Construct and interpret Contingency Tables.</a:t>
            </a:r>
          </a:p>
          <a:p>
            <a:pPr algn="l">
              <a:buFont typeface="Arial" panose="020B0604020202020204" pitchFamily="34" charset="0"/>
              <a:buChar char="•"/>
            </a:pPr>
            <a:r>
              <a:rPr lang="en-US" b="0" i="0" dirty="0">
                <a:solidFill>
                  <a:srgbClr val="424242"/>
                </a:solidFill>
                <a:effectLst/>
              </a:rPr>
              <a:t>Construct and interpret Venn Diagrams.</a:t>
            </a:r>
          </a:p>
          <a:p>
            <a:pPr algn="l">
              <a:buFont typeface="Arial" panose="020B0604020202020204" pitchFamily="34" charset="0"/>
              <a:buChar char="•"/>
            </a:pPr>
            <a:r>
              <a:rPr lang="en-US" b="0" i="0" dirty="0">
                <a:solidFill>
                  <a:srgbClr val="424242"/>
                </a:solidFill>
                <a:effectLst/>
              </a:rPr>
              <a:t>Construct and interpret Tree Diagrams.</a:t>
            </a:r>
          </a:p>
        </p:txBody>
      </p:sp>
      <p:sp>
        <p:nvSpPr>
          <p:cNvPr id="4" name="Slide Number Placeholder 3">
            <a:extLst>
              <a:ext uri="{FF2B5EF4-FFF2-40B4-BE49-F238E27FC236}">
                <a16:creationId xmlns:a16="http://schemas.microsoft.com/office/drawing/2014/main" id="{108700FC-2FF8-120D-633A-72E5FFB5770E}"/>
              </a:ext>
            </a:extLst>
          </p:cNvPr>
          <p:cNvSpPr>
            <a:spLocks noGrp="1"/>
          </p:cNvSpPr>
          <p:nvPr>
            <p:ph type="sldNum" sz="quarter" idx="12"/>
          </p:nvPr>
        </p:nvSpPr>
        <p:spPr/>
        <p:txBody>
          <a:bodyPr/>
          <a:lstStyle/>
          <a:p>
            <a:fld id="{3A98EE3D-8CD1-4C3F-BD1C-C98C9596463C}" type="slidenum">
              <a:rPr lang="en-US" smtClean="0"/>
              <a:t>2</a:t>
            </a:fld>
            <a:endParaRPr lang="en-US" dirty="0"/>
          </a:p>
        </p:txBody>
      </p:sp>
    </p:spTree>
    <p:extLst>
      <p:ext uri="{BB962C8B-B14F-4D97-AF65-F5344CB8AC3E}">
        <p14:creationId xmlns:p14="http://schemas.microsoft.com/office/powerpoint/2010/main" val="2438319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889AA-947C-7C4E-090D-09D2A37F1D58}"/>
              </a:ext>
            </a:extLst>
          </p:cNvPr>
          <p:cNvSpPr>
            <a:spLocks noGrp="1"/>
          </p:cNvSpPr>
          <p:nvPr>
            <p:ph type="title"/>
          </p:nvPr>
        </p:nvSpPr>
        <p:spPr/>
        <p:txBody>
          <a:bodyPr/>
          <a:lstStyle/>
          <a:p>
            <a:r>
              <a:rPr lang="en-US" dirty="0"/>
              <a:t>Examples of Sampling</a:t>
            </a:r>
          </a:p>
        </p:txBody>
      </p:sp>
      <p:sp>
        <p:nvSpPr>
          <p:cNvPr id="3" name="Content Placeholder 2">
            <a:extLst>
              <a:ext uri="{FF2B5EF4-FFF2-40B4-BE49-F238E27FC236}">
                <a16:creationId xmlns:a16="http://schemas.microsoft.com/office/drawing/2014/main" id="{F888B17B-920F-C567-8CD9-9205B8539FDC}"/>
              </a:ext>
            </a:extLst>
          </p:cNvPr>
          <p:cNvSpPr>
            <a:spLocks noGrp="1"/>
          </p:cNvSpPr>
          <p:nvPr>
            <p:ph idx="1"/>
          </p:nvPr>
        </p:nvSpPr>
        <p:spPr/>
        <p:txBody>
          <a:bodyPr>
            <a:normAutofit fontScale="77500" lnSpcReduction="20000"/>
          </a:bodyPr>
          <a:lstStyle/>
          <a:p>
            <a:r>
              <a:rPr lang="en-US" dirty="0"/>
              <a:t>You have a fair, well-shuffled deck of 52 cards. It consists of four suits. The suits are clubs, diamonds, hearts and spades. There are 13 cards in each suit consisting of 1, 2, 3, 4, 5, 6, 7, 8, 9, 10, J (jack), Q (queen), K (king) of that suit.</a:t>
            </a:r>
          </a:p>
          <a:p>
            <a:r>
              <a:rPr lang="en-US" dirty="0"/>
              <a:t>a. Sampling with replacement:</a:t>
            </a:r>
          </a:p>
          <a:p>
            <a:r>
              <a:rPr lang="en-US" dirty="0"/>
              <a:t>Suppose you pick three cards with replacement. The first card you pick out of the 52 cards is the Q of spades. You put this card back, reshuffle the cards and pick a second card from the 52-card deck. It is the ten of clubs. You put this card back, reshuffle the cards and pick a third card from the 52-card deck. This time, the card is the Q of spades again. Your picks are {Q of spades, ten of clubs, Q of spades}. You have picked the Q of spades twice. You pick each card from the 52-card deck.</a:t>
            </a:r>
          </a:p>
          <a:p>
            <a:r>
              <a:rPr lang="en-US" dirty="0"/>
              <a:t>b. Sampling without replacement:</a:t>
            </a:r>
          </a:p>
          <a:p>
            <a:r>
              <a:rPr lang="en-US" dirty="0"/>
              <a:t>Suppose you pick three cards without replacement. The first card you pick out of the 52 cards is the K of hearts. You put this card aside and pick the second card from the 51 cards remaining in the deck. It is the three of diamonds. You put this card aside and pick the third card from the remaining 50 cards in the deck. The third card is the J of spades. Your picks are {K of hearts, three of diamonds, J of spades}. Because you have picked the cards without replacement, you cannot pick the same card twice.</a:t>
            </a:r>
          </a:p>
        </p:txBody>
      </p:sp>
      <p:sp>
        <p:nvSpPr>
          <p:cNvPr id="4" name="Slide Number Placeholder 3">
            <a:extLst>
              <a:ext uri="{FF2B5EF4-FFF2-40B4-BE49-F238E27FC236}">
                <a16:creationId xmlns:a16="http://schemas.microsoft.com/office/drawing/2014/main" id="{F053C4F1-0BE2-55EF-8DEF-82CFB48CD1C1}"/>
              </a:ext>
            </a:extLst>
          </p:cNvPr>
          <p:cNvSpPr>
            <a:spLocks noGrp="1"/>
          </p:cNvSpPr>
          <p:nvPr>
            <p:ph type="sldNum" sz="quarter" idx="12"/>
          </p:nvPr>
        </p:nvSpPr>
        <p:spPr/>
        <p:txBody>
          <a:bodyPr/>
          <a:lstStyle/>
          <a:p>
            <a:fld id="{3A98EE3D-8CD1-4C3F-BD1C-C98C9596463C}" type="slidenum">
              <a:rPr lang="en-US" smtClean="0"/>
              <a:t>20</a:t>
            </a:fld>
            <a:endParaRPr lang="en-US" dirty="0"/>
          </a:p>
        </p:txBody>
      </p:sp>
    </p:spTree>
    <p:extLst>
      <p:ext uri="{BB962C8B-B14F-4D97-AF65-F5344CB8AC3E}">
        <p14:creationId xmlns:p14="http://schemas.microsoft.com/office/powerpoint/2010/main" val="2139267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6F97D-C296-DEB8-BE95-C996D71AC514}"/>
              </a:ext>
            </a:extLst>
          </p:cNvPr>
          <p:cNvSpPr>
            <a:spLocks noGrp="1"/>
          </p:cNvSpPr>
          <p:nvPr>
            <p:ph type="title"/>
          </p:nvPr>
        </p:nvSpPr>
        <p:spPr/>
        <p:txBody>
          <a:bodyPr/>
          <a:lstStyle/>
          <a:p>
            <a:r>
              <a:rPr lang="en-US" dirty="0"/>
              <a:t>Example of Sampling</a:t>
            </a:r>
          </a:p>
        </p:txBody>
      </p:sp>
      <p:sp>
        <p:nvSpPr>
          <p:cNvPr id="3" name="Content Placeholder 2">
            <a:extLst>
              <a:ext uri="{FF2B5EF4-FFF2-40B4-BE49-F238E27FC236}">
                <a16:creationId xmlns:a16="http://schemas.microsoft.com/office/drawing/2014/main" id="{89720CD1-42B6-455D-A1FA-BFBBBD70CEE4}"/>
              </a:ext>
            </a:extLst>
          </p:cNvPr>
          <p:cNvSpPr>
            <a:spLocks noGrp="1"/>
          </p:cNvSpPr>
          <p:nvPr>
            <p:ph idx="1"/>
          </p:nvPr>
        </p:nvSpPr>
        <p:spPr/>
        <p:txBody>
          <a:bodyPr>
            <a:normAutofit lnSpcReduction="10000"/>
          </a:bodyPr>
          <a:lstStyle/>
          <a:p>
            <a:r>
              <a:rPr lang="en-US" dirty="0"/>
              <a:t>You have a fair, well-shuffled deck of 52 cards. It consists of four suits. The suits are clubs, diamonds, hearts, and spades. There are 13 cards in each suit consisting of 1, 2, 3, 4, 5, 6, 7, 8, 9, 10, J (jack), Q (queen), and K (king) of that suit. S = spades, H = Hearts, D = Diamonds, C = Clubs.</a:t>
            </a:r>
          </a:p>
          <a:p>
            <a:r>
              <a:rPr lang="en-US" dirty="0"/>
              <a:t>A) Suppose you pick four cards, but do not put any cards back into the deck. Your cards are QS, 1D, 1C, QD.</a:t>
            </a:r>
          </a:p>
          <a:p>
            <a:r>
              <a:rPr lang="en-US" dirty="0"/>
              <a:t>B) Suppose you pick four cards and put each card back before you pick the next card. Your cards are KH, 7D, 6D, KH.</a:t>
            </a:r>
          </a:p>
          <a:p>
            <a:r>
              <a:rPr lang="en-US" dirty="0"/>
              <a:t>Which of a. or b. did you sample with replacement and which did you sample without replacement?</a:t>
            </a:r>
          </a:p>
        </p:txBody>
      </p:sp>
      <p:sp>
        <p:nvSpPr>
          <p:cNvPr id="4" name="Slide Number Placeholder 3">
            <a:extLst>
              <a:ext uri="{FF2B5EF4-FFF2-40B4-BE49-F238E27FC236}">
                <a16:creationId xmlns:a16="http://schemas.microsoft.com/office/drawing/2014/main" id="{EA7DFB18-7190-343D-1DFC-77B4E274D070}"/>
              </a:ext>
            </a:extLst>
          </p:cNvPr>
          <p:cNvSpPr>
            <a:spLocks noGrp="1"/>
          </p:cNvSpPr>
          <p:nvPr>
            <p:ph type="sldNum" sz="quarter" idx="12"/>
          </p:nvPr>
        </p:nvSpPr>
        <p:spPr/>
        <p:txBody>
          <a:bodyPr/>
          <a:lstStyle/>
          <a:p>
            <a:fld id="{3A98EE3D-8CD1-4C3F-BD1C-C98C9596463C}" type="slidenum">
              <a:rPr lang="en-US" smtClean="0"/>
              <a:t>21</a:t>
            </a:fld>
            <a:endParaRPr lang="en-US" dirty="0"/>
          </a:p>
        </p:txBody>
      </p:sp>
    </p:spTree>
    <p:extLst>
      <p:ext uri="{BB962C8B-B14F-4D97-AF65-F5344CB8AC3E}">
        <p14:creationId xmlns:p14="http://schemas.microsoft.com/office/powerpoint/2010/main" val="3891258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76A6F-617E-C350-2E20-0EB0FCAB7D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CA8E2-5B15-C40B-F70D-E283F5C774B0}"/>
              </a:ext>
            </a:extLst>
          </p:cNvPr>
          <p:cNvSpPr>
            <a:spLocks noGrp="1"/>
          </p:cNvSpPr>
          <p:nvPr>
            <p:ph type="title"/>
          </p:nvPr>
        </p:nvSpPr>
        <p:spPr/>
        <p:txBody>
          <a:bodyPr/>
          <a:lstStyle/>
          <a:p>
            <a:r>
              <a:rPr lang="en-US" dirty="0"/>
              <a:t>Example of Sampling - Answer</a:t>
            </a:r>
          </a:p>
        </p:txBody>
      </p:sp>
      <p:sp>
        <p:nvSpPr>
          <p:cNvPr id="3" name="Content Placeholder 2">
            <a:extLst>
              <a:ext uri="{FF2B5EF4-FFF2-40B4-BE49-F238E27FC236}">
                <a16:creationId xmlns:a16="http://schemas.microsoft.com/office/drawing/2014/main" id="{7CCBB1AA-3478-82B0-7AE4-DA517673F122}"/>
              </a:ext>
            </a:extLst>
          </p:cNvPr>
          <p:cNvSpPr>
            <a:spLocks noGrp="1"/>
          </p:cNvSpPr>
          <p:nvPr>
            <p:ph idx="1"/>
          </p:nvPr>
        </p:nvSpPr>
        <p:spPr/>
        <p:txBody>
          <a:bodyPr>
            <a:normAutofit/>
          </a:bodyPr>
          <a:lstStyle/>
          <a:p>
            <a:r>
              <a:rPr lang="en-US" dirty="0"/>
              <a:t>A) Suppose you pick four cards, but do not put any cards back into the deck. Your cards are QS, 1D, 1C, QD.</a:t>
            </a:r>
          </a:p>
          <a:p>
            <a:r>
              <a:rPr lang="en-US" dirty="0"/>
              <a:t>B) Suppose you pick four cards and put each card back before you pick the next card. Your cards are KH, 7D, 6D, KH.</a:t>
            </a:r>
          </a:p>
          <a:p>
            <a:r>
              <a:rPr lang="en-US" dirty="0"/>
              <a:t>Which of a. or b. did you sample with replacement and which did you sample without replacement? Answer: a. Without replacement; b. With replacement</a:t>
            </a:r>
          </a:p>
        </p:txBody>
      </p:sp>
      <p:sp>
        <p:nvSpPr>
          <p:cNvPr id="4" name="Slide Number Placeholder 3">
            <a:extLst>
              <a:ext uri="{FF2B5EF4-FFF2-40B4-BE49-F238E27FC236}">
                <a16:creationId xmlns:a16="http://schemas.microsoft.com/office/drawing/2014/main" id="{D273A3C8-59C5-32E8-1AA7-E3CF1141816C}"/>
              </a:ext>
            </a:extLst>
          </p:cNvPr>
          <p:cNvSpPr>
            <a:spLocks noGrp="1"/>
          </p:cNvSpPr>
          <p:nvPr>
            <p:ph type="sldNum" sz="quarter" idx="12"/>
          </p:nvPr>
        </p:nvSpPr>
        <p:spPr/>
        <p:txBody>
          <a:bodyPr/>
          <a:lstStyle/>
          <a:p>
            <a:fld id="{3A98EE3D-8CD1-4C3F-BD1C-C98C9596463C}" type="slidenum">
              <a:rPr lang="en-US" smtClean="0"/>
              <a:t>22</a:t>
            </a:fld>
            <a:endParaRPr lang="en-US" dirty="0"/>
          </a:p>
        </p:txBody>
      </p:sp>
    </p:spTree>
    <p:extLst>
      <p:ext uri="{BB962C8B-B14F-4D97-AF65-F5344CB8AC3E}">
        <p14:creationId xmlns:p14="http://schemas.microsoft.com/office/powerpoint/2010/main" val="35084581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97DEC-0A49-7224-4B20-FDCEFBDBF4CC}"/>
              </a:ext>
            </a:extLst>
          </p:cNvPr>
          <p:cNvSpPr>
            <a:spLocks noGrp="1"/>
          </p:cNvSpPr>
          <p:nvPr>
            <p:ph type="title"/>
          </p:nvPr>
        </p:nvSpPr>
        <p:spPr/>
        <p:txBody>
          <a:bodyPr/>
          <a:lstStyle/>
          <a:p>
            <a:r>
              <a:rPr lang="en-US" dirty="0"/>
              <a:t>Mutually Exclusive Events</a:t>
            </a:r>
          </a:p>
        </p:txBody>
      </p:sp>
      <p:sp>
        <p:nvSpPr>
          <p:cNvPr id="3" name="Content Placeholder 2">
            <a:extLst>
              <a:ext uri="{FF2B5EF4-FFF2-40B4-BE49-F238E27FC236}">
                <a16:creationId xmlns:a16="http://schemas.microsoft.com/office/drawing/2014/main" id="{CB91FC40-5C07-7178-F12B-CE6491533B61}"/>
              </a:ext>
            </a:extLst>
          </p:cNvPr>
          <p:cNvSpPr>
            <a:spLocks noGrp="1"/>
          </p:cNvSpPr>
          <p:nvPr>
            <p:ph idx="1"/>
          </p:nvPr>
        </p:nvSpPr>
        <p:spPr/>
        <p:txBody>
          <a:bodyPr/>
          <a:lstStyle/>
          <a:p>
            <a:pPr>
              <a:buFont typeface="Arial" panose="020B0604020202020204" pitchFamily="34" charset="0"/>
              <a:buChar char="•"/>
            </a:pPr>
            <a:r>
              <a:rPr lang="en-US" i="1" dirty="0"/>
              <a:t>A </a:t>
            </a:r>
            <a:r>
              <a:rPr lang="en-US" dirty="0"/>
              <a:t>and </a:t>
            </a:r>
            <a:r>
              <a:rPr lang="en-US" i="1" dirty="0"/>
              <a:t>B </a:t>
            </a:r>
            <a:r>
              <a:rPr lang="en-US" dirty="0"/>
              <a:t>are </a:t>
            </a:r>
            <a:r>
              <a:rPr lang="en-US" b="1" dirty="0"/>
              <a:t>mutually exclusive </a:t>
            </a:r>
            <a:r>
              <a:rPr lang="en-US" dirty="0"/>
              <a:t>events if they cannot occur at the same time. </a:t>
            </a:r>
          </a:p>
          <a:p>
            <a:pPr>
              <a:buFont typeface="Arial" panose="020B0604020202020204" pitchFamily="34" charset="0"/>
              <a:buChar char="•"/>
            </a:pPr>
            <a:r>
              <a:rPr lang="en-US" dirty="0"/>
              <a:t>This means that </a:t>
            </a:r>
            <a:r>
              <a:rPr lang="en-US" i="1" dirty="0"/>
              <a:t>A </a:t>
            </a:r>
            <a:r>
              <a:rPr lang="en-US" dirty="0"/>
              <a:t>and </a:t>
            </a:r>
            <a:r>
              <a:rPr lang="en-US" i="1" dirty="0"/>
              <a:t>B </a:t>
            </a:r>
            <a:r>
              <a:rPr lang="en-US" dirty="0"/>
              <a:t>do not share any outcomes and </a:t>
            </a:r>
            <a:r>
              <a:rPr lang="en-US" i="1" dirty="0"/>
              <a:t>P</a:t>
            </a:r>
            <a:r>
              <a:rPr lang="en-US" dirty="0"/>
              <a:t>(</a:t>
            </a:r>
            <a:r>
              <a:rPr lang="en-US" i="1" dirty="0"/>
              <a:t>A </a:t>
            </a:r>
            <a:r>
              <a:rPr lang="en-US" dirty="0"/>
              <a:t>AND </a:t>
            </a:r>
            <a:r>
              <a:rPr lang="en-US" i="1" dirty="0"/>
              <a:t>B</a:t>
            </a:r>
            <a:r>
              <a:rPr lang="en-US" dirty="0"/>
              <a:t>) = 0.</a:t>
            </a:r>
          </a:p>
          <a:p>
            <a:pPr>
              <a:buFont typeface="Arial" panose="020B0604020202020204" pitchFamily="34" charset="0"/>
              <a:buChar char="•"/>
            </a:pPr>
            <a:r>
              <a:rPr lang="en-US" dirty="0"/>
              <a:t>If it is not known whether </a:t>
            </a:r>
            <a:r>
              <a:rPr lang="en-US" i="1" dirty="0"/>
              <a:t>A </a:t>
            </a:r>
            <a:r>
              <a:rPr lang="en-US" dirty="0"/>
              <a:t>and </a:t>
            </a:r>
            <a:r>
              <a:rPr lang="en-US" i="1" dirty="0"/>
              <a:t>B </a:t>
            </a:r>
            <a:r>
              <a:rPr lang="en-US" dirty="0"/>
              <a:t>are mutually exclusive, </a:t>
            </a:r>
            <a:r>
              <a:rPr lang="en-US" b="1" dirty="0"/>
              <a:t>assume they are not until you can show otherwise</a:t>
            </a:r>
            <a:r>
              <a:rPr lang="en-US" dirty="0"/>
              <a:t>.</a:t>
            </a:r>
            <a:endParaRPr lang="en-US" sz="14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62DF67FC-7F20-D31A-6D52-BE83C31CFAD0}"/>
              </a:ext>
            </a:extLst>
          </p:cNvPr>
          <p:cNvSpPr>
            <a:spLocks noGrp="1"/>
          </p:cNvSpPr>
          <p:nvPr>
            <p:ph type="sldNum" sz="quarter" idx="12"/>
          </p:nvPr>
        </p:nvSpPr>
        <p:spPr/>
        <p:txBody>
          <a:bodyPr/>
          <a:lstStyle/>
          <a:p>
            <a:fld id="{3A98EE3D-8CD1-4C3F-BD1C-C98C9596463C}" type="slidenum">
              <a:rPr lang="en-US" smtClean="0"/>
              <a:t>23</a:t>
            </a:fld>
            <a:endParaRPr lang="en-US" dirty="0"/>
          </a:p>
        </p:txBody>
      </p:sp>
    </p:spTree>
    <p:extLst>
      <p:ext uri="{BB962C8B-B14F-4D97-AF65-F5344CB8AC3E}">
        <p14:creationId xmlns:p14="http://schemas.microsoft.com/office/powerpoint/2010/main" val="25094807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CC1ED-BAFB-EA5C-72C5-F5F51EEC726C}"/>
              </a:ext>
            </a:extLst>
          </p:cNvPr>
          <p:cNvSpPr>
            <a:spLocks noGrp="1"/>
          </p:cNvSpPr>
          <p:nvPr>
            <p:ph type="title"/>
          </p:nvPr>
        </p:nvSpPr>
        <p:spPr/>
        <p:txBody>
          <a:bodyPr>
            <a:normAutofit/>
          </a:bodyPr>
          <a:lstStyle/>
          <a:p>
            <a:r>
              <a:rPr lang="en-US" sz="6600" b="0" i="0" dirty="0">
                <a:solidFill>
                  <a:srgbClr val="424242"/>
                </a:solidFill>
                <a:effectLst/>
                <a:latin typeface="+mn-lt"/>
              </a:rPr>
              <a:t>Independent and mutually exclusive do </a:t>
            </a:r>
            <a:r>
              <a:rPr lang="en-US" sz="6600" b="1" i="0" dirty="0">
                <a:solidFill>
                  <a:srgbClr val="424242"/>
                </a:solidFill>
                <a:effectLst/>
                <a:latin typeface="+mn-lt"/>
              </a:rPr>
              <a:t>not</a:t>
            </a:r>
            <a:r>
              <a:rPr lang="en-US" sz="6600" b="0" i="0" dirty="0">
                <a:solidFill>
                  <a:srgbClr val="424242"/>
                </a:solidFill>
                <a:effectLst/>
                <a:latin typeface="+mn-lt"/>
              </a:rPr>
              <a:t> mean the same thing.</a:t>
            </a:r>
            <a:endParaRPr lang="en-US" sz="6600" dirty="0">
              <a:latin typeface="+mn-lt"/>
            </a:endParaRPr>
          </a:p>
        </p:txBody>
      </p:sp>
    </p:spTree>
    <p:extLst>
      <p:ext uri="{BB962C8B-B14F-4D97-AF65-F5344CB8AC3E}">
        <p14:creationId xmlns:p14="http://schemas.microsoft.com/office/powerpoint/2010/main" val="1609149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AAF111-D1B6-1254-962F-01FB2FB58B77}"/>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0B4718C1-956C-2CBC-3B80-0272E5544C57}"/>
              </a:ext>
            </a:extLst>
          </p:cNvPr>
          <p:cNvSpPr>
            <a:spLocks noGrp="1"/>
          </p:cNvSpPr>
          <p:nvPr>
            <p:ph idx="1"/>
          </p:nvPr>
        </p:nvSpPr>
        <p:spPr/>
        <p:txBody>
          <a:bodyPr/>
          <a:lstStyle/>
          <a:p>
            <a:pPr algn="l"/>
            <a:r>
              <a:rPr lang="en-US" b="0" i="0" dirty="0">
                <a:solidFill>
                  <a:srgbClr val="424242"/>
                </a:solidFill>
                <a:effectLst/>
              </a:rPr>
              <a:t>Flip two fair coins. Find the probabilities of the events.</a:t>
            </a:r>
          </a:p>
          <a:p>
            <a:pPr algn="l">
              <a:buFont typeface="+mj-lt"/>
              <a:buAutoNum type="alphaLcPeriod"/>
            </a:pPr>
            <a:r>
              <a:rPr lang="en-US" b="0" i="0" dirty="0">
                <a:solidFill>
                  <a:srgbClr val="424242"/>
                </a:solidFill>
                <a:effectLst/>
              </a:rPr>
              <a:t>Let </a:t>
            </a:r>
            <a:r>
              <a:rPr lang="en-US" b="0" i="1" dirty="0">
                <a:solidFill>
                  <a:srgbClr val="424242"/>
                </a:solidFill>
                <a:effectLst/>
              </a:rPr>
              <a:t>F</a:t>
            </a:r>
            <a:r>
              <a:rPr lang="en-US" b="0" i="0" dirty="0">
                <a:solidFill>
                  <a:srgbClr val="424242"/>
                </a:solidFill>
                <a:effectLst/>
              </a:rPr>
              <a:t> = the event of getting at most one tail (zero or one tail).</a:t>
            </a:r>
          </a:p>
          <a:p>
            <a:pPr algn="l">
              <a:buFont typeface="+mj-lt"/>
              <a:buAutoNum type="alphaLcPeriod"/>
            </a:pPr>
            <a:r>
              <a:rPr lang="en-US" b="0" i="0" dirty="0">
                <a:solidFill>
                  <a:srgbClr val="424242"/>
                </a:solidFill>
                <a:effectLst/>
              </a:rPr>
              <a:t>Let </a:t>
            </a:r>
            <a:r>
              <a:rPr lang="en-US" b="0" i="1" dirty="0">
                <a:solidFill>
                  <a:srgbClr val="424242"/>
                </a:solidFill>
                <a:effectLst/>
              </a:rPr>
              <a:t>G</a:t>
            </a:r>
            <a:r>
              <a:rPr lang="en-US" b="0" i="0" dirty="0">
                <a:solidFill>
                  <a:srgbClr val="424242"/>
                </a:solidFill>
                <a:effectLst/>
              </a:rPr>
              <a:t> = the event of getting two faces that are the same.</a:t>
            </a:r>
          </a:p>
          <a:p>
            <a:pPr algn="l">
              <a:buFont typeface="+mj-lt"/>
              <a:buAutoNum type="alphaLcPeriod"/>
            </a:pPr>
            <a:r>
              <a:rPr lang="en-US" b="0" i="0" dirty="0">
                <a:solidFill>
                  <a:srgbClr val="424242"/>
                </a:solidFill>
                <a:effectLst/>
              </a:rPr>
              <a:t>Let </a:t>
            </a:r>
            <a:r>
              <a:rPr lang="en-US" b="0" i="1" dirty="0">
                <a:solidFill>
                  <a:srgbClr val="424242"/>
                </a:solidFill>
                <a:effectLst/>
              </a:rPr>
              <a:t>H</a:t>
            </a:r>
            <a:r>
              <a:rPr lang="en-US" b="0" i="0" dirty="0">
                <a:solidFill>
                  <a:srgbClr val="424242"/>
                </a:solidFill>
                <a:effectLst/>
              </a:rPr>
              <a:t> = the event of getting a head on the first flip followed by a head or tail on the second flip.</a:t>
            </a:r>
          </a:p>
          <a:p>
            <a:pPr algn="l">
              <a:buFont typeface="+mj-lt"/>
              <a:buAutoNum type="alphaLcPeriod"/>
            </a:pPr>
            <a:r>
              <a:rPr lang="en-US" b="0" i="0" dirty="0">
                <a:solidFill>
                  <a:srgbClr val="424242"/>
                </a:solidFill>
                <a:effectLst/>
              </a:rPr>
              <a:t>Are </a:t>
            </a:r>
            <a:r>
              <a:rPr lang="en-US" b="0" i="1" dirty="0">
                <a:solidFill>
                  <a:srgbClr val="424242"/>
                </a:solidFill>
                <a:effectLst/>
              </a:rPr>
              <a:t>F</a:t>
            </a:r>
            <a:r>
              <a:rPr lang="en-US" b="0" i="0" dirty="0">
                <a:solidFill>
                  <a:srgbClr val="424242"/>
                </a:solidFill>
                <a:effectLst/>
              </a:rPr>
              <a:t> and </a:t>
            </a:r>
            <a:r>
              <a:rPr lang="en-US" b="0" i="1" dirty="0">
                <a:solidFill>
                  <a:srgbClr val="424242"/>
                </a:solidFill>
                <a:effectLst/>
              </a:rPr>
              <a:t>G</a:t>
            </a:r>
            <a:r>
              <a:rPr lang="en-US" b="0" i="0" dirty="0">
                <a:solidFill>
                  <a:srgbClr val="424242"/>
                </a:solidFill>
                <a:effectLst/>
              </a:rPr>
              <a:t> mutually exclusive?</a:t>
            </a:r>
          </a:p>
          <a:p>
            <a:pPr algn="l">
              <a:buFont typeface="+mj-lt"/>
              <a:buAutoNum type="alphaLcPeriod"/>
            </a:pPr>
            <a:r>
              <a:rPr lang="en-US" b="0" i="0" dirty="0">
                <a:solidFill>
                  <a:srgbClr val="424242"/>
                </a:solidFill>
                <a:effectLst/>
              </a:rPr>
              <a:t>Let </a:t>
            </a:r>
            <a:r>
              <a:rPr lang="en-US" b="0" i="1" dirty="0">
                <a:solidFill>
                  <a:srgbClr val="424242"/>
                </a:solidFill>
                <a:effectLst/>
              </a:rPr>
              <a:t>J</a:t>
            </a:r>
            <a:r>
              <a:rPr lang="en-US" b="0" i="0" dirty="0">
                <a:solidFill>
                  <a:srgbClr val="424242"/>
                </a:solidFill>
                <a:effectLst/>
              </a:rPr>
              <a:t> = the event of getting all tails. Are </a:t>
            </a:r>
            <a:r>
              <a:rPr lang="en-US" b="0" i="1" dirty="0">
                <a:solidFill>
                  <a:srgbClr val="424242"/>
                </a:solidFill>
                <a:effectLst/>
              </a:rPr>
              <a:t>J</a:t>
            </a:r>
            <a:r>
              <a:rPr lang="en-US" b="0" i="0" dirty="0">
                <a:solidFill>
                  <a:srgbClr val="424242"/>
                </a:solidFill>
                <a:effectLst/>
              </a:rPr>
              <a:t> and </a:t>
            </a:r>
            <a:r>
              <a:rPr lang="en-US" b="0" i="1" dirty="0">
                <a:solidFill>
                  <a:srgbClr val="424242"/>
                </a:solidFill>
                <a:effectLst/>
              </a:rPr>
              <a:t>H</a:t>
            </a:r>
            <a:r>
              <a:rPr lang="en-US" b="0" i="0" dirty="0">
                <a:solidFill>
                  <a:srgbClr val="424242"/>
                </a:solidFill>
                <a:effectLst/>
              </a:rPr>
              <a:t> mutually exclusive?</a:t>
            </a:r>
          </a:p>
          <a:p>
            <a:endParaRPr lang="en-US" dirty="0"/>
          </a:p>
          <a:p>
            <a:endParaRPr lang="en-US" dirty="0"/>
          </a:p>
        </p:txBody>
      </p:sp>
      <p:sp>
        <p:nvSpPr>
          <p:cNvPr id="4" name="Slide Number Placeholder 3">
            <a:extLst>
              <a:ext uri="{FF2B5EF4-FFF2-40B4-BE49-F238E27FC236}">
                <a16:creationId xmlns:a16="http://schemas.microsoft.com/office/drawing/2014/main" id="{740FA5CD-6C8A-A1D5-22D3-6228BEC873F4}"/>
              </a:ext>
            </a:extLst>
          </p:cNvPr>
          <p:cNvSpPr>
            <a:spLocks noGrp="1"/>
          </p:cNvSpPr>
          <p:nvPr>
            <p:ph type="sldNum" sz="quarter" idx="12"/>
          </p:nvPr>
        </p:nvSpPr>
        <p:spPr/>
        <p:txBody>
          <a:bodyPr/>
          <a:lstStyle/>
          <a:p>
            <a:fld id="{3A98EE3D-8CD1-4C3F-BD1C-C98C9596463C}" type="slidenum">
              <a:rPr lang="en-US" smtClean="0"/>
              <a:t>25</a:t>
            </a:fld>
            <a:endParaRPr lang="en-US" dirty="0"/>
          </a:p>
        </p:txBody>
      </p:sp>
    </p:spTree>
    <p:extLst>
      <p:ext uri="{BB962C8B-B14F-4D97-AF65-F5344CB8AC3E}">
        <p14:creationId xmlns:p14="http://schemas.microsoft.com/office/powerpoint/2010/main" val="28119449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8EEF0-74AE-8F7C-3A48-AE863F7949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6D4DA2-C940-6B4D-381F-734CE165BA61}"/>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C6A3393-44F9-88B8-B853-1EAAA8DDF45C}"/>
                  </a:ext>
                </a:extLst>
              </p:cNvPr>
              <p:cNvSpPr>
                <a:spLocks noGrp="1"/>
              </p:cNvSpPr>
              <p:nvPr>
                <p:ph idx="1"/>
              </p:nvPr>
            </p:nvSpPr>
            <p:spPr/>
            <p:txBody>
              <a:bodyPr>
                <a:normAutofit/>
              </a:bodyPr>
              <a:lstStyle/>
              <a:p>
                <a:pPr marL="457200" indent="-457200">
                  <a:buFont typeface="+mj-lt"/>
                  <a:buAutoNum type="alphaLcPeriod"/>
                </a:pPr>
                <a:r>
                  <a:rPr lang="en-US" dirty="0"/>
                  <a:t>Zero (0) or one (1) tails occur when the outcomes HH, TH, HT show up. P(F)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4</m:t>
                        </m:r>
                      </m:den>
                    </m:f>
                  </m:oMath>
                </a14:m>
                <a:endParaRPr lang="en-US" dirty="0"/>
              </a:p>
              <a:p>
                <a:pPr marL="457200" indent="-457200">
                  <a:buFont typeface="+mj-lt"/>
                  <a:buAutoNum type="alphaLcPeriod"/>
                </a:pPr>
                <a:r>
                  <a:rPr lang="en-US" dirty="0"/>
                  <a:t>Two faces are the same if HH or TT show up. P(G)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4</m:t>
                        </m:r>
                      </m:den>
                    </m:f>
                  </m:oMath>
                </a14:m>
                <a:endParaRPr lang="en-US" dirty="0"/>
              </a:p>
              <a:p>
                <a:pPr marL="457200" indent="-457200">
                  <a:buFont typeface="+mj-lt"/>
                  <a:buAutoNum type="alphaLcPeriod"/>
                </a:pPr>
                <a:r>
                  <a:rPr lang="en-US" dirty="0"/>
                  <a:t>A head on the first flip followed by a head or tail on the second flip occurs when HH or HT show up. P(H)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4</m:t>
                        </m:r>
                      </m:den>
                    </m:f>
                  </m:oMath>
                </a14:m>
                <a:endParaRPr lang="en-US" dirty="0"/>
              </a:p>
              <a:p>
                <a:pPr marL="457200" indent="-457200">
                  <a:buFont typeface="+mj-lt"/>
                  <a:buAutoNum type="alphaLcPeriod"/>
                </a:pPr>
                <a:r>
                  <a:rPr lang="en-US" dirty="0"/>
                  <a:t>F and G share HH so P(F∩G) is not equal to zero (0). F and G are not mutually exclusive.</a:t>
                </a:r>
              </a:p>
              <a:p>
                <a:pPr marL="457200" indent="-457200">
                  <a:buFont typeface="+mj-lt"/>
                  <a:buAutoNum type="alphaLcPeriod"/>
                </a:pPr>
                <a:r>
                  <a:rPr lang="en-US" dirty="0"/>
                  <a:t>Getting all tails occurs when tails shows up on both coins (TT). H’s outcomes are HH and HT. J and H have nothing in common so  P(J∩H) = 0. J and H are mutually exclusive.</a:t>
                </a:r>
              </a:p>
            </p:txBody>
          </p:sp>
        </mc:Choice>
        <mc:Fallback xmlns="">
          <p:sp>
            <p:nvSpPr>
              <p:cNvPr id="3" name="Content Placeholder 2">
                <a:extLst>
                  <a:ext uri="{FF2B5EF4-FFF2-40B4-BE49-F238E27FC236}">
                    <a16:creationId xmlns:a16="http://schemas.microsoft.com/office/drawing/2014/main" id="{9C6A3393-44F9-88B8-B853-1EAAA8DDF45C}"/>
                  </a:ext>
                </a:extLst>
              </p:cNvPr>
              <p:cNvSpPr>
                <a:spLocks noGrp="1" noRot="1" noChangeAspect="1" noMove="1" noResize="1" noEditPoints="1" noAdjustHandles="1" noChangeArrowheads="1" noChangeShapeType="1" noTextEdit="1"/>
              </p:cNvSpPr>
              <p:nvPr>
                <p:ph idx="1"/>
              </p:nvPr>
            </p:nvSpPr>
            <p:spPr>
              <a:blipFill>
                <a:blip r:embed="rId2"/>
                <a:stretch>
                  <a:fillRect l="-1394" r="-193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FA8F99F6-C33B-A29E-4056-0EF7EFD88801}"/>
              </a:ext>
            </a:extLst>
          </p:cNvPr>
          <p:cNvSpPr>
            <a:spLocks noGrp="1"/>
          </p:cNvSpPr>
          <p:nvPr>
            <p:ph type="sldNum" sz="quarter" idx="12"/>
          </p:nvPr>
        </p:nvSpPr>
        <p:spPr/>
        <p:txBody>
          <a:bodyPr/>
          <a:lstStyle/>
          <a:p>
            <a:fld id="{3A98EE3D-8CD1-4C3F-BD1C-C98C9596463C}" type="slidenum">
              <a:rPr lang="en-US" smtClean="0"/>
              <a:t>26</a:t>
            </a:fld>
            <a:endParaRPr lang="en-US" dirty="0"/>
          </a:p>
        </p:txBody>
      </p:sp>
    </p:spTree>
    <p:extLst>
      <p:ext uri="{BB962C8B-B14F-4D97-AF65-F5344CB8AC3E}">
        <p14:creationId xmlns:p14="http://schemas.microsoft.com/office/powerpoint/2010/main" val="1137923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66929-6DCD-9FD4-B941-5937153A45B6}"/>
              </a:ext>
            </a:extLst>
          </p:cNvPr>
          <p:cNvSpPr>
            <a:spLocks noGrp="1"/>
          </p:cNvSpPr>
          <p:nvPr>
            <p:ph type="title"/>
          </p:nvPr>
        </p:nvSpPr>
        <p:spPr/>
        <p:txBody>
          <a:bodyPr/>
          <a:lstStyle/>
          <a:p>
            <a:r>
              <a:rPr lang="en-US" dirty="0"/>
              <a:t>Example</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055210C-A2E0-B22D-A32B-E5D56897C0B2}"/>
                  </a:ext>
                </a:extLst>
              </p:cNvPr>
              <p:cNvSpPr>
                <a:spLocks noGrp="1"/>
              </p:cNvSpPr>
              <p:nvPr>
                <p:ph idx="1"/>
              </p:nvPr>
            </p:nvSpPr>
            <p:spPr/>
            <p:txBody>
              <a:bodyPr>
                <a:normAutofit lnSpcReduction="10000"/>
              </a:bodyPr>
              <a:lstStyle/>
              <a:p>
                <a:r>
                  <a:rPr lang="en-US" dirty="0"/>
                  <a:t>Roll one fair, six-sided die. The sample space is {1, 2, 3, 4, 5, 6}. Let event A = a face is odd. Then A = {1, 3, 5}. Let event B = a face is even. Then B = {2, 4, 6}.</a:t>
                </a:r>
              </a:p>
              <a:p>
                <a:r>
                  <a:rPr lang="en-US" dirty="0"/>
                  <a:t>Find the complement of A, A′. The complement of A, A′, is B because A and B together make up the sample space. P(A) + P(B) = P(A) + P(A′) = 1. Also, P(A)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6</m:t>
                        </m:r>
                      </m:den>
                    </m:f>
                  </m:oMath>
                </a14:m>
                <a:r>
                  <a:rPr lang="en-US" dirty="0"/>
                  <a:t> and P(B)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6</m:t>
                        </m:r>
                      </m:den>
                    </m:f>
                  </m:oMath>
                </a14:m>
                <a:r>
                  <a:rPr lang="en-US" dirty="0"/>
                  <a:t>.</a:t>
                </a:r>
              </a:p>
              <a:p>
                <a:r>
                  <a:rPr lang="en-US" dirty="0"/>
                  <a:t>Let event C = odd faces larger than two. Then C = {3, 5}. Let event D = all even faces smaller than five. Then D = {2, 4}.  P(C∩D)=0 because you cannot have an odd and even face at the same time. Therefore, C and D are mutually exclusive events.</a:t>
                </a:r>
              </a:p>
              <a:p>
                <a:r>
                  <a:rPr lang="en-US" dirty="0"/>
                  <a:t>Let event E = all faces less than five. E = {1, 2, 3, 4}.</a:t>
                </a:r>
              </a:p>
              <a:p>
                <a:r>
                  <a:rPr lang="en-US" dirty="0"/>
                  <a:t>Are C and E mutually exclusive events? (Answer yes or no.) Why or why not?</a:t>
                </a:r>
              </a:p>
              <a:p>
                <a:endParaRPr lang="en-US" dirty="0"/>
              </a:p>
            </p:txBody>
          </p:sp>
        </mc:Choice>
        <mc:Fallback xmlns="">
          <p:sp>
            <p:nvSpPr>
              <p:cNvPr id="3" name="Content Placeholder 2">
                <a:extLst>
                  <a:ext uri="{FF2B5EF4-FFF2-40B4-BE49-F238E27FC236}">
                    <a16:creationId xmlns:a16="http://schemas.microsoft.com/office/drawing/2014/main" id="{7055210C-A2E0-B22D-A32B-E5D56897C0B2}"/>
                  </a:ext>
                </a:extLst>
              </p:cNvPr>
              <p:cNvSpPr>
                <a:spLocks noGrp="1" noRot="1" noChangeAspect="1" noMove="1" noResize="1" noEditPoints="1" noAdjustHandles="1" noChangeArrowheads="1" noChangeShapeType="1" noTextEdit="1"/>
              </p:cNvSpPr>
              <p:nvPr>
                <p:ph idx="1"/>
              </p:nvPr>
            </p:nvSpPr>
            <p:spPr>
              <a:blipFill>
                <a:blip r:embed="rId2"/>
                <a:stretch>
                  <a:fillRect l="-545" t="-972" r="-187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0D99DB3-CAAF-87C5-C13B-6A18B346D1DB}"/>
              </a:ext>
            </a:extLst>
          </p:cNvPr>
          <p:cNvSpPr>
            <a:spLocks noGrp="1"/>
          </p:cNvSpPr>
          <p:nvPr>
            <p:ph type="sldNum" sz="quarter" idx="12"/>
          </p:nvPr>
        </p:nvSpPr>
        <p:spPr/>
        <p:txBody>
          <a:bodyPr/>
          <a:lstStyle/>
          <a:p>
            <a:fld id="{3A98EE3D-8CD1-4C3F-BD1C-C98C9596463C}" type="slidenum">
              <a:rPr lang="en-US" smtClean="0"/>
              <a:t>27</a:t>
            </a:fld>
            <a:endParaRPr lang="en-US" dirty="0"/>
          </a:p>
        </p:txBody>
      </p:sp>
    </p:spTree>
    <p:extLst>
      <p:ext uri="{BB962C8B-B14F-4D97-AF65-F5344CB8AC3E}">
        <p14:creationId xmlns:p14="http://schemas.microsoft.com/office/powerpoint/2010/main" val="426244340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53B0A9-6A70-CC59-6D0B-82FADC199DF0}"/>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B403C2E-DFDB-C8F1-31CE-16874EB60D77}"/>
                  </a:ext>
                </a:extLst>
              </p:cNvPr>
              <p:cNvSpPr>
                <a:spLocks noGrp="1"/>
              </p:cNvSpPr>
              <p:nvPr>
                <p:ph idx="1"/>
              </p:nvPr>
            </p:nvSpPr>
            <p:spPr/>
            <p:txBody>
              <a:bodyPr/>
              <a:lstStyle/>
              <a:p>
                <a:r>
                  <a:rPr lang="en-US" dirty="0"/>
                  <a:t>Find  P(C|A). This is a conditional probability. Recall that the event C is {3, 5} and event A is {1, 3, 5}. To find  P(C|A), find the probability of C using the sample space A. You have reduced the sample space from the original sample space {1, 2, 3, 4, 5, 6} to {1, 3, 5}. So,  P(C∣A)=</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2</m:t>
                        </m:r>
                      </m:num>
                      <m:den>
                        <m:r>
                          <a:rPr lang="en-US" b="0" i="1" smtClean="0">
                            <a:latin typeface="Cambria Math" panose="02040503050406030204" pitchFamily="18" charset="0"/>
                          </a:rPr>
                          <m:t>3</m:t>
                        </m:r>
                      </m:den>
                    </m:f>
                  </m:oMath>
                </a14:m>
                <a:r>
                  <a:rPr lang="en-US" dirty="0"/>
                  <a:t>.</a:t>
                </a:r>
              </a:p>
            </p:txBody>
          </p:sp>
        </mc:Choice>
        <mc:Fallback xmlns="">
          <p:sp>
            <p:nvSpPr>
              <p:cNvPr id="3" name="Content Placeholder 2">
                <a:extLst>
                  <a:ext uri="{FF2B5EF4-FFF2-40B4-BE49-F238E27FC236}">
                    <a16:creationId xmlns:a16="http://schemas.microsoft.com/office/drawing/2014/main" id="{1B403C2E-DFDB-C8F1-31CE-16874EB60D77}"/>
                  </a:ext>
                </a:extLst>
              </p:cNvPr>
              <p:cNvSpPr>
                <a:spLocks noGrp="1" noRot="1" noChangeAspect="1" noMove="1" noResize="1" noEditPoints="1" noAdjustHandles="1" noChangeArrowheads="1" noChangeShapeType="1" noTextEdit="1"/>
              </p:cNvSpPr>
              <p:nvPr>
                <p:ph idx="1"/>
              </p:nvPr>
            </p:nvSpPr>
            <p:spPr>
              <a:blipFill>
                <a:blip r:embed="rId2"/>
                <a:stretch>
                  <a:fillRect l="-545" t="-810" r="-303"/>
                </a:stretch>
              </a:blipFill>
            </p:spPr>
            <p:txBody>
              <a:bodyPr/>
              <a:lstStyle/>
              <a:p>
                <a:r>
                  <a:rPr lang="en-US">
                    <a:noFill/>
                  </a:rPr>
                  <a:t> </a:t>
                </a:r>
              </a:p>
            </p:txBody>
          </p:sp>
        </mc:Fallback>
      </mc:AlternateContent>
    </p:spTree>
    <p:extLst>
      <p:ext uri="{BB962C8B-B14F-4D97-AF65-F5344CB8AC3E}">
        <p14:creationId xmlns:p14="http://schemas.microsoft.com/office/powerpoint/2010/main" val="2330460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0016B-0201-031D-60F3-3A658C6CB4DD}"/>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7C31B38-6EBC-370B-D044-73BC10B31526}"/>
              </a:ext>
            </a:extLst>
          </p:cNvPr>
          <p:cNvSpPr>
            <a:spLocks noGrp="1"/>
          </p:cNvSpPr>
          <p:nvPr>
            <p:ph idx="1"/>
          </p:nvPr>
        </p:nvSpPr>
        <p:spPr/>
        <p:txBody>
          <a:bodyPr>
            <a:normAutofit/>
          </a:bodyPr>
          <a:lstStyle/>
          <a:p>
            <a:r>
              <a:rPr lang="en-US" dirty="0"/>
              <a:t>Let event G = taking a math class. Let event H = taking a science class. Then, G ∩ H = taking a math class and a science class. Suppose P(G)=0.6,P(H)=0.5, and P(G∩H)=0.3. Are G and H independent?  </a:t>
            </a:r>
          </a:p>
          <a:p>
            <a:r>
              <a:rPr lang="en-US" dirty="0"/>
              <a:t>If G and H are independent, then you must show </a:t>
            </a:r>
            <a:r>
              <a:rPr lang="en-US" u="sng" dirty="0"/>
              <a:t>ONE</a:t>
            </a:r>
            <a:r>
              <a:rPr lang="en-US" dirty="0"/>
              <a:t> of the following:</a:t>
            </a:r>
          </a:p>
          <a:p>
            <a:pPr lvl="1">
              <a:buFont typeface="Arial" panose="020B0604020202020204" pitchFamily="34" charset="0"/>
              <a:buChar char="•"/>
            </a:pPr>
            <a:r>
              <a:rPr lang="en-US" dirty="0"/>
              <a:t>P(G|H)=P(G)</a:t>
            </a:r>
          </a:p>
          <a:p>
            <a:pPr lvl="1">
              <a:buFont typeface="Arial" panose="020B0604020202020204" pitchFamily="34" charset="0"/>
              <a:buChar char="•"/>
            </a:pPr>
            <a:r>
              <a:rPr lang="en-US" dirty="0"/>
              <a:t>P(H|G)=P(H)</a:t>
            </a:r>
          </a:p>
          <a:p>
            <a:pPr lvl="1">
              <a:buFont typeface="Arial" panose="020B0604020202020204" pitchFamily="34" charset="0"/>
              <a:buChar char="•"/>
            </a:pPr>
            <a:r>
              <a:rPr lang="en-US" dirty="0"/>
              <a:t>P(G∩H)=P(G)P(H)</a:t>
            </a:r>
          </a:p>
          <a:p>
            <a:pPr marL="201168" lvl="1" indent="0">
              <a:buNone/>
            </a:pPr>
            <a:r>
              <a:rPr lang="en-US" dirty="0"/>
              <a:t>NOTE: The choice you make depends on the information you have. You could choose any of the methods here because you have the necessary information.</a:t>
            </a:r>
          </a:p>
        </p:txBody>
      </p:sp>
    </p:spTree>
    <p:extLst>
      <p:ext uri="{BB962C8B-B14F-4D97-AF65-F5344CB8AC3E}">
        <p14:creationId xmlns:p14="http://schemas.microsoft.com/office/powerpoint/2010/main" val="4064060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D259E-4B3A-53A8-849C-03C66A92B9AD}"/>
              </a:ext>
            </a:extLst>
          </p:cNvPr>
          <p:cNvSpPr>
            <a:spLocks noGrp="1"/>
          </p:cNvSpPr>
          <p:nvPr>
            <p:ph type="title"/>
          </p:nvPr>
        </p:nvSpPr>
        <p:spPr/>
        <p:txBody>
          <a:bodyPr/>
          <a:lstStyle/>
          <a:p>
            <a:r>
              <a:rPr lang="en-US" dirty="0"/>
              <a:t>Section 3.1</a:t>
            </a:r>
          </a:p>
        </p:txBody>
      </p:sp>
      <p:sp>
        <p:nvSpPr>
          <p:cNvPr id="3" name="Text Placeholder 2">
            <a:extLst>
              <a:ext uri="{FF2B5EF4-FFF2-40B4-BE49-F238E27FC236}">
                <a16:creationId xmlns:a16="http://schemas.microsoft.com/office/drawing/2014/main" id="{04817B6C-6ED3-C28B-EFCA-25836CE5E0D8}"/>
              </a:ext>
            </a:extLst>
          </p:cNvPr>
          <p:cNvSpPr>
            <a:spLocks noGrp="1"/>
          </p:cNvSpPr>
          <p:nvPr>
            <p:ph type="body" idx="1"/>
          </p:nvPr>
        </p:nvSpPr>
        <p:spPr/>
        <p:txBody>
          <a:bodyPr/>
          <a:lstStyle/>
          <a:p>
            <a:r>
              <a:rPr lang="en-US" dirty="0"/>
              <a:t>Terminology</a:t>
            </a:r>
          </a:p>
        </p:txBody>
      </p:sp>
      <p:sp>
        <p:nvSpPr>
          <p:cNvPr id="4" name="Slide Number Placeholder 3">
            <a:extLst>
              <a:ext uri="{FF2B5EF4-FFF2-40B4-BE49-F238E27FC236}">
                <a16:creationId xmlns:a16="http://schemas.microsoft.com/office/drawing/2014/main" id="{6659BA4D-C561-21AE-3D45-2E3E3C7F55DA}"/>
              </a:ext>
            </a:extLst>
          </p:cNvPr>
          <p:cNvSpPr>
            <a:spLocks noGrp="1"/>
          </p:cNvSpPr>
          <p:nvPr>
            <p:ph type="sldNum" sz="quarter" idx="12"/>
          </p:nvPr>
        </p:nvSpPr>
        <p:spPr/>
        <p:txBody>
          <a:bodyPr/>
          <a:lstStyle/>
          <a:p>
            <a:fld id="{3A98EE3D-8CD1-4C3F-BD1C-C98C9596463C}" type="slidenum">
              <a:rPr lang="en-US" smtClean="0"/>
              <a:t>3</a:t>
            </a:fld>
            <a:endParaRPr lang="en-US" dirty="0"/>
          </a:p>
        </p:txBody>
      </p:sp>
    </p:spTree>
    <p:extLst>
      <p:ext uri="{BB962C8B-B14F-4D97-AF65-F5344CB8AC3E}">
        <p14:creationId xmlns:p14="http://schemas.microsoft.com/office/powerpoint/2010/main" val="40898700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E42C65-4AB4-68F6-E7E7-D9EB17528EF0}"/>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5C6C6620-9716-7530-2F0E-B69FC2F6B29F}"/>
                  </a:ext>
                </a:extLst>
              </p:cNvPr>
              <p:cNvSpPr>
                <a:spLocks noGrp="1"/>
              </p:cNvSpPr>
              <p:nvPr>
                <p:ph idx="1"/>
              </p:nvPr>
            </p:nvSpPr>
            <p:spPr/>
            <p:txBody>
              <a:bodyPr>
                <a:normAutofit/>
              </a:bodyPr>
              <a:lstStyle/>
              <a:p>
                <a:pPr marL="0" indent="0">
                  <a:buNone/>
                </a:pPr>
                <a14:m>
                  <m:oMath xmlns:m="http://schemas.openxmlformats.org/officeDocument/2006/math">
                    <m:r>
                      <a:rPr lang="en-US" i="1" dirty="0" smtClean="0">
                        <a:latin typeface="Cambria Math" panose="02040503050406030204" pitchFamily="18" charset="0"/>
                      </a:rPr>
                      <m:t>𝑃</m:t>
                    </m:r>
                    <m:r>
                      <a:rPr lang="en-US" b="0" i="1" dirty="0" smtClean="0">
                        <a:latin typeface="Cambria Math" panose="02040503050406030204" pitchFamily="18" charset="0"/>
                      </a:rPr>
                      <m:t>(</m:t>
                    </m:r>
                    <m:r>
                      <a:rPr lang="en-US" b="0" i="1" dirty="0" smtClean="0">
                        <a:latin typeface="Cambria Math" panose="02040503050406030204" pitchFamily="18" charset="0"/>
                      </a:rPr>
                      <m:t>𝐺</m:t>
                    </m:r>
                    <m:r>
                      <a:rPr lang="en-US" b="0" i="1" dirty="0" smtClean="0">
                        <a:latin typeface="Cambria Math" panose="02040503050406030204" pitchFamily="18" charset="0"/>
                      </a:rPr>
                      <m:t>|</m:t>
                    </m:r>
                    <m:r>
                      <a:rPr lang="en-US" b="0" i="1" dirty="0" smtClean="0">
                        <a:latin typeface="Cambria Math" panose="02040503050406030204" pitchFamily="18" charset="0"/>
                      </a:rPr>
                      <m:t>𝐻</m:t>
                    </m:r>
                    <m:r>
                      <a:rPr lang="en-US" b="0"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𝑃</m:t>
                        </m:r>
                        <m:d>
                          <m:dPr>
                            <m:ctrlPr>
                              <a:rPr lang="en-US" i="1" dirty="0" smtClean="0">
                                <a:latin typeface="Cambria Math" panose="02040503050406030204" pitchFamily="18" charset="0"/>
                              </a:rPr>
                            </m:ctrlPr>
                          </m:dPr>
                          <m:e>
                            <m:r>
                              <a:rPr lang="en-US" i="1" dirty="0" smtClean="0">
                                <a:latin typeface="Cambria Math" panose="02040503050406030204" pitchFamily="18" charset="0"/>
                              </a:rPr>
                              <m:t>𝐺</m:t>
                            </m:r>
                            <m:r>
                              <a:rPr lang="en-US" i="1" dirty="0" smtClean="0">
                                <a:latin typeface="Cambria Math" panose="02040503050406030204" pitchFamily="18" charset="0"/>
                              </a:rPr>
                              <m:t> ∩</m:t>
                            </m:r>
                            <m:r>
                              <a:rPr lang="en-US" i="1" dirty="0" smtClean="0">
                                <a:latin typeface="Cambria Math" panose="02040503050406030204" pitchFamily="18" charset="0"/>
                              </a:rPr>
                              <m:t>𝐻</m:t>
                            </m:r>
                          </m:e>
                        </m:d>
                      </m:num>
                      <m:den>
                        <m:r>
                          <a:rPr lang="en-US" i="1" dirty="0" smtClean="0">
                            <a:latin typeface="Cambria Math" panose="02040503050406030204" pitchFamily="18" charset="0"/>
                          </a:rPr>
                          <m:t>𝑃</m:t>
                        </m:r>
                        <m:d>
                          <m:dPr>
                            <m:ctrlPr>
                              <a:rPr lang="en-US" i="1" dirty="0" smtClean="0">
                                <a:latin typeface="Cambria Math" panose="02040503050406030204" pitchFamily="18" charset="0"/>
                              </a:rPr>
                            </m:ctrlPr>
                          </m:dPr>
                          <m:e>
                            <m:r>
                              <a:rPr lang="en-US" i="1" dirty="0" smtClean="0">
                                <a:latin typeface="Cambria Math" panose="02040503050406030204" pitchFamily="18" charset="0"/>
                              </a:rPr>
                              <m:t>𝐻</m:t>
                            </m:r>
                          </m:e>
                        </m:d>
                      </m:den>
                    </m:f>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0.3</m:t>
                        </m:r>
                      </m:num>
                      <m:den>
                        <m:r>
                          <a:rPr lang="en-US" i="1" dirty="0" smtClean="0">
                            <a:latin typeface="Cambria Math" panose="02040503050406030204" pitchFamily="18" charset="0"/>
                          </a:rPr>
                          <m:t>0.5</m:t>
                        </m:r>
                      </m:den>
                    </m:f>
                    <m:r>
                      <a:rPr lang="en-US" i="1" dirty="0" smtClean="0">
                        <a:latin typeface="Cambria Math" panose="02040503050406030204" pitchFamily="18" charset="0"/>
                      </a:rPr>
                      <m:t>=0.6=</m:t>
                    </m:r>
                    <m:r>
                      <a:rPr lang="en-US" i="1" dirty="0" smtClean="0">
                        <a:latin typeface="Cambria Math" panose="02040503050406030204" pitchFamily="18" charset="0"/>
                      </a:rPr>
                      <m:t>𝑃</m:t>
                    </m:r>
                    <m:r>
                      <a:rPr lang="en-US" i="1" dirty="0" smtClean="0">
                        <a:latin typeface="Cambria Math" panose="02040503050406030204" pitchFamily="18" charset="0"/>
                      </a:rPr>
                      <m:t>(</m:t>
                    </m:r>
                    <m:r>
                      <a:rPr lang="en-US" i="1" dirty="0" smtClean="0">
                        <a:latin typeface="Cambria Math" panose="02040503050406030204" pitchFamily="18" charset="0"/>
                      </a:rPr>
                      <m:t>𝐺</m:t>
                    </m:r>
                    <m:r>
                      <a:rPr lang="en-US" i="1" dirty="0" smtClean="0">
                        <a:latin typeface="Cambria Math" panose="02040503050406030204" pitchFamily="18" charset="0"/>
                      </a:rPr>
                      <m:t>)</m:t>
                    </m:r>
                  </m:oMath>
                </a14:m>
                <a:r>
                  <a:rPr lang="en-US" dirty="0"/>
                  <a:t> </a:t>
                </a:r>
              </a:p>
              <a:p>
                <a:pPr marL="0" indent="0">
                  <a:buNone/>
                </a:pPr>
                <a:r>
                  <a:rPr lang="en-US" dirty="0"/>
                  <a:t>Since G and H are independent, knowing that a person is taking a science class does not change the chance that they are taking a math class. If the two events had not been independent (that is, they are dependent) then knowing that a person is taking a science class would change the chance they are taking math. For practice, show that  P(H|G)=P(H) to show that G and H are independent events.</a:t>
                </a:r>
              </a:p>
            </p:txBody>
          </p:sp>
        </mc:Choice>
        <mc:Fallback xmlns="">
          <p:sp>
            <p:nvSpPr>
              <p:cNvPr id="3" name="Content Placeholder 2">
                <a:extLst>
                  <a:ext uri="{FF2B5EF4-FFF2-40B4-BE49-F238E27FC236}">
                    <a16:creationId xmlns:a16="http://schemas.microsoft.com/office/drawing/2014/main" id="{5C6C6620-9716-7530-2F0E-B69FC2F6B29F}"/>
                  </a:ext>
                </a:extLst>
              </p:cNvPr>
              <p:cNvSpPr>
                <a:spLocks noGrp="1" noRot="1" noChangeAspect="1" noMove="1" noResize="1" noEditPoints="1" noAdjustHandles="1" noChangeArrowheads="1" noChangeShapeType="1" noTextEdit="1"/>
              </p:cNvSpPr>
              <p:nvPr>
                <p:ph idx="1"/>
              </p:nvPr>
            </p:nvSpPr>
            <p:spPr>
              <a:blipFill>
                <a:blip r:embed="rId2"/>
                <a:stretch>
                  <a:fillRect l="-1455" r="-364"/>
                </a:stretch>
              </a:blipFill>
            </p:spPr>
            <p:txBody>
              <a:bodyPr/>
              <a:lstStyle/>
              <a:p>
                <a:r>
                  <a:rPr lang="en-US">
                    <a:noFill/>
                  </a:rPr>
                  <a:t> </a:t>
                </a:r>
              </a:p>
            </p:txBody>
          </p:sp>
        </mc:Fallback>
      </mc:AlternateContent>
    </p:spTree>
    <p:extLst>
      <p:ext uri="{BB962C8B-B14F-4D97-AF65-F5344CB8AC3E}">
        <p14:creationId xmlns:p14="http://schemas.microsoft.com/office/powerpoint/2010/main" val="32864818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74920-495C-A20F-8140-213289D8AD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57040-AFAE-4541-2E7B-17A36561E372}"/>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54405185-55BE-5C57-FACD-A0741B705CE6}"/>
              </a:ext>
            </a:extLst>
          </p:cNvPr>
          <p:cNvSpPr>
            <a:spLocks noGrp="1"/>
          </p:cNvSpPr>
          <p:nvPr>
            <p:ph idx="1"/>
          </p:nvPr>
        </p:nvSpPr>
        <p:spPr/>
        <p:txBody>
          <a:bodyPr>
            <a:normAutofit/>
          </a:bodyPr>
          <a:lstStyle/>
          <a:p>
            <a:pPr marL="457200" indent="-457200">
              <a:buFont typeface="+mj-lt"/>
              <a:buAutoNum type="alphaLcPeriod" startAt="5"/>
            </a:pPr>
            <a:r>
              <a:rPr lang="en-US" dirty="0"/>
              <a:t>Event A = heads (H) on the coin followed by an even number (2, 4, 6) on the die.                                A = {_________________}. Find P(A).</a:t>
            </a:r>
          </a:p>
          <a:p>
            <a:pPr marL="457200" indent="-457200">
              <a:buFont typeface="+mj-lt"/>
              <a:buAutoNum type="alphaLcPeriod" startAt="5"/>
            </a:pPr>
            <a:r>
              <a:rPr lang="en-US" dirty="0"/>
              <a:t>Event B = heads on the coin followed by a three on the die. B = {________}. Find P(B).</a:t>
            </a:r>
          </a:p>
          <a:p>
            <a:pPr marL="457200" indent="-457200">
              <a:buFont typeface="+mj-lt"/>
              <a:buAutoNum type="alphaLcPeriod" startAt="5"/>
            </a:pPr>
            <a:r>
              <a:rPr lang="en-US" dirty="0"/>
              <a:t>Are A and B mutually exclusive? (Hint: What is  P(A∩B)? If  P(A∩B)=0, then A and B are mutually exclusive.)</a:t>
            </a:r>
          </a:p>
          <a:p>
            <a:pPr marL="457200" indent="-457200">
              <a:buFont typeface="+mj-lt"/>
              <a:buAutoNum type="alphaLcPeriod" startAt="5"/>
            </a:pPr>
            <a:r>
              <a:rPr lang="en-US" dirty="0"/>
              <a:t>Are A and B independent? (Hint: Is  P(A∩B)=P(A)P(B)? If  P(A∩B)=P(A)P(B), then A and B are independent. If not, then they are dependent).</a:t>
            </a:r>
          </a:p>
        </p:txBody>
      </p:sp>
    </p:spTree>
    <p:extLst>
      <p:ext uri="{BB962C8B-B14F-4D97-AF65-F5344CB8AC3E}">
        <p14:creationId xmlns:p14="http://schemas.microsoft.com/office/powerpoint/2010/main" val="26999806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172F5-F0B2-0B07-CB53-AF6C0F3AA827}"/>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A599938E-C7D0-12A0-24BB-5E7D367279E8}"/>
                  </a:ext>
                </a:extLst>
              </p:cNvPr>
              <p:cNvSpPr>
                <a:spLocks noGrp="1"/>
              </p:cNvSpPr>
              <p:nvPr>
                <p:ph idx="1"/>
              </p:nvPr>
            </p:nvSpPr>
            <p:spPr/>
            <p:txBody>
              <a:bodyPr>
                <a:normAutofit fontScale="92500" lnSpcReduction="20000"/>
              </a:bodyPr>
              <a:lstStyle/>
              <a:p>
                <a:pPr marL="457200" indent="-457200">
                  <a:buFont typeface="+mj-lt"/>
                  <a:buAutoNum type="alphaLcPeriod"/>
                </a:pPr>
                <a:r>
                  <a:rPr lang="de-DE" dirty="0"/>
                  <a:t>H and T; 2</a:t>
                </a:r>
              </a:p>
              <a:p>
                <a:pPr marL="457200" indent="-457200">
                  <a:buFont typeface="+mj-lt"/>
                  <a:buAutoNum type="alphaLcPeriod"/>
                </a:pPr>
                <a:r>
                  <a:rPr lang="de-DE" dirty="0"/>
                  <a:t>1, 2, 3, 4, 5, 6; 6</a:t>
                </a:r>
              </a:p>
              <a:p>
                <a:pPr marL="457200" indent="-457200">
                  <a:buFont typeface="+mj-lt"/>
                  <a:buAutoNum type="alphaLcPeriod"/>
                </a:pPr>
                <a:r>
                  <a:rPr lang="de-DE" dirty="0"/>
                  <a:t>2(6) = 12</a:t>
                </a:r>
              </a:p>
              <a:p>
                <a:pPr marL="457200" indent="-457200">
                  <a:buFont typeface="+mj-lt"/>
                  <a:buAutoNum type="alphaLcPeriod"/>
                </a:pPr>
                <a:r>
                  <a:rPr lang="de-DE" dirty="0"/>
                  <a:t>T1, T2, T3, T4, T5, T6, H1, H2, H3, H4, H5, H6</a:t>
                </a:r>
              </a:p>
              <a:p>
                <a:pPr marL="457200" indent="-457200">
                  <a:buFont typeface="+mj-lt"/>
                  <a:buAutoNum type="alphaLcPeriod"/>
                </a:pPr>
                <a:r>
                  <a:rPr lang="en-US" dirty="0"/>
                  <a:t>A = {H2, H4, H6}; P(A)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12</m:t>
                        </m:r>
                      </m:den>
                    </m:f>
                  </m:oMath>
                </a14:m>
                <a:endParaRPr lang="en-US" dirty="0"/>
              </a:p>
              <a:p>
                <a:pPr marL="457200" indent="-457200">
                  <a:buFont typeface="+mj-lt"/>
                  <a:buAutoNum type="alphaLcPeriod"/>
                </a:pPr>
                <a:r>
                  <a:rPr lang="en-US" dirty="0"/>
                  <a:t>B = {H3}; P(B)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12</m:t>
                        </m:r>
                      </m:den>
                    </m:f>
                  </m:oMath>
                </a14:m>
                <a:endParaRPr lang="en-US" dirty="0"/>
              </a:p>
              <a:p>
                <a:pPr marL="457200" indent="-457200">
                  <a:buFont typeface="+mj-lt"/>
                  <a:buAutoNum type="alphaLcPeriod"/>
                </a:pPr>
                <a:r>
                  <a:rPr lang="en-US" dirty="0"/>
                  <a:t>Yes, because P(A∩B)=0</a:t>
                </a:r>
              </a:p>
              <a:p>
                <a:pPr marL="457200" indent="-457200">
                  <a:buFont typeface="+mj-lt"/>
                  <a:buAutoNum type="alphaLcPeriod"/>
                </a:pPr>
                <a:r>
                  <a:rPr lang="en-US" dirty="0"/>
                  <a:t>P(A∩B)=0. P(A)P(B)=</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3</m:t>
                        </m:r>
                      </m:num>
                      <m:den>
                        <m:r>
                          <a:rPr lang="en-US" b="0" i="1" smtClean="0">
                            <a:latin typeface="Cambria Math" panose="02040503050406030204" pitchFamily="18" charset="0"/>
                          </a:rPr>
                          <m:t>12</m:t>
                        </m:r>
                      </m:den>
                    </m:f>
                  </m:oMath>
                </a14:m>
                <a:r>
                  <a:rPr lang="en-US" dirty="0"/>
                  <a:t>. P(A∩B)does not equal P(A)P(B),so A and B are dependent.</a:t>
                </a:r>
              </a:p>
            </p:txBody>
          </p:sp>
        </mc:Choice>
        <mc:Fallback xmlns="">
          <p:sp>
            <p:nvSpPr>
              <p:cNvPr id="3" name="Content Placeholder 2">
                <a:extLst>
                  <a:ext uri="{FF2B5EF4-FFF2-40B4-BE49-F238E27FC236}">
                    <a16:creationId xmlns:a16="http://schemas.microsoft.com/office/drawing/2014/main" id="{A599938E-C7D0-12A0-24BB-5E7D367279E8}"/>
                  </a:ext>
                </a:extLst>
              </p:cNvPr>
              <p:cNvSpPr>
                <a:spLocks noGrp="1" noRot="1" noChangeAspect="1" noMove="1" noResize="1" noEditPoints="1" noAdjustHandles="1" noChangeArrowheads="1" noChangeShapeType="1" noTextEdit="1"/>
              </p:cNvSpPr>
              <p:nvPr>
                <p:ph idx="1"/>
              </p:nvPr>
            </p:nvSpPr>
            <p:spPr>
              <a:blipFill>
                <a:blip r:embed="rId2"/>
                <a:stretch>
                  <a:fillRect l="-1333" t="-1621"/>
                </a:stretch>
              </a:blipFill>
            </p:spPr>
            <p:txBody>
              <a:bodyPr/>
              <a:lstStyle/>
              <a:p>
                <a:r>
                  <a:rPr lang="en-US">
                    <a:noFill/>
                  </a:rPr>
                  <a:t> </a:t>
                </a:r>
              </a:p>
            </p:txBody>
          </p:sp>
        </mc:Fallback>
      </mc:AlternateContent>
    </p:spTree>
    <p:extLst>
      <p:ext uri="{BB962C8B-B14F-4D97-AF65-F5344CB8AC3E}">
        <p14:creationId xmlns:p14="http://schemas.microsoft.com/office/powerpoint/2010/main" val="8476617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14988-3444-FADD-FF1F-DE706BDE8291}"/>
              </a:ext>
            </a:extLst>
          </p:cNvPr>
          <p:cNvSpPr>
            <a:spLocks noGrp="1"/>
          </p:cNvSpPr>
          <p:nvPr>
            <p:ph type="title"/>
          </p:nvPr>
        </p:nvSpPr>
        <p:spPr/>
        <p:txBody>
          <a:bodyPr/>
          <a:lstStyle/>
          <a:p>
            <a:r>
              <a:rPr lang="en-US" dirty="0"/>
              <a:t>Section 3.3</a:t>
            </a:r>
          </a:p>
        </p:txBody>
      </p:sp>
      <p:sp>
        <p:nvSpPr>
          <p:cNvPr id="3" name="Text Placeholder 2">
            <a:extLst>
              <a:ext uri="{FF2B5EF4-FFF2-40B4-BE49-F238E27FC236}">
                <a16:creationId xmlns:a16="http://schemas.microsoft.com/office/drawing/2014/main" id="{32417196-1A3B-AA94-A66D-02EDC2CE27C4}"/>
              </a:ext>
            </a:extLst>
          </p:cNvPr>
          <p:cNvSpPr>
            <a:spLocks noGrp="1"/>
          </p:cNvSpPr>
          <p:nvPr>
            <p:ph type="body" idx="1"/>
          </p:nvPr>
        </p:nvSpPr>
        <p:spPr/>
        <p:txBody>
          <a:bodyPr/>
          <a:lstStyle/>
          <a:p>
            <a:r>
              <a:rPr lang="en-US" dirty="0"/>
              <a:t>Two Basic Rules of Probability</a:t>
            </a:r>
          </a:p>
        </p:txBody>
      </p:sp>
      <p:sp>
        <p:nvSpPr>
          <p:cNvPr id="4" name="Slide Number Placeholder 3">
            <a:extLst>
              <a:ext uri="{FF2B5EF4-FFF2-40B4-BE49-F238E27FC236}">
                <a16:creationId xmlns:a16="http://schemas.microsoft.com/office/drawing/2014/main" id="{2AED5F6A-6A93-7C18-F583-1EDA02B034DF}"/>
              </a:ext>
            </a:extLst>
          </p:cNvPr>
          <p:cNvSpPr>
            <a:spLocks noGrp="1"/>
          </p:cNvSpPr>
          <p:nvPr>
            <p:ph type="sldNum" sz="quarter" idx="12"/>
          </p:nvPr>
        </p:nvSpPr>
        <p:spPr/>
        <p:txBody>
          <a:bodyPr/>
          <a:lstStyle/>
          <a:p>
            <a:fld id="{3A98EE3D-8CD1-4C3F-BD1C-C98C9596463C}" type="slidenum">
              <a:rPr lang="en-US" smtClean="0"/>
              <a:t>33</a:t>
            </a:fld>
            <a:endParaRPr lang="en-US" dirty="0"/>
          </a:p>
        </p:txBody>
      </p:sp>
    </p:spTree>
    <p:extLst>
      <p:ext uri="{BB962C8B-B14F-4D97-AF65-F5344CB8AC3E}">
        <p14:creationId xmlns:p14="http://schemas.microsoft.com/office/powerpoint/2010/main" val="147417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9011C-D377-64FD-1FFD-DC58AECBB6C1}"/>
              </a:ext>
            </a:extLst>
          </p:cNvPr>
          <p:cNvSpPr>
            <a:spLocks noGrp="1"/>
          </p:cNvSpPr>
          <p:nvPr>
            <p:ph type="title"/>
          </p:nvPr>
        </p:nvSpPr>
        <p:spPr/>
        <p:txBody>
          <a:bodyPr/>
          <a:lstStyle/>
          <a:p>
            <a:r>
              <a:rPr lang="en-US" dirty="0"/>
              <a:t>The Multiplication Rule</a:t>
            </a:r>
          </a:p>
        </p:txBody>
      </p:sp>
      <p:sp>
        <p:nvSpPr>
          <p:cNvPr id="3" name="Content Placeholder 2">
            <a:extLst>
              <a:ext uri="{FF2B5EF4-FFF2-40B4-BE49-F238E27FC236}">
                <a16:creationId xmlns:a16="http://schemas.microsoft.com/office/drawing/2014/main" id="{966C96A2-66C9-EBEB-9A95-5C41375E55FD}"/>
              </a:ext>
            </a:extLst>
          </p:cNvPr>
          <p:cNvSpPr>
            <a:spLocks noGrp="1"/>
          </p:cNvSpPr>
          <p:nvPr>
            <p:ph idx="1"/>
          </p:nvPr>
        </p:nvSpPr>
        <p:spPr/>
        <p:txBody>
          <a:bodyPr>
            <a:normAutofit/>
          </a:bodyPr>
          <a:lstStyle/>
          <a:p>
            <a:pPr>
              <a:buFont typeface="Arial" panose="020B0604020202020204" pitchFamily="34" charset="0"/>
              <a:buChar char="•"/>
            </a:pPr>
            <a:r>
              <a:rPr lang="en-US" dirty="0"/>
              <a:t>Remember the rule: </a:t>
            </a:r>
            <a:r>
              <a:rPr lang="en-US" i="1" dirty="0"/>
              <a:t>P</a:t>
            </a:r>
            <a:r>
              <a:rPr lang="en-US" dirty="0"/>
              <a:t>(</a:t>
            </a:r>
            <a:r>
              <a:rPr lang="en-US" i="1" dirty="0"/>
              <a:t>A</a:t>
            </a:r>
            <a:r>
              <a:rPr lang="en-US" dirty="0"/>
              <a:t>|</a:t>
            </a:r>
            <a:r>
              <a:rPr lang="en-US" i="1" dirty="0"/>
              <a:t>B</a:t>
            </a:r>
            <a:r>
              <a:rPr lang="en-US" dirty="0"/>
              <a:t>) = </a:t>
            </a:r>
            <a:r>
              <a:rPr lang="en-US" i="1" dirty="0"/>
              <a:t>P</a:t>
            </a:r>
            <a:r>
              <a:rPr lang="en-US" dirty="0"/>
              <a:t>(</a:t>
            </a:r>
            <a:r>
              <a:rPr lang="en-US" i="1" dirty="0"/>
              <a:t>A </a:t>
            </a:r>
            <a:r>
              <a:rPr lang="en-US" dirty="0"/>
              <a:t>AND </a:t>
            </a:r>
            <a:r>
              <a:rPr lang="en-US" i="1" dirty="0"/>
              <a:t>B</a:t>
            </a:r>
            <a:r>
              <a:rPr lang="en-US" dirty="0"/>
              <a:t>)/</a:t>
            </a:r>
            <a:r>
              <a:rPr lang="en-US" i="1" dirty="0"/>
              <a:t>P</a:t>
            </a:r>
            <a:r>
              <a:rPr lang="en-US" dirty="0"/>
              <a:t>(</a:t>
            </a:r>
            <a:r>
              <a:rPr lang="en-US" i="1" dirty="0"/>
              <a:t>B</a:t>
            </a:r>
            <a:r>
              <a:rPr lang="en-US" dirty="0"/>
              <a:t>)</a:t>
            </a:r>
          </a:p>
          <a:p>
            <a:pPr>
              <a:buFont typeface="Arial" panose="020B0604020202020204" pitchFamily="34" charset="0"/>
              <a:buChar char="•"/>
            </a:pPr>
            <a:r>
              <a:rPr lang="en-US" dirty="0"/>
              <a:t>If </a:t>
            </a:r>
            <a:r>
              <a:rPr lang="en-US" i="1" dirty="0"/>
              <a:t>A </a:t>
            </a:r>
            <a:r>
              <a:rPr lang="en-US" dirty="0"/>
              <a:t>and </a:t>
            </a:r>
            <a:r>
              <a:rPr lang="en-US" i="1" dirty="0"/>
              <a:t>B </a:t>
            </a:r>
            <a:r>
              <a:rPr lang="en-US" dirty="0"/>
              <a:t>are two events defined on a </a:t>
            </a:r>
            <a:r>
              <a:rPr lang="en-US" b="1" dirty="0"/>
              <a:t>sample space</a:t>
            </a:r>
            <a:r>
              <a:rPr lang="en-US" dirty="0"/>
              <a:t>, then: </a:t>
            </a:r>
          </a:p>
          <a:p>
            <a:pPr>
              <a:buFont typeface="Arial" panose="020B0604020202020204" pitchFamily="34" charset="0"/>
              <a:buChar char="•"/>
            </a:pPr>
            <a:r>
              <a:rPr lang="en-US" i="1" dirty="0"/>
              <a:t>P</a:t>
            </a:r>
            <a:r>
              <a:rPr lang="en-US" dirty="0"/>
              <a:t>(</a:t>
            </a:r>
            <a:r>
              <a:rPr lang="en-US" i="1" dirty="0"/>
              <a:t>A </a:t>
            </a:r>
            <a:r>
              <a:rPr lang="en-US" dirty="0"/>
              <a:t>AND </a:t>
            </a:r>
            <a:r>
              <a:rPr lang="en-US" i="1" dirty="0"/>
              <a:t>B</a:t>
            </a:r>
            <a:r>
              <a:rPr lang="en-US" dirty="0"/>
              <a:t>) = </a:t>
            </a:r>
            <a:r>
              <a:rPr lang="en-US" i="1" dirty="0"/>
              <a:t>P</a:t>
            </a:r>
            <a:r>
              <a:rPr lang="en-US" dirty="0"/>
              <a:t>(</a:t>
            </a:r>
            <a:r>
              <a:rPr lang="en-US" i="1" dirty="0"/>
              <a:t>B</a:t>
            </a:r>
            <a:r>
              <a:rPr lang="en-US" dirty="0"/>
              <a:t>)</a:t>
            </a:r>
            <a:r>
              <a:rPr lang="en-US" i="1" dirty="0"/>
              <a:t>P</a:t>
            </a:r>
            <a:r>
              <a:rPr lang="en-US" dirty="0"/>
              <a:t>(</a:t>
            </a:r>
            <a:r>
              <a:rPr lang="en-US" i="1" dirty="0"/>
              <a:t>A</a:t>
            </a:r>
            <a:r>
              <a:rPr lang="en-US" dirty="0"/>
              <a:t>|</a:t>
            </a:r>
            <a:r>
              <a:rPr lang="en-US" i="1" dirty="0"/>
              <a:t>B</a:t>
            </a:r>
            <a:r>
              <a:rPr lang="en-US" dirty="0"/>
              <a:t>).</a:t>
            </a:r>
          </a:p>
          <a:p>
            <a:pPr>
              <a:buFont typeface="Arial" panose="020B0604020202020204" pitchFamily="34" charset="0"/>
              <a:buChar char="•"/>
            </a:pPr>
            <a:r>
              <a:rPr lang="en-US" dirty="0"/>
              <a:t>If </a:t>
            </a:r>
            <a:r>
              <a:rPr lang="en-US" i="1" dirty="0"/>
              <a:t>A </a:t>
            </a:r>
            <a:r>
              <a:rPr lang="en-US" dirty="0"/>
              <a:t>and </a:t>
            </a:r>
            <a:r>
              <a:rPr lang="en-US" i="1" dirty="0"/>
              <a:t>B </a:t>
            </a:r>
            <a:r>
              <a:rPr lang="en-US" dirty="0"/>
              <a:t>are </a:t>
            </a:r>
            <a:r>
              <a:rPr lang="en-US" b="1" dirty="0"/>
              <a:t>independent</a:t>
            </a:r>
            <a:r>
              <a:rPr lang="en-US" dirty="0"/>
              <a:t>, then </a:t>
            </a:r>
            <a:r>
              <a:rPr lang="en-US" i="1" dirty="0"/>
              <a:t>P</a:t>
            </a:r>
            <a:r>
              <a:rPr lang="en-US" dirty="0"/>
              <a:t>(</a:t>
            </a:r>
            <a:r>
              <a:rPr lang="en-US" i="1" dirty="0"/>
              <a:t>A</a:t>
            </a:r>
            <a:r>
              <a:rPr lang="en-US" dirty="0"/>
              <a:t>|</a:t>
            </a:r>
            <a:r>
              <a:rPr lang="en-US" i="1" dirty="0"/>
              <a:t>B</a:t>
            </a:r>
            <a:r>
              <a:rPr lang="en-US" dirty="0"/>
              <a:t>) = </a:t>
            </a:r>
            <a:r>
              <a:rPr lang="en-US" i="1" dirty="0"/>
              <a:t>P</a:t>
            </a:r>
            <a:r>
              <a:rPr lang="en-US" dirty="0"/>
              <a:t>(</a:t>
            </a:r>
            <a:r>
              <a:rPr lang="en-US" i="1" dirty="0"/>
              <a:t>A</a:t>
            </a:r>
            <a:r>
              <a:rPr lang="en-US" dirty="0"/>
              <a:t>). </a:t>
            </a:r>
          </a:p>
          <a:p>
            <a:pPr>
              <a:buFont typeface="Arial" panose="020B0604020202020204" pitchFamily="34" charset="0"/>
              <a:buChar char="•"/>
            </a:pPr>
            <a:r>
              <a:rPr lang="en-US" dirty="0"/>
              <a:t>Then </a:t>
            </a:r>
            <a:r>
              <a:rPr lang="en-US" i="1" dirty="0"/>
              <a:t>P</a:t>
            </a:r>
            <a:r>
              <a:rPr lang="en-US" dirty="0"/>
              <a:t>(</a:t>
            </a:r>
            <a:r>
              <a:rPr lang="en-US" i="1" dirty="0"/>
              <a:t>A </a:t>
            </a:r>
            <a:r>
              <a:rPr lang="en-US" dirty="0"/>
              <a:t>AND </a:t>
            </a:r>
            <a:r>
              <a:rPr lang="en-US" i="1" dirty="0"/>
              <a:t>B</a:t>
            </a:r>
            <a:r>
              <a:rPr lang="en-US" dirty="0"/>
              <a:t>) = </a:t>
            </a:r>
            <a:r>
              <a:rPr lang="en-US" i="1" dirty="0"/>
              <a:t>P</a:t>
            </a:r>
            <a:r>
              <a:rPr lang="en-US" dirty="0"/>
              <a:t>(</a:t>
            </a:r>
            <a:r>
              <a:rPr lang="en-US" i="1" dirty="0"/>
              <a:t>A</a:t>
            </a:r>
            <a:r>
              <a:rPr lang="en-US" dirty="0"/>
              <a:t>|</a:t>
            </a:r>
            <a:r>
              <a:rPr lang="en-US" i="1" dirty="0"/>
              <a:t>B</a:t>
            </a:r>
            <a:r>
              <a:rPr lang="en-US" dirty="0"/>
              <a:t>)</a:t>
            </a:r>
            <a:r>
              <a:rPr lang="en-US" i="1" dirty="0"/>
              <a:t>P</a:t>
            </a:r>
            <a:r>
              <a:rPr lang="en-US" dirty="0"/>
              <a:t>(</a:t>
            </a:r>
            <a:r>
              <a:rPr lang="en-US" i="1" dirty="0"/>
              <a:t>B</a:t>
            </a:r>
            <a:r>
              <a:rPr lang="en-US" dirty="0"/>
              <a:t>) becomes </a:t>
            </a:r>
            <a:r>
              <a:rPr lang="en-US" i="1" dirty="0"/>
              <a:t>P</a:t>
            </a:r>
            <a:r>
              <a:rPr lang="en-US" dirty="0"/>
              <a:t>(</a:t>
            </a:r>
            <a:r>
              <a:rPr lang="en-US" i="1" dirty="0"/>
              <a:t>A </a:t>
            </a:r>
            <a:r>
              <a:rPr lang="en-US" dirty="0"/>
              <a:t>AND </a:t>
            </a:r>
            <a:r>
              <a:rPr lang="en-US" i="1" dirty="0"/>
              <a:t>B</a:t>
            </a:r>
            <a:r>
              <a:rPr lang="en-US" dirty="0"/>
              <a:t>) = </a:t>
            </a:r>
            <a:r>
              <a:rPr lang="en-US" i="1" dirty="0"/>
              <a:t>P</a:t>
            </a:r>
            <a:r>
              <a:rPr lang="en-US" dirty="0"/>
              <a:t>(</a:t>
            </a:r>
            <a:r>
              <a:rPr lang="en-US" i="1" dirty="0"/>
              <a:t>A</a:t>
            </a:r>
            <a:r>
              <a:rPr lang="en-US" dirty="0"/>
              <a:t>)</a:t>
            </a:r>
            <a:r>
              <a:rPr lang="en-US" i="1" dirty="0"/>
              <a:t>P</a:t>
            </a:r>
            <a:r>
              <a:rPr lang="en-US" dirty="0"/>
              <a:t>(</a:t>
            </a:r>
            <a:r>
              <a:rPr lang="en-US" i="1" dirty="0"/>
              <a:t>B</a:t>
            </a:r>
            <a:r>
              <a:rPr lang="en-US" dirty="0"/>
              <a:t>).</a:t>
            </a:r>
            <a:endParaRPr lang="en-US" sz="14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1C283FD5-9A0B-B669-5F63-D06A96AF732F}"/>
              </a:ext>
            </a:extLst>
          </p:cNvPr>
          <p:cNvSpPr>
            <a:spLocks noGrp="1"/>
          </p:cNvSpPr>
          <p:nvPr>
            <p:ph type="sldNum" sz="quarter" idx="12"/>
          </p:nvPr>
        </p:nvSpPr>
        <p:spPr/>
        <p:txBody>
          <a:bodyPr/>
          <a:lstStyle/>
          <a:p>
            <a:fld id="{3A98EE3D-8CD1-4C3F-BD1C-C98C9596463C}" type="slidenum">
              <a:rPr lang="en-US" smtClean="0"/>
              <a:t>34</a:t>
            </a:fld>
            <a:endParaRPr lang="en-US" dirty="0"/>
          </a:p>
        </p:txBody>
      </p:sp>
    </p:spTree>
    <p:extLst>
      <p:ext uri="{BB962C8B-B14F-4D97-AF65-F5344CB8AC3E}">
        <p14:creationId xmlns:p14="http://schemas.microsoft.com/office/powerpoint/2010/main" val="26696968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54130-B344-7AB2-D398-87626595871D}"/>
              </a:ext>
            </a:extLst>
          </p:cNvPr>
          <p:cNvSpPr>
            <a:spLocks noGrp="1"/>
          </p:cNvSpPr>
          <p:nvPr>
            <p:ph type="title"/>
          </p:nvPr>
        </p:nvSpPr>
        <p:spPr/>
        <p:txBody>
          <a:bodyPr/>
          <a:lstStyle/>
          <a:p>
            <a:r>
              <a:rPr lang="en-US" dirty="0"/>
              <a:t>The Addition Rule</a:t>
            </a:r>
          </a:p>
        </p:txBody>
      </p:sp>
      <p:sp>
        <p:nvSpPr>
          <p:cNvPr id="3" name="Content Placeholder 2">
            <a:extLst>
              <a:ext uri="{FF2B5EF4-FFF2-40B4-BE49-F238E27FC236}">
                <a16:creationId xmlns:a16="http://schemas.microsoft.com/office/drawing/2014/main" id="{C3139904-566C-FFE1-03D8-B17DC27B3D08}"/>
              </a:ext>
            </a:extLst>
          </p:cNvPr>
          <p:cNvSpPr>
            <a:spLocks noGrp="1"/>
          </p:cNvSpPr>
          <p:nvPr>
            <p:ph idx="1"/>
          </p:nvPr>
        </p:nvSpPr>
        <p:spPr/>
        <p:txBody>
          <a:bodyPr/>
          <a:lstStyle/>
          <a:p>
            <a:pPr>
              <a:buFont typeface="Arial" panose="020B0604020202020204" pitchFamily="34" charset="0"/>
              <a:buChar char="•"/>
            </a:pPr>
            <a:r>
              <a:rPr lang="en-US" dirty="0"/>
              <a:t>If </a:t>
            </a:r>
            <a:r>
              <a:rPr lang="en-US" i="1" dirty="0"/>
              <a:t>A </a:t>
            </a:r>
            <a:r>
              <a:rPr lang="en-US" dirty="0"/>
              <a:t>and </a:t>
            </a:r>
            <a:r>
              <a:rPr lang="en-US" i="1" dirty="0"/>
              <a:t>B </a:t>
            </a:r>
            <a:r>
              <a:rPr lang="en-US" dirty="0"/>
              <a:t>are defined on a sample space, then: </a:t>
            </a:r>
          </a:p>
          <a:p>
            <a:pPr>
              <a:buFont typeface="Arial" panose="020B0604020202020204" pitchFamily="34" charset="0"/>
              <a:buChar char="•"/>
            </a:pPr>
            <a:r>
              <a:rPr lang="en-US" i="1" dirty="0"/>
              <a:t>P</a:t>
            </a:r>
            <a:r>
              <a:rPr lang="en-US" dirty="0"/>
              <a:t>(</a:t>
            </a:r>
            <a:r>
              <a:rPr lang="en-US" i="1" dirty="0"/>
              <a:t>A </a:t>
            </a:r>
            <a:r>
              <a:rPr lang="en-US" dirty="0"/>
              <a:t>OR </a:t>
            </a:r>
            <a:r>
              <a:rPr lang="en-US" i="1" dirty="0"/>
              <a:t>B</a:t>
            </a:r>
            <a:r>
              <a:rPr lang="en-US" dirty="0"/>
              <a:t>) = </a:t>
            </a:r>
            <a:r>
              <a:rPr lang="en-US" i="1" dirty="0"/>
              <a:t>P</a:t>
            </a:r>
            <a:r>
              <a:rPr lang="en-US" dirty="0"/>
              <a:t>(</a:t>
            </a:r>
            <a:r>
              <a:rPr lang="en-US" i="1" dirty="0"/>
              <a:t>A</a:t>
            </a:r>
            <a:r>
              <a:rPr lang="en-US" dirty="0"/>
              <a:t>) + </a:t>
            </a:r>
            <a:r>
              <a:rPr lang="en-US" i="1" dirty="0"/>
              <a:t>P</a:t>
            </a:r>
            <a:r>
              <a:rPr lang="en-US" dirty="0"/>
              <a:t>(</a:t>
            </a:r>
            <a:r>
              <a:rPr lang="en-US" i="1" dirty="0"/>
              <a:t>B</a:t>
            </a:r>
            <a:r>
              <a:rPr lang="en-US" dirty="0"/>
              <a:t>) - </a:t>
            </a:r>
            <a:r>
              <a:rPr lang="en-US" i="1" dirty="0"/>
              <a:t>P</a:t>
            </a:r>
            <a:r>
              <a:rPr lang="en-US" dirty="0"/>
              <a:t>(</a:t>
            </a:r>
            <a:r>
              <a:rPr lang="en-US" i="1" dirty="0"/>
              <a:t>A </a:t>
            </a:r>
            <a:r>
              <a:rPr lang="en-US" dirty="0"/>
              <a:t>AND </a:t>
            </a:r>
            <a:r>
              <a:rPr lang="en-US" i="1" dirty="0"/>
              <a:t>B</a:t>
            </a:r>
            <a:r>
              <a:rPr lang="en-US" dirty="0"/>
              <a:t>).</a:t>
            </a:r>
          </a:p>
          <a:p>
            <a:pPr>
              <a:buFont typeface="Arial" panose="020B0604020202020204" pitchFamily="34" charset="0"/>
              <a:buChar char="•"/>
            </a:pPr>
            <a:r>
              <a:rPr lang="en-US" dirty="0"/>
              <a:t>If </a:t>
            </a:r>
            <a:r>
              <a:rPr lang="en-US" i="1" dirty="0"/>
              <a:t>A </a:t>
            </a:r>
            <a:r>
              <a:rPr lang="en-US" dirty="0"/>
              <a:t>and </a:t>
            </a:r>
            <a:r>
              <a:rPr lang="en-US" i="1" dirty="0"/>
              <a:t>B </a:t>
            </a:r>
            <a:r>
              <a:rPr lang="en-US" dirty="0"/>
              <a:t>are </a:t>
            </a:r>
            <a:r>
              <a:rPr lang="en-US" b="1" dirty="0"/>
              <a:t>mutually exclusive</a:t>
            </a:r>
            <a:r>
              <a:rPr lang="en-US" dirty="0"/>
              <a:t>, then </a:t>
            </a:r>
            <a:r>
              <a:rPr lang="en-US" i="1" dirty="0"/>
              <a:t>P</a:t>
            </a:r>
            <a:r>
              <a:rPr lang="en-US" dirty="0"/>
              <a:t>(</a:t>
            </a:r>
            <a:r>
              <a:rPr lang="en-US" i="1" dirty="0"/>
              <a:t>A </a:t>
            </a:r>
            <a:r>
              <a:rPr lang="en-US" dirty="0"/>
              <a:t>AND </a:t>
            </a:r>
            <a:r>
              <a:rPr lang="en-US" i="1" dirty="0"/>
              <a:t>B</a:t>
            </a:r>
            <a:r>
              <a:rPr lang="en-US" dirty="0"/>
              <a:t>) = 0.</a:t>
            </a:r>
          </a:p>
          <a:p>
            <a:pPr>
              <a:buFont typeface="Arial" panose="020B0604020202020204" pitchFamily="34" charset="0"/>
              <a:buChar char="•"/>
            </a:pPr>
            <a:r>
              <a:rPr lang="en-US" dirty="0"/>
              <a:t>Then </a:t>
            </a:r>
            <a:r>
              <a:rPr lang="en-US" i="1" dirty="0"/>
              <a:t>P</a:t>
            </a:r>
            <a:r>
              <a:rPr lang="en-US" dirty="0"/>
              <a:t>(</a:t>
            </a:r>
            <a:r>
              <a:rPr lang="en-US" i="1" dirty="0"/>
              <a:t>A </a:t>
            </a:r>
            <a:r>
              <a:rPr lang="en-US" dirty="0"/>
              <a:t>OR </a:t>
            </a:r>
            <a:r>
              <a:rPr lang="en-US" i="1" dirty="0"/>
              <a:t>B</a:t>
            </a:r>
            <a:r>
              <a:rPr lang="en-US" dirty="0"/>
              <a:t>) = </a:t>
            </a:r>
            <a:r>
              <a:rPr lang="en-US" i="1" dirty="0"/>
              <a:t>P</a:t>
            </a:r>
            <a:r>
              <a:rPr lang="en-US" dirty="0"/>
              <a:t>(</a:t>
            </a:r>
            <a:r>
              <a:rPr lang="en-US" i="1" dirty="0"/>
              <a:t>A</a:t>
            </a:r>
            <a:r>
              <a:rPr lang="en-US" dirty="0"/>
              <a:t>) + </a:t>
            </a:r>
            <a:r>
              <a:rPr lang="en-US" i="1" dirty="0"/>
              <a:t>P</a:t>
            </a:r>
            <a:r>
              <a:rPr lang="en-US" dirty="0"/>
              <a:t>(</a:t>
            </a:r>
            <a:r>
              <a:rPr lang="en-US" i="1" dirty="0"/>
              <a:t>B</a:t>
            </a:r>
            <a:r>
              <a:rPr lang="en-US" dirty="0"/>
              <a:t>) - </a:t>
            </a:r>
            <a:r>
              <a:rPr lang="en-US" i="1" dirty="0"/>
              <a:t>P</a:t>
            </a:r>
            <a:r>
              <a:rPr lang="en-US" dirty="0"/>
              <a:t>(</a:t>
            </a:r>
            <a:r>
              <a:rPr lang="en-US" i="1" dirty="0"/>
              <a:t>A </a:t>
            </a:r>
            <a:r>
              <a:rPr lang="en-US" dirty="0"/>
              <a:t>AND </a:t>
            </a:r>
            <a:r>
              <a:rPr lang="en-US" i="1" dirty="0"/>
              <a:t>B</a:t>
            </a:r>
            <a:r>
              <a:rPr lang="en-US" dirty="0"/>
              <a:t>) becomes </a:t>
            </a:r>
          </a:p>
          <a:p>
            <a:pPr>
              <a:buFont typeface="Arial" panose="020B0604020202020204" pitchFamily="34" charset="0"/>
              <a:buChar char="•"/>
            </a:pPr>
            <a:r>
              <a:rPr lang="en-US" i="1" dirty="0"/>
              <a:t>P</a:t>
            </a:r>
            <a:r>
              <a:rPr lang="en-US" dirty="0"/>
              <a:t>(</a:t>
            </a:r>
            <a:r>
              <a:rPr lang="en-US" i="1" dirty="0"/>
              <a:t>A </a:t>
            </a:r>
            <a:r>
              <a:rPr lang="en-US" dirty="0"/>
              <a:t>OR </a:t>
            </a:r>
            <a:r>
              <a:rPr lang="en-US" i="1" dirty="0"/>
              <a:t>B</a:t>
            </a:r>
            <a:r>
              <a:rPr lang="en-US" dirty="0"/>
              <a:t>) = </a:t>
            </a:r>
            <a:r>
              <a:rPr lang="en-US" i="1" dirty="0"/>
              <a:t>P</a:t>
            </a:r>
            <a:r>
              <a:rPr lang="en-US" dirty="0"/>
              <a:t>(</a:t>
            </a:r>
            <a:r>
              <a:rPr lang="en-US" i="1" dirty="0"/>
              <a:t>A</a:t>
            </a:r>
            <a:r>
              <a:rPr lang="en-US" dirty="0"/>
              <a:t>) + </a:t>
            </a:r>
            <a:r>
              <a:rPr lang="en-US" i="1" dirty="0"/>
              <a:t>P</a:t>
            </a:r>
            <a:r>
              <a:rPr lang="en-US" dirty="0"/>
              <a:t>(</a:t>
            </a:r>
            <a:r>
              <a:rPr lang="en-US" i="1" dirty="0"/>
              <a:t>B</a:t>
            </a:r>
            <a:r>
              <a:rPr lang="en-US" dirty="0"/>
              <a:t>).</a:t>
            </a:r>
            <a:endParaRPr lang="en-US" sz="14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968A4954-3D14-BB96-7468-BC2AB4BF1E9B}"/>
              </a:ext>
            </a:extLst>
          </p:cNvPr>
          <p:cNvSpPr>
            <a:spLocks noGrp="1"/>
          </p:cNvSpPr>
          <p:nvPr>
            <p:ph type="sldNum" sz="quarter" idx="12"/>
          </p:nvPr>
        </p:nvSpPr>
        <p:spPr/>
        <p:txBody>
          <a:bodyPr/>
          <a:lstStyle/>
          <a:p>
            <a:fld id="{3A98EE3D-8CD1-4C3F-BD1C-C98C9596463C}" type="slidenum">
              <a:rPr lang="en-US" smtClean="0"/>
              <a:t>35</a:t>
            </a:fld>
            <a:endParaRPr lang="en-US" dirty="0"/>
          </a:p>
        </p:txBody>
      </p:sp>
    </p:spTree>
    <p:extLst>
      <p:ext uri="{BB962C8B-B14F-4D97-AF65-F5344CB8AC3E}">
        <p14:creationId xmlns:p14="http://schemas.microsoft.com/office/powerpoint/2010/main" val="8940932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F781F-0616-7B35-3308-D48B5A5F9362}"/>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68F88B23-9C59-E2D9-CED4-ECE5F9164692}"/>
              </a:ext>
            </a:extLst>
          </p:cNvPr>
          <p:cNvSpPr>
            <a:spLocks noGrp="1"/>
          </p:cNvSpPr>
          <p:nvPr>
            <p:ph idx="1"/>
          </p:nvPr>
        </p:nvSpPr>
        <p:spPr/>
        <p:txBody>
          <a:bodyPr>
            <a:normAutofit/>
          </a:bodyPr>
          <a:lstStyle/>
          <a:p>
            <a:r>
              <a:rPr lang="en-US" dirty="0"/>
              <a:t>Klaus is trying to choose where to go on vacation. His two choices are: A = New Zealand and B = Alaska. Klaus can only afford one vacation. The probability that he chooses A is P(A) = 0.6 and the probability that he chooses B is P(B) = 0.35.</a:t>
            </a:r>
          </a:p>
          <a:p>
            <a:r>
              <a:rPr lang="en-US" dirty="0"/>
              <a:t>P(A∩B)=0 because Klaus can only afford to take one vacation</a:t>
            </a:r>
          </a:p>
          <a:p>
            <a:r>
              <a:rPr lang="en-US" dirty="0"/>
              <a:t>Therefore, the probability that he chooses either New Zealand or Alaska is P(A∪B)=P(A)+P(B)=0.6+0.35=0.95. </a:t>
            </a:r>
          </a:p>
          <a:p>
            <a:pPr marL="0" indent="0">
              <a:buNone/>
            </a:pPr>
            <a:r>
              <a:rPr lang="en-US" dirty="0"/>
              <a:t>Note that the probability that he does not choose to go anywhere on vacation must be 0.05.</a:t>
            </a:r>
          </a:p>
        </p:txBody>
      </p:sp>
    </p:spTree>
    <p:extLst>
      <p:ext uri="{BB962C8B-B14F-4D97-AF65-F5344CB8AC3E}">
        <p14:creationId xmlns:p14="http://schemas.microsoft.com/office/powerpoint/2010/main" val="38022588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B39B4-765F-4B1C-9C09-15615588E912}"/>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F31489EC-B503-63D8-32B8-944C58CC27ED}"/>
              </a:ext>
            </a:extLst>
          </p:cNvPr>
          <p:cNvSpPr>
            <a:spLocks noGrp="1"/>
          </p:cNvSpPr>
          <p:nvPr>
            <p:ph idx="1"/>
          </p:nvPr>
        </p:nvSpPr>
        <p:spPr/>
        <p:txBody>
          <a:bodyPr/>
          <a:lstStyle/>
          <a:p>
            <a:r>
              <a:rPr lang="en-US" dirty="0"/>
              <a:t>Carlos plays college soccer. He makes a goal 65% of the time he shoots. Carlos is going to attempt two goals in a row in the next game. A = the event Carlos is successful on his first attempt. P(A) = 0.65. B = the event Carlos is successful on his second attempt. P(B) = 0.65. Carlos tends to shoot in streaks. The probability that he makes the second goal GIVEN that he made the first goal is 0.90.</a:t>
            </a:r>
          </a:p>
          <a:p>
            <a:pPr algn="l"/>
            <a:r>
              <a:rPr lang="en-US" b="0" i="0" dirty="0">
                <a:solidFill>
                  <a:srgbClr val="424242"/>
                </a:solidFill>
                <a:effectLst/>
              </a:rPr>
              <a:t>a. What is the probability that he makes both goals?</a:t>
            </a:r>
          </a:p>
          <a:p>
            <a:pPr algn="l"/>
            <a:r>
              <a:rPr lang="en-US" b="0" i="0" dirty="0">
                <a:solidFill>
                  <a:srgbClr val="424242"/>
                </a:solidFill>
                <a:effectLst/>
              </a:rPr>
              <a:t>b. What is the probability that Carlos makes either the first goal or the second goal?</a:t>
            </a:r>
          </a:p>
          <a:p>
            <a:pPr algn="l"/>
            <a:r>
              <a:rPr lang="en-US" b="0" i="0" dirty="0">
                <a:solidFill>
                  <a:srgbClr val="424242"/>
                </a:solidFill>
                <a:effectLst/>
              </a:rPr>
              <a:t>c. Are </a:t>
            </a:r>
            <a:r>
              <a:rPr lang="en-US" b="0" i="1" dirty="0">
                <a:solidFill>
                  <a:srgbClr val="424242"/>
                </a:solidFill>
                <a:effectLst/>
              </a:rPr>
              <a:t>A</a:t>
            </a:r>
            <a:r>
              <a:rPr lang="en-US" b="0" i="0" dirty="0">
                <a:solidFill>
                  <a:srgbClr val="424242"/>
                </a:solidFill>
                <a:effectLst/>
              </a:rPr>
              <a:t> and </a:t>
            </a:r>
            <a:r>
              <a:rPr lang="en-US" b="0" i="1" dirty="0">
                <a:solidFill>
                  <a:srgbClr val="424242"/>
                </a:solidFill>
                <a:effectLst/>
              </a:rPr>
              <a:t>B</a:t>
            </a:r>
            <a:r>
              <a:rPr lang="en-US" b="0" i="0" dirty="0">
                <a:solidFill>
                  <a:srgbClr val="424242"/>
                </a:solidFill>
                <a:effectLst/>
              </a:rPr>
              <a:t> independent?</a:t>
            </a:r>
          </a:p>
          <a:p>
            <a:pPr algn="l"/>
            <a:r>
              <a:rPr lang="en-US" b="0" i="0" dirty="0">
                <a:solidFill>
                  <a:srgbClr val="424242"/>
                </a:solidFill>
                <a:effectLst/>
              </a:rPr>
              <a:t>d. Are </a:t>
            </a:r>
            <a:r>
              <a:rPr lang="en-US" b="0" i="1" dirty="0">
                <a:solidFill>
                  <a:srgbClr val="424242"/>
                </a:solidFill>
                <a:effectLst/>
              </a:rPr>
              <a:t>A</a:t>
            </a:r>
            <a:r>
              <a:rPr lang="en-US" b="0" i="0" dirty="0">
                <a:solidFill>
                  <a:srgbClr val="424242"/>
                </a:solidFill>
                <a:effectLst/>
              </a:rPr>
              <a:t> and </a:t>
            </a:r>
            <a:r>
              <a:rPr lang="en-US" b="0" i="1" dirty="0">
                <a:solidFill>
                  <a:srgbClr val="424242"/>
                </a:solidFill>
                <a:effectLst/>
              </a:rPr>
              <a:t>B</a:t>
            </a:r>
            <a:r>
              <a:rPr lang="en-US" b="0" i="0" dirty="0">
                <a:solidFill>
                  <a:srgbClr val="424242"/>
                </a:solidFill>
                <a:effectLst/>
              </a:rPr>
              <a:t> mutually exclusive?</a:t>
            </a:r>
          </a:p>
          <a:p>
            <a:endParaRPr lang="en-US" dirty="0"/>
          </a:p>
          <a:p>
            <a:pPr marL="0" indent="0">
              <a:buNone/>
            </a:pPr>
            <a:endParaRPr lang="en-US" dirty="0"/>
          </a:p>
        </p:txBody>
      </p:sp>
      <p:sp>
        <p:nvSpPr>
          <p:cNvPr id="4" name="Slide Number Placeholder 3">
            <a:extLst>
              <a:ext uri="{FF2B5EF4-FFF2-40B4-BE49-F238E27FC236}">
                <a16:creationId xmlns:a16="http://schemas.microsoft.com/office/drawing/2014/main" id="{49583D8E-6D2F-5B63-03B4-64D1B5CE4F49}"/>
              </a:ext>
            </a:extLst>
          </p:cNvPr>
          <p:cNvSpPr>
            <a:spLocks noGrp="1"/>
          </p:cNvSpPr>
          <p:nvPr>
            <p:ph type="sldNum" sz="quarter" idx="12"/>
          </p:nvPr>
        </p:nvSpPr>
        <p:spPr/>
        <p:txBody>
          <a:bodyPr/>
          <a:lstStyle/>
          <a:p>
            <a:fld id="{3A98EE3D-8CD1-4C3F-BD1C-C98C9596463C}" type="slidenum">
              <a:rPr lang="en-US" smtClean="0"/>
              <a:t>37</a:t>
            </a:fld>
            <a:endParaRPr lang="en-US" dirty="0"/>
          </a:p>
        </p:txBody>
      </p:sp>
    </p:spTree>
    <p:extLst>
      <p:ext uri="{BB962C8B-B14F-4D97-AF65-F5344CB8AC3E}">
        <p14:creationId xmlns:p14="http://schemas.microsoft.com/office/powerpoint/2010/main" val="39198835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67F93-A551-1814-9D74-F04045355C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3A18A5-B167-B072-55DF-ACCC023993D9}"/>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619AA0C8-CD17-35D9-8082-7F1013263DA7}"/>
              </a:ext>
            </a:extLst>
          </p:cNvPr>
          <p:cNvSpPr>
            <a:spLocks noGrp="1"/>
          </p:cNvSpPr>
          <p:nvPr>
            <p:ph idx="1"/>
          </p:nvPr>
        </p:nvSpPr>
        <p:spPr>
          <a:xfrm>
            <a:off x="1097280" y="1982113"/>
            <a:ext cx="10058400" cy="4385834"/>
          </a:xfrm>
        </p:spPr>
        <p:txBody>
          <a:bodyPr>
            <a:normAutofit fontScale="77500" lnSpcReduction="20000"/>
          </a:bodyPr>
          <a:lstStyle/>
          <a:p>
            <a:pPr algn="l"/>
            <a:r>
              <a:rPr lang="en-US" b="0" i="0" dirty="0">
                <a:solidFill>
                  <a:srgbClr val="424242"/>
                </a:solidFill>
                <a:effectLst/>
              </a:rPr>
              <a:t>a. The problem is asking you to find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AND </a:t>
            </a:r>
            <a:r>
              <a:rPr lang="en-US" b="0" i="1" dirty="0">
                <a:solidFill>
                  <a:srgbClr val="424242"/>
                </a:solidFill>
                <a:effectLst/>
              </a:rPr>
              <a:t>B</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 AND </a:t>
            </a:r>
            <a:r>
              <a:rPr lang="en-US" b="0" i="1" dirty="0">
                <a:solidFill>
                  <a:srgbClr val="424242"/>
                </a:solidFill>
                <a:effectLst/>
              </a:rPr>
              <a:t>A</a:t>
            </a:r>
            <a:r>
              <a:rPr lang="en-US" b="0" i="0" dirty="0">
                <a:solidFill>
                  <a:srgbClr val="424242"/>
                </a:solidFill>
                <a:effectLst/>
              </a:rPr>
              <a:t>). Since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 0.90: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 AND </a:t>
            </a:r>
            <a:r>
              <a:rPr lang="en-US" b="0" i="1" dirty="0">
                <a:solidFill>
                  <a:srgbClr val="424242"/>
                </a:solidFill>
                <a:effectLst/>
              </a:rPr>
              <a:t>A</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 (0.90)(0.65) = 0.585</a:t>
            </a:r>
          </a:p>
          <a:p>
            <a:pPr algn="l"/>
            <a:r>
              <a:rPr lang="en-US" b="0" i="0" dirty="0">
                <a:solidFill>
                  <a:srgbClr val="424242"/>
                </a:solidFill>
                <a:effectLst/>
              </a:rPr>
              <a:t>Carlos makes the first and second goals with probability 0.585.</a:t>
            </a:r>
          </a:p>
          <a:p>
            <a:pPr algn="l"/>
            <a:r>
              <a:rPr lang="en-US" b="0" i="0" dirty="0">
                <a:solidFill>
                  <a:srgbClr val="424242"/>
                </a:solidFill>
                <a:effectLst/>
              </a:rPr>
              <a:t>b. The problem is asking you to find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OR </a:t>
            </a:r>
            <a:r>
              <a:rPr lang="en-US" b="0" i="1" dirty="0">
                <a:solidFill>
                  <a:srgbClr val="424242"/>
                </a:solidFill>
                <a:effectLst/>
              </a:rPr>
              <a:t>B</a:t>
            </a:r>
            <a:r>
              <a:rPr lang="en-US" b="0" i="0" dirty="0">
                <a:solidFill>
                  <a:srgbClr val="424242"/>
                </a:solidFill>
                <a:effectLst/>
              </a:rPr>
              <a:t>).</a:t>
            </a:r>
          </a:p>
          <a:p>
            <a:pPr algn="l"/>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OR </a:t>
            </a:r>
            <a:r>
              <a:rPr lang="en-US" b="0" i="1" dirty="0">
                <a:solidFill>
                  <a:srgbClr val="424242"/>
                </a:solidFill>
                <a:effectLst/>
              </a:rPr>
              <a:t>B</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AND </a:t>
            </a:r>
            <a:r>
              <a:rPr lang="en-US" b="0" i="1" dirty="0">
                <a:solidFill>
                  <a:srgbClr val="424242"/>
                </a:solidFill>
                <a:effectLst/>
              </a:rPr>
              <a:t>B</a:t>
            </a:r>
            <a:r>
              <a:rPr lang="en-US" b="0" i="0" dirty="0">
                <a:solidFill>
                  <a:srgbClr val="424242"/>
                </a:solidFill>
                <a:effectLst/>
              </a:rPr>
              <a:t>) = 0.65 + 0.65 - 0.585 = 0.715</a:t>
            </a:r>
          </a:p>
          <a:p>
            <a:pPr algn="l"/>
            <a:r>
              <a:rPr lang="en-US" b="0" i="0" dirty="0">
                <a:solidFill>
                  <a:srgbClr val="424242"/>
                </a:solidFill>
                <a:effectLst/>
              </a:rPr>
              <a:t>Carlos makes either the first goal or the second goal with probability 0.715.</a:t>
            </a:r>
          </a:p>
          <a:p>
            <a:pPr algn="l"/>
            <a:r>
              <a:rPr lang="en-US" b="0" i="0" dirty="0">
                <a:solidFill>
                  <a:srgbClr val="424242"/>
                </a:solidFill>
                <a:effectLst/>
              </a:rPr>
              <a:t>c. No, they are not, because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 AND </a:t>
            </a:r>
            <a:r>
              <a:rPr lang="en-US" b="0" i="1" dirty="0">
                <a:solidFill>
                  <a:srgbClr val="424242"/>
                </a:solidFill>
                <a:effectLst/>
              </a:rPr>
              <a:t>A</a:t>
            </a:r>
            <a:r>
              <a:rPr lang="en-US" b="0" i="0" dirty="0">
                <a:solidFill>
                  <a:srgbClr val="424242"/>
                </a:solidFill>
                <a:effectLst/>
              </a:rPr>
              <a:t>) = 0.585.</a:t>
            </a:r>
          </a:p>
          <a:p>
            <a:pPr algn="l"/>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 (0.65)(0.65) = 0.423</a:t>
            </a:r>
          </a:p>
          <a:p>
            <a:pPr algn="l"/>
            <a:r>
              <a:rPr lang="en-US" b="0" i="0" dirty="0">
                <a:solidFill>
                  <a:srgbClr val="424242"/>
                </a:solidFill>
                <a:effectLst/>
              </a:rPr>
              <a:t>0.423 ≠ 0.585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 AND </a:t>
            </a:r>
            <a:r>
              <a:rPr lang="en-US" b="0" i="1" dirty="0">
                <a:solidFill>
                  <a:srgbClr val="424242"/>
                </a:solidFill>
                <a:effectLst/>
              </a:rPr>
              <a:t>A</a:t>
            </a:r>
            <a:r>
              <a:rPr lang="en-US" b="0" i="0" dirty="0">
                <a:solidFill>
                  <a:srgbClr val="424242"/>
                </a:solidFill>
                <a:effectLst/>
              </a:rPr>
              <a:t>)</a:t>
            </a:r>
          </a:p>
          <a:p>
            <a:pPr algn="l"/>
            <a:r>
              <a:rPr lang="en-US" b="0" i="0" dirty="0">
                <a:solidFill>
                  <a:srgbClr val="424242"/>
                </a:solidFill>
                <a:effectLst/>
              </a:rPr>
              <a:t>So,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 AND </a:t>
            </a:r>
            <a:r>
              <a:rPr lang="en-US" b="0" i="1" dirty="0">
                <a:solidFill>
                  <a:srgbClr val="424242"/>
                </a:solidFill>
                <a:effectLst/>
              </a:rPr>
              <a:t>A</a:t>
            </a:r>
            <a:r>
              <a:rPr lang="en-US" b="0" i="0" dirty="0">
                <a:solidFill>
                  <a:srgbClr val="424242"/>
                </a:solidFill>
                <a:effectLst/>
              </a:rPr>
              <a:t>) is </a:t>
            </a:r>
            <a:r>
              <a:rPr lang="en-US" b="1" i="0" dirty="0">
                <a:solidFill>
                  <a:srgbClr val="424242"/>
                </a:solidFill>
                <a:effectLst/>
              </a:rPr>
              <a:t>not</a:t>
            </a:r>
            <a:r>
              <a:rPr lang="en-US" b="0" i="0" dirty="0">
                <a:solidFill>
                  <a:srgbClr val="424242"/>
                </a:solidFill>
                <a:effectLst/>
              </a:rPr>
              <a:t> equal to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B</a:t>
            </a:r>
            <a:r>
              <a:rPr lang="en-US" b="0" i="0" dirty="0">
                <a:solidFill>
                  <a:srgbClr val="424242"/>
                </a:solidFill>
                <a:effectLst/>
              </a:rPr>
              <a:t>)</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a:t>
            </a:r>
          </a:p>
          <a:p>
            <a:pPr algn="l"/>
            <a:r>
              <a:rPr lang="en-US" b="0" i="0" dirty="0">
                <a:solidFill>
                  <a:srgbClr val="424242"/>
                </a:solidFill>
                <a:effectLst/>
              </a:rPr>
              <a:t>d. No, they are not because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and </a:t>
            </a:r>
            <a:r>
              <a:rPr lang="en-US" b="0" i="1" dirty="0">
                <a:solidFill>
                  <a:srgbClr val="424242"/>
                </a:solidFill>
                <a:effectLst/>
              </a:rPr>
              <a:t>B</a:t>
            </a:r>
            <a:r>
              <a:rPr lang="en-US" b="0" i="0" dirty="0">
                <a:solidFill>
                  <a:srgbClr val="424242"/>
                </a:solidFill>
                <a:effectLst/>
              </a:rPr>
              <a:t>) = 0.585.</a:t>
            </a:r>
          </a:p>
          <a:p>
            <a:pPr algn="l"/>
            <a:r>
              <a:rPr lang="en-US" b="0" i="0" dirty="0">
                <a:solidFill>
                  <a:srgbClr val="424242"/>
                </a:solidFill>
                <a:effectLst/>
              </a:rPr>
              <a:t>To be mutually exclusive,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A</a:t>
            </a:r>
            <a:r>
              <a:rPr lang="en-US" b="0" i="0" dirty="0">
                <a:solidFill>
                  <a:srgbClr val="424242"/>
                </a:solidFill>
                <a:effectLst/>
              </a:rPr>
              <a:t> AND </a:t>
            </a:r>
            <a:r>
              <a:rPr lang="en-US" b="0" i="1" dirty="0">
                <a:solidFill>
                  <a:srgbClr val="424242"/>
                </a:solidFill>
                <a:effectLst/>
              </a:rPr>
              <a:t>B</a:t>
            </a:r>
            <a:r>
              <a:rPr lang="en-US" b="0" i="0" dirty="0">
                <a:solidFill>
                  <a:srgbClr val="424242"/>
                </a:solidFill>
                <a:effectLst/>
              </a:rPr>
              <a:t>) must equal zero.</a:t>
            </a:r>
          </a:p>
        </p:txBody>
      </p:sp>
      <p:sp>
        <p:nvSpPr>
          <p:cNvPr id="4" name="Slide Number Placeholder 3">
            <a:extLst>
              <a:ext uri="{FF2B5EF4-FFF2-40B4-BE49-F238E27FC236}">
                <a16:creationId xmlns:a16="http://schemas.microsoft.com/office/drawing/2014/main" id="{30B1C23D-88B4-815C-F7EC-87D335111AA8}"/>
              </a:ext>
            </a:extLst>
          </p:cNvPr>
          <p:cNvSpPr>
            <a:spLocks noGrp="1"/>
          </p:cNvSpPr>
          <p:nvPr>
            <p:ph type="sldNum" sz="quarter" idx="12"/>
          </p:nvPr>
        </p:nvSpPr>
        <p:spPr/>
        <p:txBody>
          <a:bodyPr/>
          <a:lstStyle/>
          <a:p>
            <a:fld id="{3A98EE3D-8CD1-4C3F-BD1C-C98C9596463C}" type="slidenum">
              <a:rPr lang="en-US" smtClean="0"/>
              <a:t>38</a:t>
            </a:fld>
            <a:endParaRPr lang="en-US" dirty="0"/>
          </a:p>
        </p:txBody>
      </p:sp>
    </p:spTree>
    <p:extLst>
      <p:ext uri="{BB962C8B-B14F-4D97-AF65-F5344CB8AC3E}">
        <p14:creationId xmlns:p14="http://schemas.microsoft.com/office/powerpoint/2010/main" val="12022358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EF7ED2-97CD-0D2B-09FF-39EAC91DD972}"/>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8D4D5936-43CA-D803-9E88-ABB12C5AE4F7}"/>
              </a:ext>
            </a:extLst>
          </p:cNvPr>
          <p:cNvSpPr>
            <a:spLocks noGrp="1"/>
          </p:cNvSpPr>
          <p:nvPr>
            <p:ph idx="1"/>
          </p:nvPr>
        </p:nvSpPr>
        <p:spPr/>
        <p:txBody>
          <a:bodyPr>
            <a:normAutofit lnSpcReduction="10000"/>
          </a:bodyPr>
          <a:lstStyle/>
          <a:p>
            <a:pPr algn="l"/>
            <a:r>
              <a:rPr lang="en-US" b="0" i="0" dirty="0">
                <a:solidFill>
                  <a:srgbClr val="424242"/>
                </a:solidFill>
                <a:effectLst/>
              </a:rPr>
              <a:t>Felicity attends Modesto JC in Modesto, CA. The probability that Felicity enrolls in a math class is 0.2 and the probability that she enrolls in a speech class is 0.65. The probability that she enrolls in a math class GIVEN that she enrolls in speech class is 0.25.</a:t>
            </a:r>
          </a:p>
          <a:p>
            <a:pPr algn="l"/>
            <a:r>
              <a:rPr lang="en-US" b="0" i="0" dirty="0">
                <a:solidFill>
                  <a:srgbClr val="424242"/>
                </a:solidFill>
                <a:effectLst/>
              </a:rPr>
              <a:t>Let: </a:t>
            </a:r>
            <a:r>
              <a:rPr lang="en-US" b="0" i="1" dirty="0">
                <a:solidFill>
                  <a:srgbClr val="424242"/>
                </a:solidFill>
                <a:effectLst/>
              </a:rPr>
              <a:t>M</a:t>
            </a:r>
            <a:r>
              <a:rPr lang="en-US" b="0" i="0" dirty="0">
                <a:solidFill>
                  <a:srgbClr val="424242"/>
                </a:solidFill>
                <a:effectLst/>
              </a:rPr>
              <a:t> = math class, </a:t>
            </a:r>
            <a:r>
              <a:rPr lang="en-US" b="0" i="1" dirty="0">
                <a:solidFill>
                  <a:srgbClr val="424242"/>
                </a:solidFill>
                <a:effectLst/>
              </a:rPr>
              <a:t>S</a:t>
            </a:r>
            <a:r>
              <a:rPr lang="en-US" b="0" i="0" dirty="0">
                <a:solidFill>
                  <a:srgbClr val="424242"/>
                </a:solidFill>
                <a:effectLst/>
              </a:rPr>
              <a:t> = speech class, </a:t>
            </a:r>
            <a:r>
              <a:rPr lang="en-US" b="0" i="1" dirty="0">
                <a:solidFill>
                  <a:srgbClr val="424242"/>
                </a:solidFill>
                <a:effectLst/>
              </a:rPr>
              <a:t>M</a:t>
            </a:r>
            <a:r>
              <a:rPr lang="en-US" b="0" i="0" dirty="0">
                <a:solidFill>
                  <a:srgbClr val="424242"/>
                </a:solidFill>
                <a:effectLst/>
              </a:rPr>
              <a:t>|</a:t>
            </a:r>
            <a:r>
              <a:rPr lang="en-US" b="0" i="1" dirty="0">
                <a:solidFill>
                  <a:srgbClr val="424242"/>
                </a:solidFill>
                <a:effectLst/>
              </a:rPr>
              <a:t>S</a:t>
            </a:r>
            <a:r>
              <a:rPr lang="en-US" b="0" i="0" dirty="0">
                <a:solidFill>
                  <a:srgbClr val="424242"/>
                </a:solidFill>
                <a:effectLst/>
              </a:rPr>
              <a:t> = math given speech</a:t>
            </a:r>
          </a:p>
          <a:p>
            <a:pPr algn="l">
              <a:buFont typeface="+mj-lt"/>
              <a:buAutoNum type="alphaLcPeriod"/>
            </a:pPr>
            <a:r>
              <a:rPr lang="en-US" b="0" i="0" dirty="0">
                <a:solidFill>
                  <a:srgbClr val="424242"/>
                </a:solidFill>
                <a:effectLst/>
              </a:rPr>
              <a:t>What is the probability that Felicity enrolls in math and speech? Find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M</a:t>
            </a:r>
            <a:r>
              <a:rPr lang="en-US" b="0" i="0" dirty="0">
                <a:solidFill>
                  <a:srgbClr val="424242"/>
                </a:solidFill>
                <a:effectLst/>
              </a:rPr>
              <a:t> AND </a:t>
            </a:r>
            <a:r>
              <a:rPr lang="en-US" b="0" i="1" dirty="0">
                <a:solidFill>
                  <a:srgbClr val="424242"/>
                </a:solidFill>
                <a:effectLst/>
              </a:rPr>
              <a:t>S</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M</a:t>
            </a:r>
            <a:r>
              <a:rPr lang="en-US" b="0" i="0" dirty="0">
                <a:solidFill>
                  <a:srgbClr val="424242"/>
                </a:solidFill>
                <a:effectLst/>
              </a:rPr>
              <a:t>|</a:t>
            </a:r>
            <a:r>
              <a:rPr lang="en-US" b="0" i="1" dirty="0">
                <a:solidFill>
                  <a:srgbClr val="424242"/>
                </a:solidFill>
                <a:effectLst/>
              </a:rPr>
              <a:t>S</a:t>
            </a:r>
            <a:r>
              <a:rPr lang="en-US" b="0" i="0" dirty="0">
                <a:solidFill>
                  <a:srgbClr val="424242"/>
                </a:solidFill>
                <a:effectLst/>
              </a:rPr>
              <a:t>)</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S</a:t>
            </a:r>
            <a:r>
              <a:rPr lang="en-US" b="0" i="0" dirty="0">
                <a:solidFill>
                  <a:srgbClr val="424242"/>
                </a:solidFill>
                <a:effectLst/>
              </a:rPr>
              <a:t>).</a:t>
            </a:r>
          </a:p>
          <a:p>
            <a:pPr algn="l">
              <a:buFont typeface="+mj-lt"/>
              <a:buAutoNum type="alphaLcPeriod"/>
            </a:pPr>
            <a:r>
              <a:rPr lang="en-US" b="0" i="0" dirty="0">
                <a:solidFill>
                  <a:srgbClr val="424242"/>
                </a:solidFill>
                <a:effectLst/>
              </a:rPr>
              <a:t>What is the probability that Felicity enrolls in math or speech classes? Find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M</a:t>
            </a:r>
            <a:r>
              <a:rPr lang="en-US" b="0" i="0" dirty="0">
                <a:solidFill>
                  <a:srgbClr val="424242"/>
                </a:solidFill>
                <a:effectLst/>
              </a:rPr>
              <a:t> OR </a:t>
            </a:r>
            <a:r>
              <a:rPr lang="en-US" b="0" i="1" dirty="0">
                <a:solidFill>
                  <a:srgbClr val="424242"/>
                </a:solidFill>
                <a:effectLst/>
              </a:rPr>
              <a:t>S</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M</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S</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M</a:t>
            </a:r>
            <a:r>
              <a:rPr lang="en-US" b="0" i="0" dirty="0">
                <a:solidFill>
                  <a:srgbClr val="424242"/>
                </a:solidFill>
                <a:effectLst/>
              </a:rPr>
              <a:t> AND </a:t>
            </a:r>
            <a:r>
              <a:rPr lang="en-US" b="0" i="1" dirty="0">
                <a:solidFill>
                  <a:srgbClr val="424242"/>
                </a:solidFill>
                <a:effectLst/>
              </a:rPr>
              <a:t>S</a:t>
            </a:r>
            <a:r>
              <a:rPr lang="en-US" b="0" i="0" dirty="0">
                <a:solidFill>
                  <a:srgbClr val="424242"/>
                </a:solidFill>
                <a:effectLst/>
              </a:rPr>
              <a:t>).</a:t>
            </a:r>
          </a:p>
          <a:p>
            <a:pPr algn="l">
              <a:buFont typeface="+mj-lt"/>
              <a:buAutoNum type="alphaLcPeriod"/>
            </a:pPr>
            <a:r>
              <a:rPr lang="en-US" b="0" i="0" dirty="0">
                <a:solidFill>
                  <a:srgbClr val="424242"/>
                </a:solidFill>
                <a:effectLst/>
              </a:rPr>
              <a:t>Are </a:t>
            </a:r>
            <a:r>
              <a:rPr lang="en-US" b="0" i="1" dirty="0">
                <a:solidFill>
                  <a:srgbClr val="424242"/>
                </a:solidFill>
                <a:effectLst/>
              </a:rPr>
              <a:t>M</a:t>
            </a:r>
            <a:r>
              <a:rPr lang="en-US" b="0" i="0" dirty="0">
                <a:solidFill>
                  <a:srgbClr val="424242"/>
                </a:solidFill>
                <a:effectLst/>
              </a:rPr>
              <a:t> and </a:t>
            </a:r>
            <a:r>
              <a:rPr lang="en-US" b="0" i="1" dirty="0">
                <a:solidFill>
                  <a:srgbClr val="424242"/>
                </a:solidFill>
                <a:effectLst/>
              </a:rPr>
              <a:t>S</a:t>
            </a:r>
            <a:r>
              <a:rPr lang="en-US" b="0" i="0" dirty="0">
                <a:solidFill>
                  <a:srgbClr val="424242"/>
                </a:solidFill>
                <a:effectLst/>
              </a:rPr>
              <a:t> independent? Is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M</a:t>
            </a:r>
            <a:r>
              <a:rPr lang="en-US" b="0" i="0" dirty="0">
                <a:solidFill>
                  <a:srgbClr val="424242"/>
                </a:solidFill>
                <a:effectLst/>
              </a:rPr>
              <a:t>|</a:t>
            </a:r>
            <a:r>
              <a:rPr lang="en-US" b="0" i="1" dirty="0">
                <a:solidFill>
                  <a:srgbClr val="424242"/>
                </a:solidFill>
                <a:effectLst/>
              </a:rPr>
              <a:t>S</a:t>
            </a:r>
            <a:r>
              <a:rPr lang="en-US" b="0" i="0" dirty="0">
                <a:solidFill>
                  <a:srgbClr val="424242"/>
                </a:solidFill>
                <a:effectLst/>
              </a:rPr>
              <a:t>) =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M</a:t>
            </a:r>
            <a:r>
              <a:rPr lang="en-US" b="0" i="0" dirty="0">
                <a:solidFill>
                  <a:srgbClr val="424242"/>
                </a:solidFill>
                <a:effectLst/>
              </a:rPr>
              <a:t>)?</a:t>
            </a:r>
          </a:p>
          <a:p>
            <a:pPr algn="l">
              <a:buFont typeface="+mj-lt"/>
              <a:buAutoNum type="alphaLcPeriod"/>
            </a:pPr>
            <a:r>
              <a:rPr lang="en-US" b="0" i="0" dirty="0">
                <a:solidFill>
                  <a:srgbClr val="424242"/>
                </a:solidFill>
                <a:effectLst/>
              </a:rPr>
              <a:t>Are </a:t>
            </a:r>
            <a:r>
              <a:rPr lang="en-US" b="0" i="1" dirty="0">
                <a:solidFill>
                  <a:srgbClr val="424242"/>
                </a:solidFill>
                <a:effectLst/>
              </a:rPr>
              <a:t>M</a:t>
            </a:r>
            <a:r>
              <a:rPr lang="en-US" b="0" i="0" dirty="0">
                <a:solidFill>
                  <a:srgbClr val="424242"/>
                </a:solidFill>
                <a:effectLst/>
              </a:rPr>
              <a:t> and </a:t>
            </a:r>
            <a:r>
              <a:rPr lang="en-US" b="0" i="1" dirty="0">
                <a:solidFill>
                  <a:srgbClr val="424242"/>
                </a:solidFill>
                <a:effectLst/>
              </a:rPr>
              <a:t>S</a:t>
            </a:r>
            <a:r>
              <a:rPr lang="en-US" b="0" i="0" dirty="0">
                <a:solidFill>
                  <a:srgbClr val="424242"/>
                </a:solidFill>
                <a:effectLst/>
              </a:rPr>
              <a:t> mutually exclusive? Is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M</a:t>
            </a:r>
            <a:r>
              <a:rPr lang="en-US" b="0" i="0" dirty="0">
                <a:solidFill>
                  <a:srgbClr val="424242"/>
                </a:solidFill>
                <a:effectLst/>
              </a:rPr>
              <a:t> AND </a:t>
            </a:r>
            <a:r>
              <a:rPr lang="en-US" b="0" i="1" dirty="0">
                <a:solidFill>
                  <a:srgbClr val="424242"/>
                </a:solidFill>
                <a:effectLst/>
              </a:rPr>
              <a:t>S</a:t>
            </a:r>
            <a:r>
              <a:rPr lang="en-US" b="0" i="0" dirty="0">
                <a:solidFill>
                  <a:srgbClr val="424242"/>
                </a:solidFill>
                <a:effectLst/>
              </a:rPr>
              <a:t>) = 0?</a:t>
            </a:r>
          </a:p>
          <a:p>
            <a:endParaRPr lang="en-US" dirty="0"/>
          </a:p>
        </p:txBody>
      </p:sp>
      <p:sp>
        <p:nvSpPr>
          <p:cNvPr id="4" name="Slide Number Placeholder 3">
            <a:extLst>
              <a:ext uri="{FF2B5EF4-FFF2-40B4-BE49-F238E27FC236}">
                <a16:creationId xmlns:a16="http://schemas.microsoft.com/office/drawing/2014/main" id="{C219E0E0-9931-4184-0923-3CBC50750AA5}"/>
              </a:ext>
            </a:extLst>
          </p:cNvPr>
          <p:cNvSpPr>
            <a:spLocks noGrp="1"/>
          </p:cNvSpPr>
          <p:nvPr>
            <p:ph type="sldNum" sz="quarter" idx="12"/>
          </p:nvPr>
        </p:nvSpPr>
        <p:spPr/>
        <p:txBody>
          <a:bodyPr/>
          <a:lstStyle/>
          <a:p>
            <a:fld id="{3A98EE3D-8CD1-4C3F-BD1C-C98C9596463C}" type="slidenum">
              <a:rPr lang="en-US" smtClean="0"/>
              <a:t>39</a:t>
            </a:fld>
            <a:endParaRPr lang="en-US" dirty="0"/>
          </a:p>
        </p:txBody>
      </p:sp>
    </p:spTree>
    <p:extLst>
      <p:ext uri="{BB962C8B-B14F-4D97-AF65-F5344CB8AC3E}">
        <p14:creationId xmlns:p14="http://schemas.microsoft.com/office/powerpoint/2010/main" val="1161075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9B138-3CC7-EAC2-E783-EF51DB29806B}"/>
              </a:ext>
            </a:extLst>
          </p:cNvPr>
          <p:cNvSpPr>
            <a:spLocks noGrp="1"/>
          </p:cNvSpPr>
          <p:nvPr>
            <p:ph type="title"/>
          </p:nvPr>
        </p:nvSpPr>
        <p:spPr/>
        <p:txBody>
          <a:bodyPr/>
          <a:lstStyle/>
          <a:p>
            <a:r>
              <a:rPr lang="en-US" dirty="0"/>
              <a:t>Terminology</a:t>
            </a:r>
          </a:p>
        </p:txBody>
      </p:sp>
      <p:sp>
        <p:nvSpPr>
          <p:cNvPr id="3" name="Content Placeholder 2">
            <a:extLst>
              <a:ext uri="{FF2B5EF4-FFF2-40B4-BE49-F238E27FC236}">
                <a16:creationId xmlns:a16="http://schemas.microsoft.com/office/drawing/2014/main" id="{EF79641A-77F4-CE69-3292-0264A95DBF52}"/>
              </a:ext>
            </a:extLst>
          </p:cNvPr>
          <p:cNvSpPr>
            <a:spLocks noGrp="1"/>
          </p:cNvSpPr>
          <p:nvPr>
            <p:ph idx="1"/>
          </p:nvPr>
        </p:nvSpPr>
        <p:spPr/>
        <p:txBody>
          <a:bodyPr>
            <a:normAutofit/>
          </a:bodyPr>
          <a:lstStyle/>
          <a:p>
            <a:pPr>
              <a:buFont typeface="Arial" panose="020B0604020202020204" pitchFamily="34" charset="0"/>
              <a:buChar char="•"/>
            </a:pPr>
            <a:r>
              <a:rPr lang="en-US" b="1" dirty="0"/>
              <a:t>Probability</a:t>
            </a:r>
            <a:r>
              <a:rPr lang="en-US" dirty="0"/>
              <a:t> is a measure that is associated with how certain we are of outcomes of a particular experiment or activity.</a:t>
            </a:r>
          </a:p>
          <a:p>
            <a:pPr>
              <a:buFont typeface="Arial" panose="020B0604020202020204" pitchFamily="34" charset="0"/>
              <a:buChar char="•"/>
            </a:pPr>
            <a:r>
              <a:rPr lang="en-US" dirty="0"/>
              <a:t>An </a:t>
            </a:r>
            <a:r>
              <a:rPr lang="en-US" b="1" dirty="0"/>
              <a:t>experiment </a:t>
            </a:r>
            <a:r>
              <a:rPr lang="en-US" dirty="0"/>
              <a:t>is a planned operation carried out under controlled conditions. If the result is not predetermined, then the experiment is said to be a </a:t>
            </a:r>
            <a:r>
              <a:rPr lang="en-US" b="1" dirty="0"/>
              <a:t>chance </a:t>
            </a:r>
            <a:r>
              <a:rPr lang="en-US" dirty="0"/>
              <a:t>experiment. </a:t>
            </a:r>
          </a:p>
          <a:p>
            <a:pPr lvl="1">
              <a:buFont typeface="Arial" panose="020B0604020202020204" pitchFamily="34" charset="0"/>
              <a:buChar char="•"/>
            </a:pPr>
            <a:r>
              <a:rPr lang="en-US" i="1" dirty="0"/>
              <a:t>Flipping one fair coin twice is an example of an experiment.</a:t>
            </a:r>
          </a:p>
          <a:p>
            <a:pPr>
              <a:buFont typeface="Arial" panose="020B0604020202020204" pitchFamily="34" charset="0"/>
              <a:buChar char="•"/>
            </a:pPr>
            <a:r>
              <a:rPr lang="en-US" dirty="0"/>
              <a:t>A result of an experiment is called an </a:t>
            </a:r>
            <a:r>
              <a:rPr lang="en-US" b="1" dirty="0"/>
              <a:t>outcome</a:t>
            </a:r>
            <a:r>
              <a:rPr lang="en-US" dirty="0"/>
              <a:t>. The </a:t>
            </a:r>
            <a:r>
              <a:rPr lang="en-US" b="1" dirty="0"/>
              <a:t>sample space </a:t>
            </a:r>
            <a:r>
              <a:rPr lang="en-US" dirty="0"/>
              <a:t>of an experiment is the set of all possible outcomes.</a:t>
            </a:r>
          </a:p>
          <a:p>
            <a:pPr>
              <a:buFont typeface="Arial" panose="020B0604020202020204" pitchFamily="34" charset="0"/>
              <a:buChar char="•"/>
            </a:pPr>
            <a:r>
              <a:rPr lang="en-US" dirty="0"/>
              <a:t>The uppercase letter </a:t>
            </a:r>
            <a:r>
              <a:rPr lang="en-US" i="1" dirty="0"/>
              <a:t>S </a:t>
            </a:r>
            <a:r>
              <a:rPr lang="en-US" dirty="0"/>
              <a:t>is used to denote the </a:t>
            </a:r>
            <a:r>
              <a:rPr lang="en-US" b="1" dirty="0"/>
              <a:t>sample space</a:t>
            </a:r>
            <a:r>
              <a:rPr lang="en-US" dirty="0"/>
              <a:t>. </a:t>
            </a:r>
          </a:p>
          <a:p>
            <a:pPr lvl="1">
              <a:buFont typeface="Arial" panose="020B0604020202020204" pitchFamily="34" charset="0"/>
              <a:buChar char="•"/>
            </a:pPr>
            <a:r>
              <a:rPr lang="en-US" i="1" dirty="0"/>
              <a:t>For example, if you flip one fair coin, S = {H, T} where H = heads and T = tails are the outcomes.</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83F56FB-F5E9-D196-2FB1-77DBC05E5419}"/>
              </a:ext>
            </a:extLst>
          </p:cNvPr>
          <p:cNvSpPr>
            <a:spLocks noGrp="1"/>
          </p:cNvSpPr>
          <p:nvPr>
            <p:ph type="sldNum" sz="quarter" idx="12"/>
          </p:nvPr>
        </p:nvSpPr>
        <p:spPr/>
        <p:txBody>
          <a:bodyPr/>
          <a:lstStyle/>
          <a:p>
            <a:fld id="{3A98EE3D-8CD1-4C3F-BD1C-C98C9596463C}" type="slidenum">
              <a:rPr lang="en-US" smtClean="0"/>
              <a:t>4</a:t>
            </a:fld>
            <a:endParaRPr lang="en-US" dirty="0"/>
          </a:p>
        </p:txBody>
      </p:sp>
    </p:spTree>
    <p:extLst>
      <p:ext uri="{BB962C8B-B14F-4D97-AF65-F5344CB8AC3E}">
        <p14:creationId xmlns:p14="http://schemas.microsoft.com/office/powerpoint/2010/main" val="768455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B7310F-3B7D-9AA5-8482-8420CDB25D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567CB-4FC4-C3BB-9C54-24AD359DDC24}"/>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CCC3B355-B872-0578-9E2A-0A7519CA70CF}"/>
              </a:ext>
            </a:extLst>
          </p:cNvPr>
          <p:cNvSpPr>
            <a:spLocks noGrp="1"/>
          </p:cNvSpPr>
          <p:nvPr>
            <p:ph idx="1"/>
          </p:nvPr>
        </p:nvSpPr>
        <p:spPr/>
        <p:txBody>
          <a:bodyPr>
            <a:normAutofit/>
          </a:bodyPr>
          <a:lstStyle/>
          <a:p>
            <a:pPr algn="l"/>
            <a:r>
              <a:rPr lang="en-US" b="0" i="0" dirty="0">
                <a:solidFill>
                  <a:srgbClr val="424242"/>
                </a:solidFill>
                <a:effectLst/>
              </a:rPr>
              <a:t>a. 0.1625, b. 0.6875, c. No, d. No</a:t>
            </a:r>
            <a:endParaRPr lang="en-US" dirty="0"/>
          </a:p>
        </p:txBody>
      </p:sp>
      <p:sp>
        <p:nvSpPr>
          <p:cNvPr id="4" name="Slide Number Placeholder 3">
            <a:extLst>
              <a:ext uri="{FF2B5EF4-FFF2-40B4-BE49-F238E27FC236}">
                <a16:creationId xmlns:a16="http://schemas.microsoft.com/office/drawing/2014/main" id="{5EB15657-0212-48D1-1F71-629FAF8AF8FE}"/>
              </a:ext>
            </a:extLst>
          </p:cNvPr>
          <p:cNvSpPr>
            <a:spLocks noGrp="1"/>
          </p:cNvSpPr>
          <p:nvPr>
            <p:ph type="sldNum" sz="quarter" idx="12"/>
          </p:nvPr>
        </p:nvSpPr>
        <p:spPr/>
        <p:txBody>
          <a:bodyPr/>
          <a:lstStyle/>
          <a:p>
            <a:fld id="{3A98EE3D-8CD1-4C3F-BD1C-C98C9596463C}" type="slidenum">
              <a:rPr lang="en-US" smtClean="0"/>
              <a:t>40</a:t>
            </a:fld>
            <a:endParaRPr lang="en-US" dirty="0"/>
          </a:p>
        </p:txBody>
      </p:sp>
    </p:spTree>
    <p:extLst>
      <p:ext uri="{BB962C8B-B14F-4D97-AF65-F5344CB8AC3E}">
        <p14:creationId xmlns:p14="http://schemas.microsoft.com/office/powerpoint/2010/main" val="6448297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1D4684-E8BF-E544-FF73-5CB33FCA7BD6}"/>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E741FDB4-EC1F-E1A9-4D6C-B10972E82F4A}"/>
              </a:ext>
            </a:extLst>
          </p:cNvPr>
          <p:cNvSpPr>
            <a:spLocks noGrp="1"/>
          </p:cNvSpPr>
          <p:nvPr>
            <p:ph idx="1"/>
          </p:nvPr>
        </p:nvSpPr>
        <p:spPr>
          <a:xfrm>
            <a:off x="1097280" y="1965687"/>
            <a:ext cx="10058400" cy="4254424"/>
          </a:xfrm>
        </p:spPr>
        <p:txBody>
          <a:bodyPr>
            <a:normAutofit fontScale="92500" lnSpcReduction="20000"/>
          </a:bodyPr>
          <a:lstStyle/>
          <a:p>
            <a:r>
              <a:rPr lang="en-US" dirty="0"/>
              <a:t>Studies show that about one woman in seven (approximately 14.3%) who live to be 90 will develop breast cancer. Suppose that of those women who develop breast cancer, a test is negative 2% of the time. Also suppose that in the general population of women, the test for breast cancer is negative about 85% of the time. Let B = woman develops breast cancer and let N = tests negative. Suppose one woman is selected at random.</a:t>
            </a:r>
          </a:p>
          <a:p>
            <a:pPr algn="l"/>
            <a:r>
              <a:rPr lang="en-US" b="0" i="0" dirty="0">
                <a:solidFill>
                  <a:srgbClr val="424242"/>
                </a:solidFill>
                <a:effectLst/>
              </a:rPr>
              <a:t>a. What is the probability that the woman develops breast cancer? What is the probability that woman tests negative?</a:t>
            </a:r>
          </a:p>
          <a:p>
            <a:pPr algn="l"/>
            <a:r>
              <a:rPr lang="en-US" b="0" i="0" dirty="0">
                <a:solidFill>
                  <a:srgbClr val="424242"/>
                </a:solidFill>
                <a:effectLst/>
              </a:rPr>
              <a:t>b. Given that the woman has breast cancer, what is the probability that she tests negative?</a:t>
            </a:r>
          </a:p>
          <a:p>
            <a:pPr algn="l"/>
            <a:r>
              <a:rPr lang="en-US" b="0" i="0" dirty="0">
                <a:solidFill>
                  <a:srgbClr val="424242"/>
                </a:solidFill>
                <a:effectLst/>
              </a:rPr>
              <a:t>c. What is the probability that the woman has breast cancer AND tests negative?</a:t>
            </a:r>
          </a:p>
          <a:p>
            <a:pPr algn="l"/>
            <a:r>
              <a:rPr lang="en-US" b="0" i="0" dirty="0">
                <a:solidFill>
                  <a:srgbClr val="424242"/>
                </a:solidFill>
                <a:effectLst/>
              </a:rPr>
              <a:t>d. What is the probability that the woman has breast cancer or tests negative?</a:t>
            </a:r>
          </a:p>
          <a:p>
            <a:pPr algn="l"/>
            <a:r>
              <a:rPr lang="en-US" b="0" i="0" dirty="0">
                <a:solidFill>
                  <a:srgbClr val="424242"/>
                </a:solidFill>
                <a:effectLst/>
              </a:rPr>
              <a:t>e. Are having breast cancer and testing negative independent events?</a:t>
            </a:r>
          </a:p>
          <a:p>
            <a:pPr algn="l"/>
            <a:r>
              <a:rPr lang="en-US" b="0" i="0" dirty="0">
                <a:solidFill>
                  <a:srgbClr val="424242"/>
                </a:solidFill>
                <a:effectLst/>
              </a:rPr>
              <a:t>f. Are having breast cancer and testing negative mutually exclusive?</a:t>
            </a:r>
          </a:p>
          <a:p>
            <a:endParaRPr lang="en-US" dirty="0"/>
          </a:p>
        </p:txBody>
      </p:sp>
      <p:sp>
        <p:nvSpPr>
          <p:cNvPr id="4" name="Slide Number Placeholder 3">
            <a:extLst>
              <a:ext uri="{FF2B5EF4-FFF2-40B4-BE49-F238E27FC236}">
                <a16:creationId xmlns:a16="http://schemas.microsoft.com/office/drawing/2014/main" id="{7563C730-035C-6338-7B14-ACEADC0A280D}"/>
              </a:ext>
            </a:extLst>
          </p:cNvPr>
          <p:cNvSpPr>
            <a:spLocks noGrp="1"/>
          </p:cNvSpPr>
          <p:nvPr>
            <p:ph type="sldNum" sz="quarter" idx="12"/>
          </p:nvPr>
        </p:nvSpPr>
        <p:spPr/>
        <p:txBody>
          <a:bodyPr/>
          <a:lstStyle/>
          <a:p>
            <a:fld id="{3A98EE3D-8CD1-4C3F-BD1C-C98C9596463C}" type="slidenum">
              <a:rPr lang="en-US" smtClean="0"/>
              <a:t>41</a:t>
            </a:fld>
            <a:endParaRPr lang="en-US" dirty="0"/>
          </a:p>
        </p:txBody>
      </p:sp>
    </p:spTree>
    <p:extLst>
      <p:ext uri="{BB962C8B-B14F-4D97-AF65-F5344CB8AC3E}">
        <p14:creationId xmlns:p14="http://schemas.microsoft.com/office/powerpoint/2010/main" val="2304011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C45FD-4612-7CA0-799B-D50549F3C5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ACF449-F43C-318F-AE30-6A9B1E4C7665}"/>
              </a:ext>
            </a:extLst>
          </p:cNvPr>
          <p:cNvSpPr>
            <a:spLocks noGrp="1"/>
          </p:cNvSpPr>
          <p:nvPr>
            <p:ph type="title"/>
          </p:nvPr>
        </p:nvSpPr>
        <p:spPr/>
        <p:txBody>
          <a:bodyPr/>
          <a:lstStyle/>
          <a:p>
            <a:r>
              <a:rPr lang="en-US" dirty="0"/>
              <a:t>Example - Answers</a:t>
            </a:r>
          </a:p>
        </p:txBody>
      </p:sp>
      <p:sp>
        <p:nvSpPr>
          <p:cNvPr id="3" name="Content Placeholder 2">
            <a:extLst>
              <a:ext uri="{FF2B5EF4-FFF2-40B4-BE49-F238E27FC236}">
                <a16:creationId xmlns:a16="http://schemas.microsoft.com/office/drawing/2014/main" id="{BD3C358A-B38F-5976-1A30-FE0AD4515CE3}"/>
              </a:ext>
            </a:extLst>
          </p:cNvPr>
          <p:cNvSpPr>
            <a:spLocks noGrp="1"/>
          </p:cNvSpPr>
          <p:nvPr>
            <p:ph idx="1"/>
          </p:nvPr>
        </p:nvSpPr>
        <p:spPr>
          <a:xfrm>
            <a:off x="1097280" y="1965687"/>
            <a:ext cx="10058400" cy="4254424"/>
          </a:xfrm>
        </p:spPr>
        <p:txBody>
          <a:bodyPr>
            <a:normAutofit/>
          </a:bodyPr>
          <a:lstStyle/>
          <a:p>
            <a:pPr algn="l"/>
            <a:r>
              <a:rPr lang="en-US" b="0" i="0" dirty="0">
                <a:solidFill>
                  <a:srgbClr val="424242"/>
                </a:solidFill>
                <a:effectLst/>
                <a:latin typeface="Neue Helvetica W01"/>
              </a:rPr>
              <a:t>a.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 0.143;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N</a:t>
            </a:r>
            <a:r>
              <a:rPr lang="en-US" b="0" i="0" dirty="0">
                <a:solidFill>
                  <a:srgbClr val="424242"/>
                </a:solidFill>
                <a:effectLst/>
                <a:latin typeface="Neue Helvetica W01"/>
              </a:rPr>
              <a:t>) = 0.85</a:t>
            </a:r>
          </a:p>
          <a:p>
            <a:pPr algn="l"/>
            <a:r>
              <a:rPr lang="en-US" b="0" i="0" dirty="0">
                <a:solidFill>
                  <a:srgbClr val="424242"/>
                </a:solidFill>
                <a:effectLst/>
                <a:latin typeface="Neue Helvetica W01"/>
              </a:rPr>
              <a:t>b.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N</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 0.02</a:t>
            </a:r>
          </a:p>
          <a:p>
            <a:pPr algn="l"/>
            <a:r>
              <a:rPr lang="en-US" b="0" i="0" dirty="0">
                <a:solidFill>
                  <a:srgbClr val="424242"/>
                </a:solidFill>
                <a:effectLst/>
                <a:latin typeface="Neue Helvetica W01"/>
              </a:rPr>
              <a:t>c.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AND </a:t>
            </a:r>
            <a:r>
              <a:rPr lang="en-US" b="0" i="1" dirty="0">
                <a:solidFill>
                  <a:srgbClr val="424242"/>
                </a:solidFill>
                <a:effectLst/>
                <a:latin typeface="Neue Helvetica W01"/>
              </a:rPr>
              <a:t>N</a:t>
            </a:r>
            <a:r>
              <a:rPr lang="en-US" b="0" i="0" dirty="0">
                <a:solidFill>
                  <a:srgbClr val="424242"/>
                </a:solidFill>
                <a:effectLst/>
                <a:latin typeface="Neue Helvetica W01"/>
              </a:rPr>
              <a:t>) =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N</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 (0.143)(0.02) = 0.0029</a:t>
            </a:r>
          </a:p>
          <a:p>
            <a:pPr algn="l"/>
            <a:r>
              <a:rPr lang="en-US" b="0" i="0" dirty="0">
                <a:solidFill>
                  <a:srgbClr val="424242"/>
                </a:solidFill>
                <a:effectLst/>
                <a:latin typeface="Neue Helvetica W01"/>
              </a:rPr>
              <a:t>d.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OR </a:t>
            </a:r>
            <a:r>
              <a:rPr lang="en-US" b="0" i="1" dirty="0">
                <a:solidFill>
                  <a:srgbClr val="424242"/>
                </a:solidFill>
                <a:effectLst/>
                <a:latin typeface="Neue Helvetica W01"/>
              </a:rPr>
              <a:t>N</a:t>
            </a:r>
            <a:r>
              <a:rPr lang="en-US" b="0" i="0" dirty="0">
                <a:solidFill>
                  <a:srgbClr val="424242"/>
                </a:solidFill>
                <a:effectLst/>
                <a:latin typeface="Neue Helvetica W01"/>
              </a:rPr>
              <a:t>) =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N</a:t>
            </a:r>
            <a:r>
              <a:rPr lang="en-US" b="0" i="0" dirty="0">
                <a:solidFill>
                  <a:srgbClr val="424242"/>
                </a:solidFill>
                <a:effectLst/>
                <a:latin typeface="Neue Helvetica W01"/>
              </a:rPr>
              <a:t>) -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AND </a:t>
            </a:r>
            <a:r>
              <a:rPr lang="en-US" b="0" i="1" dirty="0">
                <a:solidFill>
                  <a:srgbClr val="424242"/>
                </a:solidFill>
                <a:effectLst/>
                <a:latin typeface="Neue Helvetica W01"/>
              </a:rPr>
              <a:t>N</a:t>
            </a:r>
            <a:r>
              <a:rPr lang="en-US" b="0" i="0" dirty="0">
                <a:solidFill>
                  <a:srgbClr val="424242"/>
                </a:solidFill>
                <a:effectLst/>
                <a:latin typeface="Neue Helvetica W01"/>
              </a:rPr>
              <a:t>) = 0.143 + 0.85 - 0.0029 = 0.9901</a:t>
            </a:r>
          </a:p>
          <a:p>
            <a:pPr algn="l"/>
            <a:r>
              <a:rPr lang="en-US" b="0" i="0" dirty="0">
                <a:solidFill>
                  <a:srgbClr val="424242"/>
                </a:solidFill>
                <a:effectLst/>
                <a:latin typeface="Neue Helvetica W01"/>
              </a:rPr>
              <a:t>e. No.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N</a:t>
            </a:r>
            <a:r>
              <a:rPr lang="en-US" b="0" i="0" dirty="0">
                <a:solidFill>
                  <a:srgbClr val="424242"/>
                </a:solidFill>
                <a:effectLst/>
                <a:latin typeface="Neue Helvetica W01"/>
              </a:rPr>
              <a:t>) = 0.85;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N</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 0.02. So,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N</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does not equal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N</a:t>
            </a:r>
            <a:r>
              <a:rPr lang="en-US" b="0" i="0" dirty="0">
                <a:solidFill>
                  <a:srgbClr val="424242"/>
                </a:solidFill>
                <a:effectLst/>
                <a:latin typeface="Neue Helvetica W01"/>
              </a:rPr>
              <a:t>).</a:t>
            </a:r>
          </a:p>
          <a:p>
            <a:pPr algn="l"/>
            <a:r>
              <a:rPr lang="en-US" b="0" i="0" dirty="0">
                <a:solidFill>
                  <a:srgbClr val="424242"/>
                </a:solidFill>
                <a:effectLst/>
                <a:latin typeface="Neue Helvetica W01"/>
              </a:rPr>
              <a:t>f. No.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AND </a:t>
            </a:r>
            <a:r>
              <a:rPr lang="en-US" b="0" i="1" dirty="0">
                <a:solidFill>
                  <a:srgbClr val="424242"/>
                </a:solidFill>
                <a:effectLst/>
                <a:latin typeface="Neue Helvetica W01"/>
              </a:rPr>
              <a:t>N</a:t>
            </a:r>
            <a:r>
              <a:rPr lang="en-US" b="0" i="0" dirty="0">
                <a:solidFill>
                  <a:srgbClr val="424242"/>
                </a:solidFill>
                <a:effectLst/>
                <a:latin typeface="Neue Helvetica W01"/>
              </a:rPr>
              <a:t>) = 0.0029. For </a:t>
            </a:r>
            <a:r>
              <a:rPr lang="en-US" b="0" i="1" dirty="0">
                <a:solidFill>
                  <a:srgbClr val="424242"/>
                </a:solidFill>
                <a:effectLst/>
                <a:latin typeface="Neue Helvetica W01"/>
              </a:rPr>
              <a:t>B</a:t>
            </a:r>
            <a:r>
              <a:rPr lang="en-US" b="0" i="0" dirty="0">
                <a:solidFill>
                  <a:srgbClr val="424242"/>
                </a:solidFill>
                <a:effectLst/>
                <a:latin typeface="Neue Helvetica W01"/>
              </a:rPr>
              <a:t> and </a:t>
            </a:r>
            <a:r>
              <a:rPr lang="en-US" b="0" i="1" dirty="0">
                <a:solidFill>
                  <a:srgbClr val="424242"/>
                </a:solidFill>
                <a:effectLst/>
                <a:latin typeface="Neue Helvetica W01"/>
              </a:rPr>
              <a:t>N</a:t>
            </a:r>
            <a:r>
              <a:rPr lang="en-US" b="0" i="0" dirty="0">
                <a:solidFill>
                  <a:srgbClr val="424242"/>
                </a:solidFill>
                <a:effectLst/>
                <a:latin typeface="Neue Helvetica W01"/>
              </a:rPr>
              <a:t> to be mutually exclusive, </a:t>
            </a:r>
            <a:r>
              <a:rPr lang="en-US" b="0" i="1" dirty="0">
                <a:solidFill>
                  <a:srgbClr val="424242"/>
                </a:solidFill>
                <a:effectLst/>
                <a:latin typeface="Neue Helvetica W01"/>
              </a:rPr>
              <a:t>P</a:t>
            </a:r>
            <a:r>
              <a:rPr lang="en-US" b="0" i="0" dirty="0">
                <a:solidFill>
                  <a:srgbClr val="424242"/>
                </a:solidFill>
                <a:effectLst/>
                <a:latin typeface="Neue Helvetica W01"/>
              </a:rPr>
              <a:t>(</a:t>
            </a:r>
            <a:r>
              <a:rPr lang="en-US" b="0" i="1" dirty="0">
                <a:solidFill>
                  <a:srgbClr val="424242"/>
                </a:solidFill>
                <a:effectLst/>
                <a:latin typeface="Neue Helvetica W01"/>
              </a:rPr>
              <a:t>B</a:t>
            </a:r>
            <a:r>
              <a:rPr lang="en-US" b="0" i="0" dirty="0">
                <a:solidFill>
                  <a:srgbClr val="424242"/>
                </a:solidFill>
                <a:effectLst/>
                <a:latin typeface="Neue Helvetica W01"/>
              </a:rPr>
              <a:t> AND </a:t>
            </a:r>
            <a:r>
              <a:rPr lang="en-US" b="0" i="1" dirty="0">
                <a:solidFill>
                  <a:srgbClr val="424242"/>
                </a:solidFill>
                <a:effectLst/>
                <a:latin typeface="Neue Helvetica W01"/>
              </a:rPr>
              <a:t>N</a:t>
            </a:r>
            <a:r>
              <a:rPr lang="en-US" b="0" i="0" dirty="0">
                <a:solidFill>
                  <a:srgbClr val="424242"/>
                </a:solidFill>
                <a:effectLst/>
                <a:latin typeface="Neue Helvetica W01"/>
              </a:rPr>
              <a:t>) must be zero.</a:t>
            </a:r>
          </a:p>
          <a:p>
            <a:br>
              <a:rPr lang="en-US" b="0" i="0" dirty="0">
                <a:solidFill>
                  <a:srgbClr val="000000"/>
                </a:solidFill>
                <a:effectLst/>
                <a:latin typeface="Neue Helvetica W01"/>
              </a:rPr>
            </a:br>
            <a:endParaRPr lang="en-US" dirty="0"/>
          </a:p>
        </p:txBody>
      </p:sp>
      <p:sp>
        <p:nvSpPr>
          <p:cNvPr id="4" name="Slide Number Placeholder 3">
            <a:extLst>
              <a:ext uri="{FF2B5EF4-FFF2-40B4-BE49-F238E27FC236}">
                <a16:creationId xmlns:a16="http://schemas.microsoft.com/office/drawing/2014/main" id="{0A315803-4444-812B-D1EC-3F205330F70B}"/>
              </a:ext>
            </a:extLst>
          </p:cNvPr>
          <p:cNvSpPr>
            <a:spLocks noGrp="1"/>
          </p:cNvSpPr>
          <p:nvPr>
            <p:ph type="sldNum" sz="quarter" idx="12"/>
          </p:nvPr>
        </p:nvSpPr>
        <p:spPr/>
        <p:txBody>
          <a:bodyPr/>
          <a:lstStyle/>
          <a:p>
            <a:fld id="{3A98EE3D-8CD1-4C3F-BD1C-C98C9596463C}" type="slidenum">
              <a:rPr lang="en-US" smtClean="0"/>
              <a:t>42</a:t>
            </a:fld>
            <a:endParaRPr lang="en-US" dirty="0"/>
          </a:p>
        </p:txBody>
      </p:sp>
    </p:spTree>
    <p:extLst>
      <p:ext uri="{BB962C8B-B14F-4D97-AF65-F5344CB8AC3E}">
        <p14:creationId xmlns:p14="http://schemas.microsoft.com/office/powerpoint/2010/main" val="1816300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53DD3B-79D3-6A42-83F0-E21404A57AAB}"/>
              </a:ext>
            </a:extLst>
          </p:cNvPr>
          <p:cNvSpPr>
            <a:spLocks noGrp="1"/>
          </p:cNvSpPr>
          <p:nvPr>
            <p:ph type="title"/>
          </p:nvPr>
        </p:nvSpPr>
        <p:spPr/>
        <p:txBody>
          <a:bodyPr/>
          <a:lstStyle/>
          <a:p>
            <a:r>
              <a:rPr lang="en-US" dirty="0"/>
              <a:t>Section 3.4</a:t>
            </a:r>
          </a:p>
        </p:txBody>
      </p:sp>
      <p:sp>
        <p:nvSpPr>
          <p:cNvPr id="3" name="Text Placeholder 2">
            <a:extLst>
              <a:ext uri="{FF2B5EF4-FFF2-40B4-BE49-F238E27FC236}">
                <a16:creationId xmlns:a16="http://schemas.microsoft.com/office/drawing/2014/main" id="{01BBAAC9-0ABB-EEC6-B15D-FA39C1620F5B}"/>
              </a:ext>
            </a:extLst>
          </p:cNvPr>
          <p:cNvSpPr>
            <a:spLocks noGrp="1"/>
          </p:cNvSpPr>
          <p:nvPr>
            <p:ph type="body" idx="1"/>
          </p:nvPr>
        </p:nvSpPr>
        <p:spPr/>
        <p:txBody>
          <a:bodyPr/>
          <a:lstStyle/>
          <a:p>
            <a:r>
              <a:rPr lang="en-US" dirty="0"/>
              <a:t>Contingency tables</a:t>
            </a:r>
          </a:p>
        </p:txBody>
      </p:sp>
      <p:sp>
        <p:nvSpPr>
          <p:cNvPr id="4" name="Slide Number Placeholder 3">
            <a:extLst>
              <a:ext uri="{FF2B5EF4-FFF2-40B4-BE49-F238E27FC236}">
                <a16:creationId xmlns:a16="http://schemas.microsoft.com/office/drawing/2014/main" id="{C5B9496F-80AD-9C8E-9B03-776ACAD974B2}"/>
              </a:ext>
            </a:extLst>
          </p:cNvPr>
          <p:cNvSpPr>
            <a:spLocks noGrp="1"/>
          </p:cNvSpPr>
          <p:nvPr>
            <p:ph type="sldNum" sz="quarter" idx="12"/>
          </p:nvPr>
        </p:nvSpPr>
        <p:spPr/>
        <p:txBody>
          <a:bodyPr/>
          <a:lstStyle/>
          <a:p>
            <a:fld id="{3A98EE3D-8CD1-4C3F-BD1C-C98C9596463C}" type="slidenum">
              <a:rPr lang="en-US" smtClean="0"/>
              <a:t>43</a:t>
            </a:fld>
            <a:endParaRPr lang="en-US" dirty="0"/>
          </a:p>
        </p:txBody>
      </p:sp>
    </p:spTree>
    <p:extLst>
      <p:ext uri="{BB962C8B-B14F-4D97-AF65-F5344CB8AC3E}">
        <p14:creationId xmlns:p14="http://schemas.microsoft.com/office/powerpoint/2010/main" val="24358017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2A694-8172-777A-8FDD-6656C63D004C}"/>
              </a:ext>
            </a:extLst>
          </p:cNvPr>
          <p:cNvSpPr>
            <a:spLocks noGrp="1"/>
          </p:cNvSpPr>
          <p:nvPr>
            <p:ph type="title"/>
          </p:nvPr>
        </p:nvSpPr>
        <p:spPr/>
        <p:txBody>
          <a:bodyPr/>
          <a:lstStyle/>
          <a:p>
            <a:r>
              <a:rPr lang="en-US" dirty="0"/>
              <a:t>Contingency Tables</a:t>
            </a:r>
          </a:p>
        </p:txBody>
      </p:sp>
      <p:sp>
        <p:nvSpPr>
          <p:cNvPr id="3" name="Content Placeholder 2">
            <a:extLst>
              <a:ext uri="{FF2B5EF4-FFF2-40B4-BE49-F238E27FC236}">
                <a16:creationId xmlns:a16="http://schemas.microsoft.com/office/drawing/2014/main" id="{A34FBFE3-5394-2BD2-5E1B-56FF11023722}"/>
              </a:ext>
            </a:extLst>
          </p:cNvPr>
          <p:cNvSpPr>
            <a:spLocks noGrp="1"/>
          </p:cNvSpPr>
          <p:nvPr>
            <p:ph idx="1"/>
          </p:nvPr>
        </p:nvSpPr>
        <p:spPr/>
        <p:txBody>
          <a:bodyPr/>
          <a:lstStyle/>
          <a:p>
            <a:pPr>
              <a:buFont typeface="Arial" panose="020B0604020202020204" pitchFamily="34" charset="0"/>
              <a:buChar char="•"/>
            </a:pPr>
            <a:r>
              <a:rPr lang="en-US" dirty="0"/>
              <a:t>A </a:t>
            </a:r>
            <a:r>
              <a:rPr lang="en-US" b="1" dirty="0"/>
              <a:t>contingency table </a:t>
            </a:r>
            <a:r>
              <a:rPr lang="en-US" dirty="0"/>
              <a:t>provides a way of portraying data that can facilitate calculating probabilities. </a:t>
            </a:r>
          </a:p>
          <a:p>
            <a:pPr>
              <a:buFont typeface="Arial" panose="020B0604020202020204" pitchFamily="34" charset="0"/>
              <a:buChar char="•"/>
            </a:pPr>
            <a:r>
              <a:rPr lang="en-US" dirty="0"/>
              <a:t>The table helps in determining conditional probabilities quite easily. </a:t>
            </a:r>
          </a:p>
          <a:p>
            <a:pPr>
              <a:buFont typeface="Arial" panose="020B0604020202020204" pitchFamily="34" charset="0"/>
              <a:buChar char="•"/>
            </a:pPr>
            <a:r>
              <a:rPr lang="en-US" dirty="0"/>
              <a:t>The table displays sample values in relation to two different variables that may be dependent or contingent on one another.</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C471C3E-7A98-8C7D-7D4D-01376FA9201D}"/>
              </a:ext>
            </a:extLst>
          </p:cNvPr>
          <p:cNvSpPr>
            <a:spLocks noGrp="1"/>
          </p:cNvSpPr>
          <p:nvPr>
            <p:ph type="sldNum" sz="quarter" idx="12"/>
          </p:nvPr>
        </p:nvSpPr>
        <p:spPr/>
        <p:txBody>
          <a:bodyPr/>
          <a:lstStyle/>
          <a:p>
            <a:fld id="{3A98EE3D-8CD1-4C3F-BD1C-C98C9596463C}" type="slidenum">
              <a:rPr lang="en-US" smtClean="0"/>
              <a:t>44</a:t>
            </a:fld>
            <a:endParaRPr lang="en-US" dirty="0"/>
          </a:p>
        </p:txBody>
      </p:sp>
    </p:spTree>
    <p:extLst>
      <p:ext uri="{BB962C8B-B14F-4D97-AF65-F5344CB8AC3E}">
        <p14:creationId xmlns:p14="http://schemas.microsoft.com/office/powerpoint/2010/main" val="7921115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E4AFB-ECD4-6E7C-964B-E137F0D61352}"/>
              </a:ext>
            </a:extLst>
          </p:cNvPr>
          <p:cNvSpPr>
            <a:spLocks noGrp="1"/>
          </p:cNvSpPr>
          <p:nvPr>
            <p:ph type="title"/>
          </p:nvPr>
        </p:nvSpPr>
        <p:spPr/>
        <p:txBody>
          <a:bodyPr/>
          <a:lstStyle/>
          <a:p>
            <a:r>
              <a:rPr lang="en-US" dirty="0"/>
              <a:t>Contingency Table Examples</a:t>
            </a:r>
          </a:p>
        </p:txBody>
      </p:sp>
      <p:sp>
        <p:nvSpPr>
          <p:cNvPr id="3" name="Content Placeholder 2">
            <a:extLst>
              <a:ext uri="{FF2B5EF4-FFF2-40B4-BE49-F238E27FC236}">
                <a16:creationId xmlns:a16="http://schemas.microsoft.com/office/drawing/2014/main" id="{5A153ED6-767B-C86E-917D-725263610DA6}"/>
              </a:ext>
            </a:extLst>
          </p:cNvPr>
          <p:cNvSpPr>
            <a:spLocks noGrp="1"/>
          </p:cNvSpPr>
          <p:nvPr>
            <p:ph idx="1"/>
          </p:nvPr>
        </p:nvSpPr>
        <p:spPr/>
        <p:txBody>
          <a:bodyPr/>
          <a:lstStyle/>
          <a:p>
            <a:r>
              <a:rPr lang="en-US" b="0" i="0" dirty="0">
                <a:solidFill>
                  <a:srgbClr val="424242"/>
                </a:solidFill>
                <a:effectLst/>
              </a:rPr>
              <a:t>Suppose a study of speeding violations and drivers who use cell phones produced the following fictional data:</a:t>
            </a:r>
            <a:endParaRPr lang="en-US" dirty="0"/>
          </a:p>
        </p:txBody>
      </p:sp>
      <p:sp>
        <p:nvSpPr>
          <p:cNvPr id="4" name="Slide Number Placeholder 3">
            <a:extLst>
              <a:ext uri="{FF2B5EF4-FFF2-40B4-BE49-F238E27FC236}">
                <a16:creationId xmlns:a16="http://schemas.microsoft.com/office/drawing/2014/main" id="{AFBD12FB-7C0B-DF0A-6AD5-30D73EFE1BF1}"/>
              </a:ext>
            </a:extLst>
          </p:cNvPr>
          <p:cNvSpPr>
            <a:spLocks noGrp="1"/>
          </p:cNvSpPr>
          <p:nvPr>
            <p:ph type="sldNum" sz="quarter" idx="12"/>
          </p:nvPr>
        </p:nvSpPr>
        <p:spPr/>
        <p:txBody>
          <a:bodyPr/>
          <a:lstStyle/>
          <a:p>
            <a:fld id="{3A98EE3D-8CD1-4C3F-BD1C-C98C9596463C}" type="slidenum">
              <a:rPr lang="en-US" smtClean="0"/>
              <a:t>45</a:t>
            </a:fld>
            <a:endParaRPr lang="en-US" dirty="0"/>
          </a:p>
        </p:txBody>
      </p:sp>
      <p:pic>
        <p:nvPicPr>
          <p:cNvPr id="6" name="Picture 5">
            <a:extLst>
              <a:ext uri="{FF2B5EF4-FFF2-40B4-BE49-F238E27FC236}">
                <a16:creationId xmlns:a16="http://schemas.microsoft.com/office/drawing/2014/main" id="{5EC8307E-851A-4C59-71C0-FD544B0E3B7D}"/>
              </a:ext>
            </a:extLst>
          </p:cNvPr>
          <p:cNvPicPr>
            <a:picLocks noChangeAspect="1"/>
          </p:cNvPicPr>
          <p:nvPr/>
        </p:nvPicPr>
        <p:blipFill>
          <a:blip r:embed="rId2"/>
          <a:stretch>
            <a:fillRect/>
          </a:stretch>
        </p:blipFill>
        <p:spPr>
          <a:xfrm>
            <a:off x="1149844" y="2947036"/>
            <a:ext cx="7926625" cy="2537373"/>
          </a:xfrm>
          <a:prstGeom prst="rect">
            <a:avLst/>
          </a:prstGeom>
        </p:spPr>
      </p:pic>
    </p:spTree>
    <p:extLst>
      <p:ext uri="{BB962C8B-B14F-4D97-AF65-F5344CB8AC3E}">
        <p14:creationId xmlns:p14="http://schemas.microsoft.com/office/powerpoint/2010/main" val="5305867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9AC2F-FB8F-133B-E0B6-AA325C92B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37DCF8-3AFE-A8B6-7B26-DBE84DB04B46}"/>
              </a:ext>
            </a:extLst>
          </p:cNvPr>
          <p:cNvSpPr>
            <a:spLocks noGrp="1"/>
          </p:cNvSpPr>
          <p:nvPr>
            <p:ph type="title"/>
          </p:nvPr>
        </p:nvSpPr>
        <p:spPr/>
        <p:txBody>
          <a:bodyPr/>
          <a:lstStyle/>
          <a:p>
            <a:r>
              <a:rPr lang="en-US" dirty="0"/>
              <a:t>Contingency Table Examples</a:t>
            </a:r>
          </a:p>
        </p:txBody>
      </p:sp>
      <p:sp>
        <p:nvSpPr>
          <p:cNvPr id="3" name="Content Placeholder 2">
            <a:extLst>
              <a:ext uri="{FF2B5EF4-FFF2-40B4-BE49-F238E27FC236}">
                <a16:creationId xmlns:a16="http://schemas.microsoft.com/office/drawing/2014/main" id="{E6C4ED4F-5026-01DC-FD55-518A3E1614F3}"/>
              </a:ext>
            </a:extLst>
          </p:cNvPr>
          <p:cNvSpPr>
            <a:spLocks noGrp="1"/>
          </p:cNvSpPr>
          <p:nvPr>
            <p:ph idx="1"/>
          </p:nvPr>
        </p:nvSpPr>
        <p:spPr>
          <a:xfrm>
            <a:off x="1097280" y="4110999"/>
            <a:ext cx="10160243" cy="2107895"/>
          </a:xfrm>
        </p:spPr>
        <p:txBody>
          <a:bodyPr>
            <a:normAutofit fontScale="70000" lnSpcReduction="20000"/>
          </a:bodyPr>
          <a:lstStyle/>
          <a:p>
            <a:r>
              <a:rPr lang="en-US" b="0" i="0" dirty="0">
                <a:solidFill>
                  <a:srgbClr val="424242"/>
                </a:solidFill>
                <a:effectLst/>
              </a:rPr>
              <a:t>a. Find P(Driver is a cell phone user).</a:t>
            </a:r>
          </a:p>
          <a:p>
            <a:r>
              <a:rPr lang="en-US" b="0" i="0" dirty="0">
                <a:solidFill>
                  <a:srgbClr val="424242"/>
                </a:solidFill>
                <a:effectLst/>
              </a:rPr>
              <a:t>b. Find P(driver had no violation in the last year).</a:t>
            </a:r>
          </a:p>
          <a:p>
            <a:r>
              <a:rPr lang="en-US" b="0" i="0" dirty="0">
                <a:solidFill>
                  <a:srgbClr val="424242"/>
                </a:solidFill>
                <a:effectLst/>
              </a:rPr>
              <a:t>c. Find P(Driver had no violation in the last year AND was a cell phone user).</a:t>
            </a:r>
          </a:p>
          <a:p>
            <a:r>
              <a:rPr lang="en-US" b="0" i="0" dirty="0">
                <a:solidFill>
                  <a:srgbClr val="424242"/>
                </a:solidFill>
                <a:effectLst/>
              </a:rPr>
              <a:t>d. Find P(Driver is a cell phone user OR driver had no violation in the last year).</a:t>
            </a:r>
          </a:p>
          <a:p>
            <a:r>
              <a:rPr lang="en-US" b="0" i="0" dirty="0">
                <a:solidFill>
                  <a:srgbClr val="424242"/>
                </a:solidFill>
                <a:effectLst/>
              </a:rPr>
              <a:t>e. Find P(Driver is a cell phone user GIVEN driver had a violation in the last year).</a:t>
            </a:r>
          </a:p>
          <a:p>
            <a:r>
              <a:rPr lang="en-US" b="0" i="0" dirty="0">
                <a:solidFill>
                  <a:srgbClr val="424242"/>
                </a:solidFill>
                <a:effectLst/>
              </a:rPr>
              <a:t>f. Find P(Driver had no violation last year GIVEN driver was not a cell phone user)</a:t>
            </a:r>
            <a:endParaRPr lang="en-US" dirty="0"/>
          </a:p>
        </p:txBody>
      </p:sp>
      <p:sp>
        <p:nvSpPr>
          <p:cNvPr id="4" name="Slide Number Placeholder 3">
            <a:extLst>
              <a:ext uri="{FF2B5EF4-FFF2-40B4-BE49-F238E27FC236}">
                <a16:creationId xmlns:a16="http://schemas.microsoft.com/office/drawing/2014/main" id="{CB009FC6-0C06-8D23-0CCF-4D1FBCBF52B3}"/>
              </a:ext>
            </a:extLst>
          </p:cNvPr>
          <p:cNvSpPr>
            <a:spLocks noGrp="1"/>
          </p:cNvSpPr>
          <p:nvPr>
            <p:ph type="sldNum" sz="quarter" idx="12"/>
          </p:nvPr>
        </p:nvSpPr>
        <p:spPr/>
        <p:txBody>
          <a:bodyPr/>
          <a:lstStyle/>
          <a:p>
            <a:fld id="{3A98EE3D-8CD1-4C3F-BD1C-C98C9596463C}" type="slidenum">
              <a:rPr lang="en-US" smtClean="0"/>
              <a:t>46</a:t>
            </a:fld>
            <a:endParaRPr lang="en-US" dirty="0"/>
          </a:p>
        </p:txBody>
      </p:sp>
      <p:pic>
        <p:nvPicPr>
          <p:cNvPr id="6" name="Picture 5">
            <a:extLst>
              <a:ext uri="{FF2B5EF4-FFF2-40B4-BE49-F238E27FC236}">
                <a16:creationId xmlns:a16="http://schemas.microsoft.com/office/drawing/2014/main" id="{C1934C1B-649C-57C7-2A20-075E86FB2A25}"/>
              </a:ext>
            </a:extLst>
          </p:cNvPr>
          <p:cNvPicPr>
            <a:picLocks noChangeAspect="1"/>
          </p:cNvPicPr>
          <p:nvPr/>
        </p:nvPicPr>
        <p:blipFill>
          <a:blip r:embed="rId2"/>
          <a:stretch>
            <a:fillRect/>
          </a:stretch>
        </p:blipFill>
        <p:spPr>
          <a:xfrm>
            <a:off x="1097280" y="2017770"/>
            <a:ext cx="6176307" cy="1977083"/>
          </a:xfrm>
          <a:prstGeom prst="rect">
            <a:avLst/>
          </a:prstGeom>
        </p:spPr>
      </p:pic>
    </p:spTree>
    <p:extLst>
      <p:ext uri="{BB962C8B-B14F-4D97-AF65-F5344CB8AC3E}">
        <p14:creationId xmlns:p14="http://schemas.microsoft.com/office/powerpoint/2010/main" val="12913304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75C06-AE1B-59D6-E07F-600A888FAA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E94A6A-9D6B-BA75-0B8E-EBF24DB9F9E4}"/>
              </a:ext>
            </a:extLst>
          </p:cNvPr>
          <p:cNvSpPr>
            <a:spLocks noGrp="1"/>
          </p:cNvSpPr>
          <p:nvPr>
            <p:ph type="title"/>
          </p:nvPr>
        </p:nvSpPr>
        <p:spPr/>
        <p:txBody>
          <a:bodyPr/>
          <a:lstStyle/>
          <a:p>
            <a:r>
              <a:rPr lang="en-US" dirty="0"/>
              <a:t>Contingency Table Examples - Answers</a:t>
            </a:r>
          </a:p>
        </p:txBody>
      </p:sp>
      <p:sp>
        <p:nvSpPr>
          <p:cNvPr id="4" name="Slide Number Placeholder 3">
            <a:extLst>
              <a:ext uri="{FF2B5EF4-FFF2-40B4-BE49-F238E27FC236}">
                <a16:creationId xmlns:a16="http://schemas.microsoft.com/office/drawing/2014/main" id="{0BA9699A-8F18-1013-E0A5-B42D70B803D2}"/>
              </a:ext>
            </a:extLst>
          </p:cNvPr>
          <p:cNvSpPr>
            <a:spLocks noGrp="1"/>
          </p:cNvSpPr>
          <p:nvPr>
            <p:ph type="sldNum" sz="quarter" idx="12"/>
          </p:nvPr>
        </p:nvSpPr>
        <p:spPr/>
        <p:txBody>
          <a:bodyPr/>
          <a:lstStyle/>
          <a:p>
            <a:fld id="{3A98EE3D-8CD1-4C3F-BD1C-C98C9596463C}" type="slidenum">
              <a:rPr lang="en-US" smtClean="0"/>
              <a:t>47</a:t>
            </a:fld>
            <a:endParaRPr lang="en-US" dirty="0"/>
          </a:p>
        </p:txBody>
      </p:sp>
      <p:pic>
        <p:nvPicPr>
          <p:cNvPr id="7" name="Picture 6">
            <a:extLst>
              <a:ext uri="{FF2B5EF4-FFF2-40B4-BE49-F238E27FC236}">
                <a16:creationId xmlns:a16="http://schemas.microsoft.com/office/drawing/2014/main" id="{844609C5-89E0-4E36-A626-C8F0FD3F1E77}"/>
              </a:ext>
            </a:extLst>
          </p:cNvPr>
          <p:cNvPicPr>
            <a:picLocks noChangeAspect="1"/>
          </p:cNvPicPr>
          <p:nvPr/>
        </p:nvPicPr>
        <p:blipFill>
          <a:blip r:embed="rId2"/>
          <a:stretch>
            <a:fillRect/>
          </a:stretch>
        </p:blipFill>
        <p:spPr>
          <a:xfrm>
            <a:off x="1162770" y="2104468"/>
            <a:ext cx="9167577" cy="3975262"/>
          </a:xfrm>
          <a:prstGeom prst="rect">
            <a:avLst/>
          </a:prstGeom>
        </p:spPr>
      </p:pic>
    </p:spTree>
    <p:extLst>
      <p:ext uri="{BB962C8B-B14F-4D97-AF65-F5344CB8AC3E}">
        <p14:creationId xmlns:p14="http://schemas.microsoft.com/office/powerpoint/2010/main" val="25526115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9C98B6-3CC2-5676-6D46-ED70D03716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06819C-0FDA-A81F-DACF-C85751BA0E5F}"/>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3CC3671D-C269-1601-49F2-6D727B3E6D1D}"/>
              </a:ext>
            </a:extLst>
          </p:cNvPr>
          <p:cNvSpPr>
            <a:spLocks noGrp="1"/>
          </p:cNvSpPr>
          <p:nvPr>
            <p:ph idx="1"/>
          </p:nvPr>
        </p:nvSpPr>
        <p:spPr/>
        <p:txBody>
          <a:bodyPr/>
          <a:lstStyle/>
          <a:p>
            <a:r>
              <a:rPr lang="en-US" dirty="0"/>
              <a:t>Complete the contingency table. You can use the class Excel file and fill that in:</a:t>
            </a:r>
          </a:p>
          <a:p>
            <a:endParaRPr lang="en-US" dirty="0"/>
          </a:p>
          <a:p>
            <a:endParaRPr lang="en-US" dirty="0"/>
          </a:p>
          <a:p>
            <a:endParaRPr lang="en-US" dirty="0"/>
          </a:p>
          <a:p>
            <a:endParaRPr lang="en-US" dirty="0"/>
          </a:p>
          <a:p>
            <a:endParaRPr lang="en-US" dirty="0"/>
          </a:p>
          <a:p>
            <a:r>
              <a:rPr lang="en-US" b="0" i="0" dirty="0">
                <a:solidFill>
                  <a:srgbClr val="424242"/>
                </a:solidFill>
                <a:effectLst/>
              </a:rPr>
              <a:t>Are the events "being a woman" and "preferring the coastline" independent events?</a:t>
            </a:r>
            <a:endParaRPr lang="en-US" dirty="0"/>
          </a:p>
          <a:p>
            <a:endParaRPr lang="en-US" dirty="0"/>
          </a:p>
        </p:txBody>
      </p:sp>
      <p:sp>
        <p:nvSpPr>
          <p:cNvPr id="4" name="Slide Number Placeholder 3">
            <a:extLst>
              <a:ext uri="{FF2B5EF4-FFF2-40B4-BE49-F238E27FC236}">
                <a16:creationId xmlns:a16="http://schemas.microsoft.com/office/drawing/2014/main" id="{90E64A98-345B-D877-12B5-E8EDF1572BC8}"/>
              </a:ext>
            </a:extLst>
          </p:cNvPr>
          <p:cNvSpPr>
            <a:spLocks noGrp="1"/>
          </p:cNvSpPr>
          <p:nvPr>
            <p:ph type="sldNum" sz="quarter" idx="12"/>
          </p:nvPr>
        </p:nvSpPr>
        <p:spPr/>
        <p:txBody>
          <a:bodyPr/>
          <a:lstStyle/>
          <a:p>
            <a:fld id="{3A98EE3D-8CD1-4C3F-BD1C-C98C9596463C}" type="slidenum">
              <a:rPr lang="en-US" smtClean="0"/>
              <a:t>48</a:t>
            </a:fld>
            <a:endParaRPr lang="en-US" dirty="0"/>
          </a:p>
        </p:txBody>
      </p:sp>
      <p:pic>
        <p:nvPicPr>
          <p:cNvPr id="6" name="Picture 5">
            <a:extLst>
              <a:ext uri="{FF2B5EF4-FFF2-40B4-BE49-F238E27FC236}">
                <a16:creationId xmlns:a16="http://schemas.microsoft.com/office/drawing/2014/main" id="{39494028-D739-01E6-73B6-759EF98E7AF3}"/>
              </a:ext>
            </a:extLst>
          </p:cNvPr>
          <p:cNvPicPr>
            <a:picLocks noChangeAspect="1"/>
          </p:cNvPicPr>
          <p:nvPr/>
        </p:nvPicPr>
        <p:blipFill>
          <a:blip r:embed="rId2"/>
          <a:stretch>
            <a:fillRect/>
          </a:stretch>
        </p:blipFill>
        <p:spPr>
          <a:xfrm>
            <a:off x="1182697" y="2577965"/>
            <a:ext cx="9248034" cy="2071898"/>
          </a:xfrm>
          <a:prstGeom prst="rect">
            <a:avLst/>
          </a:prstGeom>
        </p:spPr>
      </p:pic>
    </p:spTree>
    <p:extLst>
      <p:ext uri="{BB962C8B-B14F-4D97-AF65-F5344CB8AC3E}">
        <p14:creationId xmlns:p14="http://schemas.microsoft.com/office/powerpoint/2010/main" val="53225815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F2B3D-3279-6044-CA7F-E48663F1F6B5}"/>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46E982B8-4100-8A54-B49A-C4541BF61A49}"/>
                  </a:ext>
                </a:extLst>
              </p:cNvPr>
              <p:cNvSpPr>
                <a:spLocks noGrp="1"/>
              </p:cNvSpPr>
              <p:nvPr>
                <p:ph idx="1"/>
              </p:nvPr>
            </p:nvSpPr>
            <p:spPr/>
            <p:txBody>
              <a:bodyPr/>
              <a:lstStyle/>
              <a:p>
                <a:r>
                  <a:rPr lang="en-US" dirty="0"/>
                  <a:t>P(F AND C) =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18</m:t>
                        </m:r>
                      </m:num>
                      <m:den>
                        <m:r>
                          <a:rPr lang="en-US" i="1" dirty="0" smtClean="0">
                            <a:latin typeface="Cambria Math" panose="02040503050406030204" pitchFamily="18" charset="0"/>
                          </a:rPr>
                          <m:t>100</m:t>
                        </m:r>
                      </m:den>
                    </m:f>
                  </m:oMath>
                </a14:m>
                <a:r>
                  <a:rPr lang="en-US" dirty="0"/>
                  <a:t>  = 0.18</a:t>
                </a:r>
              </a:p>
              <a:p>
                <a:r>
                  <a:rPr lang="en-US" dirty="0"/>
                  <a:t>P(F)P(C) =  </a:t>
                </a:r>
                <a14:m>
                  <m:oMath xmlns:m="http://schemas.openxmlformats.org/officeDocument/2006/math">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45</m:t>
                        </m:r>
                      </m:num>
                      <m:den>
                        <m:r>
                          <a:rPr lang="en-US" i="1" dirty="0" smtClean="0">
                            <a:latin typeface="Cambria Math" panose="02040503050406030204" pitchFamily="18" charset="0"/>
                          </a:rPr>
                          <m:t>100</m:t>
                        </m:r>
                      </m:den>
                    </m:f>
                    <m:r>
                      <a:rPr lang="en-US" i="1" dirty="0" smtClean="0">
                        <a:latin typeface="Cambria Math" panose="02040503050406030204" pitchFamily="18" charset="0"/>
                      </a:rPr>
                      <m:t>)(</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34</m:t>
                        </m:r>
                      </m:num>
                      <m:den>
                        <m:r>
                          <a:rPr lang="en-US" i="1" dirty="0" smtClean="0">
                            <a:latin typeface="Cambria Math" panose="02040503050406030204" pitchFamily="18" charset="0"/>
                          </a:rPr>
                          <m:t>100</m:t>
                        </m:r>
                      </m:den>
                    </m:f>
                    <m:r>
                      <a:rPr lang="en-US" i="1" dirty="0" smtClean="0">
                        <a:latin typeface="Cambria Math" panose="02040503050406030204" pitchFamily="18" charset="0"/>
                      </a:rPr>
                      <m:t>)</m:t>
                    </m:r>
                  </m:oMath>
                </a14:m>
                <a:r>
                  <a:rPr lang="en-US" dirty="0"/>
                  <a:t> = (0.45)(0.34) = 0.153</a:t>
                </a:r>
              </a:p>
              <a:p>
                <a:r>
                  <a:rPr lang="en-US" dirty="0"/>
                  <a:t>P(F AND C) ≠ P(F)P(C), so the events F and C are not independent.</a:t>
                </a:r>
              </a:p>
            </p:txBody>
          </p:sp>
        </mc:Choice>
        <mc:Fallback xmlns="">
          <p:sp>
            <p:nvSpPr>
              <p:cNvPr id="3" name="Content Placeholder 2">
                <a:extLst>
                  <a:ext uri="{FF2B5EF4-FFF2-40B4-BE49-F238E27FC236}">
                    <a16:creationId xmlns:a16="http://schemas.microsoft.com/office/drawing/2014/main" id="{46E982B8-4100-8A54-B49A-C4541BF61A49}"/>
                  </a:ext>
                </a:extLst>
              </p:cNvPr>
              <p:cNvSpPr>
                <a:spLocks noGrp="1" noRot="1" noChangeAspect="1" noMove="1" noResize="1" noEditPoints="1" noAdjustHandles="1" noChangeArrowheads="1" noChangeShapeType="1" noTextEdit="1"/>
              </p:cNvSpPr>
              <p:nvPr>
                <p:ph idx="1"/>
              </p:nvPr>
            </p:nvSpPr>
            <p:spPr>
              <a:blipFill>
                <a:blip r:embed="rId2"/>
                <a:stretch>
                  <a:fillRect l="-54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916C259-29CF-88E2-E9BB-2967145EC9F7}"/>
              </a:ext>
            </a:extLst>
          </p:cNvPr>
          <p:cNvSpPr>
            <a:spLocks noGrp="1"/>
          </p:cNvSpPr>
          <p:nvPr>
            <p:ph type="sldNum" sz="quarter" idx="12"/>
          </p:nvPr>
        </p:nvSpPr>
        <p:spPr/>
        <p:txBody>
          <a:bodyPr/>
          <a:lstStyle/>
          <a:p>
            <a:fld id="{3A98EE3D-8CD1-4C3F-BD1C-C98C9596463C}" type="slidenum">
              <a:rPr lang="en-US" smtClean="0"/>
              <a:t>49</a:t>
            </a:fld>
            <a:endParaRPr lang="en-US" dirty="0"/>
          </a:p>
        </p:txBody>
      </p:sp>
    </p:spTree>
    <p:extLst>
      <p:ext uri="{BB962C8B-B14F-4D97-AF65-F5344CB8AC3E}">
        <p14:creationId xmlns:p14="http://schemas.microsoft.com/office/powerpoint/2010/main" val="1903284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6E4C9-F374-5927-8052-C6F266670A31}"/>
              </a:ext>
            </a:extLst>
          </p:cNvPr>
          <p:cNvSpPr>
            <a:spLocks noGrp="1"/>
          </p:cNvSpPr>
          <p:nvPr>
            <p:ph type="title"/>
          </p:nvPr>
        </p:nvSpPr>
        <p:spPr/>
        <p:txBody>
          <a:bodyPr/>
          <a:lstStyle/>
          <a:p>
            <a:r>
              <a:rPr lang="en-US" dirty="0"/>
              <a:t>Terminology (Continued)</a:t>
            </a:r>
          </a:p>
        </p:txBody>
      </p:sp>
      <p:sp>
        <p:nvSpPr>
          <p:cNvPr id="3" name="Content Placeholder 2">
            <a:extLst>
              <a:ext uri="{FF2B5EF4-FFF2-40B4-BE49-F238E27FC236}">
                <a16:creationId xmlns:a16="http://schemas.microsoft.com/office/drawing/2014/main" id="{EB2F654B-FDC3-0F91-0C4D-3B477E057EE9}"/>
              </a:ext>
            </a:extLst>
          </p:cNvPr>
          <p:cNvSpPr>
            <a:spLocks noGrp="1"/>
          </p:cNvSpPr>
          <p:nvPr>
            <p:ph idx="1"/>
          </p:nvPr>
        </p:nvSpPr>
        <p:spPr/>
        <p:txBody>
          <a:bodyPr/>
          <a:lstStyle/>
          <a:p>
            <a:pPr>
              <a:buFont typeface="Arial" panose="020B0604020202020204" pitchFamily="34" charset="0"/>
              <a:buChar char="•"/>
            </a:pPr>
            <a:r>
              <a:rPr lang="en-US" dirty="0"/>
              <a:t>An </a:t>
            </a:r>
            <a:r>
              <a:rPr lang="en-US" b="1" dirty="0"/>
              <a:t>event </a:t>
            </a:r>
            <a:r>
              <a:rPr lang="en-US" dirty="0"/>
              <a:t>is any combination of outcomes. Upper case letters like </a:t>
            </a:r>
            <a:r>
              <a:rPr lang="en-US" i="1" dirty="0"/>
              <a:t>A </a:t>
            </a:r>
            <a:r>
              <a:rPr lang="en-US" dirty="0"/>
              <a:t>and </a:t>
            </a:r>
            <a:r>
              <a:rPr lang="en-US" i="1" dirty="0"/>
              <a:t>B </a:t>
            </a:r>
            <a:r>
              <a:rPr lang="en-US" dirty="0"/>
              <a:t>represent events. </a:t>
            </a:r>
          </a:p>
          <a:p>
            <a:pPr lvl="1">
              <a:buFont typeface="Arial" panose="020B0604020202020204" pitchFamily="34" charset="0"/>
              <a:buChar char="•"/>
            </a:pPr>
            <a:r>
              <a:rPr lang="en-US" i="1" dirty="0"/>
              <a:t>For example, if the experiment is to flip one fair coin, event A might be getting at most one head.</a:t>
            </a:r>
            <a:endParaRPr lang="en-US" dirty="0"/>
          </a:p>
          <a:p>
            <a:pPr>
              <a:buFont typeface="Arial" panose="020B0604020202020204" pitchFamily="34" charset="0"/>
              <a:buChar char="•"/>
            </a:pPr>
            <a:r>
              <a:rPr lang="en-US" dirty="0"/>
              <a:t>The probability of an event </a:t>
            </a:r>
            <a:r>
              <a:rPr lang="en-US" i="1" dirty="0"/>
              <a:t>A </a:t>
            </a:r>
            <a:r>
              <a:rPr lang="en-US" dirty="0"/>
              <a:t>is written </a:t>
            </a:r>
            <a:r>
              <a:rPr lang="en-US" i="1" dirty="0"/>
              <a:t>P</a:t>
            </a:r>
            <a:r>
              <a:rPr lang="en-US" dirty="0"/>
              <a:t>(</a:t>
            </a:r>
            <a:r>
              <a:rPr lang="en-US" i="1" dirty="0"/>
              <a:t>A</a:t>
            </a:r>
            <a:r>
              <a:rPr lang="en-US" dirty="0"/>
              <a:t>).</a:t>
            </a:r>
          </a:p>
          <a:p>
            <a:pPr>
              <a:buFont typeface="Arial" panose="020B0604020202020204" pitchFamily="34" charset="0"/>
              <a:buChar char="•"/>
            </a:pPr>
            <a:r>
              <a:rPr lang="en-US" dirty="0"/>
              <a:t>The </a:t>
            </a:r>
            <a:r>
              <a:rPr lang="en-US" b="1" dirty="0"/>
              <a:t>probability </a:t>
            </a:r>
            <a:r>
              <a:rPr lang="en-US" dirty="0"/>
              <a:t>of any outcome is the </a:t>
            </a:r>
            <a:r>
              <a:rPr lang="en-US" b="1" dirty="0"/>
              <a:t>long-term relative frequency </a:t>
            </a:r>
            <a:r>
              <a:rPr lang="en-US" dirty="0"/>
              <a:t>of that outcome.</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F81B211-78FD-CE15-8EF5-B3622F4549C2}"/>
              </a:ext>
            </a:extLst>
          </p:cNvPr>
          <p:cNvSpPr>
            <a:spLocks noGrp="1"/>
          </p:cNvSpPr>
          <p:nvPr>
            <p:ph type="sldNum" sz="quarter" idx="12"/>
          </p:nvPr>
        </p:nvSpPr>
        <p:spPr/>
        <p:txBody>
          <a:bodyPr/>
          <a:lstStyle/>
          <a:p>
            <a:fld id="{3A98EE3D-8CD1-4C3F-BD1C-C98C9596463C}" type="slidenum">
              <a:rPr lang="en-US" smtClean="0"/>
              <a:t>5</a:t>
            </a:fld>
            <a:endParaRPr lang="en-US" dirty="0"/>
          </a:p>
        </p:txBody>
      </p:sp>
    </p:spTree>
    <p:extLst>
      <p:ext uri="{BB962C8B-B14F-4D97-AF65-F5344CB8AC3E}">
        <p14:creationId xmlns:p14="http://schemas.microsoft.com/office/powerpoint/2010/main" val="27572584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18F12A-36F9-67B2-2266-9FD31B47822D}"/>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17FF39EF-38CE-4EA1-D640-90B52CB8240D}"/>
              </a:ext>
            </a:extLst>
          </p:cNvPr>
          <p:cNvSpPr>
            <a:spLocks noGrp="1"/>
          </p:cNvSpPr>
          <p:nvPr>
            <p:ph idx="1"/>
          </p:nvPr>
        </p:nvSpPr>
        <p:spPr/>
        <p:txBody>
          <a:bodyPr>
            <a:normAutofit fontScale="85000" lnSpcReduction="20000"/>
          </a:bodyPr>
          <a:lstStyle/>
          <a:p>
            <a:endParaRPr lang="en-US" dirty="0"/>
          </a:p>
          <a:p>
            <a:endParaRPr lang="en-US" dirty="0"/>
          </a:p>
          <a:p>
            <a:endParaRPr lang="en-US" dirty="0"/>
          </a:p>
          <a:p>
            <a:endParaRPr lang="en-US" dirty="0"/>
          </a:p>
          <a:p>
            <a:pPr algn="l"/>
            <a:r>
              <a:rPr lang="en-US" b="0" i="0" dirty="0">
                <a:solidFill>
                  <a:srgbClr val="424242"/>
                </a:solidFill>
                <a:effectLst/>
              </a:rPr>
              <a:t>Find the probability that a person is a woman or prefers hiking on mountain peaks. Let </a:t>
            </a:r>
            <a:r>
              <a:rPr lang="en-US" b="0" i="1" dirty="0">
                <a:solidFill>
                  <a:srgbClr val="424242"/>
                </a:solidFill>
                <a:effectLst/>
              </a:rPr>
              <a:t>F</a:t>
            </a:r>
            <a:r>
              <a:rPr lang="en-US" b="0" i="0" dirty="0">
                <a:solidFill>
                  <a:srgbClr val="424242"/>
                </a:solidFill>
                <a:effectLst/>
              </a:rPr>
              <a:t> = being a woman, and let </a:t>
            </a:r>
            <a:r>
              <a:rPr lang="en-US" b="0" i="1" dirty="0">
                <a:solidFill>
                  <a:srgbClr val="424242"/>
                </a:solidFill>
                <a:effectLst/>
              </a:rPr>
              <a:t>P</a:t>
            </a:r>
            <a:r>
              <a:rPr lang="en-US" b="0" i="0" dirty="0">
                <a:solidFill>
                  <a:srgbClr val="424242"/>
                </a:solidFill>
                <a:effectLst/>
              </a:rPr>
              <a:t> = prefers mountain peaks.</a:t>
            </a:r>
          </a:p>
          <a:p>
            <a:pPr marL="457200" indent="-457200" algn="l">
              <a:buFont typeface="+mj-lt"/>
              <a:buAutoNum type="alphaLcPeriod"/>
            </a:pPr>
            <a:r>
              <a:rPr lang="en-US" b="0" i="0" dirty="0">
                <a:solidFill>
                  <a:srgbClr val="424242"/>
                </a:solidFill>
                <a:effectLst/>
              </a:rPr>
              <a:t>Find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F</a:t>
            </a:r>
            <a:r>
              <a:rPr lang="en-US" b="0" i="0" dirty="0">
                <a:solidFill>
                  <a:srgbClr val="424242"/>
                </a:solidFill>
                <a:effectLst/>
              </a:rPr>
              <a:t>).</a:t>
            </a:r>
          </a:p>
          <a:p>
            <a:pPr marL="457200" indent="-457200" algn="l">
              <a:buFont typeface="+mj-lt"/>
              <a:buAutoNum type="alphaLcPeriod"/>
            </a:pPr>
            <a:r>
              <a:rPr lang="en-US" b="0" i="0" dirty="0">
                <a:solidFill>
                  <a:srgbClr val="424242"/>
                </a:solidFill>
                <a:effectLst/>
              </a:rPr>
              <a:t>Find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P</a:t>
            </a:r>
            <a:r>
              <a:rPr lang="en-US" b="0" i="0" dirty="0">
                <a:solidFill>
                  <a:srgbClr val="424242"/>
                </a:solidFill>
                <a:effectLst/>
              </a:rPr>
              <a:t>).</a:t>
            </a:r>
          </a:p>
          <a:p>
            <a:pPr marL="457200" indent="-457200" algn="l">
              <a:buFont typeface="+mj-lt"/>
              <a:buAutoNum type="alphaLcPeriod"/>
            </a:pPr>
            <a:r>
              <a:rPr lang="en-US" b="0" i="0" dirty="0">
                <a:solidFill>
                  <a:srgbClr val="424242"/>
                </a:solidFill>
                <a:effectLst/>
              </a:rPr>
              <a:t>Find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F</a:t>
            </a:r>
            <a:r>
              <a:rPr lang="en-US" b="0" i="0" dirty="0">
                <a:solidFill>
                  <a:srgbClr val="424242"/>
                </a:solidFill>
                <a:effectLst/>
              </a:rPr>
              <a:t> AND </a:t>
            </a:r>
            <a:r>
              <a:rPr lang="en-US" b="0" i="1" dirty="0">
                <a:solidFill>
                  <a:srgbClr val="424242"/>
                </a:solidFill>
                <a:effectLst/>
              </a:rPr>
              <a:t>P</a:t>
            </a:r>
            <a:r>
              <a:rPr lang="en-US" b="0" i="0" dirty="0">
                <a:solidFill>
                  <a:srgbClr val="424242"/>
                </a:solidFill>
                <a:effectLst/>
              </a:rPr>
              <a:t>).</a:t>
            </a:r>
          </a:p>
          <a:p>
            <a:pPr marL="457200" indent="-457200" algn="l">
              <a:buFont typeface="+mj-lt"/>
              <a:buAutoNum type="alphaLcPeriod"/>
            </a:pPr>
            <a:r>
              <a:rPr lang="en-US" b="0" i="0" dirty="0">
                <a:solidFill>
                  <a:srgbClr val="424242"/>
                </a:solidFill>
                <a:effectLst/>
              </a:rPr>
              <a:t>Find </a:t>
            </a:r>
            <a:r>
              <a:rPr lang="en-US" b="0" i="1" dirty="0">
                <a:solidFill>
                  <a:srgbClr val="424242"/>
                </a:solidFill>
                <a:effectLst/>
              </a:rPr>
              <a:t>P</a:t>
            </a:r>
            <a:r>
              <a:rPr lang="en-US" b="0" i="0" dirty="0">
                <a:solidFill>
                  <a:srgbClr val="424242"/>
                </a:solidFill>
                <a:effectLst/>
              </a:rPr>
              <a:t>(</a:t>
            </a:r>
            <a:r>
              <a:rPr lang="en-US" b="0" i="1" dirty="0">
                <a:solidFill>
                  <a:srgbClr val="424242"/>
                </a:solidFill>
                <a:effectLst/>
              </a:rPr>
              <a:t>F</a:t>
            </a:r>
            <a:r>
              <a:rPr lang="en-US" b="0" i="0" dirty="0">
                <a:solidFill>
                  <a:srgbClr val="424242"/>
                </a:solidFill>
                <a:effectLst/>
              </a:rPr>
              <a:t> OR </a:t>
            </a:r>
            <a:r>
              <a:rPr lang="en-US" b="0" i="1" dirty="0">
                <a:solidFill>
                  <a:srgbClr val="424242"/>
                </a:solidFill>
                <a:effectLst/>
              </a:rPr>
              <a:t>P</a:t>
            </a:r>
            <a:r>
              <a:rPr lang="en-US" b="0" i="0" dirty="0">
                <a:solidFill>
                  <a:srgbClr val="424242"/>
                </a:solidFill>
                <a:effectLst/>
              </a:rPr>
              <a:t>).</a:t>
            </a:r>
          </a:p>
          <a:p>
            <a:endParaRPr lang="en-US" dirty="0"/>
          </a:p>
        </p:txBody>
      </p:sp>
      <p:sp>
        <p:nvSpPr>
          <p:cNvPr id="4" name="Slide Number Placeholder 3">
            <a:extLst>
              <a:ext uri="{FF2B5EF4-FFF2-40B4-BE49-F238E27FC236}">
                <a16:creationId xmlns:a16="http://schemas.microsoft.com/office/drawing/2014/main" id="{5DC27CDB-AF83-F331-687A-EB80FA492AC0}"/>
              </a:ext>
            </a:extLst>
          </p:cNvPr>
          <p:cNvSpPr>
            <a:spLocks noGrp="1"/>
          </p:cNvSpPr>
          <p:nvPr>
            <p:ph type="sldNum" sz="quarter" idx="12"/>
          </p:nvPr>
        </p:nvSpPr>
        <p:spPr/>
        <p:txBody>
          <a:bodyPr/>
          <a:lstStyle/>
          <a:p>
            <a:fld id="{3A98EE3D-8CD1-4C3F-BD1C-C98C9596463C}" type="slidenum">
              <a:rPr lang="en-US" smtClean="0"/>
              <a:t>50</a:t>
            </a:fld>
            <a:endParaRPr lang="en-US" dirty="0"/>
          </a:p>
        </p:txBody>
      </p:sp>
      <p:pic>
        <p:nvPicPr>
          <p:cNvPr id="6" name="Picture 5">
            <a:extLst>
              <a:ext uri="{FF2B5EF4-FFF2-40B4-BE49-F238E27FC236}">
                <a16:creationId xmlns:a16="http://schemas.microsoft.com/office/drawing/2014/main" id="{3857550F-7099-D5FA-6DAC-86ACB93B7D69}"/>
              </a:ext>
            </a:extLst>
          </p:cNvPr>
          <p:cNvPicPr>
            <a:picLocks noChangeAspect="1"/>
          </p:cNvPicPr>
          <p:nvPr/>
        </p:nvPicPr>
        <p:blipFill>
          <a:blip r:embed="rId2"/>
          <a:stretch>
            <a:fillRect/>
          </a:stretch>
        </p:blipFill>
        <p:spPr>
          <a:xfrm>
            <a:off x="1146559" y="2108201"/>
            <a:ext cx="6488407" cy="1453641"/>
          </a:xfrm>
          <a:prstGeom prst="rect">
            <a:avLst/>
          </a:prstGeom>
        </p:spPr>
      </p:pic>
    </p:spTree>
    <p:extLst>
      <p:ext uri="{BB962C8B-B14F-4D97-AF65-F5344CB8AC3E}">
        <p14:creationId xmlns:p14="http://schemas.microsoft.com/office/powerpoint/2010/main" val="28958069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09808-24FF-57B6-1FF4-BB650F0F09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637E01-EB13-8615-EB9F-46B1A654C972}"/>
              </a:ext>
            </a:extLst>
          </p:cNvPr>
          <p:cNvSpPr>
            <a:spLocks noGrp="1"/>
          </p:cNvSpPr>
          <p:nvPr>
            <p:ph type="title"/>
          </p:nvPr>
        </p:nvSpPr>
        <p:spPr/>
        <p:txBody>
          <a:bodyPr/>
          <a:lstStyle/>
          <a:p>
            <a:r>
              <a:rPr lang="en-US" dirty="0"/>
              <a:t>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58B06FA-D1C6-FFCE-4667-0A91935A211E}"/>
                  </a:ext>
                </a:extLst>
              </p:cNvPr>
              <p:cNvSpPr>
                <a:spLocks noGrp="1"/>
              </p:cNvSpPr>
              <p:nvPr>
                <p:ph idx="1"/>
              </p:nvPr>
            </p:nvSpPr>
            <p:spPr/>
            <p:txBody>
              <a:bodyPr>
                <a:normAutofit/>
              </a:bodyPr>
              <a:lstStyle/>
              <a:p>
                <a:pPr marL="457200" indent="-457200">
                  <a:buFont typeface="+mj-lt"/>
                  <a:buAutoNum type="alphaLcPeriod"/>
                </a:pPr>
                <a:r>
                  <a:rPr lang="en-US" dirty="0"/>
                  <a:t>P(F) =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45</m:t>
                        </m:r>
                      </m:num>
                      <m:den>
                        <m:r>
                          <a:rPr lang="en-US" i="1" dirty="0" smtClean="0">
                            <a:latin typeface="Cambria Math" panose="02040503050406030204" pitchFamily="18" charset="0"/>
                          </a:rPr>
                          <m:t>100</m:t>
                        </m:r>
                      </m:den>
                    </m:f>
                  </m:oMath>
                </a14:m>
                <a:endParaRPr lang="en-US" dirty="0"/>
              </a:p>
              <a:p>
                <a:pPr marL="457200" indent="-457200">
                  <a:buFont typeface="+mj-lt"/>
                  <a:buAutoNum type="alphaLcPeriod"/>
                </a:pPr>
                <a:r>
                  <a:rPr lang="en-US" dirty="0"/>
                  <a:t>P(P) =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25</m:t>
                        </m:r>
                      </m:num>
                      <m:den>
                        <m:r>
                          <a:rPr lang="en-US" i="1" dirty="0" smtClean="0">
                            <a:latin typeface="Cambria Math" panose="02040503050406030204" pitchFamily="18" charset="0"/>
                          </a:rPr>
                          <m:t>100</m:t>
                        </m:r>
                      </m:den>
                    </m:f>
                  </m:oMath>
                </a14:m>
                <a:endParaRPr lang="en-US" dirty="0"/>
              </a:p>
              <a:p>
                <a:pPr marL="457200" indent="-457200">
                  <a:buFont typeface="+mj-lt"/>
                  <a:buAutoNum type="alphaLcPeriod"/>
                </a:pPr>
                <a:r>
                  <a:rPr lang="en-US" dirty="0"/>
                  <a:t>P(F AND P) =  </a:t>
                </a:r>
                <a14:m>
                  <m:oMath xmlns:m="http://schemas.openxmlformats.org/officeDocument/2006/math">
                    <m:f>
                      <m:fPr>
                        <m:ctrlPr>
                          <a:rPr lang="en-US" b="0" i="1" dirty="0" smtClean="0">
                            <a:latin typeface="Cambria Math" panose="02040503050406030204" pitchFamily="18" charset="0"/>
                          </a:rPr>
                        </m:ctrlPr>
                      </m:fPr>
                      <m:num>
                        <m:r>
                          <a:rPr lang="en-US" i="1" dirty="0" smtClean="0">
                            <a:latin typeface="Cambria Math" panose="02040503050406030204" pitchFamily="18" charset="0"/>
                          </a:rPr>
                          <m:t>11</m:t>
                        </m:r>
                      </m:num>
                      <m:den>
                        <m:r>
                          <a:rPr lang="en-US" i="1" dirty="0" smtClean="0">
                            <a:latin typeface="Cambria Math" panose="02040503050406030204" pitchFamily="18" charset="0"/>
                          </a:rPr>
                          <m:t>100</m:t>
                        </m:r>
                      </m:den>
                    </m:f>
                  </m:oMath>
                </a14:m>
                <a:endParaRPr lang="en-US" dirty="0"/>
              </a:p>
              <a:p>
                <a:pPr marL="457200" indent="-457200">
                  <a:buFont typeface="+mj-lt"/>
                  <a:buAutoNum type="alphaLcPeriod"/>
                </a:pPr>
                <a:r>
                  <a:rPr lang="en-US" dirty="0"/>
                  <a:t>P(F OR P) = </a:t>
                </a:r>
                <a14:m>
                  <m:oMath xmlns:m="http://schemas.openxmlformats.org/officeDocument/2006/math">
                    <m:f>
                      <m:fPr>
                        <m:ctrlPr>
                          <a:rPr lang="en-US" b="0" i="1" smtClean="0">
                            <a:latin typeface="Cambria Math" panose="02040503050406030204" pitchFamily="18" charset="0"/>
                          </a:rPr>
                        </m:ctrlPr>
                      </m:fPr>
                      <m:num>
                        <m:r>
                          <a:rPr lang="en-US" b="0" i="1" smtClean="0">
                            <a:latin typeface="Cambria Math" panose="02040503050406030204" pitchFamily="18" charset="0"/>
                          </a:rPr>
                          <m:t>45</m:t>
                        </m:r>
                      </m:num>
                      <m:den>
                        <m:r>
                          <a:rPr lang="en-US" b="0" i="1" smtClean="0">
                            <a:latin typeface="Cambria Math" panose="02040503050406030204" pitchFamily="18" charset="0"/>
                          </a:rPr>
                          <m:t>100</m:t>
                        </m:r>
                      </m:den>
                    </m:f>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25</m:t>
                        </m:r>
                      </m:num>
                      <m:den>
                        <m:r>
                          <a:rPr lang="en-US" b="0" i="1" smtClean="0">
                            <a:latin typeface="Cambria Math" panose="02040503050406030204" pitchFamily="18" charset="0"/>
                          </a:rPr>
                          <m:t>100</m:t>
                        </m:r>
                      </m:den>
                    </m:f>
                    <m:r>
                      <a:rPr lang="en-US" b="0" i="0" smtClean="0">
                        <a:latin typeface="Cambria Math" panose="02040503050406030204" pitchFamily="18" charset="0"/>
                      </a:rPr>
                      <m:t> −</m:t>
                    </m:r>
                    <m:f>
                      <m:fPr>
                        <m:ctrlPr>
                          <a:rPr lang="en-US" b="0" i="1" smtClean="0">
                            <a:latin typeface="Cambria Math" panose="02040503050406030204" pitchFamily="18" charset="0"/>
                          </a:rPr>
                        </m:ctrlPr>
                      </m:fPr>
                      <m:num>
                        <m:r>
                          <a:rPr lang="en-US" b="0" i="0" smtClean="0">
                            <a:latin typeface="Cambria Math" panose="02040503050406030204" pitchFamily="18" charset="0"/>
                          </a:rPr>
                          <m:t>11</m:t>
                        </m:r>
                      </m:num>
                      <m:den>
                        <m:r>
                          <a:rPr lang="en-US" b="0" i="0" smtClean="0">
                            <a:latin typeface="Cambria Math" panose="02040503050406030204" pitchFamily="18" charset="0"/>
                          </a:rPr>
                          <m:t>100</m:t>
                        </m:r>
                      </m:den>
                    </m:f>
                  </m:oMath>
                </a14:m>
                <a:r>
                  <a:rPr lang="en-US" dirty="0"/>
                  <a:t> </a:t>
                </a:r>
                <a14:m>
                  <m:oMath xmlns:m="http://schemas.openxmlformats.org/officeDocument/2006/math">
                    <m:r>
                      <a:rPr lang="en-US" i="1" dirty="0" smtClean="0">
                        <a:latin typeface="Cambria Math" panose="02040503050406030204" pitchFamily="18" charset="0"/>
                      </a:rPr>
                      <m:t>= </m:t>
                    </m:r>
                    <m:f>
                      <m:fPr>
                        <m:ctrlPr>
                          <a:rPr lang="en-US" b="0" i="1" dirty="0" smtClean="0">
                            <a:latin typeface="Cambria Math" panose="02040503050406030204" pitchFamily="18" charset="0"/>
                          </a:rPr>
                        </m:ctrlPr>
                      </m:fPr>
                      <m:num>
                        <m:r>
                          <a:rPr lang="en-US" i="1" dirty="0" smtClean="0">
                            <a:latin typeface="Cambria Math" panose="02040503050406030204" pitchFamily="18" charset="0"/>
                          </a:rPr>
                          <m:t>59</m:t>
                        </m:r>
                      </m:num>
                      <m:den>
                        <m:r>
                          <a:rPr lang="en-US" i="1" dirty="0" smtClean="0">
                            <a:latin typeface="Cambria Math" panose="02040503050406030204" pitchFamily="18" charset="0"/>
                          </a:rPr>
                          <m:t>100</m:t>
                        </m:r>
                      </m:den>
                    </m:f>
                  </m:oMath>
                </a14:m>
                <a:endParaRPr lang="en-US" dirty="0"/>
              </a:p>
            </p:txBody>
          </p:sp>
        </mc:Choice>
        <mc:Fallback xmlns="">
          <p:sp>
            <p:nvSpPr>
              <p:cNvPr id="3" name="Content Placeholder 2">
                <a:extLst>
                  <a:ext uri="{FF2B5EF4-FFF2-40B4-BE49-F238E27FC236}">
                    <a16:creationId xmlns:a16="http://schemas.microsoft.com/office/drawing/2014/main" id="{F58B06FA-D1C6-FFCE-4667-0A91935A211E}"/>
                  </a:ext>
                </a:extLst>
              </p:cNvPr>
              <p:cNvSpPr>
                <a:spLocks noGrp="1" noRot="1" noChangeAspect="1" noMove="1" noResize="1" noEditPoints="1" noAdjustHandles="1" noChangeArrowheads="1" noChangeShapeType="1" noTextEdit="1"/>
              </p:cNvSpPr>
              <p:nvPr>
                <p:ph idx="1"/>
              </p:nvPr>
            </p:nvSpPr>
            <p:spPr>
              <a:blipFill>
                <a:blip r:embed="rId2"/>
                <a:stretch>
                  <a:fillRect l="-1394"/>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4088F35-AEB6-B78B-F770-0082F2E2880B}"/>
              </a:ext>
            </a:extLst>
          </p:cNvPr>
          <p:cNvSpPr>
            <a:spLocks noGrp="1"/>
          </p:cNvSpPr>
          <p:nvPr>
            <p:ph type="sldNum" sz="quarter" idx="12"/>
          </p:nvPr>
        </p:nvSpPr>
        <p:spPr/>
        <p:txBody>
          <a:bodyPr/>
          <a:lstStyle/>
          <a:p>
            <a:fld id="{3A98EE3D-8CD1-4C3F-BD1C-C98C9596463C}" type="slidenum">
              <a:rPr lang="en-US" smtClean="0"/>
              <a:t>51</a:t>
            </a:fld>
            <a:endParaRPr lang="en-US" dirty="0"/>
          </a:p>
        </p:txBody>
      </p:sp>
    </p:spTree>
    <p:extLst>
      <p:ext uri="{BB962C8B-B14F-4D97-AF65-F5344CB8AC3E}">
        <p14:creationId xmlns:p14="http://schemas.microsoft.com/office/powerpoint/2010/main" val="5597616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3D6C8-A311-1B7D-2994-A887501BF6B7}"/>
              </a:ext>
            </a:extLst>
          </p:cNvPr>
          <p:cNvSpPr>
            <a:spLocks noGrp="1"/>
          </p:cNvSpPr>
          <p:nvPr>
            <p:ph type="title"/>
          </p:nvPr>
        </p:nvSpPr>
        <p:spPr/>
        <p:txBody>
          <a:bodyPr/>
          <a:lstStyle/>
          <a:p>
            <a:r>
              <a:rPr lang="en-US" dirty="0"/>
              <a:t>Section 3.5</a:t>
            </a:r>
          </a:p>
        </p:txBody>
      </p:sp>
      <p:sp>
        <p:nvSpPr>
          <p:cNvPr id="3" name="Text Placeholder 2">
            <a:extLst>
              <a:ext uri="{FF2B5EF4-FFF2-40B4-BE49-F238E27FC236}">
                <a16:creationId xmlns:a16="http://schemas.microsoft.com/office/drawing/2014/main" id="{AB19C75C-5EC9-5239-A1A6-5CC9AE5F1D8D}"/>
              </a:ext>
            </a:extLst>
          </p:cNvPr>
          <p:cNvSpPr>
            <a:spLocks noGrp="1"/>
          </p:cNvSpPr>
          <p:nvPr>
            <p:ph type="body" idx="1"/>
          </p:nvPr>
        </p:nvSpPr>
        <p:spPr/>
        <p:txBody>
          <a:bodyPr/>
          <a:lstStyle/>
          <a:p>
            <a:r>
              <a:rPr lang="en-US" dirty="0"/>
              <a:t>Tree and Venn Diagrams</a:t>
            </a:r>
          </a:p>
        </p:txBody>
      </p:sp>
      <p:sp>
        <p:nvSpPr>
          <p:cNvPr id="4" name="Slide Number Placeholder 3">
            <a:extLst>
              <a:ext uri="{FF2B5EF4-FFF2-40B4-BE49-F238E27FC236}">
                <a16:creationId xmlns:a16="http://schemas.microsoft.com/office/drawing/2014/main" id="{E73EF8B9-68B3-815C-0477-A89CB3CD0CF1}"/>
              </a:ext>
            </a:extLst>
          </p:cNvPr>
          <p:cNvSpPr>
            <a:spLocks noGrp="1"/>
          </p:cNvSpPr>
          <p:nvPr>
            <p:ph type="sldNum" sz="quarter" idx="12"/>
          </p:nvPr>
        </p:nvSpPr>
        <p:spPr/>
        <p:txBody>
          <a:bodyPr/>
          <a:lstStyle/>
          <a:p>
            <a:fld id="{3A98EE3D-8CD1-4C3F-BD1C-C98C9596463C}" type="slidenum">
              <a:rPr lang="en-US" smtClean="0"/>
              <a:t>52</a:t>
            </a:fld>
            <a:endParaRPr lang="en-US" dirty="0"/>
          </a:p>
        </p:txBody>
      </p:sp>
    </p:spTree>
    <p:extLst>
      <p:ext uri="{BB962C8B-B14F-4D97-AF65-F5344CB8AC3E}">
        <p14:creationId xmlns:p14="http://schemas.microsoft.com/office/powerpoint/2010/main" val="7521791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85107-3A50-8FE7-9CF3-D11E6754C112}"/>
              </a:ext>
            </a:extLst>
          </p:cNvPr>
          <p:cNvSpPr>
            <a:spLocks noGrp="1"/>
          </p:cNvSpPr>
          <p:nvPr>
            <p:ph type="title"/>
          </p:nvPr>
        </p:nvSpPr>
        <p:spPr/>
        <p:txBody>
          <a:bodyPr/>
          <a:lstStyle/>
          <a:p>
            <a:r>
              <a:rPr lang="en-US" dirty="0"/>
              <a:t>Tree Diagrams</a:t>
            </a:r>
          </a:p>
        </p:txBody>
      </p:sp>
      <p:sp>
        <p:nvSpPr>
          <p:cNvPr id="3" name="Content Placeholder 2">
            <a:extLst>
              <a:ext uri="{FF2B5EF4-FFF2-40B4-BE49-F238E27FC236}">
                <a16:creationId xmlns:a16="http://schemas.microsoft.com/office/drawing/2014/main" id="{90F4A7C4-6446-F0F0-9B51-097F0BE3A186}"/>
              </a:ext>
            </a:extLst>
          </p:cNvPr>
          <p:cNvSpPr>
            <a:spLocks noGrp="1"/>
          </p:cNvSpPr>
          <p:nvPr>
            <p:ph idx="1"/>
          </p:nvPr>
        </p:nvSpPr>
        <p:spPr/>
        <p:txBody>
          <a:bodyPr/>
          <a:lstStyle/>
          <a:p>
            <a:pPr>
              <a:buFont typeface="Arial" panose="020B0604020202020204" pitchFamily="34" charset="0"/>
              <a:buChar char="•"/>
            </a:pPr>
            <a:r>
              <a:rPr lang="en-US" dirty="0"/>
              <a:t>A tree diagram is a special type of graph used to determine the outcomes of an experiment. </a:t>
            </a:r>
          </a:p>
          <a:p>
            <a:pPr>
              <a:buFont typeface="Arial" panose="020B0604020202020204" pitchFamily="34" charset="0"/>
              <a:buChar char="•"/>
            </a:pPr>
            <a:r>
              <a:rPr lang="en-US" dirty="0"/>
              <a:t>It consists of "branches" that are labeled with either frequencies or probabilities. </a:t>
            </a:r>
          </a:p>
          <a:p>
            <a:pPr>
              <a:buFont typeface="Arial" panose="020B0604020202020204" pitchFamily="34" charset="0"/>
              <a:buChar char="•"/>
            </a:pPr>
            <a:r>
              <a:rPr lang="en-US" dirty="0"/>
              <a:t>Tree diagrams can make some probability problems easier to visualize and solve.</a:t>
            </a:r>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C99D4232-4E35-7853-1913-EED46F15D6E3}"/>
              </a:ext>
            </a:extLst>
          </p:cNvPr>
          <p:cNvSpPr>
            <a:spLocks noGrp="1"/>
          </p:cNvSpPr>
          <p:nvPr>
            <p:ph type="sldNum" sz="quarter" idx="12"/>
          </p:nvPr>
        </p:nvSpPr>
        <p:spPr/>
        <p:txBody>
          <a:bodyPr/>
          <a:lstStyle/>
          <a:p>
            <a:fld id="{3A98EE3D-8CD1-4C3F-BD1C-C98C9596463C}" type="slidenum">
              <a:rPr lang="en-US" smtClean="0"/>
              <a:t>53</a:t>
            </a:fld>
            <a:endParaRPr lang="en-US" dirty="0"/>
          </a:p>
        </p:txBody>
      </p:sp>
    </p:spTree>
    <p:extLst>
      <p:ext uri="{BB962C8B-B14F-4D97-AF65-F5344CB8AC3E}">
        <p14:creationId xmlns:p14="http://schemas.microsoft.com/office/powerpoint/2010/main" val="326438359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8E4D-9DD9-3C64-7083-6183AA143F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7111C5-F330-BC9A-DCE1-7A9D9980C629}"/>
              </a:ext>
            </a:extLst>
          </p:cNvPr>
          <p:cNvSpPr>
            <a:spLocks noGrp="1"/>
          </p:cNvSpPr>
          <p:nvPr>
            <p:ph type="title"/>
          </p:nvPr>
        </p:nvSpPr>
        <p:spPr/>
        <p:txBody>
          <a:bodyPr/>
          <a:lstStyle/>
          <a:p>
            <a:r>
              <a:rPr lang="en-US" dirty="0"/>
              <a:t>Tree Diagram Example</a:t>
            </a:r>
          </a:p>
        </p:txBody>
      </p:sp>
      <p:sp>
        <p:nvSpPr>
          <p:cNvPr id="3" name="Content Placeholder 2">
            <a:extLst>
              <a:ext uri="{FF2B5EF4-FFF2-40B4-BE49-F238E27FC236}">
                <a16:creationId xmlns:a16="http://schemas.microsoft.com/office/drawing/2014/main" id="{F6915B30-F12E-8AE2-B2F4-B5444DB256A5}"/>
              </a:ext>
            </a:extLst>
          </p:cNvPr>
          <p:cNvSpPr>
            <a:spLocks noGrp="1"/>
          </p:cNvSpPr>
          <p:nvPr>
            <p:ph idx="1"/>
          </p:nvPr>
        </p:nvSpPr>
        <p:spPr>
          <a:xfrm>
            <a:off x="1097280" y="2108202"/>
            <a:ext cx="10058400" cy="2775900"/>
          </a:xfrm>
        </p:spPr>
        <p:txBody>
          <a:bodyPr>
            <a:normAutofit fontScale="85000" lnSpcReduction="20000"/>
          </a:bodyPr>
          <a:lstStyle/>
          <a:p>
            <a:pPr marL="0" indent="0">
              <a:buNone/>
            </a:pPr>
            <a:r>
              <a:rPr lang="en-US" sz="2000" dirty="0"/>
              <a:t>In an urn, there are 11 balls. Three balls are red (</a:t>
            </a:r>
            <a:r>
              <a:rPr lang="en-US" sz="2000" i="1" dirty="0"/>
              <a:t>R</a:t>
            </a:r>
            <a:r>
              <a:rPr lang="en-US" sz="2000" dirty="0"/>
              <a:t>) and eight balls are blue (</a:t>
            </a:r>
            <a:r>
              <a:rPr lang="en-US" sz="2000" i="1" dirty="0"/>
              <a:t>B</a:t>
            </a:r>
            <a:r>
              <a:rPr lang="en-US" sz="2000" dirty="0"/>
              <a:t>). Draw two balls, one at a time, </a:t>
            </a:r>
            <a:r>
              <a:rPr lang="en-US" sz="2000" b="1" dirty="0"/>
              <a:t>with replacement</a:t>
            </a:r>
            <a:r>
              <a:rPr lang="en-US" sz="2000" dirty="0"/>
              <a:t>. "With replacement" means that you put the first ball back in the urn before you select the second ball. The tree diagram using frequencies that show all the possible outcomes follows. The first set of branches represents the first draw. The second set of branches represents the second draw. Each of the outcomes is distinct. In fact, we can list each red ball as </a:t>
            </a:r>
            <a:r>
              <a:rPr lang="en-US" sz="2000" i="1" dirty="0"/>
              <a:t>R</a:t>
            </a:r>
            <a:r>
              <a:rPr lang="en-US" sz="2000" dirty="0"/>
              <a:t>1, </a:t>
            </a:r>
            <a:r>
              <a:rPr lang="en-US" sz="2000" i="1" dirty="0"/>
              <a:t>R</a:t>
            </a:r>
            <a:r>
              <a:rPr lang="en-US" sz="2000" dirty="0"/>
              <a:t>2, and </a:t>
            </a:r>
            <a:r>
              <a:rPr lang="en-US" sz="2000" i="1" dirty="0"/>
              <a:t>R</a:t>
            </a:r>
            <a:r>
              <a:rPr lang="en-US" sz="2000" dirty="0"/>
              <a:t>3 and each blue ball as </a:t>
            </a:r>
            <a:r>
              <a:rPr lang="en-US" sz="2000" i="1" dirty="0"/>
              <a:t>B</a:t>
            </a:r>
            <a:r>
              <a:rPr lang="en-US" sz="2000" dirty="0"/>
              <a:t>1, </a:t>
            </a:r>
            <a:r>
              <a:rPr lang="en-US" sz="2000" i="1" dirty="0"/>
              <a:t>B</a:t>
            </a:r>
            <a:r>
              <a:rPr lang="en-US" sz="2000" dirty="0"/>
              <a:t>2, </a:t>
            </a:r>
            <a:r>
              <a:rPr lang="en-US" sz="2000" i="1" dirty="0"/>
              <a:t>B</a:t>
            </a:r>
            <a:r>
              <a:rPr lang="en-US" sz="2000" dirty="0"/>
              <a:t>3, </a:t>
            </a:r>
            <a:r>
              <a:rPr lang="en-US" sz="2000" i="1" dirty="0"/>
              <a:t>B</a:t>
            </a:r>
            <a:r>
              <a:rPr lang="en-US" sz="2000" dirty="0"/>
              <a:t>4, </a:t>
            </a:r>
            <a:r>
              <a:rPr lang="en-US" sz="2000" i="1" dirty="0"/>
              <a:t>B</a:t>
            </a:r>
            <a:r>
              <a:rPr lang="en-US" sz="2000" dirty="0"/>
              <a:t>5, </a:t>
            </a:r>
            <a:r>
              <a:rPr lang="en-US" sz="2000" i="1" dirty="0"/>
              <a:t>B</a:t>
            </a:r>
            <a:r>
              <a:rPr lang="en-US" sz="2000" dirty="0"/>
              <a:t>6, </a:t>
            </a:r>
            <a:r>
              <a:rPr lang="en-US" sz="2000" i="1" dirty="0"/>
              <a:t>B</a:t>
            </a:r>
            <a:r>
              <a:rPr lang="en-US" sz="2000" dirty="0"/>
              <a:t>7, and </a:t>
            </a:r>
            <a:r>
              <a:rPr lang="en-US" sz="2000" i="1" dirty="0"/>
              <a:t>B</a:t>
            </a:r>
            <a:r>
              <a:rPr lang="en-US" sz="2000" dirty="0"/>
              <a:t>8. Then the nine </a:t>
            </a:r>
            <a:r>
              <a:rPr lang="en-US" sz="2000" i="1" dirty="0"/>
              <a:t>RR</a:t>
            </a:r>
            <a:r>
              <a:rPr lang="en-US" sz="2000" dirty="0"/>
              <a:t> outcomes can be written as: </a:t>
            </a:r>
            <a:r>
              <a:rPr lang="en-US" sz="2000" i="1" dirty="0"/>
              <a:t>R</a:t>
            </a:r>
            <a:r>
              <a:rPr lang="en-US" sz="2000" dirty="0"/>
              <a:t>1</a:t>
            </a:r>
            <a:r>
              <a:rPr lang="en-US" sz="2000" i="1" dirty="0"/>
              <a:t>R</a:t>
            </a:r>
            <a:r>
              <a:rPr lang="en-US" sz="2000" dirty="0"/>
              <a:t>1; </a:t>
            </a:r>
            <a:r>
              <a:rPr lang="en-US" sz="2000" i="1" dirty="0"/>
              <a:t>R</a:t>
            </a:r>
            <a:r>
              <a:rPr lang="en-US" sz="2000" dirty="0"/>
              <a:t>1</a:t>
            </a:r>
            <a:r>
              <a:rPr lang="en-US" sz="2000" i="1" dirty="0"/>
              <a:t>R</a:t>
            </a:r>
            <a:r>
              <a:rPr lang="en-US" sz="2000" dirty="0"/>
              <a:t>2; </a:t>
            </a:r>
            <a:r>
              <a:rPr lang="en-US" sz="2000" i="1" dirty="0"/>
              <a:t>R</a:t>
            </a:r>
            <a:r>
              <a:rPr lang="en-US" sz="2000" dirty="0"/>
              <a:t>1</a:t>
            </a:r>
            <a:r>
              <a:rPr lang="en-US" sz="2000" i="1" dirty="0"/>
              <a:t>R</a:t>
            </a:r>
            <a:r>
              <a:rPr lang="en-US" sz="2000" dirty="0"/>
              <a:t>3; </a:t>
            </a:r>
            <a:r>
              <a:rPr lang="en-US" sz="2000" i="1" dirty="0"/>
              <a:t>R</a:t>
            </a:r>
            <a:r>
              <a:rPr lang="en-US" sz="2000" dirty="0"/>
              <a:t>2</a:t>
            </a:r>
            <a:r>
              <a:rPr lang="en-US" sz="2000" i="1" dirty="0"/>
              <a:t>R</a:t>
            </a:r>
            <a:r>
              <a:rPr lang="en-US" sz="2000" dirty="0"/>
              <a:t>1; </a:t>
            </a:r>
            <a:r>
              <a:rPr lang="en-US" sz="2000" i="1" dirty="0"/>
              <a:t>R</a:t>
            </a:r>
            <a:r>
              <a:rPr lang="en-US" sz="2000" dirty="0"/>
              <a:t>2</a:t>
            </a:r>
            <a:r>
              <a:rPr lang="en-US" sz="2000" i="1" dirty="0"/>
              <a:t>R</a:t>
            </a:r>
            <a:r>
              <a:rPr lang="en-US" sz="2000" dirty="0"/>
              <a:t>2; </a:t>
            </a:r>
            <a:r>
              <a:rPr lang="en-US" sz="2000" i="1" dirty="0"/>
              <a:t>R</a:t>
            </a:r>
            <a:r>
              <a:rPr lang="en-US" sz="2000" dirty="0"/>
              <a:t>2</a:t>
            </a:r>
            <a:r>
              <a:rPr lang="en-US" sz="2000" i="1" dirty="0"/>
              <a:t>R</a:t>
            </a:r>
            <a:r>
              <a:rPr lang="en-US" sz="2000" dirty="0"/>
              <a:t>3; </a:t>
            </a:r>
            <a:r>
              <a:rPr lang="en-US" sz="2000" i="1" dirty="0"/>
              <a:t>R</a:t>
            </a:r>
            <a:r>
              <a:rPr lang="en-US" sz="2000" dirty="0"/>
              <a:t>3</a:t>
            </a:r>
            <a:r>
              <a:rPr lang="en-US" sz="2000" i="1" dirty="0"/>
              <a:t>R</a:t>
            </a:r>
            <a:r>
              <a:rPr lang="en-US" sz="2000" dirty="0"/>
              <a:t>1; </a:t>
            </a:r>
            <a:r>
              <a:rPr lang="en-US" sz="2000" i="1" dirty="0"/>
              <a:t>R</a:t>
            </a:r>
            <a:r>
              <a:rPr lang="en-US" sz="2000" dirty="0"/>
              <a:t>3</a:t>
            </a:r>
            <a:r>
              <a:rPr lang="en-US" sz="2000" i="1" dirty="0"/>
              <a:t>R</a:t>
            </a:r>
            <a:r>
              <a:rPr lang="en-US" sz="2000" dirty="0"/>
              <a:t>2; </a:t>
            </a:r>
            <a:r>
              <a:rPr lang="en-US" sz="2000" i="1" dirty="0"/>
              <a:t>R</a:t>
            </a:r>
            <a:r>
              <a:rPr lang="en-US" sz="2000" dirty="0"/>
              <a:t>3</a:t>
            </a:r>
            <a:r>
              <a:rPr lang="en-US" sz="2000" i="1" dirty="0"/>
              <a:t>R</a:t>
            </a:r>
            <a:r>
              <a:rPr lang="en-US" sz="2000" dirty="0"/>
              <a:t>3. </a:t>
            </a:r>
          </a:p>
          <a:p>
            <a:r>
              <a:rPr lang="en-US" sz="2000" dirty="0"/>
              <a:t>The other outcomes are similar. There are a total of 11 balls in the urn. Draw two balls, one at a time, with replacement. There are 11(11) = 121 outcomes, the size of the sample space. (OR Total = 64 + 24 + 24 + 9 = 121).</a:t>
            </a:r>
          </a:p>
        </p:txBody>
      </p:sp>
      <p:sp>
        <p:nvSpPr>
          <p:cNvPr id="4" name="Slide Number Placeholder 3">
            <a:extLst>
              <a:ext uri="{FF2B5EF4-FFF2-40B4-BE49-F238E27FC236}">
                <a16:creationId xmlns:a16="http://schemas.microsoft.com/office/drawing/2014/main" id="{71213F1E-343B-33E4-B153-87AFD97014A4}"/>
              </a:ext>
            </a:extLst>
          </p:cNvPr>
          <p:cNvSpPr>
            <a:spLocks noGrp="1"/>
          </p:cNvSpPr>
          <p:nvPr>
            <p:ph type="sldNum" sz="quarter" idx="12"/>
          </p:nvPr>
        </p:nvSpPr>
        <p:spPr/>
        <p:txBody>
          <a:bodyPr/>
          <a:lstStyle/>
          <a:p>
            <a:fld id="{3A98EE3D-8CD1-4C3F-BD1C-C98C9596463C}" type="slidenum">
              <a:rPr lang="en-US" smtClean="0"/>
              <a:t>54</a:t>
            </a:fld>
            <a:endParaRPr lang="en-US" dirty="0"/>
          </a:p>
        </p:txBody>
      </p:sp>
      <p:pic>
        <p:nvPicPr>
          <p:cNvPr id="6" name="Picture 5" descr="Figure 3.2">
            <a:extLst>
              <a:ext uri="{FF2B5EF4-FFF2-40B4-BE49-F238E27FC236}">
                <a16:creationId xmlns:a16="http://schemas.microsoft.com/office/drawing/2014/main" id="{57023870-1D77-0DE6-EA62-1B3C0BC2347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2032636" y="4574593"/>
            <a:ext cx="2709078" cy="1525058"/>
          </a:xfrm>
          <a:prstGeom prst="rect">
            <a:avLst/>
          </a:prstGeom>
        </p:spPr>
      </p:pic>
    </p:spTree>
    <p:extLst>
      <p:ext uri="{BB962C8B-B14F-4D97-AF65-F5344CB8AC3E}">
        <p14:creationId xmlns:p14="http://schemas.microsoft.com/office/powerpoint/2010/main" val="47474874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4D2AD-DD13-AE00-4B17-2F4065D2B2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ACC5B2-CDF3-DA40-4483-27297DDD59B7}"/>
              </a:ext>
            </a:extLst>
          </p:cNvPr>
          <p:cNvSpPr>
            <a:spLocks noGrp="1"/>
          </p:cNvSpPr>
          <p:nvPr>
            <p:ph type="title"/>
          </p:nvPr>
        </p:nvSpPr>
        <p:spPr/>
        <p:txBody>
          <a:bodyPr/>
          <a:lstStyle/>
          <a:p>
            <a:r>
              <a:rPr lang="en-US" dirty="0"/>
              <a:t>Tree Diagram Example</a:t>
            </a:r>
          </a:p>
        </p:txBody>
      </p:sp>
      <p:sp>
        <p:nvSpPr>
          <p:cNvPr id="3" name="Content Placeholder 2">
            <a:extLst>
              <a:ext uri="{FF2B5EF4-FFF2-40B4-BE49-F238E27FC236}">
                <a16:creationId xmlns:a16="http://schemas.microsoft.com/office/drawing/2014/main" id="{8017833D-3662-EE88-925E-8BB2E34D4274}"/>
              </a:ext>
            </a:extLst>
          </p:cNvPr>
          <p:cNvSpPr>
            <a:spLocks noGrp="1"/>
          </p:cNvSpPr>
          <p:nvPr>
            <p:ph idx="1"/>
          </p:nvPr>
        </p:nvSpPr>
        <p:spPr>
          <a:xfrm>
            <a:off x="1097280" y="2108202"/>
            <a:ext cx="10058400" cy="2775900"/>
          </a:xfrm>
        </p:spPr>
        <p:txBody>
          <a:bodyPr>
            <a:normAutofit/>
          </a:bodyPr>
          <a:lstStyle/>
          <a:p>
            <a:pPr marL="457200" indent="-457200">
              <a:buFont typeface="+mj-lt"/>
              <a:buAutoNum type="alphaLcPeriod"/>
            </a:pPr>
            <a:r>
              <a:rPr lang="en-US" sz="2000" dirty="0"/>
              <a:t>Using the tree diagram, calculate P(RR).</a:t>
            </a:r>
          </a:p>
          <a:p>
            <a:pPr marL="457200" indent="-457200">
              <a:buFont typeface="+mj-lt"/>
              <a:buAutoNum type="alphaLcPeriod"/>
            </a:pPr>
            <a:r>
              <a:rPr lang="en-US" sz="2000" dirty="0"/>
              <a:t>Using the tree diagram, calculate P(R on 1st draw and B on 2nd draw)</a:t>
            </a:r>
          </a:p>
          <a:p>
            <a:pPr marL="457200" indent="-457200">
              <a:buFont typeface="+mj-lt"/>
              <a:buAutoNum type="alphaLcPeriod"/>
            </a:pPr>
            <a:r>
              <a:rPr lang="en-US" sz="2000" dirty="0"/>
              <a:t> Using the tree diagram, calculate P(BB).</a:t>
            </a:r>
          </a:p>
        </p:txBody>
      </p:sp>
      <p:sp>
        <p:nvSpPr>
          <p:cNvPr id="4" name="Slide Number Placeholder 3">
            <a:extLst>
              <a:ext uri="{FF2B5EF4-FFF2-40B4-BE49-F238E27FC236}">
                <a16:creationId xmlns:a16="http://schemas.microsoft.com/office/drawing/2014/main" id="{7EDE4FF7-CDC3-0F7A-1238-6CB5129040B6}"/>
              </a:ext>
            </a:extLst>
          </p:cNvPr>
          <p:cNvSpPr>
            <a:spLocks noGrp="1"/>
          </p:cNvSpPr>
          <p:nvPr>
            <p:ph type="sldNum" sz="quarter" idx="12"/>
          </p:nvPr>
        </p:nvSpPr>
        <p:spPr/>
        <p:txBody>
          <a:bodyPr/>
          <a:lstStyle/>
          <a:p>
            <a:fld id="{3A98EE3D-8CD1-4C3F-BD1C-C98C9596463C}" type="slidenum">
              <a:rPr lang="en-US" smtClean="0"/>
              <a:t>55</a:t>
            </a:fld>
            <a:endParaRPr lang="en-US" dirty="0"/>
          </a:p>
        </p:txBody>
      </p:sp>
      <p:pic>
        <p:nvPicPr>
          <p:cNvPr id="6" name="Picture 5" descr="Figure 3.2">
            <a:extLst>
              <a:ext uri="{FF2B5EF4-FFF2-40B4-BE49-F238E27FC236}">
                <a16:creationId xmlns:a16="http://schemas.microsoft.com/office/drawing/2014/main" id="{F66A02C1-89E1-80C7-5C9C-16E6205708EA}"/>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403445" y="3334079"/>
            <a:ext cx="4066495" cy="2289207"/>
          </a:xfrm>
          <a:prstGeom prst="rect">
            <a:avLst/>
          </a:prstGeom>
        </p:spPr>
      </p:pic>
    </p:spTree>
    <p:extLst>
      <p:ext uri="{BB962C8B-B14F-4D97-AF65-F5344CB8AC3E}">
        <p14:creationId xmlns:p14="http://schemas.microsoft.com/office/powerpoint/2010/main" val="54755967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AC2CE-B5D4-0680-35DE-3AE5E76C2E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337EB2-75A7-4F7D-53A3-599DBDB5CB1E}"/>
              </a:ext>
            </a:extLst>
          </p:cNvPr>
          <p:cNvSpPr>
            <a:spLocks noGrp="1"/>
          </p:cNvSpPr>
          <p:nvPr>
            <p:ph type="title"/>
          </p:nvPr>
        </p:nvSpPr>
        <p:spPr/>
        <p:txBody>
          <a:bodyPr/>
          <a:lstStyle/>
          <a:p>
            <a:r>
              <a:rPr lang="en-US" dirty="0"/>
              <a:t>Tree Diagram Example - Answers</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8EB1C22-3533-2BEF-E8B9-9E3E03FA1E3A}"/>
                  </a:ext>
                </a:extLst>
              </p:cNvPr>
              <p:cNvSpPr>
                <a:spLocks noGrp="1"/>
              </p:cNvSpPr>
              <p:nvPr>
                <p:ph idx="1"/>
              </p:nvPr>
            </p:nvSpPr>
            <p:spPr>
              <a:xfrm>
                <a:off x="1097280" y="2108202"/>
                <a:ext cx="10058400" cy="2775900"/>
              </a:xfrm>
            </p:spPr>
            <p:txBody>
              <a:bodyPr>
                <a:normAutofit/>
              </a:bodyPr>
              <a:lstStyle/>
              <a:p>
                <a:pPr marL="457200" indent="-457200">
                  <a:buFont typeface="+mj-lt"/>
                  <a:buAutoNum type="alphaLcPeriod"/>
                </a:pPr>
                <a:r>
                  <a:rPr lang="sv-SE" sz="2000" dirty="0">
                    <a:latin typeface="Neue Helvetica W01"/>
                  </a:rPr>
                  <a:t>P(RR) =  </a:t>
                </a:r>
                <a14:m>
                  <m:oMath xmlns:m="http://schemas.openxmlformats.org/officeDocument/2006/math">
                    <m:r>
                      <a:rPr lang="sv-SE" sz="2000" i="1" dirty="0">
                        <a:latin typeface="Cambria Math" panose="02040503050406030204" pitchFamily="18" charset="0"/>
                      </a:rPr>
                      <m:t>(</m:t>
                    </m:r>
                    <m:f>
                      <m:fPr>
                        <m:ctrlPr>
                          <a:rPr lang="en-US" sz="2000" i="1" dirty="0">
                            <a:latin typeface="Cambria Math" panose="02040503050406030204" pitchFamily="18" charset="0"/>
                          </a:rPr>
                        </m:ctrlPr>
                      </m:fPr>
                      <m:num>
                        <m:r>
                          <a:rPr lang="sv-SE" sz="2000" i="1" dirty="0">
                            <a:latin typeface="Cambria Math" panose="02040503050406030204" pitchFamily="18" charset="0"/>
                          </a:rPr>
                          <m:t>3</m:t>
                        </m:r>
                      </m:num>
                      <m:den>
                        <m:r>
                          <a:rPr lang="sv-SE" sz="2000" i="1" dirty="0">
                            <a:latin typeface="Cambria Math" panose="02040503050406030204" pitchFamily="18" charset="0"/>
                          </a:rPr>
                          <m:t>11</m:t>
                        </m:r>
                      </m:den>
                    </m:f>
                    <m:r>
                      <a:rPr lang="sv-SE" sz="2000" i="1" dirty="0">
                        <a:latin typeface="Cambria Math" panose="02040503050406030204" pitchFamily="18" charset="0"/>
                      </a:rPr>
                      <m:t>)(</m:t>
                    </m:r>
                    <m:f>
                      <m:fPr>
                        <m:ctrlPr>
                          <a:rPr lang="en-US" sz="2000" i="1" dirty="0">
                            <a:latin typeface="Cambria Math" panose="02040503050406030204" pitchFamily="18" charset="0"/>
                          </a:rPr>
                        </m:ctrlPr>
                      </m:fPr>
                      <m:num>
                        <m:r>
                          <a:rPr lang="sv-SE" sz="2000" i="1" dirty="0">
                            <a:latin typeface="Cambria Math" panose="02040503050406030204" pitchFamily="18" charset="0"/>
                          </a:rPr>
                          <m:t>3</m:t>
                        </m:r>
                      </m:num>
                      <m:den>
                        <m:r>
                          <a:rPr lang="sv-SE" sz="2000" i="1" dirty="0">
                            <a:latin typeface="Cambria Math" panose="02040503050406030204" pitchFamily="18" charset="0"/>
                          </a:rPr>
                          <m:t>11</m:t>
                        </m:r>
                      </m:den>
                    </m:f>
                    <m:r>
                      <a:rPr lang="sv-SE" sz="2000" i="1" dirty="0">
                        <a:latin typeface="Cambria Math" panose="02040503050406030204" pitchFamily="18" charset="0"/>
                      </a:rPr>
                      <m:t>) = </m:t>
                    </m:r>
                    <m:f>
                      <m:fPr>
                        <m:ctrlPr>
                          <a:rPr lang="en-US" sz="2000" i="1" dirty="0">
                            <a:latin typeface="Cambria Math" panose="02040503050406030204" pitchFamily="18" charset="0"/>
                          </a:rPr>
                        </m:ctrlPr>
                      </m:fPr>
                      <m:num>
                        <m:r>
                          <a:rPr lang="sv-SE" sz="2000" i="1" dirty="0">
                            <a:latin typeface="Cambria Math" panose="02040503050406030204" pitchFamily="18" charset="0"/>
                          </a:rPr>
                          <m:t>9</m:t>
                        </m:r>
                      </m:num>
                      <m:den>
                        <m:r>
                          <a:rPr lang="sv-SE" sz="2000" i="1" dirty="0">
                            <a:latin typeface="Cambria Math" panose="02040503050406030204" pitchFamily="18" charset="0"/>
                          </a:rPr>
                          <m:t>121</m:t>
                        </m:r>
                      </m:den>
                    </m:f>
                  </m:oMath>
                </a14:m>
                <a:endParaRPr lang="en-US" sz="2000" dirty="0">
                  <a:latin typeface="Neue Helvetica W01"/>
                </a:endParaRPr>
              </a:p>
              <a:p>
                <a:pPr marL="457200" indent="-457200">
                  <a:buFont typeface="+mj-lt"/>
                  <a:buAutoNum type="alphaLcPeriod"/>
                </a:pPr>
                <a14:m>
                  <m:oMath xmlns:m="http://schemas.openxmlformats.org/officeDocument/2006/math">
                    <m:d>
                      <m:dPr>
                        <m:ctrlPr>
                          <a:rPr lang="en-US" sz="2000" i="1" dirty="0">
                            <a:latin typeface="Cambria Math" panose="02040503050406030204" pitchFamily="18" charset="0"/>
                          </a:rPr>
                        </m:ctrlPr>
                      </m:dPr>
                      <m:e>
                        <m:f>
                          <m:fPr>
                            <m:ctrlPr>
                              <a:rPr lang="en-US" sz="2000" i="1" dirty="0">
                                <a:latin typeface="Cambria Math" panose="02040503050406030204" pitchFamily="18" charset="0"/>
                              </a:rPr>
                            </m:ctrlPr>
                          </m:fPr>
                          <m:num>
                            <m:r>
                              <a:rPr lang="en-US" sz="2000" i="1" dirty="0">
                                <a:latin typeface="Cambria Math" panose="02040503050406030204" pitchFamily="18" charset="0"/>
                              </a:rPr>
                              <m:t>3</m:t>
                            </m:r>
                          </m:num>
                          <m:den>
                            <m:r>
                              <a:rPr lang="en-US" sz="2000" i="1" dirty="0">
                                <a:latin typeface="Cambria Math" panose="02040503050406030204" pitchFamily="18" charset="0"/>
                              </a:rPr>
                              <m:t>11</m:t>
                            </m:r>
                          </m:den>
                        </m:f>
                      </m:e>
                    </m:d>
                    <m:d>
                      <m:dPr>
                        <m:ctrlPr>
                          <a:rPr lang="en-US" sz="2000" i="1" dirty="0">
                            <a:latin typeface="Cambria Math" panose="02040503050406030204" pitchFamily="18" charset="0"/>
                          </a:rPr>
                        </m:ctrlPr>
                      </m:dPr>
                      <m:e>
                        <m:f>
                          <m:fPr>
                            <m:ctrlPr>
                              <a:rPr lang="en-US" sz="2000" i="1" dirty="0">
                                <a:latin typeface="Cambria Math" panose="02040503050406030204" pitchFamily="18" charset="0"/>
                              </a:rPr>
                            </m:ctrlPr>
                          </m:fPr>
                          <m:num>
                            <m:r>
                              <a:rPr lang="en-US" sz="2000" i="1" dirty="0">
                                <a:latin typeface="Cambria Math" panose="02040503050406030204" pitchFamily="18" charset="0"/>
                              </a:rPr>
                              <m:t>8</m:t>
                            </m:r>
                          </m:num>
                          <m:den>
                            <m:r>
                              <a:rPr lang="en-US" sz="2000" i="1" dirty="0">
                                <a:latin typeface="Cambria Math" panose="02040503050406030204" pitchFamily="18" charset="0"/>
                              </a:rPr>
                              <m:t>11</m:t>
                            </m:r>
                          </m:den>
                        </m:f>
                      </m:e>
                    </m:d>
                    <m:r>
                      <a:rPr lang="en-US" sz="2000" i="1" dirty="0">
                        <a:latin typeface="Cambria Math" panose="02040503050406030204" pitchFamily="18" charset="0"/>
                      </a:rPr>
                      <m:t>= </m:t>
                    </m:r>
                    <m:f>
                      <m:fPr>
                        <m:ctrlPr>
                          <a:rPr lang="en-US" sz="2000" i="1" dirty="0">
                            <a:latin typeface="Cambria Math" panose="02040503050406030204" pitchFamily="18" charset="0"/>
                          </a:rPr>
                        </m:ctrlPr>
                      </m:fPr>
                      <m:num>
                        <m:r>
                          <a:rPr lang="en-US" sz="2000" i="1" dirty="0">
                            <a:latin typeface="Cambria Math" panose="02040503050406030204" pitchFamily="18" charset="0"/>
                          </a:rPr>
                          <m:t>24</m:t>
                        </m:r>
                      </m:num>
                      <m:den>
                        <m:r>
                          <a:rPr lang="en-US" sz="2000" i="1" dirty="0">
                            <a:latin typeface="Cambria Math" panose="02040503050406030204" pitchFamily="18" charset="0"/>
                          </a:rPr>
                          <m:t>121</m:t>
                        </m:r>
                      </m:den>
                    </m:f>
                  </m:oMath>
                </a14:m>
                <a:r>
                  <a:rPr lang="en-US" sz="2000" dirty="0">
                    <a:latin typeface="Neue Helvetica W01"/>
                  </a:rPr>
                  <a:t> </a:t>
                </a:r>
              </a:p>
              <a:p>
                <a:pPr marL="457200" indent="-457200">
                  <a:buFont typeface="+mj-lt"/>
                  <a:buAutoNum type="alphaLcPeriod"/>
                </a:pP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64</m:t>
                        </m:r>
                      </m:num>
                      <m:den>
                        <m:r>
                          <a:rPr lang="en-US" sz="2000" i="1">
                            <a:latin typeface="Cambria Math" panose="02040503050406030204" pitchFamily="18" charset="0"/>
                          </a:rPr>
                          <m:t>121</m:t>
                        </m:r>
                      </m:den>
                    </m:f>
                  </m:oMath>
                </a14:m>
                <a:r>
                  <a:rPr lang="en-US" sz="2000" dirty="0">
                    <a:latin typeface="Neue Helvetica W01"/>
                  </a:rPr>
                  <a:t> </a:t>
                </a:r>
              </a:p>
            </p:txBody>
          </p:sp>
        </mc:Choice>
        <mc:Fallback xmlns="">
          <p:sp>
            <p:nvSpPr>
              <p:cNvPr id="3" name="Content Placeholder 2">
                <a:extLst>
                  <a:ext uri="{FF2B5EF4-FFF2-40B4-BE49-F238E27FC236}">
                    <a16:creationId xmlns:a16="http://schemas.microsoft.com/office/drawing/2014/main" id="{78EB1C22-3533-2BEF-E8B9-9E3E03FA1E3A}"/>
                  </a:ext>
                </a:extLst>
              </p:cNvPr>
              <p:cNvSpPr>
                <a:spLocks noGrp="1" noRot="1" noChangeAspect="1" noMove="1" noResize="1" noEditPoints="1" noAdjustHandles="1" noChangeArrowheads="1" noChangeShapeType="1" noTextEdit="1"/>
              </p:cNvSpPr>
              <p:nvPr>
                <p:ph idx="1"/>
              </p:nvPr>
            </p:nvSpPr>
            <p:spPr>
              <a:xfrm>
                <a:off x="1097280" y="2108202"/>
                <a:ext cx="10058400" cy="2775900"/>
              </a:xfrm>
              <a:blipFill>
                <a:blip r:embed="rId2"/>
                <a:stretch>
                  <a:fillRect l="-157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E1B9D6C1-0129-E3F7-BCCF-1708E59B0232}"/>
              </a:ext>
            </a:extLst>
          </p:cNvPr>
          <p:cNvSpPr>
            <a:spLocks noGrp="1"/>
          </p:cNvSpPr>
          <p:nvPr>
            <p:ph type="sldNum" sz="quarter" idx="12"/>
          </p:nvPr>
        </p:nvSpPr>
        <p:spPr/>
        <p:txBody>
          <a:bodyPr/>
          <a:lstStyle/>
          <a:p>
            <a:fld id="{3A98EE3D-8CD1-4C3F-BD1C-C98C9596463C}" type="slidenum">
              <a:rPr lang="en-US" smtClean="0"/>
              <a:t>56</a:t>
            </a:fld>
            <a:endParaRPr lang="en-US" dirty="0"/>
          </a:p>
        </p:txBody>
      </p:sp>
      <p:pic>
        <p:nvPicPr>
          <p:cNvPr id="6" name="Picture 5" descr="Figure 3.2">
            <a:extLst>
              <a:ext uri="{FF2B5EF4-FFF2-40B4-BE49-F238E27FC236}">
                <a16:creationId xmlns:a16="http://schemas.microsoft.com/office/drawing/2014/main" id="{889A73A7-9286-FBE7-704E-BED17C09134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308357" y="2526776"/>
            <a:ext cx="4383188" cy="2467488"/>
          </a:xfrm>
          <a:prstGeom prst="rect">
            <a:avLst/>
          </a:prstGeom>
        </p:spPr>
      </p:pic>
    </p:spTree>
    <p:extLst>
      <p:ext uri="{BB962C8B-B14F-4D97-AF65-F5344CB8AC3E}">
        <p14:creationId xmlns:p14="http://schemas.microsoft.com/office/powerpoint/2010/main" val="41523612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29527F-86D3-DB78-0DFC-7D95712187CF}"/>
              </a:ext>
            </a:extLst>
          </p:cNvPr>
          <p:cNvSpPr>
            <a:spLocks noGrp="1"/>
          </p:cNvSpPr>
          <p:nvPr>
            <p:ph type="title"/>
          </p:nvPr>
        </p:nvSpPr>
        <p:spPr/>
        <p:txBody>
          <a:bodyPr/>
          <a:lstStyle/>
          <a:p>
            <a:r>
              <a:rPr lang="en-US" dirty="0"/>
              <a:t>Venn Diagrams</a:t>
            </a:r>
          </a:p>
        </p:txBody>
      </p:sp>
      <p:sp>
        <p:nvSpPr>
          <p:cNvPr id="3" name="Content Placeholder 2">
            <a:extLst>
              <a:ext uri="{FF2B5EF4-FFF2-40B4-BE49-F238E27FC236}">
                <a16:creationId xmlns:a16="http://schemas.microsoft.com/office/drawing/2014/main" id="{F3199514-428D-7020-B694-96AC98CC0399}"/>
              </a:ext>
            </a:extLst>
          </p:cNvPr>
          <p:cNvSpPr>
            <a:spLocks noGrp="1"/>
          </p:cNvSpPr>
          <p:nvPr>
            <p:ph idx="1"/>
          </p:nvPr>
        </p:nvSpPr>
        <p:spPr/>
        <p:txBody>
          <a:bodyPr/>
          <a:lstStyle/>
          <a:p>
            <a:pPr>
              <a:buFont typeface="Arial" panose="020B0604020202020204" pitchFamily="34" charset="0"/>
              <a:buChar char="•"/>
            </a:pPr>
            <a:r>
              <a:rPr lang="en-US" dirty="0"/>
              <a:t>A </a:t>
            </a:r>
            <a:r>
              <a:rPr lang="en-US" b="1" dirty="0"/>
              <a:t>Venn diagram </a:t>
            </a:r>
            <a:r>
              <a:rPr lang="en-US" dirty="0"/>
              <a:t>is a picture that represents the outcomes of an experiment. </a:t>
            </a:r>
          </a:p>
          <a:p>
            <a:pPr>
              <a:buFont typeface="Arial" panose="020B0604020202020204" pitchFamily="34" charset="0"/>
              <a:buChar char="•"/>
            </a:pPr>
            <a:r>
              <a:rPr lang="en-US" dirty="0"/>
              <a:t>It generally consists of a box that represents the sample space S together with circles or ovals. The circles or ovals represent events.</a:t>
            </a:r>
          </a:p>
        </p:txBody>
      </p:sp>
    </p:spTree>
    <p:extLst>
      <p:ext uri="{BB962C8B-B14F-4D97-AF65-F5344CB8AC3E}">
        <p14:creationId xmlns:p14="http://schemas.microsoft.com/office/powerpoint/2010/main" val="168865639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DA0D8-7887-4DA5-6B11-F0C1AED175FC}"/>
              </a:ext>
            </a:extLst>
          </p:cNvPr>
          <p:cNvSpPr>
            <a:spLocks noGrp="1"/>
          </p:cNvSpPr>
          <p:nvPr>
            <p:ph type="title"/>
          </p:nvPr>
        </p:nvSpPr>
        <p:spPr/>
        <p:txBody>
          <a:bodyPr/>
          <a:lstStyle/>
          <a:p>
            <a:r>
              <a:rPr lang="en-US" dirty="0"/>
              <a:t>Venn Diagram Example</a:t>
            </a:r>
          </a:p>
        </p:txBody>
      </p:sp>
      <p:sp>
        <p:nvSpPr>
          <p:cNvPr id="3" name="Content Placeholder 2">
            <a:extLst>
              <a:ext uri="{FF2B5EF4-FFF2-40B4-BE49-F238E27FC236}">
                <a16:creationId xmlns:a16="http://schemas.microsoft.com/office/drawing/2014/main" id="{499F6271-2807-5AE2-B592-FC53E0AC0876}"/>
              </a:ext>
            </a:extLst>
          </p:cNvPr>
          <p:cNvSpPr>
            <a:spLocks noGrp="1"/>
          </p:cNvSpPr>
          <p:nvPr>
            <p:ph idx="1"/>
          </p:nvPr>
        </p:nvSpPr>
        <p:spPr/>
        <p:txBody>
          <a:bodyPr/>
          <a:lstStyle/>
          <a:p>
            <a:pPr>
              <a:buFont typeface="Arial" panose="020B0604020202020204" pitchFamily="34" charset="0"/>
              <a:buChar char="•"/>
            </a:pPr>
            <a:r>
              <a:rPr lang="en-US" dirty="0"/>
              <a:t>Suppose an experiment has the outcomes 1, 2, 3, ... , 12 where each outcome has an equal chance of occurring. </a:t>
            </a:r>
          </a:p>
          <a:p>
            <a:pPr>
              <a:buFont typeface="Arial" panose="020B0604020202020204" pitchFamily="34" charset="0"/>
              <a:buChar char="•"/>
            </a:pPr>
            <a:r>
              <a:rPr lang="en-US" dirty="0"/>
              <a:t>Let event A = {1, 2, 3, 4, 5, 6} and event B = {6, 7, 8, 9}. </a:t>
            </a:r>
          </a:p>
          <a:p>
            <a:pPr>
              <a:buFont typeface="Arial" panose="020B0604020202020204" pitchFamily="34" charset="0"/>
              <a:buChar char="•"/>
            </a:pPr>
            <a:r>
              <a:rPr lang="en-US" dirty="0"/>
              <a:t>Then A AND B = {6} and A OR B = {1, 2, 3, 4, 5, 6, 7, 8, 9}. </a:t>
            </a:r>
          </a:p>
          <a:p>
            <a:pPr>
              <a:buFont typeface="Arial" panose="020B0604020202020204" pitchFamily="34" charset="0"/>
              <a:buChar char="•"/>
            </a:pPr>
            <a:r>
              <a:rPr lang="en-US" dirty="0"/>
              <a:t>The Venn diagram is as follows:</a:t>
            </a:r>
          </a:p>
          <a:p>
            <a:endParaRPr lang="en-US" dirty="0"/>
          </a:p>
        </p:txBody>
      </p:sp>
      <p:sp>
        <p:nvSpPr>
          <p:cNvPr id="4" name="Slide Number Placeholder 3">
            <a:extLst>
              <a:ext uri="{FF2B5EF4-FFF2-40B4-BE49-F238E27FC236}">
                <a16:creationId xmlns:a16="http://schemas.microsoft.com/office/drawing/2014/main" id="{596BFA9B-64B9-4D37-AD84-7A2FAE76DB6E}"/>
              </a:ext>
            </a:extLst>
          </p:cNvPr>
          <p:cNvSpPr>
            <a:spLocks noGrp="1"/>
          </p:cNvSpPr>
          <p:nvPr>
            <p:ph type="sldNum" sz="quarter" idx="12"/>
          </p:nvPr>
        </p:nvSpPr>
        <p:spPr/>
        <p:txBody>
          <a:bodyPr/>
          <a:lstStyle/>
          <a:p>
            <a:fld id="{3A98EE3D-8CD1-4C3F-BD1C-C98C9596463C}" type="slidenum">
              <a:rPr lang="en-US" smtClean="0"/>
              <a:t>58</a:t>
            </a:fld>
            <a:endParaRPr lang="en-US" dirty="0"/>
          </a:p>
        </p:txBody>
      </p:sp>
      <p:pic>
        <p:nvPicPr>
          <p:cNvPr id="5" name="Picture 4" descr="Figure 3.6">
            <a:extLst>
              <a:ext uri="{FF2B5EF4-FFF2-40B4-BE49-F238E27FC236}">
                <a16:creationId xmlns:a16="http://schemas.microsoft.com/office/drawing/2014/main" id="{6A258AB8-450F-47B9-1BA6-65314CCF1B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8490" y="3988646"/>
            <a:ext cx="5343785" cy="2117763"/>
          </a:xfrm>
          <a:prstGeom prst="rect">
            <a:avLst/>
          </a:prstGeom>
        </p:spPr>
      </p:pic>
    </p:spTree>
    <p:extLst>
      <p:ext uri="{BB962C8B-B14F-4D97-AF65-F5344CB8AC3E}">
        <p14:creationId xmlns:p14="http://schemas.microsoft.com/office/powerpoint/2010/main" val="19860995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55004-0E1C-BE8D-3692-0712663DFEB2}"/>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5956111A-B895-3E2E-1051-98BDED6AC9F0}"/>
              </a:ext>
            </a:extLst>
          </p:cNvPr>
          <p:cNvSpPr>
            <a:spLocks noGrp="1"/>
          </p:cNvSpPr>
          <p:nvPr>
            <p:ph idx="1"/>
          </p:nvPr>
        </p:nvSpPr>
        <p:spPr/>
        <p:txBody>
          <a:bodyPr/>
          <a:lstStyle/>
          <a:p>
            <a:r>
              <a:rPr lang="en-US" dirty="0"/>
              <a:t>Flip two fair coins. Let A = tails on the first coin. Let B = tails on the second coin. Then A = {TT, TH} and B = {TT, HT}. Therefore,  A∩B={TT}.  A∪B={TH, TT, HT}</a:t>
            </a:r>
          </a:p>
          <a:p>
            <a:r>
              <a:rPr lang="en-US" dirty="0"/>
              <a:t>The sample space when you flip two fair coins is X = {HH, HT, TH, TT}. The outcome HH is in NEITHER A NOR B. The Venn diagram is as follows:</a:t>
            </a:r>
          </a:p>
          <a:p>
            <a:endParaRPr lang="en-US" dirty="0"/>
          </a:p>
        </p:txBody>
      </p:sp>
      <p:pic>
        <p:nvPicPr>
          <p:cNvPr id="35842" name="Picture 2" descr="This is a venn diagram. An oval representing set A contains Tails + Heads and Tails + Tails. An oval representing set B also contains Tails + Tails, along with Heads + Tails. The universe S contains Heads + Heads, but this value is not contained in either set A or B.">
            <a:extLst>
              <a:ext uri="{FF2B5EF4-FFF2-40B4-BE49-F238E27FC236}">
                <a16:creationId xmlns:a16="http://schemas.microsoft.com/office/drawing/2014/main" id="{A666FFE0-960D-FCB4-B1F7-5E07AC6B08D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103"/>
          <a:stretch/>
        </p:blipFill>
        <p:spPr bwMode="auto">
          <a:xfrm>
            <a:off x="6373423" y="3345498"/>
            <a:ext cx="3504286" cy="24333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30118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F82A3-26A5-8C7A-01B4-2C7C2A714279}"/>
              </a:ext>
            </a:extLst>
          </p:cNvPr>
          <p:cNvSpPr>
            <a:spLocks noGrp="1"/>
          </p:cNvSpPr>
          <p:nvPr>
            <p:ph type="title"/>
          </p:nvPr>
        </p:nvSpPr>
        <p:spPr/>
        <p:txBody>
          <a:bodyPr/>
          <a:lstStyle/>
          <a:p>
            <a:r>
              <a:rPr lang="en-US" dirty="0"/>
              <a:t>Terminology (Continued)</a:t>
            </a:r>
          </a:p>
        </p:txBody>
      </p:sp>
      <p:sp>
        <p:nvSpPr>
          <p:cNvPr id="3" name="Content Placeholder 2">
            <a:extLst>
              <a:ext uri="{FF2B5EF4-FFF2-40B4-BE49-F238E27FC236}">
                <a16:creationId xmlns:a16="http://schemas.microsoft.com/office/drawing/2014/main" id="{541D00D1-4402-7708-6392-DF24F9F72177}"/>
              </a:ext>
            </a:extLst>
          </p:cNvPr>
          <p:cNvSpPr>
            <a:spLocks noGrp="1"/>
          </p:cNvSpPr>
          <p:nvPr>
            <p:ph idx="1"/>
          </p:nvPr>
        </p:nvSpPr>
        <p:spPr/>
        <p:txBody>
          <a:bodyPr>
            <a:normAutofit/>
          </a:bodyPr>
          <a:lstStyle/>
          <a:p>
            <a:pPr>
              <a:buFont typeface="Arial" panose="020B0604020202020204" pitchFamily="34" charset="0"/>
              <a:buChar char="•"/>
            </a:pPr>
            <a:r>
              <a:rPr lang="en-US" b="1" dirty="0"/>
              <a:t>Probabilities are between zero and one, inclusive </a:t>
            </a:r>
            <a:r>
              <a:rPr lang="en-US" dirty="0"/>
              <a:t>(that is, zero and one and all numbers between these values). </a:t>
            </a:r>
            <a:endParaRPr lang="en-US" i="1" dirty="0"/>
          </a:p>
          <a:p>
            <a:pPr lvl="1">
              <a:buFont typeface="Arial" panose="020B0604020202020204" pitchFamily="34" charset="0"/>
              <a:buChar char="•"/>
            </a:pPr>
            <a:r>
              <a:rPr lang="en-US" i="1" dirty="0"/>
              <a:t>P</a:t>
            </a:r>
            <a:r>
              <a:rPr lang="en-US" dirty="0"/>
              <a:t>(</a:t>
            </a:r>
            <a:r>
              <a:rPr lang="en-US" i="1" dirty="0"/>
              <a:t>A</a:t>
            </a:r>
            <a:r>
              <a:rPr lang="en-US" dirty="0"/>
              <a:t>) = 0 means the event </a:t>
            </a:r>
            <a:r>
              <a:rPr lang="en-US" i="1" dirty="0"/>
              <a:t>A </a:t>
            </a:r>
            <a:r>
              <a:rPr lang="en-US" dirty="0"/>
              <a:t>can never happen.</a:t>
            </a:r>
          </a:p>
          <a:p>
            <a:pPr lvl="1">
              <a:buFont typeface="Arial" panose="020B0604020202020204" pitchFamily="34" charset="0"/>
              <a:buChar char="•"/>
            </a:pPr>
            <a:r>
              <a:rPr lang="en-US" i="1" dirty="0"/>
              <a:t>P</a:t>
            </a:r>
            <a:r>
              <a:rPr lang="en-US" dirty="0"/>
              <a:t>(</a:t>
            </a:r>
            <a:r>
              <a:rPr lang="en-US" i="1" dirty="0"/>
              <a:t>A</a:t>
            </a:r>
            <a:r>
              <a:rPr lang="en-US" dirty="0"/>
              <a:t>) = 1 means the event </a:t>
            </a:r>
            <a:r>
              <a:rPr lang="en-US" i="1" dirty="0"/>
              <a:t>A </a:t>
            </a:r>
            <a:r>
              <a:rPr lang="en-US" dirty="0"/>
              <a:t>always happens. </a:t>
            </a:r>
          </a:p>
          <a:p>
            <a:pPr lvl="1">
              <a:buFont typeface="Arial" panose="020B0604020202020204" pitchFamily="34" charset="0"/>
              <a:buChar char="•"/>
            </a:pPr>
            <a:r>
              <a:rPr lang="en-US" i="1" dirty="0"/>
              <a:t>P</a:t>
            </a:r>
            <a:r>
              <a:rPr lang="en-US" dirty="0"/>
              <a:t>(</a:t>
            </a:r>
            <a:r>
              <a:rPr lang="en-US" i="1" dirty="0"/>
              <a:t>A</a:t>
            </a:r>
            <a:r>
              <a:rPr lang="en-US" dirty="0"/>
              <a:t>) = 0.5 means the event </a:t>
            </a:r>
            <a:r>
              <a:rPr lang="en-US" i="1" dirty="0"/>
              <a:t>A </a:t>
            </a:r>
            <a:r>
              <a:rPr lang="en-US" dirty="0"/>
              <a:t>is equally likely to occur or not to occur.</a:t>
            </a:r>
          </a:p>
          <a:p>
            <a:pPr>
              <a:buFont typeface="Arial" panose="020B0604020202020204" pitchFamily="34" charset="0"/>
              <a:buChar char="•"/>
            </a:pPr>
            <a:r>
              <a:rPr lang="en-US" b="1" dirty="0"/>
              <a:t>Equally likely </a:t>
            </a:r>
            <a:r>
              <a:rPr lang="en-US" dirty="0"/>
              <a:t>means that each outcome of an experiment occurs with equal probability. </a:t>
            </a:r>
          </a:p>
          <a:p>
            <a:pPr lvl="1">
              <a:buFont typeface="Arial" panose="020B0604020202020204" pitchFamily="34" charset="0"/>
              <a:buChar char="•"/>
            </a:pPr>
            <a:r>
              <a:rPr lang="en-US" i="1" dirty="0"/>
              <a:t>If you toss a fair coin, a Head (H) and a Tail (T) are equally likely to occur. </a:t>
            </a:r>
          </a:p>
          <a:p>
            <a:pPr>
              <a:buFont typeface="Arial" panose="020B0604020202020204" pitchFamily="34" charset="0"/>
              <a:buChar char="•"/>
            </a:pPr>
            <a:endParaRPr lang="en-US"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83A625BB-BAFE-7681-B8A8-DE4E26CC44CD}"/>
              </a:ext>
            </a:extLst>
          </p:cNvPr>
          <p:cNvSpPr>
            <a:spLocks noGrp="1"/>
          </p:cNvSpPr>
          <p:nvPr>
            <p:ph type="sldNum" sz="quarter" idx="12"/>
          </p:nvPr>
        </p:nvSpPr>
        <p:spPr/>
        <p:txBody>
          <a:bodyPr/>
          <a:lstStyle/>
          <a:p>
            <a:fld id="{3A98EE3D-8CD1-4C3F-BD1C-C98C9596463C}" type="slidenum">
              <a:rPr lang="en-US" smtClean="0"/>
              <a:t>6</a:t>
            </a:fld>
            <a:endParaRPr lang="en-US" dirty="0"/>
          </a:p>
        </p:txBody>
      </p:sp>
    </p:spTree>
    <p:extLst>
      <p:ext uri="{BB962C8B-B14F-4D97-AF65-F5344CB8AC3E}">
        <p14:creationId xmlns:p14="http://schemas.microsoft.com/office/powerpoint/2010/main" val="9993813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E9989-F0BF-1916-CBA5-D6780819CE24}"/>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16ED8C71-64CB-B909-8A34-8ABC466A5BB5}"/>
              </a:ext>
            </a:extLst>
          </p:cNvPr>
          <p:cNvSpPr>
            <a:spLocks noGrp="1"/>
          </p:cNvSpPr>
          <p:nvPr>
            <p:ph idx="1"/>
          </p:nvPr>
        </p:nvSpPr>
        <p:spPr/>
        <p:txBody>
          <a:bodyPr/>
          <a:lstStyle/>
          <a:p>
            <a:r>
              <a:rPr lang="en-US" b="0" i="0" dirty="0">
                <a:solidFill>
                  <a:srgbClr val="424242"/>
                </a:solidFill>
                <a:effectLst/>
              </a:rPr>
              <a:t>A person with type O blood and a negative Rh factor (Rh-) can donate blood to any person with any blood type. Four percent of African Americans have type O blood and a negative RH factor, 5−10% of African Americans have the Rh- factor, and 51% have type O blood.</a:t>
            </a:r>
          </a:p>
          <a:p>
            <a:endParaRPr lang="en-US" dirty="0"/>
          </a:p>
        </p:txBody>
      </p:sp>
      <p:pic>
        <p:nvPicPr>
          <p:cNvPr id="38914" name="Picture 2" descr="This is an empty Venn diagram showing two overlapping circles. The left circle is labeled O and the right circle is labeled RH-.">
            <a:extLst>
              <a:ext uri="{FF2B5EF4-FFF2-40B4-BE49-F238E27FC236}">
                <a16:creationId xmlns:a16="http://schemas.microsoft.com/office/drawing/2014/main" id="{D0E06D09-2740-3EFF-290F-83A5F27414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3241467"/>
            <a:ext cx="3692250" cy="27801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3628937-BE23-C064-E279-17D3B0B1852B}"/>
              </a:ext>
            </a:extLst>
          </p:cNvPr>
          <p:cNvSpPr txBox="1"/>
          <p:nvPr/>
        </p:nvSpPr>
        <p:spPr>
          <a:xfrm>
            <a:off x="5010036" y="3192187"/>
            <a:ext cx="5995617" cy="2308324"/>
          </a:xfrm>
          <a:prstGeom prst="rect">
            <a:avLst/>
          </a:prstGeom>
          <a:noFill/>
        </p:spPr>
        <p:txBody>
          <a:bodyPr wrap="square" rtlCol="0">
            <a:spAutoFit/>
          </a:bodyPr>
          <a:lstStyle/>
          <a:p>
            <a:r>
              <a:rPr lang="en-US" dirty="0"/>
              <a:t>We will take the average of 5% and 10% and use 7.5% as the percent of African Americans who have the Rh- factor. Let O = African American with Type O blood and R = African American with Rh- factor. Find the following:</a:t>
            </a:r>
          </a:p>
          <a:p>
            <a:pPr marL="342900" indent="-342900">
              <a:buFont typeface="+mj-lt"/>
              <a:buAutoNum type="alphaLcPeriod"/>
            </a:pPr>
            <a:r>
              <a:rPr lang="pt-BR" dirty="0"/>
              <a:t>P(O) </a:t>
            </a:r>
          </a:p>
          <a:p>
            <a:pPr marL="342900" indent="-342900">
              <a:buFont typeface="+mj-lt"/>
              <a:buAutoNum type="alphaLcPeriod"/>
            </a:pPr>
            <a:r>
              <a:rPr lang="pt-BR" dirty="0"/>
              <a:t>P(R) </a:t>
            </a:r>
          </a:p>
          <a:p>
            <a:pPr marL="342900" indent="-342900">
              <a:buFont typeface="+mj-lt"/>
              <a:buAutoNum type="alphaLcPeriod"/>
            </a:pPr>
            <a:r>
              <a:rPr lang="pt-BR" dirty="0"/>
              <a:t>P(O∩R)</a:t>
            </a:r>
          </a:p>
          <a:p>
            <a:pPr marL="342900" indent="-342900">
              <a:buFont typeface="+mj-lt"/>
              <a:buAutoNum type="alphaLcPeriod"/>
            </a:pPr>
            <a:r>
              <a:rPr lang="pt-BR" dirty="0"/>
              <a:t>P(O∪R)</a:t>
            </a:r>
            <a:endParaRPr lang="en-US" dirty="0"/>
          </a:p>
        </p:txBody>
      </p:sp>
    </p:spTree>
    <p:extLst>
      <p:ext uri="{BB962C8B-B14F-4D97-AF65-F5344CB8AC3E}">
        <p14:creationId xmlns:p14="http://schemas.microsoft.com/office/powerpoint/2010/main" val="42337957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FD99B-5D07-66B4-A0D0-B2AAB27AA7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8052B8-A038-F119-CF21-6371762F2152}"/>
              </a:ext>
            </a:extLst>
          </p:cNvPr>
          <p:cNvSpPr>
            <a:spLocks noGrp="1"/>
          </p:cNvSpPr>
          <p:nvPr>
            <p:ph type="title"/>
          </p:nvPr>
        </p:nvSpPr>
        <p:spPr/>
        <p:txBody>
          <a:bodyPr/>
          <a:lstStyle/>
          <a:p>
            <a:r>
              <a:rPr lang="en-US" dirty="0"/>
              <a:t>Solution</a:t>
            </a:r>
          </a:p>
        </p:txBody>
      </p:sp>
      <p:sp>
        <p:nvSpPr>
          <p:cNvPr id="3" name="Content Placeholder 2">
            <a:extLst>
              <a:ext uri="{FF2B5EF4-FFF2-40B4-BE49-F238E27FC236}">
                <a16:creationId xmlns:a16="http://schemas.microsoft.com/office/drawing/2014/main" id="{F52DFC66-FFFE-2784-2BD5-9CBBA758C0F1}"/>
              </a:ext>
            </a:extLst>
          </p:cNvPr>
          <p:cNvSpPr>
            <a:spLocks noGrp="1"/>
          </p:cNvSpPr>
          <p:nvPr>
            <p:ph idx="1"/>
          </p:nvPr>
        </p:nvSpPr>
        <p:spPr/>
        <p:txBody>
          <a:bodyPr/>
          <a:lstStyle/>
          <a:p>
            <a:r>
              <a:rPr lang="en-US" b="0" i="0" dirty="0">
                <a:solidFill>
                  <a:srgbClr val="424242"/>
                </a:solidFill>
                <a:effectLst/>
              </a:rPr>
              <a:t>A person with type O blood and a negative Rh factor (Rh-) can donate blood to any person with any blood type. Four percent of African Americans have type O blood and a negative RH factor, 5−10% of African Americans have the Rh- factor, and 51% have type O blood.</a:t>
            </a:r>
          </a:p>
          <a:p>
            <a:endParaRPr lang="en-US" dirty="0"/>
          </a:p>
        </p:txBody>
      </p:sp>
      <p:pic>
        <p:nvPicPr>
          <p:cNvPr id="38914" name="Picture 2" descr="This is an empty Venn diagram showing two overlapping circles. The left circle is labeled O and the right circle is labeled RH-.">
            <a:extLst>
              <a:ext uri="{FF2B5EF4-FFF2-40B4-BE49-F238E27FC236}">
                <a16:creationId xmlns:a16="http://schemas.microsoft.com/office/drawing/2014/main" id="{A3C3C849-723E-3933-BE7B-99FAC5BA5E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7280" y="3241467"/>
            <a:ext cx="3692250" cy="27801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E1F30D2-551F-41F6-AF5C-D62D68DE11EE}"/>
              </a:ext>
            </a:extLst>
          </p:cNvPr>
          <p:cNvSpPr txBox="1"/>
          <p:nvPr/>
        </p:nvSpPr>
        <p:spPr>
          <a:xfrm>
            <a:off x="5010036" y="3192187"/>
            <a:ext cx="5995617" cy="2308324"/>
          </a:xfrm>
          <a:prstGeom prst="rect">
            <a:avLst/>
          </a:prstGeom>
          <a:noFill/>
        </p:spPr>
        <p:txBody>
          <a:bodyPr wrap="square" rtlCol="0">
            <a:spAutoFit/>
          </a:bodyPr>
          <a:lstStyle/>
          <a:p>
            <a:r>
              <a:rPr lang="en-US" dirty="0"/>
              <a:t>We will take the average of 5% and 10% and use 7.5% as the percent of African Americans who have the Rh- factor. Let O = African American with Type O blood and R = African American with Rh- factor. Find the following:</a:t>
            </a:r>
          </a:p>
          <a:p>
            <a:pPr marL="342900" indent="-342900">
              <a:buFont typeface="+mj-lt"/>
              <a:buAutoNum type="alphaLcPeriod"/>
            </a:pPr>
            <a:r>
              <a:rPr lang="pt-BR" dirty="0"/>
              <a:t>P(O) = </a:t>
            </a:r>
            <a:r>
              <a:rPr lang="en-US" b="0" i="0" dirty="0">
                <a:solidFill>
                  <a:srgbClr val="424242"/>
                </a:solidFill>
                <a:effectLst/>
              </a:rPr>
              <a:t>0.51</a:t>
            </a:r>
            <a:endParaRPr lang="pt-BR" dirty="0"/>
          </a:p>
          <a:p>
            <a:pPr marL="342900" indent="-342900">
              <a:buFont typeface="+mj-lt"/>
              <a:buAutoNum type="alphaLcPeriod"/>
            </a:pPr>
            <a:r>
              <a:rPr lang="pt-BR" dirty="0"/>
              <a:t>P(R) = </a:t>
            </a:r>
            <a:r>
              <a:rPr lang="en-US" b="0" i="0" dirty="0">
                <a:solidFill>
                  <a:srgbClr val="424242"/>
                </a:solidFill>
                <a:effectLst/>
              </a:rPr>
              <a:t>0.075</a:t>
            </a:r>
            <a:endParaRPr lang="pt-BR" dirty="0"/>
          </a:p>
          <a:p>
            <a:pPr marL="342900" indent="-342900">
              <a:buFont typeface="+mj-lt"/>
              <a:buAutoNum type="alphaLcPeriod"/>
            </a:pPr>
            <a:r>
              <a:rPr lang="pt-BR" dirty="0"/>
              <a:t>P(O∩R) = </a:t>
            </a:r>
            <a:r>
              <a:rPr lang="en-US" b="0" i="0" dirty="0">
                <a:solidFill>
                  <a:srgbClr val="424242"/>
                </a:solidFill>
                <a:effectLst/>
              </a:rPr>
              <a:t>0.04</a:t>
            </a:r>
            <a:endParaRPr lang="pt-BR" dirty="0"/>
          </a:p>
          <a:p>
            <a:pPr marL="342900" indent="-342900">
              <a:buFont typeface="+mj-lt"/>
              <a:buAutoNum type="alphaLcPeriod"/>
            </a:pPr>
            <a:r>
              <a:rPr lang="pt-BR" dirty="0"/>
              <a:t>P(O∪R) = </a:t>
            </a:r>
            <a:r>
              <a:rPr lang="en-US" b="0" i="0" dirty="0">
                <a:solidFill>
                  <a:srgbClr val="424242"/>
                </a:solidFill>
                <a:effectLst/>
              </a:rPr>
              <a:t>0.545</a:t>
            </a:r>
            <a:endParaRPr lang="en-US" dirty="0"/>
          </a:p>
        </p:txBody>
      </p:sp>
    </p:spTree>
    <p:extLst>
      <p:ext uri="{BB962C8B-B14F-4D97-AF65-F5344CB8AC3E}">
        <p14:creationId xmlns:p14="http://schemas.microsoft.com/office/powerpoint/2010/main" val="24341435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7FEDC-6E5E-E634-DFDD-9340253BAF5E}"/>
              </a:ext>
            </a:extLst>
          </p:cNvPr>
          <p:cNvSpPr>
            <a:spLocks noGrp="1"/>
          </p:cNvSpPr>
          <p:nvPr>
            <p:ph type="title"/>
          </p:nvPr>
        </p:nvSpPr>
        <p:spPr/>
        <p:txBody>
          <a:bodyPr/>
          <a:lstStyle/>
          <a:p>
            <a:r>
              <a:rPr lang="en-US" dirty="0"/>
              <a:t>Terminology (Continued)</a:t>
            </a:r>
          </a:p>
        </p:txBody>
      </p:sp>
      <p:sp>
        <p:nvSpPr>
          <p:cNvPr id="3" name="Content Placeholder 2">
            <a:extLst>
              <a:ext uri="{FF2B5EF4-FFF2-40B4-BE49-F238E27FC236}">
                <a16:creationId xmlns:a16="http://schemas.microsoft.com/office/drawing/2014/main" id="{75E449CF-2C8F-A77E-745E-3F960A944058}"/>
              </a:ext>
            </a:extLst>
          </p:cNvPr>
          <p:cNvSpPr>
            <a:spLocks noGrp="1"/>
          </p:cNvSpPr>
          <p:nvPr>
            <p:ph idx="1"/>
          </p:nvPr>
        </p:nvSpPr>
        <p:spPr/>
        <p:txBody>
          <a:bodyPr>
            <a:normAutofit/>
          </a:bodyPr>
          <a:lstStyle/>
          <a:p>
            <a:pPr>
              <a:buFont typeface="Arial" panose="020B0604020202020204" pitchFamily="34" charset="0"/>
              <a:buChar char="•"/>
            </a:pPr>
            <a:r>
              <a:rPr lang="en-US" b="1" dirty="0"/>
              <a:t>To calculate the probability of an event </a:t>
            </a:r>
            <a:r>
              <a:rPr lang="en-US" b="1" i="1" dirty="0"/>
              <a:t>A </a:t>
            </a:r>
            <a:r>
              <a:rPr lang="en-US" b="1" dirty="0"/>
              <a:t>when all outcomes in the sample space are equally likely</a:t>
            </a:r>
            <a:r>
              <a:rPr lang="en-US" dirty="0"/>
              <a:t>, count the number of outcomes for event </a:t>
            </a:r>
            <a:r>
              <a:rPr lang="en-US" i="1" dirty="0"/>
              <a:t>A </a:t>
            </a:r>
            <a:r>
              <a:rPr lang="en-US" dirty="0"/>
              <a:t>and divide by the total number of outcomes in the sample space. </a:t>
            </a:r>
          </a:p>
          <a:p>
            <a:pPr lvl="1">
              <a:buFont typeface="Arial" panose="020B0604020202020204" pitchFamily="34" charset="0"/>
              <a:buChar char="•"/>
            </a:pPr>
            <a:r>
              <a:rPr lang="en-US" i="1" dirty="0"/>
              <a:t>For example, if you toss a fair dime and a fair nickel, the sample space is {HH, TH, HT, TT} where T = tails and H = heads. </a:t>
            </a:r>
            <a:endParaRPr lang="en-US" dirty="0"/>
          </a:p>
          <a:p>
            <a:pPr lvl="1">
              <a:buFont typeface="Arial" panose="020B0604020202020204" pitchFamily="34" charset="0"/>
              <a:buChar char="•"/>
            </a:pPr>
            <a:r>
              <a:rPr lang="en-US" i="1" dirty="0"/>
              <a:t>The sample space has four outcomes. Let A = getting one head. </a:t>
            </a:r>
          </a:p>
          <a:p>
            <a:pPr lvl="1">
              <a:buFont typeface="Arial" panose="020B0604020202020204" pitchFamily="34" charset="0"/>
              <a:buChar char="•"/>
            </a:pPr>
            <a:r>
              <a:rPr lang="en-US" i="1" dirty="0"/>
              <a:t>There are two outcomes that meet this condition {HT, TH}, so P(A) = 2/4 = 0.5.</a:t>
            </a:r>
            <a:endParaRPr lang="en-US" sz="1200" i="1"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055332EB-AB3D-CF6B-9E1F-011F00F37A83}"/>
              </a:ext>
            </a:extLst>
          </p:cNvPr>
          <p:cNvSpPr>
            <a:spLocks noGrp="1"/>
          </p:cNvSpPr>
          <p:nvPr>
            <p:ph type="sldNum" sz="quarter" idx="12"/>
          </p:nvPr>
        </p:nvSpPr>
        <p:spPr/>
        <p:txBody>
          <a:bodyPr/>
          <a:lstStyle/>
          <a:p>
            <a:fld id="{3A98EE3D-8CD1-4C3F-BD1C-C98C9596463C}" type="slidenum">
              <a:rPr lang="en-US" smtClean="0"/>
              <a:t>7</a:t>
            </a:fld>
            <a:endParaRPr lang="en-US" dirty="0"/>
          </a:p>
        </p:txBody>
      </p:sp>
    </p:spTree>
    <p:extLst>
      <p:ext uri="{BB962C8B-B14F-4D97-AF65-F5344CB8AC3E}">
        <p14:creationId xmlns:p14="http://schemas.microsoft.com/office/powerpoint/2010/main" val="7300346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5CA93-7B69-5BA6-C65C-78E72D84048D}"/>
              </a:ext>
            </a:extLst>
          </p:cNvPr>
          <p:cNvSpPr>
            <a:spLocks noGrp="1"/>
          </p:cNvSpPr>
          <p:nvPr>
            <p:ph type="title"/>
          </p:nvPr>
        </p:nvSpPr>
        <p:spPr/>
        <p:txBody>
          <a:bodyPr/>
          <a:lstStyle/>
          <a:p>
            <a:r>
              <a:rPr lang="en-US" dirty="0"/>
              <a:t>Law of Large Numbers</a:t>
            </a:r>
          </a:p>
        </p:txBody>
      </p:sp>
      <p:sp>
        <p:nvSpPr>
          <p:cNvPr id="3" name="Content Placeholder 2">
            <a:extLst>
              <a:ext uri="{FF2B5EF4-FFF2-40B4-BE49-F238E27FC236}">
                <a16:creationId xmlns:a16="http://schemas.microsoft.com/office/drawing/2014/main" id="{62BD56A3-1BBC-65DF-DD93-4BDBA03A8B90}"/>
              </a:ext>
            </a:extLst>
          </p:cNvPr>
          <p:cNvSpPr>
            <a:spLocks noGrp="1"/>
          </p:cNvSpPr>
          <p:nvPr>
            <p:ph idx="1"/>
          </p:nvPr>
        </p:nvSpPr>
        <p:spPr/>
        <p:txBody>
          <a:bodyPr/>
          <a:lstStyle/>
          <a:p>
            <a:pPr>
              <a:buFont typeface="Arial" panose="020B0604020202020204" pitchFamily="34" charset="0"/>
              <a:buChar char="•"/>
            </a:pPr>
            <a:r>
              <a:rPr lang="en-US" dirty="0"/>
              <a:t>An important characteristic of probability experiments is known as the </a:t>
            </a:r>
            <a:r>
              <a:rPr lang="en-US" b="1" dirty="0"/>
              <a:t>law of large numbers </a:t>
            </a:r>
            <a:r>
              <a:rPr lang="en-US" dirty="0"/>
              <a:t>which states that as the number of repetitions of an experiment is increased, the relative frequency obtained in the experiment tends to become closer and closer to the theoretical probability. </a:t>
            </a:r>
          </a:p>
          <a:p>
            <a:pPr>
              <a:buFont typeface="Arial" panose="020B0604020202020204" pitchFamily="34" charset="0"/>
              <a:buChar char="•"/>
            </a:pPr>
            <a:r>
              <a:rPr lang="en-US" dirty="0"/>
              <a:t>Even though the outcomes do not happen according to any set pattern or order, overall, the long-term observed relative frequency will approach the theoretical probability. (The word </a:t>
            </a:r>
            <a:r>
              <a:rPr lang="en-US" b="1" dirty="0"/>
              <a:t>empirical </a:t>
            </a:r>
            <a:r>
              <a:rPr lang="en-US" dirty="0"/>
              <a:t>is often used instead of the word observed.)</a:t>
            </a:r>
            <a:endParaRPr lang="en-US" sz="1400" dirty="0"/>
          </a:p>
          <a:p>
            <a:pPr>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31C630F8-3144-70E5-4F2F-EB38D399EA87}"/>
              </a:ext>
            </a:extLst>
          </p:cNvPr>
          <p:cNvSpPr>
            <a:spLocks noGrp="1"/>
          </p:cNvSpPr>
          <p:nvPr>
            <p:ph type="sldNum" sz="quarter" idx="12"/>
          </p:nvPr>
        </p:nvSpPr>
        <p:spPr/>
        <p:txBody>
          <a:bodyPr/>
          <a:lstStyle/>
          <a:p>
            <a:fld id="{3A98EE3D-8CD1-4C3F-BD1C-C98C9596463C}" type="slidenum">
              <a:rPr lang="en-US" smtClean="0"/>
              <a:t>8</a:t>
            </a:fld>
            <a:endParaRPr lang="en-US" dirty="0"/>
          </a:p>
        </p:txBody>
      </p:sp>
    </p:spTree>
    <p:extLst>
      <p:ext uri="{BB962C8B-B14F-4D97-AF65-F5344CB8AC3E}">
        <p14:creationId xmlns:p14="http://schemas.microsoft.com/office/powerpoint/2010/main" val="22963044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37A3B-58E0-B7B8-3147-CAAE49F431C4}"/>
              </a:ext>
            </a:extLst>
          </p:cNvPr>
          <p:cNvSpPr>
            <a:spLocks noGrp="1"/>
          </p:cNvSpPr>
          <p:nvPr>
            <p:ph type="title"/>
          </p:nvPr>
        </p:nvSpPr>
        <p:spPr/>
        <p:txBody>
          <a:bodyPr/>
          <a:lstStyle/>
          <a:p>
            <a:r>
              <a:rPr lang="en-US" dirty="0"/>
              <a:t>“Or” and “And” Events</a:t>
            </a:r>
          </a:p>
        </p:txBody>
      </p:sp>
      <p:sp>
        <p:nvSpPr>
          <p:cNvPr id="3" name="Content Placeholder 2">
            <a:extLst>
              <a:ext uri="{FF2B5EF4-FFF2-40B4-BE49-F238E27FC236}">
                <a16:creationId xmlns:a16="http://schemas.microsoft.com/office/drawing/2014/main" id="{FA2C714B-86DF-1115-7BEE-11044949D741}"/>
              </a:ext>
            </a:extLst>
          </p:cNvPr>
          <p:cNvSpPr>
            <a:spLocks noGrp="1"/>
          </p:cNvSpPr>
          <p:nvPr>
            <p:ph idx="1"/>
          </p:nvPr>
        </p:nvSpPr>
        <p:spPr/>
        <p:txBody>
          <a:bodyPr/>
          <a:lstStyle/>
          <a:p>
            <a:r>
              <a:rPr lang="en-US" b="1" dirty="0"/>
              <a:t>"OR" Event:</a:t>
            </a:r>
          </a:p>
          <a:p>
            <a:pPr>
              <a:buFont typeface="Arial" panose="020B0604020202020204" pitchFamily="34" charset="0"/>
              <a:buChar char="•"/>
            </a:pPr>
            <a:r>
              <a:rPr lang="en-US" dirty="0"/>
              <a:t>An outcome is in the event </a:t>
            </a:r>
            <a:r>
              <a:rPr lang="en-US" i="1" dirty="0"/>
              <a:t>A </a:t>
            </a:r>
            <a:r>
              <a:rPr lang="en-US" dirty="0"/>
              <a:t>OR </a:t>
            </a:r>
            <a:r>
              <a:rPr lang="en-US" i="1" dirty="0"/>
              <a:t>B </a:t>
            </a:r>
            <a:r>
              <a:rPr lang="en-US" dirty="0"/>
              <a:t>if the outcome is in </a:t>
            </a:r>
            <a:r>
              <a:rPr lang="en-US" i="1" dirty="0"/>
              <a:t>A </a:t>
            </a:r>
            <a:r>
              <a:rPr lang="en-US" dirty="0"/>
              <a:t>or is in </a:t>
            </a:r>
            <a:r>
              <a:rPr lang="en-US" i="1" dirty="0"/>
              <a:t>B </a:t>
            </a:r>
            <a:r>
              <a:rPr lang="en-US" dirty="0"/>
              <a:t>or is in both </a:t>
            </a:r>
            <a:r>
              <a:rPr lang="en-US" i="1" dirty="0"/>
              <a:t>A </a:t>
            </a:r>
            <a:r>
              <a:rPr lang="en-US" dirty="0"/>
              <a:t>and </a:t>
            </a:r>
            <a:r>
              <a:rPr lang="en-US" i="1" dirty="0"/>
              <a:t>B</a:t>
            </a:r>
            <a:r>
              <a:rPr lang="en-US" dirty="0"/>
              <a:t>. </a:t>
            </a:r>
          </a:p>
          <a:p>
            <a:pPr>
              <a:buFont typeface="Arial" panose="020B0604020202020204" pitchFamily="34" charset="0"/>
              <a:buChar char="•"/>
            </a:pPr>
            <a:r>
              <a:rPr lang="en-US" i="1" dirty="0"/>
              <a:t>For example, let A = {1, 2, 3, 4,5} and B = {4, 5, 6, 7, 8}. A OR B = {1, 2, 3, 4, 5, 6, 7, 8}. Notice that 4 and 5 are NOT listed twice.</a:t>
            </a:r>
            <a:endParaRPr lang="en-US" dirty="0"/>
          </a:p>
          <a:p>
            <a:r>
              <a:rPr lang="en-US" b="1" dirty="0"/>
              <a:t>"AND" Event:</a:t>
            </a:r>
          </a:p>
          <a:p>
            <a:pPr>
              <a:buFont typeface="Arial" panose="020B0604020202020204" pitchFamily="34" charset="0"/>
              <a:buChar char="•"/>
            </a:pPr>
            <a:r>
              <a:rPr lang="en-US" dirty="0"/>
              <a:t>An outcome is in the event </a:t>
            </a:r>
            <a:r>
              <a:rPr lang="en-US" i="1" dirty="0"/>
              <a:t>A </a:t>
            </a:r>
            <a:r>
              <a:rPr lang="en-US" dirty="0"/>
              <a:t>AND </a:t>
            </a:r>
            <a:r>
              <a:rPr lang="en-US" i="1" dirty="0"/>
              <a:t>B </a:t>
            </a:r>
            <a:r>
              <a:rPr lang="en-US" dirty="0"/>
              <a:t>if the outcome is in both </a:t>
            </a:r>
            <a:r>
              <a:rPr lang="en-US" i="1" dirty="0"/>
              <a:t>A </a:t>
            </a:r>
            <a:r>
              <a:rPr lang="en-US" dirty="0"/>
              <a:t>and </a:t>
            </a:r>
            <a:r>
              <a:rPr lang="en-US" i="1" dirty="0"/>
              <a:t>B </a:t>
            </a:r>
            <a:r>
              <a:rPr lang="en-US" dirty="0"/>
              <a:t>at the same time. </a:t>
            </a:r>
          </a:p>
          <a:p>
            <a:pPr>
              <a:buFont typeface="Arial" panose="020B0604020202020204" pitchFamily="34" charset="0"/>
              <a:buChar char="•"/>
            </a:pPr>
            <a:r>
              <a:rPr lang="en-US" i="1" dirty="0"/>
              <a:t>For example, let A and B be {1, 2, 3, 4, 5} and {4, 5, 6, 7, 8}, respectively. Then A AND B = {4, 5}.</a:t>
            </a:r>
            <a:endParaRPr lang="en-US" sz="1400" i="1" dirty="0"/>
          </a:p>
          <a:p>
            <a:endParaRPr lang="en-US" dirty="0"/>
          </a:p>
        </p:txBody>
      </p:sp>
      <p:sp>
        <p:nvSpPr>
          <p:cNvPr id="4" name="Slide Number Placeholder 3">
            <a:extLst>
              <a:ext uri="{FF2B5EF4-FFF2-40B4-BE49-F238E27FC236}">
                <a16:creationId xmlns:a16="http://schemas.microsoft.com/office/drawing/2014/main" id="{60A52D0A-5599-847D-0438-9D5C0C206B7E}"/>
              </a:ext>
            </a:extLst>
          </p:cNvPr>
          <p:cNvSpPr>
            <a:spLocks noGrp="1"/>
          </p:cNvSpPr>
          <p:nvPr>
            <p:ph type="sldNum" sz="quarter" idx="12"/>
          </p:nvPr>
        </p:nvSpPr>
        <p:spPr/>
        <p:txBody>
          <a:bodyPr/>
          <a:lstStyle/>
          <a:p>
            <a:fld id="{3A98EE3D-8CD1-4C3F-BD1C-C98C9596463C}" type="slidenum">
              <a:rPr lang="en-US" smtClean="0"/>
              <a:t>9</a:t>
            </a:fld>
            <a:endParaRPr lang="en-US" dirty="0"/>
          </a:p>
        </p:txBody>
      </p:sp>
    </p:spTree>
    <p:extLst>
      <p:ext uri="{BB962C8B-B14F-4D97-AF65-F5344CB8AC3E}">
        <p14:creationId xmlns:p14="http://schemas.microsoft.com/office/powerpoint/2010/main" val="1086892115"/>
      </p:ext>
    </p:extLst>
  </p:cSld>
  <p:clrMapOvr>
    <a:masterClrMapping/>
  </p:clrMapOvr>
</p:sld>
</file>

<file path=ppt/theme/theme1.xml><?xml version="1.0" encoding="utf-8"?>
<a:theme xmlns:a="http://schemas.openxmlformats.org/drawingml/2006/main" name="Custom">
  <a:themeElements>
    <a:clrScheme name="Custom 34">
      <a:dk1>
        <a:sysClr val="windowText" lastClr="000000"/>
      </a:dk1>
      <a:lt1>
        <a:sysClr val="window" lastClr="FFFFFF"/>
      </a:lt1>
      <a:dk2>
        <a:srgbClr val="39302A"/>
      </a:dk2>
      <a:lt2>
        <a:srgbClr val="E5DEDB"/>
      </a:lt2>
      <a:accent1>
        <a:srgbClr val="EC7016"/>
      </a:accent1>
      <a:accent2>
        <a:srgbClr val="F8931D"/>
      </a:accent2>
      <a:accent3>
        <a:srgbClr val="CE8D3E"/>
      </a:accent3>
      <a:accent4>
        <a:srgbClr val="E64823"/>
      </a:accent4>
      <a:accent5>
        <a:srgbClr val="FFCA08"/>
      </a:accent5>
      <a:accent6>
        <a:srgbClr val="9C6A6A"/>
      </a:accent6>
      <a:hlink>
        <a:srgbClr val="2998E3"/>
      </a:hlink>
      <a:folHlink>
        <a:srgbClr val="7F723D"/>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VTI" id="{F5B7AB07-F859-4656-A1C1-DAFCFA0ACA4B}" vid="{A6E2497D-935A-4CFD-B9FD-6DCB15FA68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_ip_UnifiedCompliancePolicyUIAction xmlns="http://schemas.microsoft.com/sharepoint/v3" xsi:nil="true"/>
    <Image xmlns="71af3243-3dd4-4a8d-8c0d-dd76da1f02a5">
      <Url xsi:nil="true"/>
      <Description xsi:nil="true"/>
    </Image>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A3F7EDC-E5B4-4BBC-9D2A-CBE6D46C37AD}">
  <ds:schemaRefs>
    <ds:schemaRef ds:uri="http://schemas.microsoft.com/sharepoint/v3/contenttype/forms"/>
  </ds:schemaRefs>
</ds:datastoreItem>
</file>

<file path=customXml/itemProps2.xml><?xml version="1.0" encoding="utf-8"?>
<ds:datastoreItem xmlns:ds="http://schemas.openxmlformats.org/officeDocument/2006/customXml" ds:itemID="{A03EEFF0-FB57-4CB4-8BFC-DF397689E2ED}">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3.xml><?xml version="1.0" encoding="utf-8"?>
<ds:datastoreItem xmlns:ds="http://schemas.openxmlformats.org/officeDocument/2006/customXml" ds:itemID="{D2957789-34B8-480C-AF9B-3EB54B9E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Statistics focus</Template>
  <TotalTime>8812</TotalTime>
  <Words>5862</Words>
  <Application>Microsoft Office PowerPoint</Application>
  <PresentationFormat>Widescreen</PresentationFormat>
  <Paragraphs>371</Paragraphs>
  <Slides>61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61</vt:i4>
      </vt:variant>
    </vt:vector>
  </HeadingPairs>
  <TitlesOfParts>
    <vt:vector size="69" baseType="lpstr">
      <vt:lpstr>Aptos</vt:lpstr>
      <vt:lpstr>Arial</vt:lpstr>
      <vt:lpstr>Bookman Old Style</vt:lpstr>
      <vt:lpstr>Calibri</vt:lpstr>
      <vt:lpstr>Cambria Math</vt:lpstr>
      <vt:lpstr>Franklin Gothic Book</vt:lpstr>
      <vt:lpstr>Neue Helvetica W01</vt:lpstr>
      <vt:lpstr>Custom</vt:lpstr>
      <vt:lpstr>Chapter 3 Probability</vt:lpstr>
      <vt:lpstr>Objectives</vt:lpstr>
      <vt:lpstr>Section 3.1</vt:lpstr>
      <vt:lpstr>Terminology</vt:lpstr>
      <vt:lpstr>Terminology (Continued)</vt:lpstr>
      <vt:lpstr>Terminology (Continued)</vt:lpstr>
      <vt:lpstr>Terminology (Continued)</vt:lpstr>
      <vt:lpstr>Law of Large Numbers</vt:lpstr>
      <vt:lpstr>“Or” and “And” Events</vt:lpstr>
      <vt:lpstr>Complement</vt:lpstr>
      <vt:lpstr>Conditional Probability</vt:lpstr>
      <vt:lpstr>Probability Example</vt:lpstr>
      <vt:lpstr>Probability Example - Answers</vt:lpstr>
      <vt:lpstr>Probability Example</vt:lpstr>
      <vt:lpstr>Probability Example</vt:lpstr>
      <vt:lpstr>Probability Example - Answers</vt:lpstr>
      <vt:lpstr>Section 3.2</vt:lpstr>
      <vt:lpstr>Independent Events</vt:lpstr>
      <vt:lpstr>Sampling</vt:lpstr>
      <vt:lpstr>Examples of Sampling</vt:lpstr>
      <vt:lpstr>Example of Sampling</vt:lpstr>
      <vt:lpstr>Example of Sampling - Answer</vt:lpstr>
      <vt:lpstr>Mutually Exclusive Events</vt:lpstr>
      <vt:lpstr>Independent and mutually exclusive do not mean the same thing.</vt:lpstr>
      <vt:lpstr>Example</vt:lpstr>
      <vt:lpstr>Example - Answers</vt:lpstr>
      <vt:lpstr>Example</vt:lpstr>
      <vt:lpstr>Example - Answers</vt:lpstr>
      <vt:lpstr>Example</vt:lpstr>
      <vt:lpstr>Example - Answers</vt:lpstr>
      <vt:lpstr>Example</vt:lpstr>
      <vt:lpstr>Example - Answers</vt:lpstr>
      <vt:lpstr>Section 3.3</vt:lpstr>
      <vt:lpstr>The Multiplication Rule</vt:lpstr>
      <vt:lpstr>The Addition Rule</vt:lpstr>
      <vt:lpstr>Example</vt:lpstr>
      <vt:lpstr>Example</vt:lpstr>
      <vt:lpstr>Example - Answers</vt:lpstr>
      <vt:lpstr>Example</vt:lpstr>
      <vt:lpstr>Example - Answers</vt:lpstr>
      <vt:lpstr>Example</vt:lpstr>
      <vt:lpstr>Example - Answers</vt:lpstr>
      <vt:lpstr>Section 3.4</vt:lpstr>
      <vt:lpstr>Contingency Tables</vt:lpstr>
      <vt:lpstr>Contingency Table Examples</vt:lpstr>
      <vt:lpstr>Contingency Table Examples</vt:lpstr>
      <vt:lpstr>Contingency Table Examples - Answers</vt:lpstr>
      <vt:lpstr>Example</vt:lpstr>
      <vt:lpstr>Example - Answers</vt:lpstr>
      <vt:lpstr>Example</vt:lpstr>
      <vt:lpstr>Example - Answers</vt:lpstr>
      <vt:lpstr>Section 3.5</vt:lpstr>
      <vt:lpstr>Tree Diagrams</vt:lpstr>
      <vt:lpstr>Tree Diagram Example</vt:lpstr>
      <vt:lpstr>Tree Diagram Example</vt:lpstr>
      <vt:lpstr>Tree Diagram Example - Answers</vt:lpstr>
      <vt:lpstr>Venn Diagrams</vt:lpstr>
      <vt:lpstr>Venn Diagram Example</vt:lpstr>
      <vt:lpstr>Example</vt:lpstr>
      <vt:lpstr>Example</vt:lpstr>
      <vt:lpstr>Solution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dc:title>
  <dc:creator>Hill, Jen</dc:creator>
  <cp:lastModifiedBy>Jen Hill</cp:lastModifiedBy>
  <cp:revision>5</cp:revision>
  <dcterms:created xsi:type="dcterms:W3CDTF">2025-02-12T15:23:18Z</dcterms:created>
  <dcterms:modified xsi:type="dcterms:W3CDTF">2026-01-28T23:35:38Z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