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5"/>
  </p:notesMasterIdLst>
  <p:sldIdLst>
    <p:sldId id="298" r:id="rId5"/>
    <p:sldId id="299" r:id="rId6"/>
    <p:sldId id="300" r:id="rId7"/>
    <p:sldId id="301" r:id="rId8"/>
    <p:sldId id="302" r:id="rId9"/>
    <p:sldId id="303" r:id="rId10"/>
    <p:sldId id="304" r:id="rId11"/>
    <p:sldId id="305" r:id="rId12"/>
    <p:sldId id="306" r:id="rId13"/>
    <p:sldId id="307" r:id="rId14"/>
    <p:sldId id="308" r:id="rId15"/>
    <p:sldId id="309" r:id="rId16"/>
    <p:sldId id="380" r:id="rId17"/>
    <p:sldId id="427" r:id="rId18"/>
    <p:sldId id="404" r:id="rId19"/>
    <p:sldId id="402" r:id="rId20"/>
    <p:sldId id="403" r:id="rId21"/>
    <p:sldId id="310" r:id="rId22"/>
    <p:sldId id="405" r:id="rId23"/>
    <p:sldId id="406" r:id="rId24"/>
    <p:sldId id="407" r:id="rId25"/>
    <p:sldId id="408" r:id="rId26"/>
    <p:sldId id="409" r:id="rId27"/>
    <p:sldId id="410" r:id="rId28"/>
    <p:sldId id="412" r:id="rId29"/>
    <p:sldId id="411" r:id="rId30"/>
    <p:sldId id="413" r:id="rId31"/>
    <p:sldId id="414" r:id="rId32"/>
    <p:sldId id="415" r:id="rId33"/>
    <p:sldId id="395" r:id="rId34"/>
    <p:sldId id="381" r:id="rId35"/>
    <p:sldId id="426" r:id="rId36"/>
    <p:sldId id="417" r:id="rId37"/>
    <p:sldId id="418" r:id="rId38"/>
    <p:sldId id="419" r:id="rId39"/>
    <p:sldId id="421" r:id="rId40"/>
    <p:sldId id="422" r:id="rId41"/>
    <p:sldId id="423" r:id="rId42"/>
    <p:sldId id="424" r:id="rId43"/>
    <p:sldId id="42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98" autoAdjust="0"/>
    <p:restoredTop sz="94619" autoAdjust="0"/>
  </p:normalViewPr>
  <p:slideViewPr>
    <p:cSldViewPr snapToGrid="0">
      <p:cViewPr varScale="1">
        <p:scale>
          <a:sx n="87" d="100"/>
          <a:sy n="87" d="100"/>
        </p:scale>
        <p:origin x="66" y="2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 Hill" userId="658e50c14590eeee" providerId="LiveId" clId="{DA059622-1BCD-45CD-8A25-2147AB6DD6BB}"/>
    <pc:docChg chg="undo custSel addSld delSld modSld sldOrd">
      <pc:chgData name="Jen Hill" userId="658e50c14590eeee" providerId="LiveId" clId="{DA059622-1BCD-45CD-8A25-2147AB6DD6BB}" dt="2025-02-22T19:33:34.625" v="3548" actId="1076"/>
      <pc:docMkLst>
        <pc:docMk/>
      </pc:docMkLst>
      <pc:sldChg chg="modSp mod">
        <pc:chgData name="Jen Hill" userId="658e50c14590eeee" providerId="LiveId" clId="{DA059622-1BCD-45CD-8A25-2147AB6DD6BB}" dt="2025-02-22T19:12:34.708" v="2047" actId="27636"/>
        <pc:sldMkLst>
          <pc:docMk/>
          <pc:sldMk cId="2438319261" sldId="299"/>
        </pc:sldMkLst>
        <pc:spChg chg="mod">
          <ac:chgData name="Jen Hill" userId="658e50c14590eeee" providerId="LiveId" clId="{DA059622-1BCD-45CD-8A25-2147AB6DD6BB}" dt="2025-02-22T19:12:34.708" v="2047" actId="27636"/>
          <ac:spMkLst>
            <pc:docMk/>
            <pc:sldMk cId="2438319261" sldId="299"/>
            <ac:spMk id="3" creationId="{754DB0D4-017A-8BA1-E810-41E2FF308FCE}"/>
          </ac:spMkLst>
        </pc:spChg>
      </pc:sldChg>
      <pc:sldChg chg="modSp mod">
        <pc:chgData name="Jen Hill" userId="658e50c14590eeee" providerId="LiveId" clId="{DA059622-1BCD-45CD-8A25-2147AB6DD6BB}" dt="2025-02-22T17:26:37.798" v="0"/>
        <pc:sldMkLst>
          <pc:docMk/>
          <pc:sldMk cId="1422175036" sldId="302"/>
        </pc:sldMkLst>
        <pc:spChg chg="mod">
          <ac:chgData name="Jen Hill" userId="658e50c14590eeee" providerId="LiveId" clId="{DA059622-1BCD-45CD-8A25-2147AB6DD6BB}" dt="2025-02-22T17:26:37.798" v="0"/>
          <ac:spMkLst>
            <pc:docMk/>
            <pc:sldMk cId="1422175036" sldId="302"/>
            <ac:spMk id="3" creationId="{39EC86D8-FE79-B06D-C1CA-6040F1A0FEBB}"/>
          </ac:spMkLst>
        </pc:spChg>
      </pc:sldChg>
      <pc:sldChg chg="addSp modSp new mod">
        <pc:chgData name="Jen Hill" userId="658e50c14590eeee" providerId="LiveId" clId="{DA059622-1BCD-45CD-8A25-2147AB6DD6BB}" dt="2025-02-22T17:45:34.180" v="20" actId="27636"/>
        <pc:sldMkLst>
          <pc:docMk/>
          <pc:sldMk cId="2585772578" sldId="303"/>
        </pc:sldMkLst>
        <pc:spChg chg="mod">
          <ac:chgData name="Jen Hill" userId="658e50c14590eeee" providerId="LiveId" clId="{DA059622-1BCD-45CD-8A25-2147AB6DD6BB}" dt="2025-02-22T17:45:34.180" v="20" actId="27636"/>
          <ac:spMkLst>
            <pc:docMk/>
            <pc:sldMk cId="2585772578" sldId="303"/>
            <ac:spMk id="2" creationId="{9B11FE68-99F2-A16B-30A8-048096C4F2D2}"/>
          </ac:spMkLst>
        </pc:spChg>
        <pc:spChg chg="mod">
          <ac:chgData name="Jen Hill" userId="658e50c14590eeee" providerId="LiveId" clId="{DA059622-1BCD-45CD-8A25-2147AB6DD6BB}" dt="2025-02-22T17:45:05.397" v="9" actId="27636"/>
          <ac:spMkLst>
            <pc:docMk/>
            <pc:sldMk cId="2585772578" sldId="303"/>
            <ac:spMk id="3" creationId="{91BD003A-1FD7-55F3-D2F7-6FB6F20DE2BC}"/>
          </ac:spMkLst>
        </pc:spChg>
        <pc:picChg chg="add mod">
          <ac:chgData name="Jen Hill" userId="658e50c14590eeee" providerId="LiveId" clId="{DA059622-1BCD-45CD-8A25-2147AB6DD6BB}" dt="2025-02-22T17:45:18.184" v="12" actId="1076"/>
          <ac:picMkLst>
            <pc:docMk/>
            <pc:sldMk cId="2585772578" sldId="303"/>
            <ac:picMk id="5" creationId="{C601388E-7EAE-827B-3BF9-D13E004C7DAF}"/>
          </ac:picMkLst>
        </pc:picChg>
      </pc:sldChg>
      <pc:sldChg chg="modSp new mod">
        <pc:chgData name="Jen Hill" userId="658e50c14590eeee" providerId="LiveId" clId="{DA059622-1BCD-45CD-8A25-2147AB6DD6BB}" dt="2025-02-22T17:46:49.044" v="38" actId="20577"/>
        <pc:sldMkLst>
          <pc:docMk/>
          <pc:sldMk cId="1408640193" sldId="304"/>
        </pc:sldMkLst>
        <pc:spChg chg="mod">
          <ac:chgData name="Jen Hill" userId="658e50c14590eeee" providerId="LiveId" clId="{DA059622-1BCD-45CD-8A25-2147AB6DD6BB}" dt="2025-02-22T17:46:25.228" v="28" actId="20577"/>
          <ac:spMkLst>
            <pc:docMk/>
            <pc:sldMk cId="1408640193" sldId="304"/>
            <ac:spMk id="2" creationId="{CB4CF584-D0E5-81A2-FD59-937420CB35AB}"/>
          </ac:spMkLst>
        </pc:spChg>
        <pc:spChg chg="mod">
          <ac:chgData name="Jen Hill" userId="658e50c14590eeee" providerId="LiveId" clId="{DA059622-1BCD-45CD-8A25-2147AB6DD6BB}" dt="2025-02-22T17:46:49.044" v="38" actId="20577"/>
          <ac:spMkLst>
            <pc:docMk/>
            <pc:sldMk cId="1408640193" sldId="304"/>
            <ac:spMk id="3" creationId="{E0B3816A-1D14-FC1A-921D-A54C3A480F43}"/>
          </ac:spMkLst>
        </pc:spChg>
      </pc:sldChg>
      <pc:sldChg chg="addSp modSp add mod">
        <pc:chgData name="Jen Hill" userId="658e50c14590eeee" providerId="LiveId" clId="{DA059622-1BCD-45CD-8A25-2147AB6DD6BB}" dt="2025-02-22T17:47:40.403" v="75" actId="1076"/>
        <pc:sldMkLst>
          <pc:docMk/>
          <pc:sldMk cId="1335208568" sldId="305"/>
        </pc:sldMkLst>
        <pc:spChg chg="mod">
          <ac:chgData name="Jen Hill" userId="658e50c14590eeee" providerId="LiveId" clId="{DA059622-1BCD-45CD-8A25-2147AB6DD6BB}" dt="2025-02-22T17:46:57.333" v="49" actId="20577"/>
          <ac:spMkLst>
            <pc:docMk/>
            <pc:sldMk cId="1335208568" sldId="305"/>
            <ac:spMk id="2" creationId="{67D02FEF-0FF8-2BAD-F340-65B023846E83}"/>
          </ac:spMkLst>
        </pc:spChg>
        <pc:spChg chg="mod">
          <ac:chgData name="Jen Hill" userId="658e50c14590eeee" providerId="LiveId" clId="{DA059622-1BCD-45CD-8A25-2147AB6DD6BB}" dt="2025-02-22T17:47:22.337" v="72" actId="20577"/>
          <ac:spMkLst>
            <pc:docMk/>
            <pc:sldMk cId="1335208568" sldId="305"/>
            <ac:spMk id="3" creationId="{2B007C92-9909-280C-90E9-DBAD41070232}"/>
          </ac:spMkLst>
        </pc:spChg>
        <pc:picChg chg="add mod">
          <ac:chgData name="Jen Hill" userId="658e50c14590eeee" providerId="LiveId" clId="{DA059622-1BCD-45CD-8A25-2147AB6DD6BB}" dt="2025-02-22T17:47:40.403" v="75" actId="1076"/>
          <ac:picMkLst>
            <pc:docMk/>
            <pc:sldMk cId="1335208568" sldId="305"/>
            <ac:picMk id="6" creationId="{F1015735-440C-55FD-0C0E-3E23FF7AAA0A}"/>
          </ac:picMkLst>
        </pc:picChg>
      </pc:sldChg>
      <pc:sldChg chg="modSp new mod">
        <pc:chgData name="Jen Hill" userId="658e50c14590eeee" providerId="LiveId" clId="{DA059622-1BCD-45CD-8A25-2147AB6DD6BB}" dt="2025-02-22T17:48:06.737" v="88"/>
        <pc:sldMkLst>
          <pc:docMk/>
          <pc:sldMk cId="1563546056" sldId="306"/>
        </pc:sldMkLst>
        <pc:spChg chg="mod">
          <ac:chgData name="Jen Hill" userId="658e50c14590eeee" providerId="LiveId" clId="{DA059622-1BCD-45CD-8A25-2147AB6DD6BB}" dt="2025-02-22T17:48:03.737" v="87" actId="20577"/>
          <ac:spMkLst>
            <pc:docMk/>
            <pc:sldMk cId="1563546056" sldId="306"/>
            <ac:spMk id="2" creationId="{D0BEEEA5-D2FE-0AF9-ED70-76E68340B296}"/>
          </ac:spMkLst>
        </pc:spChg>
        <pc:spChg chg="mod">
          <ac:chgData name="Jen Hill" userId="658e50c14590eeee" providerId="LiveId" clId="{DA059622-1BCD-45CD-8A25-2147AB6DD6BB}" dt="2025-02-22T17:48:06.737" v="88"/>
          <ac:spMkLst>
            <pc:docMk/>
            <pc:sldMk cId="1563546056" sldId="306"/>
            <ac:spMk id="3" creationId="{27F8F603-FB28-5C85-555B-946F6218AB15}"/>
          </ac:spMkLst>
        </pc:spChg>
      </pc:sldChg>
      <pc:sldChg chg="new del">
        <pc:chgData name="Jen Hill" userId="658e50c14590eeee" providerId="LiveId" clId="{DA059622-1BCD-45CD-8A25-2147AB6DD6BB}" dt="2025-02-22T17:48:12.031" v="90" actId="47"/>
        <pc:sldMkLst>
          <pc:docMk/>
          <pc:sldMk cId="773296981" sldId="307"/>
        </pc:sldMkLst>
      </pc:sldChg>
      <pc:sldChg chg="modSp new mod">
        <pc:chgData name="Jen Hill" userId="658e50c14590eeee" providerId="LiveId" clId="{DA059622-1BCD-45CD-8A25-2147AB6DD6BB}" dt="2025-02-22T17:48:54.135" v="100" actId="12"/>
        <pc:sldMkLst>
          <pc:docMk/>
          <pc:sldMk cId="1639241768" sldId="307"/>
        </pc:sldMkLst>
        <pc:spChg chg="mod">
          <ac:chgData name="Jen Hill" userId="658e50c14590eeee" providerId="LiveId" clId="{DA059622-1BCD-45CD-8A25-2147AB6DD6BB}" dt="2025-02-22T17:48:25.904" v="92"/>
          <ac:spMkLst>
            <pc:docMk/>
            <pc:sldMk cId="1639241768" sldId="307"/>
            <ac:spMk id="2" creationId="{269069B4-8DD3-2E79-D956-CC6C77989D42}"/>
          </ac:spMkLst>
        </pc:spChg>
        <pc:spChg chg="mod">
          <ac:chgData name="Jen Hill" userId="658e50c14590eeee" providerId="LiveId" clId="{DA059622-1BCD-45CD-8A25-2147AB6DD6BB}" dt="2025-02-22T17:48:54.135" v="100" actId="12"/>
          <ac:spMkLst>
            <pc:docMk/>
            <pc:sldMk cId="1639241768" sldId="307"/>
            <ac:spMk id="3" creationId="{DA44DA58-121B-5C28-F28C-D37D0BDE223C}"/>
          </ac:spMkLst>
        </pc:spChg>
      </pc:sldChg>
      <pc:sldChg chg="modSp new mod">
        <pc:chgData name="Jen Hill" userId="658e50c14590eeee" providerId="LiveId" clId="{DA059622-1BCD-45CD-8A25-2147AB6DD6BB}" dt="2025-02-22T17:49:34.955" v="128" actId="12"/>
        <pc:sldMkLst>
          <pc:docMk/>
          <pc:sldMk cId="3614993712" sldId="308"/>
        </pc:sldMkLst>
        <pc:spChg chg="mod">
          <ac:chgData name="Jen Hill" userId="658e50c14590eeee" providerId="LiveId" clId="{DA059622-1BCD-45CD-8A25-2147AB6DD6BB}" dt="2025-02-22T17:49:17.700" v="112" actId="20577"/>
          <ac:spMkLst>
            <pc:docMk/>
            <pc:sldMk cId="3614993712" sldId="308"/>
            <ac:spMk id="2" creationId="{CC1B5B3B-80AB-9B4A-F3AD-F27B1D06E871}"/>
          </ac:spMkLst>
        </pc:spChg>
        <pc:spChg chg="mod">
          <ac:chgData name="Jen Hill" userId="658e50c14590eeee" providerId="LiveId" clId="{DA059622-1BCD-45CD-8A25-2147AB6DD6BB}" dt="2025-02-22T17:49:34.955" v="128" actId="12"/>
          <ac:spMkLst>
            <pc:docMk/>
            <pc:sldMk cId="3614993712" sldId="308"/>
            <ac:spMk id="3" creationId="{2DBA4742-B7B4-3878-1D82-41ADDC97F114}"/>
          </ac:spMkLst>
        </pc:spChg>
      </pc:sldChg>
      <pc:sldChg chg="addSp delSp modSp new mod">
        <pc:chgData name="Jen Hill" userId="658e50c14590eeee" providerId="LiveId" clId="{DA059622-1BCD-45CD-8A25-2147AB6DD6BB}" dt="2025-02-22T17:50:19.379" v="191"/>
        <pc:sldMkLst>
          <pc:docMk/>
          <pc:sldMk cId="3977454721" sldId="309"/>
        </pc:sldMkLst>
        <pc:spChg chg="mod">
          <ac:chgData name="Jen Hill" userId="658e50c14590eeee" providerId="LiveId" clId="{DA059622-1BCD-45CD-8A25-2147AB6DD6BB}" dt="2025-02-22T17:49:51.233" v="189" actId="20577"/>
          <ac:spMkLst>
            <pc:docMk/>
            <pc:sldMk cId="3977454721" sldId="309"/>
            <ac:spMk id="2" creationId="{A1154700-6DA7-14E1-7E57-169FE1CA091A}"/>
          </ac:spMkLst>
        </pc:spChg>
        <pc:spChg chg="del">
          <ac:chgData name="Jen Hill" userId="658e50c14590eeee" providerId="LiveId" clId="{DA059622-1BCD-45CD-8A25-2147AB6DD6BB}" dt="2025-02-22T17:50:19.060" v="190" actId="478"/>
          <ac:spMkLst>
            <pc:docMk/>
            <pc:sldMk cId="3977454721" sldId="309"/>
            <ac:spMk id="3" creationId="{696306B5-38D9-48F1-ED54-116FA2044D7D}"/>
          </ac:spMkLst>
        </pc:spChg>
        <pc:picChg chg="add mod">
          <ac:chgData name="Jen Hill" userId="658e50c14590eeee" providerId="LiveId" clId="{DA059622-1BCD-45CD-8A25-2147AB6DD6BB}" dt="2025-02-22T17:50:19.379" v="191"/>
          <ac:picMkLst>
            <pc:docMk/>
            <pc:sldMk cId="3977454721" sldId="309"/>
            <ac:picMk id="5" creationId="{CFCE2717-537B-BE6A-671A-AA70EAEFE70F}"/>
          </ac:picMkLst>
        </pc:picChg>
      </pc:sldChg>
      <pc:sldChg chg="addSp modSp new mod">
        <pc:chgData name="Jen Hill" userId="658e50c14590eeee" providerId="LiveId" clId="{DA059622-1BCD-45CD-8A25-2147AB6DD6BB}" dt="2025-02-22T18:00:07.525" v="472" actId="1076"/>
        <pc:sldMkLst>
          <pc:docMk/>
          <pc:sldMk cId="1621368757" sldId="310"/>
        </pc:sldMkLst>
        <pc:spChg chg="mod">
          <ac:chgData name="Jen Hill" userId="658e50c14590eeee" providerId="LiveId" clId="{DA059622-1BCD-45CD-8A25-2147AB6DD6BB}" dt="2025-02-22T17:59:12.806" v="419" actId="20577"/>
          <ac:spMkLst>
            <pc:docMk/>
            <pc:sldMk cId="1621368757" sldId="310"/>
            <ac:spMk id="2" creationId="{CC55E476-F288-D4F6-04BF-90D3BC34AE5F}"/>
          </ac:spMkLst>
        </pc:spChg>
        <pc:spChg chg="mod">
          <ac:chgData name="Jen Hill" userId="658e50c14590eeee" providerId="LiveId" clId="{DA059622-1BCD-45CD-8A25-2147AB6DD6BB}" dt="2025-02-22T17:59:38.583" v="469" actId="20577"/>
          <ac:spMkLst>
            <pc:docMk/>
            <pc:sldMk cId="1621368757" sldId="310"/>
            <ac:spMk id="3" creationId="{5957DB9F-CA1E-CEC6-A19E-16B2C569C221}"/>
          </ac:spMkLst>
        </pc:spChg>
        <pc:picChg chg="add mod">
          <ac:chgData name="Jen Hill" userId="658e50c14590eeee" providerId="LiveId" clId="{DA059622-1BCD-45CD-8A25-2147AB6DD6BB}" dt="2025-02-22T18:00:07.525" v="472" actId="1076"/>
          <ac:picMkLst>
            <pc:docMk/>
            <pc:sldMk cId="1621368757" sldId="310"/>
            <ac:picMk id="6" creationId="{4151331D-9388-C907-4683-0519323D1CAC}"/>
          </ac:picMkLst>
        </pc:picChg>
      </pc:sldChg>
      <pc:sldChg chg="modSp add mod">
        <pc:chgData name="Jen Hill" userId="658e50c14590eeee" providerId="LiveId" clId="{DA059622-1BCD-45CD-8A25-2147AB6DD6BB}" dt="2025-02-22T19:27:02.917" v="2737" actId="20577"/>
        <pc:sldMkLst>
          <pc:docMk/>
          <pc:sldMk cId="3479658210" sldId="380"/>
        </pc:sldMkLst>
        <pc:spChg chg="mod">
          <ac:chgData name="Jen Hill" userId="658e50c14590eeee" providerId="LiveId" clId="{DA059622-1BCD-45CD-8A25-2147AB6DD6BB}" dt="2025-02-22T19:27:02.917" v="2737" actId="20577"/>
          <ac:spMkLst>
            <pc:docMk/>
            <pc:sldMk cId="3479658210" sldId="380"/>
            <ac:spMk id="2" creationId="{8CF21F46-A480-ED3D-4F10-75D89E5BAAA4}"/>
          </ac:spMkLst>
        </pc:spChg>
        <pc:spChg chg="mod">
          <ac:chgData name="Jen Hill" userId="658e50c14590eeee" providerId="LiveId" clId="{DA059622-1BCD-45CD-8A25-2147AB6DD6BB}" dt="2025-02-22T19:26:43.645" v="2693" actId="20577"/>
          <ac:spMkLst>
            <pc:docMk/>
            <pc:sldMk cId="3479658210" sldId="380"/>
            <ac:spMk id="3" creationId="{25231273-A556-3AD8-BD86-A3B84E4B3FAD}"/>
          </ac:spMkLst>
        </pc:spChg>
      </pc:sldChg>
      <pc:sldChg chg="modSp add mod">
        <pc:chgData name="Jen Hill" userId="658e50c14590eeee" providerId="LiveId" clId="{DA059622-1BCD-45CD-8A25-2147AB6DD6BB}" dt="2025-02-22T19:23:53.686" v="2430" actId="20577"/>
        <pc:sldMkLst>
          <pc:docMk/>
          <pc:sldMk cId="382768346" sldId="381"/>
        </pc:sldMkLst>
        <pc:spChg chg="mod">
          <ac:chgData name="Jen Hill" userId="658e50c14590eeee" providerId="LiveId" clId="{DA059622-1BCD-45CD-8A25-2147AB6DD6BB}" dt="2025-02-22T19:23:37.709" v="2380" actId="20577"/>
          <ac:spMkLst>
            <pc:docMk/>
            <pc:sldMk cId="382768346" sldId="381"/>
            <ac:spMk id="2" creationId="{35FDBAD2-0820-E5B4-67C3-8F3A1EAC1F0B}"/>
          </ac:spMkLst>
        </pc:spChg>
        <pc:spChg chg="mod">
          <ac:chgData name="Jen Hill" userId="658e50c14590eeee" providerId="LiveId" clId="{DA059622-1BCD-45CD-8A25-2147AB6DD6BB}" dt="2025-02-22T19:23:53.686" v="2430" actId="20577"/>
          <ac:spMkLst>
            <pc:docMk/>
            <pc:sldMk cId="382768346" sldId="381"/>
            <ac:spMk id="6" creationId="{B34B9608-EB7A-8E92-3E1E-34DC438BC5CD}"/>
          </ac:spMkLst>
        </pc:spChg>
      </pc:sldChg>
      <pc:sldChg chg="delSp modSp add mod ord">
        <pc:chgData name="Jen Hill" userId="658e50c14590eeee" providerId="LiveId" clId="{DA059622-1BCD-45CD-8A25-2147AB6DD6BB}" dt="2025-02-22T19:25:35.112" v="2644" actId="20577"/>
        <pc:sldMkLst>
          <pc:docMk/>
          <pc:sldMk cId="3011074061" sldId="395"/>
        </pc:sldMkLst>
        <pc:spChg chg="mod">
          <ac:chgData name="Jen Hill" userId="658e50c14590eeee" providerId="LiveId" clId="{DA059622-1BCD-45CD-8A25-2147AB6DD6BB}" dt="2025-02-22T19:25:35.112" v="2644" actId="20577"/>
          <ac:spMkLst>
            <pc:docMk/>
            <pc:sldMk cId="3011074061" sldId="395"/>
            <ac:spMk id="3" creationId="{5B109356-6070-0CD6-6DD8-BDD79665E50B}"/>
          </ac:spMkLst>
        </pc:spChg>
        <pc:picChg chg="del">
          <ac:chgData name="Jen Hill" userId="658e50c14590eeee" providerId="LiveId" clId="{DA059622-1BCD-45CD-8A25-2147AB6DD6BB}" dt="2025-02-22T19:22:36.029" v="2354" actId="478"/>
          <ac:picMkLst>
            <pc:docMk/>
            <pc:sldMk cId="3011074061" sldId="395"/>
            <ac:picMk id="7" creationId="{1AED273D-8143-539C-6CDD-03EC8DFE3D4B}"/>
          </ac:picMkLst>
        </pc:picChg>
      </pc:sldChg>
      <pc:sldChg chg="modSp add mod">
        <pc:chgData name="Jen Hill" userId="658e50c14590eeee" providerId="LiveId" clId="{DA059622-1BCD-45CD-8A25-2147AB6DD6BB}" dt="2025-02-22T17:51:20.503" v="245" actId="20577"/>
        <pc:sldMkLst>
          <pc:docMk/>
          <pc:sldMk cId="1527466459" sldId="402"/>
        </pc:sldMkLst>
        <pc:spChg chg="mod">
          <ac:chgData name="Jen Hill" userId="658e50c14590eeee" providerId="LiveId" clId="{DA059622-1BCD-45CD-8A25-2147AB6DD6BB}" dt="2025-02-22T17:50:57.114" v="196" actId="2711"/>
          <ac:spMkLst>
            <pc:docMk/>
            <pc:sldMk cId="1527466459" sldId="402"/>
            <ac:spMk id="3" creationId="{70152F4A-AC2E-33D2-8ACC-A18B6E981E75}"/>
          </ac:spMkLst>
        </pc:spChg>
        <pc:spChg chg="mod">
          <ac:chgData name="Jen Hill" userId="658e50c14590eeee" providerId="LiveId" clId="{DA059622-1BCD-45CD-8A25-2147AB6DD6BB}" dt="2025-02-22T17:51:20.503" v="245" actId="20577"/>
          <ac:spMkLst>
            <pc:docMk/>
            <pc:sldMk cId="1527466459" sldId="402"/>
            <ac:spMk id="5" creationId="{A966509E-1C4B-1B98-E9A2-915B066A52FC}"/>
          </ac:spMkLst>
        </pc:spChg>
      </pc:sldChg>
      <pc:sldChg chg="add del">
        <pc:chgData name="Jen Hill" userId="658e50c14590eeee" providerId="LiveId" clId="{DA059622-1BCD-45CD-8A25-2147AB6DD6BB}" dt="2025-02-22T17:51:22.923" v="246" actId="47"/>
        <pc:sldMkLst>
          <pc:docMk/>
          <pc:sldMk cId="666977056" sldId="403"/>
        </pc:sldMkLst>
      </pc:sldChg>
      <pc:sldChg chg="modSp add mod">
        <pc:chgData name="Jen Hill" userId="658e50c14590eeee" providerId="LiveId" clId="{DA059622-1BCD-45CD-8A25-2147AB6DD6BB}" dt="2025-02-22T17:55:00.929" v="334" actId="20577"/>
        <pc:sldMkLst>
          <pc:docMk/>
          <pc:sldMk cId="1525337813" sldId="403"/>
        </pc:sldMkLst>
        <pc:spChg chg="mod">
          <ac:chgData name="Jen Hill" userId="658e50c14590eeee" providerId="LiveId" clId="{DA059622-1BCD-45CD-8A25-2147AB6DD6BB}" dt="2025-02-22T17:51:27.903" v="257" actId="20577"/>
          <ac:spMkLst>
            <pc:docMk/>
            <pc:sldMk cId="1525337813" sldId="403"/>
            <ac:spMk id="2" creationId="{0AE654D9-249F-4E90-E2D3-C21ADF61E4E6}"/>
          </ac:spMkLst>
        </pc:spChg>
        <pc:spChg chg="mod">
          <ac:chgData name="Jen Hill" userId="658e50c14590eeee" providerId="LiveId" clId="{DA059622-1BCD-45CD-8A25-2147AB6DD6BB}" dt="2025-02-22T17:55:00.929" v="334" actId="20577"/>
          <ac:spMkLst>
            <pc:docMk/>
            <pc:sldMk cId="1525337813" sldId="403"/>
            <ac:spMk id="5" creationId="{3BD7278D-B59F-C1B4-3315-88BC2570F66D}"/>
          </ac:spMkLst>
        </pc:spChg>
      </pc:sldChg>
      <pc:sldChg chg="addSp modSp new mod">
        <pc:chgData name="Jen Hill" userId="658e50c14590eeee" providerId="LiveId" clId="{DA059622-1BCD-45CD-8A25-2147AB6DD6BB}" dt="2025-02-22T17:58:28.528" v="410" actId="1076"/>
        <pc:sldMkLst>
          <pc:docMk/>
          <pc:sldMk cId="1061312315" sldId="404"/>
        </pc:sldMkLst>
        <pc:spChg chg="mod">
          <ac:chgData name="Jen Hill" userId="658e50c14590eeee" providerId="LiveId" clId="{DA059622-1BCD-45CD-8A25-2147AB6DD6BB}" dt="2025-02-22T17:57:51.908" v="375" actId="20577"/>
          <ac:spMkLst>
            <pc:docMk/>
            <pc:sldMk cId="1061312315" sldId="404"/>
            <ac:spMk id="2" creationId="{F7185530-037B-67D6-67BB-80FC4280AB3C}"/>
          </ac:spMkLst>
        </pc:spChg>
        <pc:spChg chg="mod">
          <ac:chgData name="Jen Hill" userId="658e50c14590eeee" providerId="LiveId" clId="{DA059622-1BCD-45CD-8A25-2147AB6DD6BB}" dt="2025-02-22T17:58:19.549" v="408" actId="27636"/>
          <ac:spMkLst>
            <pc:docMk/>
            <pc:sldMk cId="1061312315" sldId="404"/>
            <ac:spMk id="3" creationId="{2C768F99-E64E-AAA7-E9A8-A5DC0529A4ED}"/>
          </ac:spMkLst>
        </pc:spChg>
        <pc:picChg chg="add mod">
          <ac:chgData name="Jen Hill" userId="658e50c14590eeee" providerId="LiveId" clId="{DA059622-1BCD-45CD-8A25-2147AB6DD6BB}" dt="2025-02-22T17:58:28.528" v="410" actId="1076"/>
          <ac:picMkLst>
            <pc:docMk/>
            <pc:sldMk cId="1061312315" sldId="404"/>
            <ac:picMk id="5" creationId="{36E6738E-1A8E-9C7C-EFA7-A8D369E7297B}"/>
          </ac:picMkLst>
        </pc:picChg>
      </pc:sldChg>
      <pc:sldChg chg="modSp add mod">
        <pc:chgData name="Jen Hill" userId="658e50c14590eeee" providerId="LiveId" clId="{DA059622-1BCD-45CD-8A25-2147AB6DD6BB}" dt="2025-02-22T18:00:29.141" v="489" actId="20577"/>
        <pc:sldMkLst>
          <pc:docMk/>
          <pc:sldMk cId="450833517" sldId="405"/>
        </pc:sldMkLst>
        <pc:spChg chg="mod">
          <ac:chgData name="Jen Hill" userId="658e50c14590eeee" providerId="LiveId" clId="{DA059622-1BCD-45CD-8A25-2147AB6DD6BB}" dt="2025-02-22T18:00:12.409" v="483" actId="20577"/>
          <ac:spMkLst>
            <pc:docMk/>
            <pc:sldMk cId="450833517" sldId="405"/>
            <ac:spMk id="2" creationId="{E5722D05-C82B-504C-6596-DBAD56392770}"/>
          </ac:spMkLst>
        </pc:spChg>
        <pc:spChg chg="mod">
          <ac:chgData name="Jen Hill" userId="658e50c14590eeee" providerId="LiveId" clId="{DA059622-1BCD-45CD-8A25-2147AB6DD6BB}" dt="2025-02-22T18:00:29.141" v="489" actId="20577"/>
          <ac:spMkLst>
            <pc:docMk/>
            <pc:sldMk cId="450833517" sldId="405"/>
            <ac:spMk id="3" creationId="{F77A7A27-F9BE-557D-B4B8-B297E09C4E15}"/>
          </ac:spMkLst>
        </pc:spChg>
      </pc:sldChg>
      <pc:sldChg chg="modSp new mod">
        <pc:chgData name="Jen Hill" userId="658e50c14590eeee" providerId="LiveId" clId="{DA059622-1BCD-45CD-8A25-2147AB6DD6BB}" dt="2025-02-22T18:04:55.983" v="724" actId="20577"/>
        <pc:sldMkLst>
          <pc:docMk/>
          <pc:sldMk cId="4194801367" sldId="406"/>
        </pc:sldMkLst>
        <pc:spChg chg="mod">
          <ac:chgData name="Jen Hill" userId="658e50c14590eeee" providerId="LiveId" clId="{DA059622-1BCD-45CD-8A25-2147AB6DD6BB}" dt="2025-02-22T18:01:17.470" v="497" actId="20577"/>
          <ac:spMkLst>
            <pc:docMk/>
            <pc:sldMk cId="4194801367" sldId="406"/>
            <ac:spMk id="2" creationId="{F787D189-A2BA-3CD6-CEAB-A70D4C3EEFA3}"/>
          </ac:spMkLst>
        </pc:spChg>
        <pc:spChg chg="mod">
          <ac:chgData name="Jen Hill" userId="658e50c14590eeee" providerId="LiveId" clId="{DA059622-1BCD-45CD-8A25-2147AB6DD6BB}" dt="2025-02-22T18:04:55.983" v="724" actId="20577"/>
          <ac:spMkLst>
            <pc:docMk/>
            <pc:sldMk cId="4194801367" sldId="406"/>
            <ac:spMk id="3" creationId="{E4BA7DE7-735C-E458-A197-F1F239B3BCB4}"/>
          </ac:spMkLst>
        </pc:spChg>
      </pc:sldChg>
      <pc:sldChg chg="addSp modSp add mod">
        <pc:chgData name="Jen Hill" userId="658e50c14590eeee" providerId="LiveId" clId="{DA059622-1BCD-45CD-8A25-2147AB6DD6BB}" dt="2025-02-22T18:03:28.260" v="640" actId="27636"/>
        <pc:sldMkLst>
          <pc:docMk/>
          <pc:sldMk cId="2101239452" sldId="407"/>
        </pc:sldMkLst>
        <pc:spChg chg="mod">
          <ac:chgData name="Jen Hill" userId="658e50c14590eeee" providerId="LiveId" clId="{DA059622-1BCD-45CD-8A25-2147AB6DD6BB}" dt="2025-02-22T18:02:21.912" v="580" actId="20577"/>
          <ac:spMkLst>
            <pc:docMk/>
            <pc:sldMk cId="2101239452" sldId="407"/>
            <ac:spMk id="2" creationId="{CA6A5088-6124-C44F-8951-95EF39E7C12F}"/>
          </ac:spMkLst>
        </pc:spChg>
        <pc:spChg chg="mod">
          <ac:chgData name="Jen Hill" userId="658e50c14590eeee" providerId="LiveId" clId="{DA059622-1BCD-45CD-8A25-2147AB6DD6BB}" dt="2025-02-22T18:03:28.260" v="640" actId="27636"/>
          <ac:spMkLst>
            <pc:docMk/>
            <pc:sldMk cId="2101239452" sldId="407"/>
            <ac:spMk id="3" creationId="{F1C0201C-CE15-1323-FFB7-8020F6F4977E}"/>
          </ac:spMkLst>
        </pc:spChg>
        <pc:picChg chg="add mod">
          <ac:chgData name="Jen Hill" userId="658e50c14590eeee" providerId="LiveId" clId="{DA059622-1BCD-45CD-8A25-2147AB6DD6BB}" dt="2025-02-22T18:03:00.285" v="605" actId="1076"/>
          <ac:picMkLst>
            <pc:docMk/>
            <pc:sldMk cId="2101239452" sldId="407"/>
            <ac:picMk id="6" creationId="{F65BBD26-FFA1-7A3B-967A-4F50496FBB3C}"/>
          </ac:picMkLst>
        </pc:picChg>
      </pc:sldChg>
      <pc:sldChg chg="modSp new mod">
        <pc:chgData name="Jen Hill" userId="658e50c14590eeee" providerId="LiveId" clId="{DA059622-1BCD-45CD-8A25-2147AB6DD6BB}" dt="2025-02-22T18:05:01.091" v="726"/>
        <pc:sldMkLst>
          <pc:docMk/>
          <pc:sldMk cId="1098512284" sldId="408"/>
        </pc:sldMkLst>
        <pc:spChg chg="mod">
          <ac:chgData name="Jen Hill" userId="658e50c14590eeee" providerId="LiveId" clId="{DA059622-1BCD-45CD-8A25-2147AB6DD6BB}" dt="2025-02-22T18:04:18.457" v="654" actId="20577"/>
          <ac:spMkLst>
            <pc:docMk/>
            <pc:sldMk cId="1098512284" sldId="408"/>
            <ac:spMk id="2" creationId="{A243D6ED-A2D4-6CC0-98D6-B03E491DBD06}"/>
          </ac:spMkLst>
        </pc:spChg>
        <pc:spChg chg="mod">
          <ac:chgData name="Jen Hill" userId="658e50c14590eeee" providerId="LiveId" clId="{DA059622-1BCD-45CD-8A25-2147AB6DD6BB}" dt="2025-02-22T18:05:01.091" v="726"/>
          <ac:spMkLst>
            <pc:docMk/>
            <pc:sldMk cId="1098512284" sldId="408"/>
            <ac:spMk id="3" creationId="{6FB9F979-F27C-6245-CCED-AECF70EAC351}"/>
          </ac:spMkLst>
        </pc:spChg>
      </pc:sldChg>
      <pc:sldChg chg="addSp modSp add mod">
        <pc:chgData name="Jen Hill" userId="658e50c14590eeee" providerId="LiveId" clId="{DA059622-1BCD-45CD-8A25-2147AB6DD6BB}" dt="2025-02-22T18:05:47.327" v="793" actId="20577"/>
        <pc:sldMkLst>
          <pc:docMk/>
          <pc:sldMk cId="1692289986" sldId="409"/>
        </pc:sldMkLst>
        <pc:spChg chg="mod">
          <ac:chgData name="Jen Hill" userId="658e50c14590eeee" providerId="LiveId" clId="{DA059622-1BCD-45CD-8A25-2147AB6DD6BB}" dt="2025-02-22T18:04:35.583" v="678" actId="20577"/>
          <ac:spMkLst>
            <pc:docMk/>
            <pc:sldMk cId="1692289986" sldId="409"/>
            <ac:spMk id="2" creationId="{677DF6AA-F51B-24F5-63CB-48B28CC9DB96}"/>
          </ac:spMkLst>
        </pc:spChg>
        <pc:spChg chg="mod">
          <ac:chgData name="Jen Hill" userId="658e50c14590eeee" providerId="LiveId" clId="{DA059622-1BCD-45CD-8A25-2147AB6DD6BB}" dt="2025-02-22T18:05:47.327" v="793" actId="20577"/>
          <ac:spMkLst>
            <pc:docMk/>
            <pc:sldMk cId="1692289986" sldId="409"/>
            <ac:spMk id="3" creationId="{3A77996E-4053-A3E7-9A43-5FD0E1B9DE05}"/>
          </ac:spMkLst>
        </pc:spChg>
        <pc:picChg chg="add mod">
          <ac:chgData name="Jen Hill" userId="658e50c14590eeee" providerId="LiveId" clId="{DA059622-1BCD-45CD-8A25-2147AB6DD6BB}" dt="2025-02-22T18:05:17.736" v="729" actId="1076"/>
          <ac:picMkLst>
            <pc:docMk/>
            <pc:sldMk cId="1692289986" sldId="409"/>
            <ac:picMk id="6" creationId="{6ACDAE2A-A58A-F53D-D28D-E2DF64CA1EFF}"/>
          </ac:picMkLst>
        </pc:picChg>
      </pc:sldChg>
      <pc:sldChg chg="addSp delSp modSp add mod">
        <pc:chgData name="Jen Hill" userId="658e50c14590eeee" providerId="LiveId" clId="{DA059622-1BCD-45CD-8A25-2147AB6DD6BB}" dt="2025-02-22T18:06:57.979" v="934" actId="27636"/>
        <pc:sldMkLst>
          <pc:docMk/>
          <pc:sldMk cId="3137109121" sldId="410"/>
        </pc:sldMkLst>
        <pc:spChg chg="mod">
          <ac:chgData name="Jen Hill" userId="658e50c14590eeee" providerId="LiveId" clId="{DA059622-1BCD-45CD-8A25-2147AB6DD6BB}" dt="2025-02-22T18:06:57.979" v="934" actId="27636"/>
          <ac:spMkLst>
            <pc:docMk/>
            <pc:sldMk cId="3137109121" sldId="410"/>
            <ac:spMk id="3" creationId="{E1087A51-DB84-8BFF-7043-B3D6930FBDD3}"/>
          </ac:spMkLst>
        </pc:spChg>
        <pc:picChg chg="del">
          <ac:chgData name="Jen Hill" userId="658e50c14590eeee" providerId="LiveId" clId="{DA059622-1BCD-45CD-8A25-2147AB6DD6BB}" dt="2025-02-22T18:05:55.417" v="795" actId="478"/>
          <ac:picMkLst>
            <pc:docMk/>
            <pc:sldMk cId="3137109121" sldId="410"/>
            <ac:picMk id="6" creationId="{3AA2DC40-A11F-15B7-DFEB-F1E9EEB6AC03}"/>
          </ac:picMkLst>
        </pc:picChg>
        <pc:picChg chg="add mod">
          <ac:chgData name="Jen Hill" userId="658e50c14590eeee" providerId="LiveId" clId="{DA059622-1BCD-45CD-8A25-2147AB6DD6BB}" dt="2025-02-22T18:06:11.529" v="883" actId="1076"/>
          <ac:picMkLst>
            <pc:docMk/>
            <pc:sldMk cId="3137109121" sldId="410"/>
            <ac:picMk id="7" creationId="{8C47731D-CD0A-1551-CCBE-8AED5781C382}"/>
          </ac:picMkLst>
        </pc:picChg>
      </pc:sldChg>
      <pc:sldChg chg="modSp new mod">
        <pc:chgData name="Jen Hill" userId="658e50c14590eeee" providerId="LiveId" clId="{DA059622-1BCD-45CD-8A25-2147AB6DD6BB}" dt="2025-02-22T18:08:07.391" v="990"/>
        <pc:sldMkLst>
          <pc:docMk/>
          <pc:sldMk cId="1787939441" sldId="411"/>
        </pc:sldMkLst>
        <pc:spChg chg="mod">
          <ac:chgData name="Jen Hill" userId="658e50c14590eeee" providerId="LiveId" clId="{DA059622-1BCD-45CD-8A25-2147AB6DD6BB}" dt="2025-02-22T18:08:07.391" v="990"/>
          <ac:spMkLst>
            <pc:docMk/>
            <pc:sldMk cId="1787939441" sldId="411"/>
            <ac:spMk id="2" creationId="{813C6800-F81A-A1EC-D733-70E511D35A56}"/>
          </ac:spMkLst>
        </pc:spChg>
        <pc:spChg chg="mod">
          <ac:chgData name="Jen Hill" userId="658e50c14590eeee" providerId="LiveId" clId="{DA059622-1BCD-45CD-8A25-2147AB6DD6BB}" dt="2025-02-22T18:07:56.851" v="989" actId="27636"/>
          <ac:spMkLst>
            <pc:docMk/>
            <pc:sldMk cId="1787939441" sldId="411"/>
            <ac:spMk id="3" creationId="{E0D1CB56-A06F-BDBE-7329-AF8F1CD0BDF2}"/>
          </ac:spMkLst>
        </pc:spChg>
      </pc:sldChg>
      <pc:sldChg chg="modSp new mod">
        <pc:chgData name="Jen Hill" userId="658e50c14590eeee" providerId="LiveId" clId="{DA059622-1BCD-45CD-8A25-2147AB6DD6BB}" dt="2025-02-22T18:07:39.770" v="978" actId="20577"/>
        <pc:sldMkLst>
          <pc:docMk/>
          <pc:sldMk cId="2508600849" sldId="412"/>
        </pc:sldMkLst>
        <pc:spChg chg="mod">
          <ac:chgData name="Jen Hill" userId="658e50c14590eeee" providerId="LiveId" clId="{DA059622-1BCD-45CD-8A25-2147AB6DD6BB}" dt="2025-02-22T18:07:33.793" v="947" actId="20577"/>
          <ac:spMkLst>
            <pc:docMk/>
            <pc:sldMk cId="2508600849" sldId="412"/>
            <ac:spMk id="2" creationId="{8248C864-66B7-7952-DA16-0D32BD2AE22B}"/>
          </ac:spMkLst>
        </pc:spChg>
        <pc:spChg chg="mod">
          <ac:chgData name="Jen Hill" userId="658e50c14590eeee" providerId="LiveId" clId="{DA059622-1BCD-45CD-8A25-2147AB6DD6BB}" dt="2025-02-22T18:07:39.770" v="978" actId="20577"/>
          <ac:spMkLst>
            <pc:docMk/>
            <pc:sldMk cId="2508600849" sldId="412"/>
            <ac:spMk id="3" creationId="{BAA41A17-4391-AA0C-764B-F08C90079B80}"/>
          </ac:spMkLst>
        </pc:spChg>
      </pc:sldChg>
      <pc:sldChg chg="modSp new mod">
        <pc:chgData name="Jen Hill" userId="658e50c14590eeee" providerId="LiveId" clId="{DA059622-1BCD-45CD-8A25-2147AB6DD6BB}" dt="2025-02-22T18:10:04.837" v="1053" actId="313"/>
        <pc:sldMkLst>
          <pc:docMk/>
          <pc:sldMk cId="2841895479" sldId="413"/>
        </pc:sldMkLst>
        <pc:spChg chg="mod">
          <ac:chgData name="Jen Hill" userId="658e50c14590eeee" providerId="LiveId" clId="{DA059622-1BCD-45CD-8A25-2147AB6DD6BB}" dt="2025-02-22T18:10:04.837" v="1053" actId="313"/>
          <ac:spMkLst>
            <pc:docMk/>
            <pc:sldMk cId="2841895479" sldId="413"/>
            <ac:spMk id="2" creationId="{F76E16D4-2097-1599-5D76-BAE829685E88}"/>
          </ac:spMkLst>
        </pc:spChg>
        <pc:spChg chg="mod">
          <ac:chgData name="Jen Hill" userId="658e50c14590eeee" providerId="LiveId" clId="{DA059622-1BCD-45CD-8A25-2147AB6DD6BB}" dt="2025-02-22T18:10:00.230" v="1049" actId="20577"/>
          <ac:spMkLst>
            <pc:docMk/>
            <pc:sldMk cId="2841895479" sldId="413"/>
            <ac:spMk id="3" creationId="{88CED136-EAD2-CD86-BE57-21F7CA62474B}"/>
          </ac:spMkLst>
        </pc:spChg>
      </pc:sldChg>
      <pc:sldChg chg="modSp new mod">
        <pc:chgData name="Jen Hill" userId="658e50c14590eeee" providerId="LiveId" clId="{DA059622-1BCD-45CD-8A25-2147AB6DD6BB}" dt="2025-02-22T19:21:48.753" v="2343" actId="20577"/>
        <pc:sldMkLst>
          <pc:docMk/>
          <pc:sldMk cId="312024443" sldId="414"/>
        </pc:sldMkLst>
        <pc:spChg chg="mod">
          <ac:chgData name="Jen Hill" userId="658e50c14590eeee" providerId="LiveId" clId="{DA059622-1BCD-45CD-8A25-2147AB6DD6BB}" dt="2025-02-22T19:21:48.753" v="2343" actId="20577"/>
          <ac:spMkLst>
            <pc:docMk/>
            <pc:sldMk cId="312024443" sldId="414"/>
            <ac:spMk id="2" creationId="{EDB1870E-4922-4452-7261-32440991A6FD}"/>
          </ac:spMkLst>
        </pc:spChg>
        <pc:spChg chg="mod">
          <ac:chgData name="Jen Hill" userId="658e50c14590eeee" providerId="LiveId" clId="{DA059622-1BCD-45CD-8A25-2147AB6DD6BB}" dt="2025-02-22T18:10:58.326" v="1079" actId="20577"/>
          <ac:spMkLst>
            <pc:docMk/>
            <pc:sldMk cId="312024443" sldId="414"/>
            <ac:spMk id="3" creationId="{2DDBB9E6-E03A-2ABE-4A09-5E2170C741F9}"/>
          </ac:spMkLst>
        </pc:spChg>
      </pc:sldChg>
      <pc:sldChg chg="modSp new mod">
        <pc:chgData name="Jen Hill" userId="658e50c14590eeee" providerId="LiveId" clId="{DA059622-1BCD-45CD-8A25-2147AB6DD6BB}" dt="2025-02-22T18:11:59.765" v="1155" actId="2711"/>
        <pc:sldMkLst>
          <pc:docMk/>
          <pc:sldMk cId="1106143564" sldId="415"/>
        </pc:sldMkLst>
        <pc:spChg chg="mod">
          <ac:chgData name="Jen Hill" userId="658e50c14590eeee" providerId="LiveId" clId="{DA059622-1BCD-45CD-8A25-2147AB6DD6BB}" dt="2025-02-22T18:11:28.306" v="1142" actId="20577"/>
          <ac:spMkLst>
            <pc:docMk/>
            <pc:sldMk cId="1106143564" sldId="415"/>
            <ac:spMk id="2" creationId="{5B165208-8C50-1BE1-1EC5-87E533E5FCA9}"/>
          </ac:spMkLst>
        </pc:spChg>
        <pc:spChg chg="mod">
          <ac:chgData name="Jen Hill" userId="658e50c14590eeee" providerId="LiveId" clId="{DA059622-1BCD-45CD-8A25-2147AB6DD6BB}" dt="2025-02-22T18:11:59.765" v="1155" actId="2711"/>
          <ac:spMkLst>
            <pc:docMk/>
            <pc:sldMk cId="1106143564" sldId="415"/>
            <ac:spMk id="3" creationId="{3F3EE92D-B510-6679-727D-9500BB802BB3}"/>
          </ac:spMkLst>
        </pc:spChg>
      </pc:sldChg>
      <pc:sldChg chg="add del">
        <pc:chgData name="Jen Hill" userId="658e50c14590eeee" providerId="LiveId" clId="{DA059622-1BCD-45CD-8A25-2147AB6DD6BB}" dt="2025-02-22T19:22:48.429" v="2363" actId="47"/>
        <pc:sldMkLst>
          <pc:docMk/>
          <pc:sldMk cId="690674152" sldId="416"/>
        </pc:sldMkLst>
      </pc:sldChg>
      <pc:sldChg chg="modSp add del mod">
        <pc:chgData name="Jen Hill" userId="658e50c14590eeee" providerId="LiveId" clId="{DA059622-1BCD-45CD-8A25-2147AB6DD6BB}" dt="2025-02-22T18:12:06.263" v="1156" actId="47"/>
        <pc:sldMkLst>
          <pc:docMk/>
          <pc:sldMk cId="704782458" sldId="416"/>
        </pc:sldMkLst>
        <pc:spChg chg="mod">
          <ac:chgData name="Jen Hill" userId="658e50c14590eeee" providerId="LiveId" clId="{DA059622-1BCD-45CD-8A25-2147AB6DD6BB}" dt="2025-02-22T18:11:35.417" v="1153" actId="20577"/>
          <ac:spMkLst>
            <pc:docMk/>
            <pc:sldMk cId="704782458" sldId="416"/>
            <ac:spMk id="2" creationId="{6E61C344-8DD6-7014-82E5-A0D70F104722}"/>
          </ac:spMkLst>
        </pc:spChg>
      </pc:sldChg>
      <pc:sldChg chg="modSp new mod">
        <pc:chgData name="Jen Hill" userId="658e50c14590eeee" providerId="LiveId" clId="{DA059622-1BCD-45CD-8A25-2147AB6DD6BB}" dt="2025-02-22T19:22:38.825" v="2360" actId="20577"/>
        <pc:sldMkLst>
          <pc:docMk/>
          <pc:sldMk cId="3137966368" sldId="417"/>
        </pc:sldMkLst>
        <pc:spChg chg="mod">
          <ac:chgData name="Jen Hill" userId="658e50c14590eeee" providerId="LiveId" clId="{DA059622-1BCD-45CD-8A25-2147AB6DD6BB}" dt="2025-02-22T19:22:38.825" v="2360" actId="20577"/>
          <ac:spMkLst>
            <pc:docMk/>
            <pc:sldMk cId="3137966368" sldId="417"/>
            <ac:spMk id="2" creationId="{D6BFBB38-1176-4419-C42D-9260B62F9490}"/>
          </ac:spMkLst>
        </pc:spChg>
        <pc:spChg chg="mod">
          <ac:chgData name="Jen Hill" userId="658e50c14590eeee" providerId="LiveId" clId="{DA059622-1BCD-45CD-8A25-2147AB6DD6BB}" dt="2025-02-22T18:13:31.506" v="1427" actId="20577"/>
          <ac:spMkLst>
            <pc:docMk/>
            <pc:sldMk cId="3137966368" sldId="417"/>
            <ac:spMk id="3" creationId="{73E6A563-7D35-D609-20B5-F2FFF97DBAAF}"/>
          </ac:spMkLst>
        </pc:spChg>
      </pc:sldChg>
      <pc:sldChg chg="modSp new mod">
        <pc:chgData name="Jen Hill" userId="658e50c14590eeee" providerId="LiveId" clId="{DA059622-1BCD-45CD-8A25-2147AB6DD6BB}" dt="2025-02-22T18:17:08.938" v="1747" actId="20577"/>
        <pc:sldMkLst>
          <pc:docMk/>
          <pc:sldMk cId="1343044389" sldId="418"/>
        </pc:sldMkLst>
        <pc:spChg chg="mod">
          <ac:chgData name="Jen Hill" userId="658e50c14590eeee" providerId="LiveId" clId="{DA059622-1BCD-45CD-8A25-2147AB6DD6BB}" dt="2025-02-22T18:14:49.340" v="1489" actId="20577"/>
          <ac:spMkLst>
            <pc:docMk/>
            <pc:sldMk cId="1343044389" sldId="418"/>
            <ac:spMk id="2" creationId="{DEEC98E5-C8A5-7FD3-FD2B-0F70009B8BE0}"/>
          </ac:spMkLst>
        </pc:spChg>
        <pc:spChg chg="mod">
          <ac:chgData name="Jen Hill" userId="658e50c14590eeee" providerId="LiveId" clId="{DA059622-1BCD-45CD-8A25-2147AB6DD6BB}" dt="2025-02-22T18:17:08.938" v="1747" actId="20577"/>
          <ac:spMkLst>
            <pc:docMk/>
            <pc:sldMk cId="1343044389" sldId="418"/>
            <ac:spMk id="3" creationId="{6D74588E-215E-7099-B900-8C536E81F824}"/>
          </ac:spMkLst>
        </pc:spChg>
      </pc:sldChg>
      <pc:sldChg chg="modSp add mod">
        <pc:chgData name="Jen Hill" userId="658e50c14590eeee" providerId="LiveId" clId="{DA059622-1BCD-45CD-8A25-2147AB6DD6BB}" dt="2025-02-22T18:17:31.214" v="1752" actId="20577"/>
        <pc:sldMkLst>
          <pc:docMk/>
          <pc:sldMk cId="2783870541" sldId="419"/>
        </pc:sldMkLst>
        <pc:spChg chg="mod">
          <ac:chgData name="Jen Hill" userId="658e50c14590eeee" providerId="LiveId" clId="{DA059622-1BCD-45CD-8A25-2147AB6DD6BB}" dt="2025-02-22T18:14:54.845" v="1500" actId="20577"/>
          <ac:spMkLst>
            <pc:docMk/>
            <pc:sldMk cId="2783870541" sldId="419"/>
            <ac:spMk id="2" creationId="{162ABBDB-1489-8DBB-6EA6-E0E1D8CE5FE8}"/>
          </ac:spMkLst>
        </pc:spChg>
        <pc:spChg chg="mod">
          <ac:chgData name="Jen Hill" userId="658e50c14590eeee" providerId="LiveId" clId="{DA059622-1BCD-45CD-8A25-2147AB6DD6BB}" dt="2025-02-22T18:17:31.214" v="1752" actId="20577"/>
          <ac:spMkLst>
            <pc:docMk/>
            <pc:sldMk cId="2783870541" sldId="419"/>
            <ac:spMk id="3" creationId="{0F7E118C-8708-E300-0A02-B67492957997}"/>
          </ac:spMkLst>
        </pc:spChg>
      </pc:sldChg>
      <pc:sldChg chg="modSp new del mod">
        <pc:chgData name="Jen Hill" userId="658e50c14590eeee" providerId="LiveId" clId="{DA059622-1BCD-45CD-8A25-2147AB6DD6BB}" dt="2025-02-22T18:19:13.250" v="1842" actId="47"/>
        <pc:sldMkLst>
          <pc:docMk/>
          <pc:sldMk cId="2740717644" sldId="420"/>
        </pc:sldMkLst>
        <pc:spChg chg="mod">
          <ac:chgData name="Jen Hill" userId="658e50c14590eeee" providerId="LiveId" clId="{DA059622-1BCD-45CD-8A25-2147AB6DD6BB}" dt="2025-02-22T18:18:16.288" v="1760" actId="20577"/>
          <ac:spMkLst>
            <pc:docMk/>
            <pc:sldMk cId="2740717644" sldId="420"/>
            <ac:spMk id="2" creationId="{757B8344-D74A-7854-7C94-9239B5BB69A0}"/>
          </ac:spMkLst>
        </pc:spChg>
        <pc:spChg chg="mod">
          <ac:chgData name="Jen Hill" userId="658e50c14590eeee" providerId="LiveId" clId="{DA059622-1BCD-45CD-8A25-2147AB6DD6BB}" dt="2025-02-22T18:18:46.971" v="1768" actId="11"/>
          <ac:spMkLst>
            <pc:docMk/>
            <pc:sldMk cId="2740717644" sldId="420"/>
            <ac:spMk id="3" creationId="{4FA39E24-FF02-2F91-068C-C2EBFB9B1A14}"/>
          </ac:spMkLst>
        </pc:spChg>
      </pc:sldChg>
      <pc:sldChg chg="modSp add mod">
        <pc:chgData name="Jen Hill" userId="658e50c14590eeee" providerId="LiveId" clId="{DA059622-1BCD-45CD-8A25-2147AB6DD6BB}" dt="2025-02-22T18:19:21.807" v="1844" actId="20577"/>
        <pc:sldMkLst>
          <pc:docMk/>
          <pc:sldMk cId="4182311255" sldId="421"/>
        </pc:sldMkLst>
        <pc:spChg chg="mod">
          <ac:chgData name="Jen Hill" userId="658e50c14590eeee" providerId="LiveId" clId="{DA059622-1BCD-45CD-8A25-2147AB6DD6BB}" dt="2025-02-22T18:19:21.807" v="1844" actId="20577"/>
          <ac:spMkLst>
            <pc:docMk/>
            <pc:sldMk cId="4182311255" sldId="421"/>
            <ac:spMk id="2" creationId="{5733DDC9-F76F-0324-8455-E441337699B3}"/>
          </ac:spMkLst>
        </pc:spChg>
        <pc:spChg chg="mod">
          <ac:chgData name="Jen Hill" userId="658e50c14590eeee" providerId="LiveId" clId="{DA059622-1BCD-45CD-8A25-2147AB6DD6BB}" dt="2025-02-22T18:19:09.033" v="1840" actId="20577"/>
          <ac:spMkLst>
            <pc:docMk/>
            <pc:sldMk cId="4182311255" sldId="421"/>
            <ac:spMk id="3" creationId="{5C8AEB44-8B0A-17C2-C85F-25DF52646B3B}"/>
          </ac:spMkLst>
        </pc:spChg>
      </pc:sldChg>
      <pc:sldChg chg="modSp add mod">
        <pc:chgData name="Jen Hill" userId="658e50c14590eeee" providerId="LiveId" clId="{DA059622-1BCD-45CD-8A25-2147AB6DD6BB}" dt="2025-02-22T18:21:12.293" v="1945" actId="20577"/>
        <pc:sldMkLst>
          <pc:docMk/>
          <pc:sldMk cId="1437059871" sldId="422"/>
        </pc:sldMkLst>
        <pc:spChg chg="mod">
          <ac:chgData name="Jen Hill" userId="658e50c14590eeee" providerId="LiveId" clId="{DA059622-1BCD-45CD-8A25-2147AB6DD6BB}" dt="2025-02-22T18:21:12.293" v="1945" actId="20577"/>
          <ac:spMkLst>
            <pc:docMk/>
            <pc:sldMk cId="1437059871" sldId="422"/>
            <ac:spMk id="3" creationId="{5498E16D-4E75-5189-7F55-B6FC90B1D00C}"/>
          </ac:spMkLst>
        </pc:spChg>
      </pc:sldChg>
      <pc:sldChg chg="modSp new mod">
        <pc:chgData name="Jen Hill" userId="658e50c14590eeee" providerId="LiveId" clId="{DA059622-1BCD-45CD-8A25-2147AB6DD6BB}" dt="2025-02-22T18:22:09.681" v="2006" actId="20577"/>
        <pc:sldMkLst>
          <pc:docMk/>
          <pc:sldMk cId="2501176992" sldId="423"/>
        </pc:sldMkLst>
        <pc:spChg chg="mod">
          <ac:chgData name="Jen Hill" userId="658e50c14590eeee" providerId="LiveId" clId="{DA059622-1BCD-45CD-8A25-2147AB6DD6BB}" dt="2025-02-22T18:21:58.612" v="1953" actId="20577"/>
          <ac:spMkLst>
            <pc:docMk/>
            <pc:sldMk cId="2501176992" sldId="423"/>
            <ac:spMk id="2" creationId="{619C580F-C5F5-2F33-03BE-ABBB5F218843}"/>
          </ac:spMkLst>
        </pc:spChg>
        <pc:spChg chg="mod">
          <ac:chgData name="Jen Hill" userId="658e50c14590eeee" providerId="LiveId" clId="{DA059622-1BCD-45CD-8A25-2147AB6DD6BB}" dt="2025-02-22T18:22:09.681" v="2006" actId="20577"/>
          <ac:spMkLst>
            <pc:docMk/>
            <pc:sldMk cId="2501176992" sldId="423"/>
            <ac:spMk id="3" creationId="{0ED1009A-4934-4FA0-D3EB-FCB0034F826A}"/>
          </ac:spMkLst>
        </pc:spChg>
      </pc:sldChg>
      <pc:sldChg chg="modSp add mod">
        <pc:chgData name="Jen Hill" userId="658e50c14590eeee" providerId="LiveId" clId="{DA059622-1BCD-45CD-8A25-2147AB6DD6BB}" dt="2025-02-22T18:23:06.113" v="2043"/>
        <pc:sldMkLst>
          <pc:docMk/>
          <pc:sldMk cId="3295720555" sldId="424"/>
        </pc:sldMkLst>
        <pc:spChg chg="mod">
          <ac:chgData name="Jen Hill" userId="658e50c14590eeee" providerId="LiveId" clId="{DA059622-1BCD-45CD-8A25-2147AB6DD6BB}" dt="2025-02-22T18:22:58.879" v="2020" actId="20577"/>
          <ac:spMkLst>
            <pc:docMk/>
            <pc:sldMk cId="3295720555" sldId="424"/>
            <ac:spMk id="2" creationId="{B714CFAD-F010-C739-7B99-8F2192242D2E}"/>
          </ac:spMkLst>
        </pc:spChg>
        <pc:spChg chg="mod">
          <ac:chgData name="Jen Hill" userId="658e50c14590eeee" providerId="LiveId" clId="{DA059622-1BCD-45CD-8A25-2147AB6DD6BB}" dt="2025-02-22T18:23:06.113" v="2043"/>
          <ac:spMkLst>
            <pc:docMk/>
            <pc:sldMk cId="3295720555" sldId="424"/>
            <ac:spMk id="3" creationId="{FEABCA57-14E6-EDDB-73F9-0C567FD4D263}"/>
          </ac:spMkLst>
        </pc:spChg>
      </pc:sldChg>
      <pc:sldChg chg="modSp new mod">
        <pc:chgData name="Jen Hill" userId="658e50c14590eeee" providerId="LiveId" clId="{DA059622-1BCD-45CD-8A25-2147AB6DD6BB}" dt="2025-02-22T19:20:14.683" v="2330" actId="20577"/>
        <pc:sldMkLst>
          <pc:docMk/>
          <pc:sldMk cId="4283435605" sldId="425"/>
        </pc:sldMkLst>
        <pc:spChg chg="mod">
          <ac:chgData name="Jen Hill" userId="658e50c14590eeee" providerId="LiveId" clId="{DA059622-1BCD-45CD-8A25-2147AB6DD6BB}" dt="2025-02-22T19:19:11.526" v="2099" actId="20577"/>
          <ac:spMkLst>
            <pc:docMk/>
            <pc:sldMk cId="4283435605" sldId="425"/>
            <ac:spMk id="2" creationId="{0FEB93A5-3D48-769E-7548-A6AAB0D2C880}"/>
          </ac:spMkLst>
        </pc:spChg>
        <pc:spChg chg="mod">
          <ac:chgData name="Jen Hill" userId="658e50c14590eeee" providerId="LiveId" clId="{DA059622-1BCD-45CD-8A25-2147AB6DD6BB}" dt="2025-02-22T19:20:14.683" v="2330" actId="20577"/>
          <ac:spMkLst>
            <pc:docMk/>
            <pc:sldMk cId="4283435605" sldId="425"/>
            <ac:spMk id="3" creationId="{70785955-AB44-86F8-F0CC-0D7FB873C688}"/>
          </ac:spMkLst>
        </pc:spChg>
      </pc:sldChg>
      <pc:sldChg chg="addSp delSp modSp add mod">
        <pc:chgData name="Jen Hill" userId="658e50c14590eeee" providerId="LiveId" clId="{DA059622-1BCD-45CD-8A25-2147AB6DD6BB}" dt="2025-02-22T19:25:13.896" v="2642" actId="20577"/>
        <pc:sldMkLst>
          <pc:docMk/>
          <pc:sldMk cId="1297410256" sldId="426"/>
        </pc:sldMkLst>
        <pc:spChg chg="mod">
          <ac:chgData name="Jen Hill" userId="658e50c14590eeee" providerId="LiveId" clId="{DA059622-1BCD-45CD-8A25-2147AB6DD6BB}" dt="2025-02-22T19:24:08.189" v="2471" actId="20577"/>
          <ac:spMkLst>
            <pc:docMk/>
            <pc:sldMk cId="1297410256" sldId="426"/>
            <ac:spMk id="2" creationId="{27594164-7F48-7518-2B46-27895A71A7A2}"/>
          </ac:spMkLst>
        </pc:spChg>
        <pc:spChg chg="add mod">
          <ac:chgData name="Jen Hill" userId="658e50c14590eeee" providerId="LiveId" clId="{DA059622-1BCD-45CD-8A25-2147AB6DD6BB}" dt="2025-02-22T19:25:13.896" v="2642" actId="20577"/>
          <ac:spMkLst>
            <pc:docMk/>
            <pc:sldMk cId="1297410256" sldId="426"/>
            <ac:spMk id="4" creationId="{E3A050BD-26A0-28AE-7847-4CA8A31AC80B}"/>
          </ac:spMkLst>
        </pc:spChg>
        <pc:spChg chg="del">
          <ac:chgData name="Jen Hill" userId="658e50c14590eeee" providerId="LiveId" clId="{DA059622-1BCD-45CD-8A25-2147AB6DD6BB}" dt="2025-02-22T19:24:10.633" v="2472" actId="478"/>
          <ac:spMkLst>
            <pc:docMk/>
            <pc:sldMk cId="1297410256" sldId="426"/>
            <ac:spMk id="6" creationId="{0FC45FDA-1403-97BC-BBD6-8AF54B681DD4}"/>
          </ac:spMkLst>
        </pc:spChg>
        <pc:picChg chg="del">
          <ac:chgData name="Jen Hill" userId="658e50c14590eeee" providerId="LiveId" clId="{DA059622-1BCD-45CD-8A25-2147AB6DD6BB}" dt="2025-02-22T19:24:11.111" v="2473" actId="478"/>
          <ac:picMkLst>
            <pc:docMk/>
            <pc:sldMk cId="1297410256" sldId="426"/>
            <ac:picMk id="5" creationId="{F1783D61-9E72-2F8C-DD05-FCC7D2C0FF29}"/>
          </ac:picMkLst>
        </pc:picChg>
      </pc:sldChg>
      <pc:sldChg chg="modSp new del mod">
        <pc:chgData name="Jen Hill" userId="658e50c14590eeee" providerId="LiveId" clId="{DA059622-1BCD-45CD-8A25-2147AB6DD6BB}" dt="2025-02-22T19:22:25.861" v="2353" actId="47"/>
        <pc:sldMkLst>
          <pc:docMk/>
          <pc:sldMk cId="3009087012" sldId="426"/>
        </pc:sldMkLst>
        <pc:spChg chg="mod">
          <ac:chgData name="Jen Hill" userId="658e50c14590eeee" providerId="LiveId" clId="{DA059622-1BCD-45CD-8A25-2147AB6DD6BB}" dt="2025-02-22T19:22:02.085" v="2351" actId="20577"/>
          <ac:spMkLst>
            <pc:docMk/>
            <pc:sldMk cId="3009087012" sldId="426"/>
            <ac:spMk id="2" creationId="{7730CF22-157A-071A-3B2D-5A5C8180BD6E}"/>
          </ac:spMkLst>
        </pc:spChg>
      </pc:sldChg>
      <pc:sldChg chg="addSp delSp modSp new mod">
        <pc:chgData name="Jen Hill" userId="658e50c14590eeee" providerId="LiveId" clId="{DA059622-1BCD-45CD-8A25-2147AB6DD6BB}" dt="2025-02-22T19:33:34.625" v="3548" actId="1076"/>
        <pc:sldMkLst>
          <pc:docMk/>
          <pc:sldMk cId="1890161729" sldId="427"/>
        </pc:sldMkLst>
        <pc:spChg chg="mod">
          <ac:chgData name="Jen Hill" userId="658e50c14590eeee" providerId="LiveId" clId="{DA059622-1BCD-45CD-8A25-2147AB6DD6BB}" dt="2025-02-22T19:27:14.600" v="2778" actId="20577"/>
          <ac:spMkLst>
            <pc:docMk/>
            <pc:sldMk cId="1890161729" sldId="427"/>
            <ac:spMk id="2" creationId="{5FF62F6B-168C-A413-DEBA-2A473068FD93}"/>
          </ac:spMkLst>
        </pc:spChg>
        <pc:spChg chg="mod">
          <ac:chgData name="Jen Hill" userId="658e50c14590eeee" providerId="LiveId" clId="{DA059622-1BCD-45CD-8A25-2147AB6DD6BB}" dt="2025-02-22T19:29:04.261" v="3120" actId="20577"/>
          <ac:spMkLst>
            <pc:docMk/>
            <pc:sldMk cId="1890161729" sldId="427"/>
            <ac:spMk id="3" creationId="{20C36662-F085-F3ED-2668-4F25E557C356}"/>
          </ac:spMkLst>
        </pc:spChg>
        <pc:spChg chg="add del mod">
          <ac:chgData name="Jen Hill" userId="658e50c14590eeee" providerId="LiveId" clId="{DA059622-1BCD-45CD-8A25-2147AB6DD6BB}" dt="2025-02-22T19:28:46.565" v="3023" actId="478"/>
          <ac:spMkLst>
            <pc:docMk/>
            <pc:sldMk cId="1890161729" sldId="427"/>
            <ac:spMk id="5" creationId="{2F9EF773-55B9-0CBE-686F-1D5AF379B479}"/>
          </ac:spMkLst>
        </pc:spChg>
        <pc:spChg chg="add mod">
          <ac:chgData name="Jen Hill" userId="658e50c14590eeee" providerId="LiveId" clId="{DA059622-1BCD-45CD-8A25-2147AB6DD6BB}" dt="2025-02-22T19:33:34.625" v="3548" actId="1076"/>
          <ac:spMkLst>
            <pc:docMk/>
            <pc:sldMk cId="1890161729" sldId="427"/>
            <ac:spMk id="6" creationId="{AF9F24F8-19B8-C355-9BC8-0496C766423D}"/>
          </ac:spMkLst>
        </pc:spChg>
        <pc:spChg chg="add mod">
          <ac:chgData name="Jen Hill" userId="658e50c14590eeee" providerId="LiveId" clId="{DA059622-1BCD-45CD-8A25-2147AB6DD6BB}" dt="2025-02-22T19:33:12.721" v="3520" actId="1076"/>
          <ac:spMkLst>
            <pc:docMk/>
            <pc:sldMk cId="1890161729" sldId="427"/>
            <ac:spMk id="7" creationId="{D3634F29-39A4-92A0-05AD-189A7CC73AC5}"/>
          </ac:spMkLst>
        </pc:spChg>
        <pc:graphicFrameChg chg="add mod modGraphic">
          <ac:chgData name="Jen Hill" userId="658e50c14590eeee" providerId="LiveId" clId="{DA059622-1BCD-45CD-8A25-2147AB6DD6BB}" dt="2025-02-22T19:32:20.831" v="3466" actId="1076"/>
          <ac:graphicFrameMkLst>
            <pc:docMk/>
            <pc:sldMk cId="1890161729" sldId="427"/>
            <ac:graphicFrameMk id="8" creationId="{CA71E46F-7F3E-3633-347E-46402AD06A55}"/>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6C8F3-0599-4B9E-94DE-FE7A426A9B8F}" type="datetimeFigureOut">
              <a:rPr lang="en-US" smtClean="0"/>
              <a:t>2/22/2025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3074-8DF4-4D1B-81E0-5FAF7DB87AF3}" type="slidenum">
              <a:rPr lang="en-US" smtClean="0"/>
              <a:t>‹#›</a:t>
            </a:fld>
            <a:endParaRPr lang="en-US"/>
          </a:p>
        </p:txBody>
      </p:sp>
    </p:spTree>
    <p:extLst>
      <p:ext uri="{BB962C8B-B14F-4D97-AF65-F5344CB8AC3E}">
        <p14:creationId xmlns:p14="http://schemas.microsoft.com/office/powerpoint/2010/main" val="351884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18F8735-6B25-410A-8936-E29DA821E262}" type="datetime1">
              <a:rPr lang="en-US" smtClean="0"/>
              <a:t>2/22/2025</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8096F25-83C6-4159-8286-BCB9C7A92405}" type="datetime1">
              <a:rPr lang="en-US" smtClean="0"/>
              <a:t>2/22/2025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ABFD9328-A4E4-4915-B1A6-2C43818E4879}" type="datetime1">
              <a:rPr lang="en-US" smtClean="0"/>
              <a:t>2/22/2025</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79036CD-EE71-430D-9766-6BC4CB92C20D}" type="datetime1">
              <a:rPr lang="en-US" smtClean="0"/>
              <a:t>2/22/2025</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C25AC53D-642D-4C2E-908E-7A48C76CFAE2}" type="datetime1">
              <a:rPr lang="en-US" smtClean="0"/>
              <a:t>2/22/2025</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F0CBA6F9-0908-4B54-9C6C-8D80D4DCC1F8}" type="datetime1">
              <a:rPr lang="en-US" smtClean="0"/>
              <a:t>2/22/2025</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70D4FFF7-9613-44CB-833C-DE664117F20B}" type="datetime1">
              <a:rPr lang="en-US" smtClean="0"/>
              <a:t>2/22/2025</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35B37557-D27D-4B9B-A23D-1EFA36086BBB}" type="datetime1">
              <a:rPr lang="en-US" smtClean="0"/>
              <a:t>2/22/2025</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BECCD43-0010-4D50-A073-939FFDC33220}" type="datetime1">
              <a:rPr lang="en-US" smtClean="0"/>
              <a:t>2/22/2025</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C2AB1FAC-93BB-470C-ACF8-3DA324B9EAD4}" type="datetime1">
              <a:rPr lang="en-US" smtClean="0"/>
              <a:t>2/22/2025</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400" dirty="0">
                <a:solidFill>
                  <a:schemeClr val="tx1"/>
                </a:solidFill>
              </a:rPr>
              <a:t>Chapter 4 Discrete Random Variables</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54C7451E-96D9-D768-013F-333A084E91ED}"/>
              </a:ext>
            </a:extLst>
          </p:cNvPr>
          <p:cNvSpPr>
            <a:spLocks noGrp="1"/>
          </p:cNvSpPr>
          <p:nvPr>
            <p:ph type="sldNum" sz="quarter" idx="12"/>
          </p:nvPr>
        </p:nvSpPr>
        <p:spPr/>
        <p:txBody>
          <a:bodyPr/>
          <a:lstStyle/>
          <a:p>
            <a:fld id="{3A98EE3D-8CD1-4C3F-BD1C-C98C9596463C}" type="slidenum">
              <a:rPr lang="en-US" smtClean="0"/>
              <a:t>1</a:t>
            </a:fld>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069B4-8DD3-2E79-D956-CC6C77989D42}"/>
              </a:ext>
            </a:extLst>
          </p:cNvPr>
          <p:cNvSpPr>
            <a:spLocks noGrp="1"/>
          </p:cNvSpPr>
          <p:nvPr>
            <p:ph type="title"/>
          </p:nvPr>
        </p:nvSpPr>
        <p:spPr/>
        <p:txBody>
          <a:bodyPr/>
          <a:lstStyle/>
          <a:p>
            <a:r>
              <a:rPr lang="en-US" dirty="0"/>
              <a:t>Mean or Expected Value</a:t>
            </a:r>
          </a:p>
        </p:txBody>
      </p:sp>
      <p:sp>
        <p:nvSpPr>
          <p:cNvPr id="3" name="Content Placeholder 2">
            <a:extLst>
              <a:ext uri="{FF2B5EF4-FFF2-40B4-BE49-F238E27FC236}">
                <a16:creationId xmlns:a16="http://schemas.microsoft.com/office/drawing/2014/main" id="{DA44DA58-121B-5C28-F28C-D37D0BDE223C}"/>
              </a:ext>
            </a:extLst>
          </p:cNvPr>
          <p:cNvSpPr>
            <a:spLocks noGrp="1"/>
          </p:cNvSpPr>
          <p:nvPr>
            <p:ph idx="1"/>
          </p:nvPr>
        </p:nvSpPr>
        <p:spPr/>
        <p:txBody>
          <a:bodyPr/>
          <a:lstStyle/>
          <a:p>
            <a:pPr>
              <a:buFont typeface="Arial" panose="020B0604020202020204" pitchFamily="34" charset="0"/>
              <a:buChar char="•"/>
            </a:pPr>
            <a:r>
              <a:rPr lang="en-US" dirty="0"/>
              <a:t>The </a:t>
            </a:r>
            <a:r>
              <a:rPr lang="en-US" b="1" dirty="0"/>
              <a:t>expected value </a:t>
            </a:r>
            <a:r>
              <a:rPr lang="en-US" dirty="0"/>
              <a:t>is often referred to as the "long-term" average or mean. </a:t>
            </a:r>
          </a:p>
          <a:p>
            <a:pPr>
              <a:buFont typeface="Arial" panose="020B0604020202020204" pitchFamily="34" charset="0"/>
              <a:buChar char="•"/>
            </a:pPr>
            <a:r>
              <a:rPr lang="en-US" dirty="0"/>
              <a:t>This means that over the long term of doing an experiment over and over, you would expect this average.</a:t>
            </a:r>
          </a:p>
          <a:p>
            <a:pPr>
              <a:buFont typeface="Arial" panose="020B0604020202020204" pitchFamily="34" charset="0"/>
              <a:buChar char="•"/>
            </a:pPr>
            <a:r>
              <a:rPr lang="en-US" dirty="0"/>
              <a:t>The </a:t>
            </a:r>
            <a:r>
              <a:rPr lang="en-US" b="1" dirty="0"/>
              <a:t>Law of Large Numbers </a:t>
            </a:r>
            <a:r>
              <a:rPr lang="en-US" dirty="0"/>
              <a:t>states that, as the number of trials in a probability experiment increases, the difference between the theoretical probability of an event and the relative frequency approaches zero (the theoretical probability and the relative frequency get closer and closer together). </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1A72A0F-955D-23DB-2760-CDC24851825B}"/>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1639241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B5B3B-80AB-9B4A-F3AD-F27B1D06E871}"/>
              </a:ext>
            </a:extLst>
          </p:cNvPr>
          <p:cNvSpPr>
            <a:spLocks noGrp="1"/>
          </p:cNvSpPr>
          <p:nvPr>
            <p:ph type="title"/>
          </p:nvPr>
        </p:nvSpPr>
        <p:spPr/>
        <p:txBody>
          <a:bodyPr/>
          <a:lstStyle/>
          <a:p>
            <a:r>
              <a:rPr lang="en-US" dirty="0"/>
              <a:t>Mean or Expected Value (Continued)</a:t>
            </a:r>
          </a:p>
        </p:txBody>
      </p:sp>
      <p:sp>
        <p:nvSpPr>
          <p:cNvPr id="3" name="Content Placeholder 2">
            <a:extLst>
              <a:ext uri="{FF2B5EF4-FFF2-40B4-BE49-F238E27FC236}">
                <a16:creationId xmlns:a16="http://schemas.microsoft.com/office/drawing/2014/main" id="{2DBA4742-B7B4-3878-1D82-41ADDC97F114}"/>
              </a:ext>
            </a:extLst>
          </p:cNvPr>
          <p:cNvSpPr>
            <a:spLocks noGrp="1"/>
          </p:cNvSpPr>
          <p:nvPr>
            <p:ph idx="1"/>
          </p:nvPr>
        </p:nvSpPr>
        <p:spPr/>
        <p:txBody>
          <a:bodyPr>
            <a:normAutofit/>
          </a:bodyPr>
          <a:lstStyle/>
          <a:p>
            <a:pPr>
              <a:buFont typeface="Arial" panose="020B0604020202020204" pitchFamily="34" charset="0"/>
              <a:buChar char="•"/>
            </a:pPr>
            <a:r>
              <a:rPr lang="en-US" dirty="0"/>
              <a:t>When evaluating the long-term results of statistical experiments, we often want to know the “average” outcome. </a:t>
            </a:r>
          </a:p>
          <a:p>
            <a:pPr>
              <a:buFont typeface="Arial" panose="020B0604020202020204" pitchFamily="34" charset="0"/>
              <a:buChar char="•"/>
            </a:pPr>
            <a:r>
              <a:rPr lang="en-US" dirty="0"/>
              <a:t>This “long-term average” is known as the mean or expected value of the experiment and is denoted by the Greek letter μ. </a:t>
            </a:r>
          </a:p>
          <a:p>
            <a:pPr>
              <a:buFont typeface="Arial" panose="020B0604020202020204" pitchFamily="34" charset="0"/>
              <a:buChar char="•"/>
            </a:pPr>
            <a:r>
              <a:rPr lang="en-US" dirty="0"/>
              <a:t>In other words, after conducting many trials of an experiment, you would expect this average value.</a:t>
            </a:r>
          </a:p>
          <a:p>
            <a:pPr>
              <a:buFont typeface="Arial" panose="020B0604020202020204" pitchFamily="34" charset="0"/>
              <a:buChar char="•"/>
            </a:pPr>
            <a:r>
              <a:rPr lang="en-US" dirty="0"/>
              <a:t>NOTE: To find the expected value or long term average, μ, simply multiply each value of the random variable by its probability and add the products.</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90AC2F00-FA6B-204F-2047-3A414A56179B}"/>
              </a:ext>
            </a:extLst>
          </p:cNvPr>
          <p:cNvSpPr>
            <a:spLocks noGrp="1"/>
          </p:cNvSpPr>
          <p:nvPr>
            <p:ph type="sldNum" sz="quarter" idx="12"/>
          </p:nvPr>
        </p:nvSpPr>
        <p:spPr/>
        <p:txBody>
          <a:bodyPr/>
          <a:lstStyle/>
          <a:p>
            <a:fld id="{3A98EE3D-8CD1-4C3F-BD1C-C98C9596463C}" type="slidenum">
              <a:rPr lang="en-US" smtClean="0"/>
              <a:t>11</a:t>
            </a:fld>
            <a:endParaRPr lang="en-US" dirty="0"/>
          </a:p>
        </p:txBody>
      </p:sp>
    </p:spTree>
    <p:extLst>
      <p:ext uri="{BB962C8B-B14F-4D97-AF65-F5344CB8AC3E}">
        <p14:creationId xmlns:p14="http://schemas.microsoft.com/office/powerpoint/2010/main" val="3614993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54700-6DA7-14E1-7E57-169FE1CA091A}"/>
              </a:ext>
            </a:extLst>
          </p:cNvPr>
          <p:cNvSpPr>
            <a:spLocks noGrp="1"/>
          </p:cNvSpPr>
          <p:nvPr>
            <p:ph type="title"/>
          </p:nvPr>
        </p:nvSpPr>
        <p:spPr/>
        <p:txBody>
          <a:bodyPr/>
          <a:lstStyle/>
          <a:p>
            <a:r>
              <a:rPr lang="en-US" dirty="0"/>
              <a:t>Formulas for Expected Value and Standard Deviation</a:t>
            </a:r>
          </a:p>
        </p:txBody>
      </p:sp>
      <p:sp>
        <p:nvSpPr>
          <p:cNvPr id="4" name="Slide Number Placeholder 3">
            <a:extLst>
              <a:ext uri="{FF2B5EF4-FFF2-40B4-BE49-F238E27FC236}">
                <a16:creationId xmlns:a16="http://schemas.microsoft.com/office/drawing/2014/main" id="{C61408CA-67D5-92FF-FC6A-A33CB71432AC}"/>
              </a:ext>
            </a:extLst>
          </p:cNvPr>
          <p:cNvSpPr>
            <a:spLocks noGrp="1"/>
          </p:cNvSpPr>
          <p:nvPr>
            <p:ph type="sldNum" sz="quarter" idx="12"/>
          </p:nvPr>
        </p:nvSpPr>
        <p:spPr/>
        <p:txBody>
          <a:bodyPr/>
          <a:lstStyle/>
          <a:p>
            <a:fld id="{3A98EE3D-8CD1-4C3F-BD1C-C98C9596463C}" type="slidenum">
              <a:rPr lang="en-US" smtClean="0"/>
              <a:t>12</a:t>
            </a:fld>
            <a:endParaRPr lang="en-US" dirty="0"/>
          </a:p>
        </p:txBody>
      </p:sp>
      <p:pic>
        <p:nvPicPr>
          <p:cNvPr id="5" name="Content Placeholder 4">
            <a:extLst>
              <a:ext uri="{FF2B5EF4-FFF2-40B4-BE49-F238E27FC236}">
                <a16:creationId xmlns:a16="http://schemas.microsoft.com/office/drawing/2014/main" id="{CFCE2717-537B-BE6A-671A-AA70EAEFE70F}"/>
              </a:ext>
            </a:extLst>
          </p:cNvPr>
          <p:cNvPicPr>
            <a:picLocks noGrp="1" noChangeAspect="1"/>
          </p:cNvPicPr>
          <p:nvPr>
            <p:ph idx="1"/>
          </p:nvPr>
        </p:nvPicPr>
        <p:blipFill>
          <a:blip r:embed="rId2"/>
          <a:stretch>
            <a:fillRect/>
          </a:stretch>
        </p:blipFill>
        <p:spPr>
          <a:xfrm>
            <a:off x="1320880" y="2087180"/>
            <a:ext cx="7419111" cy="2588854"/>
          </a:xfrm>
        </p:spPr>
      </p:pic>
    </p:spTree>
    <p:extLst>
      <p:ext uri="{BB962C8B-B14F-4D97-AF65-F5344CB8AC3E}">
        <p14:creationId xmlns:p14="http://schemas.microsoft.com/office/powerpoint/2010/main" val="3977454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21F46-A480-ED3D-4F10-75D89E5BAAA4}"/>
              </a:ext>
            </a:extLst>
          </p:cNvPr>
          <p:cNvSpPr>
            <a:spLocks noGrp="1"/>
          </p:cNvSpPr>
          <p:nvPr>
            <p:ph type="title"/>
          </p:nvPr>
        </p:nvSpPr>
        <p:spPr/>
        <p:txBody>
          <a:bodyPr/>
          <a:lstStyle/>
          <a:p>
            <a:r>
              <a:rPr lang="en-US" dirty="0"/>
              <a:t>Why Do We Have Different Formulas?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5231273-A556-3AD8-BD86-A3B84E4B3FAD}"/>
                  </a:ext>
                </a:extLst>
              </p:cNvPr>
              <p:cNvSpPr>
                <a:spLocks noGrp="1"/>
              </p:cNvSpPr>
              <p:nvPr>
                <p:ph idx="1"/>
              </p:nvPr>
            </p:nvSpPr>
            <p:spPr/>
            <p:txBody>
              <a:bodyPr>
                <a:normAutofit fontScale="92500"/>
              </a:bodyPr>
              <a:lstStyle/>
              <a:p>
                <a:pPr>
                  <a:buFont typeface="Arial" panose="020B0604020202020204" pitchFamily="34" charset="0"/>
                  <a:buChar char="•"/>
                </a:pPr>
                <a:r>
                  <a:rPr lang="en-US" dirty="0"/>
                  <a:t> So far, the way we have calculated probability has been:</a:t>
                </a:r>
              </a:p>
              <a:p>
                <a:pPr marL="0" indent="0">
                  <a:buNone/>
                </a:pPr>
                <a14:m>
                  <m:oMathPara xmlns:m="http://schemas.openxmlformats.org/officeDocument/2006/math">
                    <m:oMathParaPr>
                      <m:jc m:val="centerGroup"/>
                    </m:oMathParaPr>
                    <m:oMath xmlns:m="http://schemas.openxmlformats.org/officeDocument/2006/math">
                      <m:r>
                        <a:rPr lang="en-US" b="0" i="1" u="none" strike="noStrike" dirty="0" smtClean="0">
                          <a:solidFill>
                            <a:srgbClr val="000000"/>
                          </a:solidFill>
                          <a:effectLst/>
                        </a:rPr>
                        <m:t>𝑃</m:t>
                      </m:r>
                      <m:r>
                        <a:rPr lang="en-US" b="0" i="1" u="none" strike="noStrike" dirty="0" smtClean="0">
                          <a:solidFill>
                            <a:srgbClr val="000000"/>
                          </a:solidFill>
                          <a:effectLst/>
                        </a:rPr>
                        <m:t>(</m:t>
                      </m:r>
                      <m:r>
                        <a:rPr lang="en-US" b="0" i="1" u="none" strike="noStrike" dirty="0" smtClean="0">
                          <a:solidFill>
                            <a:srgbClr val="000000"/>
                          </a:solidFill>
                          <a:effectLst/>
                        </a:rPr>
                        <m:t>𝐴</m:t>
                      </m:r>
                      <m:r>
                        <a:rPr lang="en-US" b="0" i="1" u="none" strike="noStrike" dirty="0" smtClean="0">
                          <a:solidFill>
                            <a:srgbClr val="000000"/>
                          </a:solidFill>
                          <a:effectLst/>
                        </a:rPr>
                        <m:t>)=</m:t>
                      </m:r>
                      <m:f>
                        <m:fPr>
                          <m:ctrlPr>
                            <a:rPr lang="en-US" b="0" i="1" u="none" strike="noStrike" dirty="0" smtClean="0">
                              <a:solidFill>
                                <a:srgbClr val="000000"/>
                              </a:solidFill>
                              <a:effectLst/>
                            </a:rPr>
                          </m:ctrlPr>
                        </m:fPr>
                        <m:num>
                          <m:r>
                            <a:rPr lang="en-US" b="0" i="1" u="none" strike="noStrike" dirty="0" smtClean="0">
                              <a:solidFill>
                                <a:srgbClr val="000000"/>
                              </a:solidFill>
                              <a:effectLst/>
                            </a:rPr>
                            <m:t>𝑛𝑢𝑚𝑏𝑒𝑟</m:t>
                          </m:r>
                          <m:r>
                            <a:rPr lang="en-US" b="0" i="1" u="none" strike="noStrike" dirty="0" smtClean="0">
                              <a:solidFill>
                                <a:srgbClr val="000000"/>
                              </a:solidFill>
                              <a:effectLst/>
                            </a:rPr>
                            <m:t> </m:t>
                          </m:r>
                          <m:r>
                            <a:rPr lang="en-US" b="0" i="1" u="none" strike="noStrike" dirty="0" smtClean="0">
                              <a:solidFill>
                                <a:srgbClr val="000000"/>
                              </a:solidFill>
                              <a:effectLst/>
                            </a:rPr>
                            <m:t>𝑜𝑓</m:t>
                          </m:r>
                          <m:r>
                            <a:rPr lang="en-US" b="0" i="1" u="none" strike="noStrike" dirty="0" smtClean="0">
                              <a:solidFill>
                                <a:srgbClr val="000000"/>
                              </a:solidFill>
                              <a:effectLst/>
                            </a:rPr>
                            <m:t> </m:t>
                          </m:r>
                          <m:r>
                            <a:rPr lang="en-US" b="0" i="1" u="none" strike="noStrike" dirty="0" smtClean="0">
                              <a:solidFill>
                                <a:srgbClr val="000000"/>
                              </a:solidFill>
                              <a:effectLst/>
                            </a:rPr>
                            <m:t>𝑤𝑎𝑦𝑠</m:t>
                          </m:r>
                          <m:r>
                            <a:rPr lang="en-US" b="0" i="1" u="none" strike="noStrike" dirty="0" smtClean="0">
                              <a:solidFill>
                                <a:srgbClr val="000000"/>
                              </a:solidFill>
                              <a:effectLst/>
                            </a:rPr>
                            <m:t> </m:t>
                          </m:r>
                          <m:r>
                            <a:rPr lang="en-US" b="0" i="1" u="none" strike="noStrike" dirty="0" smtClean="0">
                              <a:solidFill>
                                <a:srgbClr val="000000"/>
                              </a:solidFill>
                              <a:effectLst/>
                            </a:rPr>
                            <m:t>𝑡𝑜</m:t>
                          </m:r>
                          <m:r>
                            <a:rPr lang="en-US" b="0" i="1" u="none" strike="noStrike" dirty="0" smtClean="0">
                              <a:solidFill>
                                <a:srgbClr val="000000"/>
                              </a:solidFill>
                              <a:effectLst/>
                            </a:rPr>
                            <m:t> </m:t>
                          </m:r>
                          <m:r>
                            <a:rPr lang="en-US" b="0" i="1" u="none" strike="noStrike" dirty="0" smtClean="0">
                              <a:solidFill>
                                <a:srgbClr val="000000"/>
                              </a:solidFill>
                              <a:effectLst/>
                            </a:rPr>
                            <m:t>𝑔𝑒𝑡</m:t>
                          </m:r>
                          <m:r>
                            <a:rPr lang="en-US" b="0" i="1" u="none" strike="noStrike" dirty="0" smtClean="0">
                              <a:solidFill>
                                <a:srgbClr val="000000"/>
                              </a:solidFill>
                              <a:effectLst/>
                            </a:rPr>
                            <m:t> </m:t>
                          </m:r>
                          <m:r>
                            <a:rPr lang="en-US" b="0" i="1" u="none" strike="noStrike" dirty="0" err="1" smtClean="0">
                              <a:solidFill>
                                <a:srgbClr val="000000"/>
                              </a:solidFill>
                              <a:effectLst/>
                            </a:rPr>
                            <m:t>𝐴</m:t>
                          </m:r>
                        </m:num>
                        <m:den>
                          <m:r>
                            <a:rPr lang="en-US" b="0" i="1" u="none" strike="noStrike" dirty="0" err="1" smtClean="0">
                              <a:solidFill>
                                <a:srgbClr val="000000"/>
                              </a:solidFill>
                              <a:effectLst/>
                            </a:rPr>
                            <m:t>𝑇𝑜𝑡𝑎𝑙</m:t>
                          </m:r>
                          <m:r>
                            <a:rPr lang="en-US" b="0" i="1" u="none" strike="noStrike" dirty="0" smtClean="0">
                              <a:solidFill>
                                <a:srgbClr val="000000"/>
                              </a:solidFill>
                              <a:effectLst/>
                            </a:rPr>
                            <m:t> </m:t>
                          </m:r>
                          <m:r>
                            <a:rPr lang="en-US" b="0" i="1" u="none" strike="noStrike" dirty="0" smtClean="0">
                              <a:solidFill>
                                <a:srgbClr val="000000"/>
                              </a:solidFill>
                              <a:effectLst/>
                            </a:rPr>
                            <m:t>𝑛𝑢𝑚𝑏𝑒𝑟</m:t>
                          </m:r>
                          <m:r>
                            <a:rPr lang="en-US" b="0" i="1" u="none" strike="noStrike" dirty="0" smtClean="0">
                              <a:solidFill>
                                <a:srgbClr val="000000"/>
                              </a:solidFill>
                              <a:effectLst/>
                            </a:rPr>
                            <m:t> </m:t>
                          </m:r>
                          <m:r>
                            <a:rPr lang="en-US" b="0" i="1" u="none" strike="noStrike" dirty="0" smtClean="0">
                              <a:solidFill>
                                <a:srgbClr val="000000"/>
                              </a:solidFill>
                              <a:effectLst/>
                            </a:rPr>
                            <m:t>𝑜𝑓</m:t>
                          </m:r>
                          <m:r>
                            <a:rPr lang="en-US" b="0" i="1" u="none" strike="noStrike" dirty="0" smtClean="0">
                              <a:solidFill>
                                <a:srgbClr val="000000"/>
                              </a:solidFill>
                              <a:effectLst/>
                            </a:rPr>
                            <m:t> </m:t>
                          </m:r>
                          <m:r>
                            <a:rPr lang="en-US" b="0" i="1" u="none" strike="noStrike" dirty="0" smtClean="0">
                              <a:solidFill>
                                <a:srgbClr val="000000"/>
                              </a:solidFill>
                              <a:effectLst/>
                            </a:rPr>
                            <m:t>𝑝𝑜𝑠𝑠𝑖𝑏𝑙𝑒</m:t>
                          </m:r>
                          <m:r>
                            <a:rPr lang="en-US" b="0" i="1" u="none" strike="noStrike" dirty="0" smtClean="0">
                              <a:solidFill>
                                <a:srgbClr val="000000"/>
                              </a:solidFill>
                              <a:effectLst/>
                            </a:rPr>
                            <m:t> </m:t>
                          </m:r>
                          <m:r>
                            <a:rPr lang="en-US" b="0" i="1" u="none" strike="noStrike" dirty="0" smtClean="0">
                              <a:solidFill>
                                <a:srgbClr val="000000"/>
                              </a:solidFill>
                              <a:effectLst/>
                            </a:rPr>
                            <m:t>𝑜𝑢𝑡𝑐𝑜𝑚𝑒𝑠</m:t>
                          </m:r>
                        </m:den>
                      </m:f>
                    </m:oMath>
                  </m:oMathPara>
                </a14:m>
                <a:endParaRPr lang="en-US" dirty="0"/>
              </a:p>
              <a:p>
                <a:pPr>
                  <a:buFont typeface="Arial" panose="020B0604020202020204" pitchFamily="34" charset="0"/>
                  <a:buChar char="•"/>
                </a:pPr>
                <a:r>
                  <a:rPr lang="en-US" dirty="0"/>
                  <a:t> This is a very simple formula! Do you think there are drawbacks to using it?</a:t>
                </a:r>
              </a:p>
              <a:p>
                <a:pPr>
                  <a:buFont typeface="Arial" panose="020B0604020202020204" pitchFamily="34" charset="0"/>
                  <a:buChar char="•"/>
                </a:pPr>
                <a:r>
                  <a:rPr lang="en-US" dirty="0"/>
                  <a:t> </a:t>
                </a:r>
                <a:r>
                  <a:rPr lang="en-US" b="0" i="0" dirty="0">
                    <a:solidFill>
                      <a:srgbClr val="424242"/>
                    </a:solidFill>
                    <a:effectLst/>
                  </a:rPr>
                  <a:t>An alternative to listing the complete sample space and counting the number of elements we are interested in, is to skip the step of listing the sample space, and simply figuring out the number of elements in it and doing the appropriate division. </a:t>
                </a:r>
                <a:endParaRPr lang="en-US" dirty="0">
                  <a:solidFill>
                    <a:srgbClr val="424242"/>
                  </a:solidFill>
                </a:endParaRPr>
              </a:p>
              <a:p>
                <a:pPr>
                  <a:buFont typeface="Arial" panose="020B0604020202020204" pitchFamily="34" charset="0"/>
                  <a:buChar char="•"/>
                </a:pPr>
                <a:r>
                  <a:rPr lang="en-US" dirty="0">
                    <a:solidFill>
                      <a:srgbClr val="424242"/>
                    </a:solidFill>
                  </a:rPr>
                  <a:t> </a:t>
                </a:r>
                <a:r>
                  <a:rPr lang="en-US" b="0" i="0" dirty="0">
                    <a:solidFill>
                      <a:srgbClr val="424242"/>
                    </a:solidFill>
                    <a:effectLst/>
                  </a:rPr>
                  <a:t>If we are after a probability we really do not need to see each and every element in the sample space, we only need to know how many elements are there. Counting formulas were invented to do just this.</a:t>
                </a:r>
                <a:br>
                  <a:rPr lang="en-US" dirty="0"/>
                </a:br>
                <a:endParaRPr lang="en-US" dirty="0"/>
              </a:p>
            </p:txBody>
          </p:sp>
        </mc:Choice>
        <mc:Fallback>
          <p:sp>
            <p:nvSpPr>
              <p:cNvPr id="3" name="Content Placeholder 2">
                <a:extLst>
                  <a:ext uri="{FF2B5EF4-FFF2-40B4-BE49-F238E27FC236}">
                    <a16:creationId xmlns:a16="http://schemas.microsoft.com/office/drawing/2014/main" id="{25231273-A556-3AD8-BD86-A3B84E4B3FAD}"/>
                  </a:ext>
                </a:extLst>
              </p:cNvPr>
              <p:cNvSpPr>
                <a:spLocks noGrp="1" noRot="1" noChangeAspect="1" noMove="1" noResize="1" noEditPoints="1" noAdjustHandles="1" noChangeArrowheads="1" noChangeShapeType="1" noTextEdit="1"/>
              </p:cNvSpPr>
              <p:nvPr>
                <p:ph idx="1"/>
              </p:nvPr>
            </p:nvSpPr>
            <p:spPr>
              <a:blipFill>
                <a:blip r:embed="rId2"/>
                <a:stretch>
                  <a:fillRect l="-1273" t="-810" r="-303"/>
                </a:stretch>
              </a:blipFill>
            </p:spPr>
            <p:txBody>
              <a:bodyPr/>
              <a:lstStyle/>
              <a:p>
                <a:r>
                  <a:rPr lang="en-US">
                    <a:noFill/>
                  </a:rPr>
                  <a:t> </a:t>
                </a:r>
              </a:p>
            </p:txBody>
          </p:sp>
        </mc:Fallback>
      </mc:AlternateContent>
    </p:spTree>
    <p:extLst>
      <p:ext uri="{BB962C8B-B14F-4D97-AF65-F5344CB8AC3E}">
        <p14:creationId xmlns:p14="http://schemas.microsoft.com/office/powerpoint/2010/main" val="3479658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62F6B-168C-A413-DEBA-2A473068FD93}"/>
              </a:ext>
            </a:extLst>
          </p:cNvPr>
          <p:cNvSpPr>
            <a:spLocks noGrp="1"/>
          </p:cNvSpPr>
          <p:nvPr>
            <p:ph type="title"/>
          </p:nvPr>
        </p:nvSpPr>
        <p:spPr/>
        <p:txBody>
          <a:bodyPr/>
          <a:lstStyle/>
          <a:p>
            <a:r>
              <a:rPr lang="en-US" dirty="0"/>
              <a:t>One Situation, Two Ways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0C36662-F085-F3ED-2668-4F25E557C356}"/>
                  </a:ext>
                </a:extLst>
              </p:cNvPr>
              <p:cNvSpPr>
                <a:spLocks noGrp="1"/>
              </p:cNvSpPr>
              <p:nvPr>
                <p:ph idx="1"/>
              </p:nvPr>
            </p:nvSpPr>
            <p:spPr/>
            <p:txBody>
              <a:bodyPr/>
              <a:lstStyle/>
              <a:p>
                <a:pPr marL="0" indent="0">
                  <a:buNone/>
                </a:pPr>
                <a:r>
                  <a:rPr lang="en-US" dirty="0"/>
                  <a:t>Let’s suppose we flip 2 coins and record the outcomes on each face, which would look like:</a:t>
                </a:r>
              </a:p>
              <a:p>
                <a:pPr marL="0" indent="0">
                  <a:buNone/>
                </a:pPr>
                <a14:m>
                  <m:oMathPara xmlns:m="http://schemas.openxmlformats.org/officeDocument/2006/math">
                    <m:oMathParaPr>
                      <m:jc m:val="center"/>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𝐻𝐻</m:t>
                      </m:r>
                      <m:r>
                        <a:rPr lang="en-US" b="0" i="1" smtClean="0">
                          <a:latin typeface="Cambria Math" panose="02040503050406030204" pitchFamily="18" charset="0"/>
                        </a:rPr>
                        <m:t>, </m:t>
                      </m:r>
                      <m:r>
                        <a:rPr lang="en-US" b="0" i="1" smtClean="0">
                          <a:latin typeface="Cambria Math" panose="02040503050406030204" pitchFamily="18" charset="0"/>
                        </a:rPr>
                        <m:t>𝐻𝑇</m:t>
                      </m:r>
                      <m:r>
                        <a:rPr lang="en-US" b="0" i="1" smtClean="0">
                          <a:latin typeface="Cambria Math" panose="02040503050406030204" pitchFamily="18" charset="0"/>
                        </a:rPr>
                        <m:t>, </m:t>
                      </m:r>
                      <m:r>
                        <a:rPr lang="en-US" b="0" i="1" smtClean="0">
                          <a:latin typeface="Cambria Math" panose="02040503050406030204" pitchFamily="18" charset="0"/>
                        </a:rPr>
                        <m:t>𝑇𝐻</m:t>
                      </m:r>
                      <m:r>
                        <a:rPr lang="en-US" b="0" i="1" smtClean="0">
                          <a:latin typeface="Cambria Math" panose="02040503050406030204" pitchFamily="18" charset="0"/>
                        </a:rPr>
                        <m:t>, </m:t>
                      </m:r>
                      <m:r>
                        <a:rPr lang="en-US" b="0" i="1" smtClean="0">
                          <a:latin typeface="Cambria Math" panose="02040503050406030204" pitchFamily="18" charset="0"/>
                        </a:rPr>
                        <m:t>𝑇𝑇</m:t>
                      </m:r>
                      <m:r>
                        <a:rPr lang="en-US" b="0" i="1" smtClean="0">
                          <a:latin typeface="Cambria Math" panose="02040503050406030204" pitchFamily="18" charset="0"/>
                        </a:rPr>
                        <m:t>}</m:t>
                      </m:r>
                    </m:oMath>
                  </m:oMathPara>
                </a14:m>
                <a:endParaRPr lang="en-US" dirty="0"/>
              </a:p>
              <a:p>
                <a:pPr marL="0" indent="0">
                  <a:buNone/>
                </a:pPr>
                <a:r>
                  <a:rPr lang="en-US" dirty="0"/>
                  <a:t>We are curious about the probability of getting at least 1 heads in the 2 flips.</a:t>
                </a:r>
              </a:p>
              <a:p>
                <a:pPr marL="0" indent="0">
                  <a:buNone/>
                </a:pPr>
                <a:endParaRPr lang="en-US" dirty="0"/>
              </a:p>
              <a:p>
                <a:pPr marL="0" indent="0">
                  <a:buNone/>
                </a:pPr>
                <a:endParaRPr lang="en-US" dirty="0"/>
              </a:p>
              <a:p>
                <a:pPr>
                  <a:buFont typeface="Arial" panose="020B0604020202020204" pitchFamily="34" charset="0"/>
                  <a:buChar char="•"/>
                </a:pPr>
                <a:endParaRPr lang="en-US" dirty="0"/>
              </a:p>
            </p:txBody>
          </p:sp>
        </mc:Choice>
        <mc:Fallback>
          <p:sp>
            <p:nvSpPr>
              <p:cNvPr id="3" name="Content Placeholder 2">
                <a:extLst>
                  <a:ext uri="{FF2B5EF4-FFF2-40B4-BE49-F238E27FC236}">
                    <a16:creationId xmlns:a16="http://schemas.microsoft.com/office/drawing/2014/main" id="{20C36662-F085-F3ED-2668-4F25E557C356}"/>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D1F385E-789F-651C-08FA-3986349085AE}"/>
              </a:ext>
            </a:extLst>
          </p:cNvPr>
          <p:cNvSpPr>
            <a:spLocks noGrp="1"/>
          </p:cNvSpPr>
          <p:nvPr>
            <p:ph type="sldNum" sz="quarter" idx="12"/>
          </p:nvPr>
        </p:nvSpPr>
        <p:spPr/>
        <p:txBody>
          <a:bodyPr/>
          <a:lstStyle/>
          <a:p>
            <a:fld id="{3A98EE3D-8CD1-4C3F-BD1C-C98C9596463C}" type="slidenum">
              <a:rPr lang="en-US" smtClean="0"/>
              <a:t>14</a:t>
            </a:fld>
            <a:endParaRPr lang="en-US" dirty="0"/>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F9F24F8-19B8-C355-9BC8-0496C766423D}"/>
                  </a:ext>
                </a:extLst>
              </p:cNvPr>
              <p:cNvSpPr txBox="1"/>
              <p:nvPr/>
            </p:nvSpPr>
            <p:spPr>
              <a:xfrm>
                <a:off x="1286729" y="3695930"/>
                <a:ext cx="2600839" cy="1876091"/>
              </a:xfrm>
              <a:prstGeom prst="rect">
                <a:avLst/>
              </a:prstGeom>
              <a:noFill/>
            </p:spPr>
            <p:txBody>
              <a:bodyPr wrap="square" rtlCol="0">
                <a:spAutoFit/>
              </a:bodyPr>
              <a:lstStyle/>
              <a:p>
                <a:r>
                  <a:rPr lang="en-US" u="sng" dirty="0"/>
                  <a:t>Method 1:</a:t>
                </a:r>
              </a:p>
              <a:p>
                <a:r>
                  <a:rPr lang="en-US" dirty="0"/>
                  <a:t>List the outcomes, then count the number of outcomes with heads:</a:t>
                </a:r>
              </a:p>
              <a:p>
                <a:endParaRPr lang="en-US" dirty="0"/>
              </a:p>
              <a:p>
                <a:r>
                  <a:rPr lang="en-US" b="0" dirty="0"/>
                  <a:t>P(at least 1 head) = </a:t>
                </a:r>
                <a14:m>
                  <m:oMath xmlns:m="http://schemas.openxmlformats.org/officeDocument/2006/math">
                    <m:f>
                      <m:fPr>
                        <m:ctrlPr>
                          <a:rPr lang="en-US" b="0" i="1" smtClean="0"/>
                        </m:ctrlPr>
                      </m:fPr>
                      <m:num>
                        <m:r>
                          <a:rPr lang="en-US" b="0" i="1" smtClean="0"/>
                          <m:t>3</m:t>
                        </m:r>
                      </m:num>
                      <m:den>
                        <m:r>
                          <a:rPr lang="en-US" b="0" i="1" smtClean="0"/>
                          <m:t>4</m:t>
                        </m:r>
                      </m:den>
                    </m:f>
                  </m:oMath>
                </a14:m>
                <a:endParaRPr lang="en-US" dirty="0"/>
              </a:p>
            </p:txBody>
          </p:sp>
        </mc:Choice>
        <mc:Fallback>
          <p:sp>
            <p:nvSpPr>
              <p:cNvPr id="6" name="TextBox 5">
                <a:extLst>
                  <a:ext uri="{FF2B5EF4-FFF2-40B4-BE49-F238E27FC236}">
                    <a16:creationId xmlns:a16="http://schemas.microsoft.com/office/drawing/2014/main" id="{AF9F24F8-19B8-C355-9BC8-0496C766423D}"/>
                  </a:ext>
                </a:extLst>
              </p:cNvPr>
              <p:cNvSpPr txBox="1">
                <a:spLocks noRot="1" noChangeAspect="1" noMove="1" noResize="1" noEditPoints="1" noAdjustHandles="1" noChangeArrowheads="1" noChangeShapeType="1" noTextEdit="1"/>
              </p:cNvSpPr>
              <p:nvPr/>
            </p:nvSpPr>
            <p:spPr>
              <a:xfrm>
                <a:off x="1286729" y="3695930"/>
                <a:ext cx="2600839" cy="1876091"/>
              </a:xfrm>
              <a:prstGeom prst="rect">
                <a:avLst/>
              </a:prstGeom>
              <a:blipFill>
                <a:blip r:embed="rId3"/>
                <a:stretch>
                  <a:fillRect l="-1874" t="-1623" b="-97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D3634F29-39A4-92A0-05AD-189A7CC73AC5}"/>
                  </a:ext>
                </a:extLst>
              </p:cNvPr>
              <p:cNvSpPr txBox="1"/>
              <p:nvPr/>
            </p:nvSpPr>
            <p:spPr>
              <a:xfrm>
                <a:off x="4734071" y="3695930"/>
                <a:ext cx="2600839" cy="2272930"/>
              </a:xfrm>
              <a:prstGeom prst="rect">
                <a:avLst/>
              </a:prstGeom>
              <a:noFill/>
            </p:spPr>
            <p:txBody>
              <a:bodyPr wrap="square" rtlCol="0">
                <a:spAutoFit/>
              </a:bodyPr>
              <a:lstStyle/>
              <a:p>
                <a:r>
                  <a:rPr lang="en-US" u="sng" dirty="0"/>
                  <a:t>Method 2:</a:t>
                </a:r>
              </a:p>
              <a:p>
                <a:r>
                  <a:rPr lang="en-US" dirty="0"/>
                  <a:t>Make a table of the possible outcomes then add up the ones you need: </a:t>
                </a:r>
              </a:p>
              <a:p>
                <a:r>
                  <a:rPr lang="en-US" b="0" dirty="0"/>
                  <a:t>P(at least 1 head) =</a:t>
                </a:r>
              </a:p>
              <a:p>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4</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4</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oMath>
                  </m:oMathPara>
                </a14:m>
                <a:endParaRPr lang="en-US" dirty="0"/>
              </a:p>
            </p:txBody>
          </p:sp>
        </mc:Choice>
        <mc:Fallback>
          <p:sp>
            <p:nvSpPr>
              <p:cNvPr id="7" name="TextBox 6">
                <a:extLst>
                  <a:ext uri="{FF2B5EF4-FFF2-40B4-BE49-F238E27FC236}">
                    <a16:creationId xmlns:a16="http://schemas.microsoft.com/office/drawing/2014/main" id="{D3634F29-39A4-92A0-05AD-189A7CC73AC5}"/>
                  </a:ext>
                </a:extLst>
              </p:cNvPr>
              <p:cNvSpPr txBox="1">
                <a:spLocks noRot="1" noChangeAspect="1" noMove="1" noResize="1" noEditPoints="1" noAdjustHandles="1" noChangeArrowheads="1" noChangeShapeType="1" noTextEdit="1"/>
              </p:cNvSpPr>
              <p:nvPr/>
            </p:nvSpPr>
            <p:spPr>
              <a:xfrm>
                <a:off x="4734071" y="3695930"/>
                <a:ext cx="2600839" cy="2272930"/>
              </a:xfrm>
              <a:prstGeom prst="rect">
                <a:avLst/>
              </a:prstGeom>
              <a:blipFill>
                <a:blip r:embed="rId4"/>
                <a:stretch>
                  <a:fillRect l="-2113" t="-134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8" name="Table 7">
                <a:extLst>
                  <a:ext uri="{FF2B5EF4-FFF2-40B4-BE49-F238E27FC236}">
                    <a16:creationId xmlns:a16="http://schemas.microsoft.com/office/drawing/2014/main" id="{CA71E46F-7F3E-3633-347E-46402AD06A55}"/>
                  </a:ext>
                </a:extLst>
              </p:cNvPr>
              <p:cNvGraphicFramePr>
                <a:graphicFrameLocks noGrp="1"/>
              </p:cNvGraphicFramePr>
              <p:nvPr>
                <p:extLst>
                  <p:ext uri="{D42A27DB-BD31-4B8C-83A1-F6EECF244321}">
                    <p14:modId xmlns:p14="http://schemas.microsoft.com/office/powerpoint/2010/main" val="233180662"/>
                  </p:ext>
                </p:extLst>
              </p:nvPr>
            </p:nvGraphicFramePr>
            <p:xfrm>
              <a:off x="7418321" y="3429000"/>
              <a:ext cx="3230849" cy="2810126"/>
            </p:xfrm>
            <a:graphic>
              <a:graphicData uri="http://schemas.openxmlformats.org/drawingml/2006/table">
                <a:tbl>
                  <a:tblPr firstRow="1" bandRow="1">
                    <a:tableStyleId>{073A0DAA-6AF3-43AB-8588-CEC1D06C72B9}</a:tableStyleId>
                  </a:tblPr>
                  <a:tblGrid>
                    <a:gridCol w="1967509">
                      <a:extLst>
                        <a:ext uri="{9D8B030D-6E8A-4147-A177-3AD203B41FA5}">
                          <a16:colId xmlns:a16="http://schemas.microsoft.com/office/drawing/2014/main" val="3571665365"/>
                        </a:ext>
                      </a:extLst>
                    </a:gridCol>
                    <a:gridCol w="1263340">
                      <a:extLst>
                        <a:ext uri="{9D8B030D-6E8A-4147-A177-3AD203B41FA5}">
                          <a16:colId xmlns:a16="http://schemas.microsoft.com/office/drawing/2014/main" val="4004838933"/>
                        </a:ext>
                      </a:extLst>
                    </a:gridCol>
                  </a:tblGrid>
                  <a:tr h="476735">
                    <a:tc>
                      <a:txBody>
                        <a:bodyPr/>
                        <a:lstStyle/>
                        <a:p>
                          <a:pPr algn="ctr"/>
                          <a:r>
                            <a:rPr lang="en-US" dirty="0"/>
                            <a:t># Possible Heads</a:t>
                          </a:r>
                        </a:p>
                      </a:txBody>
                      <a:tcPr/>
                    </a:tc>
                    <a:tc>
                      <a:txBody>
                        <a:bodyPr/>
                        <a:lstStyle/>
                        <a:p>
                          <a:pPr algn="ctr"/>
                          <a:r>
                            <a:rPr lang="en-US" dirty="0"/>
                            <a:t>Probability</a:t>
                          </a:r>
                        </a:p>
                      </a:txBody>
                      <a:tcPr/>
                    </a:tc>
                    <a:extLst>
                      <a:ext uri="{0D108BD9-81ED-4DB2-BD59-A6C34878D82A}">
                        <a16:rowId xmlns:a16="http://schemas.microsoft.com/office/drawing/2014/main" val="3976487685"/>
                      </a:ext>
                    </a:extLst>
                  </a:tr>
                  <a:tr h="777797">
                    <a:tc>
                      <a:txBody>
                        <a:bodyPr/>
                        <a:lstStyle/>
                        <a:p>
                          <a:pPr algn="ctr"/>
                          <a:r>
                            <a:rPr lang="en-US" dirty="0"/>
                            <a:t>0</a:t>
                          </a:r>
                        </a:p>
                      </a:txBody>
                      <a:tcPr/>
                    </a:tc>
                    <a:tc>
                      <a:txBody>
                        <a:bodyPr/>
                        <a:lstStyle/>
                        <a:p>
                          <a:pPr algn="ctr"/>
                          <a14:m>
                            <m:oMathPara xmlns:m="http://schemas.openxmlformats.org/officeDocument/2006/math">
                              <m:oMathParaPr>
                                <m:jc m:val="centerGroup"/>
                              </m:oMathParaPr>
                              <m:oMath xmlns:m="http://schemas.openxmlformats.org/officeDocument/2006/math">
                                <m:f>
                                  <m:fPr>
                                    <m:ctrlPr>
                                      <a:rPr lang="en-US" b="0" smtClean="0"/>
                                    </m:ctrlPr>
                                  </m:fPr>
                                  <m:num>
                                    <m:r>
                                      <a:rPr lang="en-US" b="0" smtClean="0"/>
                                      <m:t>1</m:t>
                                    </m:r>
                                  </m:num>
                                  <m:den>
                                    <m:r>
                                      <a:rPr lang="en-US" b="0" smtClean="0"/>
                                      <m:t>4</m:t>
                                    </m:r>
                                  </m:den>
                                </m:f>
                              </m:oMath>
                            </m:oMathPara>
                          </a14:m>
                          <a:endParaRPr lang="en-US" dirty="0"/>
                        </a:p>
                      </a:txBody>
                      <a:tcPr/>
                    </a:tc>
                    <a:extLst>
                      <a:ext uri="{0D108BD9-81ED-4DB2-BD59-A6C34878D82A}">
                        <a16:rowId xmlns:a16="http://schemas.microsoft.com/office/drawing/2014/main" val="2233328338"/>
                      </a:ext>
                    </a:extLst>
                  </a:tr>
                  <a:tr h="777797">
                    <a:tc>
                      <a:txBody>
                        <a:bodyPr/>
                        <a:lstStyle/>
                        <a:p>
                          <a:pPr algn="ctr"/>
                          <a:r>
                            <a:rPr lang="en-US" dirty="0"/>
                            <a:t>1</a:t>
                          </a:r>
                        </a:p>
                      </a:txBody>
                      <a:tcPr/>
                    </a:tc>
                    <a:tc>
                      <a:txBody>
                        <a:bodyPr/>
                        <a:lstStyle/>
                        <a:p>
                          <a:pPr algn="ctr"/>
                          <a14:m>
                            <m:oMathPara xmlns:m="http://schemas.openxmlformats.org/officeDocument/2006/math">
                              <m:oMathParaPr>
                                <m:jc m:val="centerGroup"/>
                              </m:oMathParaPr>
                              <m:oMath xmlns:m="http://schemas.openxmlformats.org/officeDocument/2006/math">
                                <m:f>
                                  <m:fPr>
                                    <m:ctrlPr>
                                      <a:rPr lang="en-US" b="0" smtClean="0"/>
                                    </m:ctrlPr>
                                  </m:fPr>
                                  <m:num>
                                    <m:r>
                                      <a:rPr lang="en-US" b="0" smtClean="0"/>
                                      <m:t>2</m:t>
                                    </m:r>
                                  </m:num>
                                  <m:den>
                                    <m:r>
                                      <a:rPr lang="en-US" b="0" smtClean="0"/>
                                      <m:t>4</m:t>
                                    </m:r>
                                  </m:den>
                                </m:f>
                              </m:oMath>
                            </m:oMathPara>
                          </a14:m>
                          <a:endParaRPr lang="en-US" dirty="0"/>
                        </a:p>
                      </a:txBody>
                      <a:tcPr/>
                    </a:tc>
                    <a:extLst>
                      <a:ext uri="{0D108BD9-81ED-4DB2-BD59-A6C34878D82A}">
                        <a16:rowId xmlns:a16="http://schemas.microsoft.com/office/drawing/2014/main" val="3583578880"/>
                      </a:ext>
                    </a:extLst>
                  </a:tr>
                  <a:tr h="777797">
                    <a:tc>
                      <a:txBody>
                        <a:bodyPr/>
                        <a:lstStyle/>
                        <a:p>
                          <a:pPr algn="ctr"/>
                          <a:r>
                            <a:rPr lang="en-US" dirty="0"/>
                            <a:t>2</a:t>
                          </a:r>
                        </a:p>
                      </a:txBody>
                      <a:tcPr/>
                    </a:tc>
                    <a:tc>
                      <a:txBody>
                        <a:bodyPr/>
                        <a:lstStyle/>
                        <a:p>
                          <a:pPr algn="ctr"/>
                          <a14:m>
                            <m:oMathPara xmlns:m="http://schemas.openxmlformats.org/officeDocument/2006/math">
                              <m:oMathParaPr>
                                <m:jc m:val="centerGroup"/>
                              </m:oMathParaPr>
                              <m:oMath xmlns:m="http://schemas.openxmlformats.org/officeDocument/2006/math">
                                <m:f>
                                  <m:fPr>
                                    <m:ctrlPr>
                                      <a:rPr lang="en-US" b="0" smtClean="0"/>
                                    </m:ctrlPr>
                                  </m:fPr>
                                  <m:num>
                                    <m:r>
                                      <a:rPr lang="en-US" b="0" smtClean="0"/>
                                      <m:t>1</m:t>
                                    </m:r>
                                  </m:num>
                                  <m:den>
                                    <m:r>
                                      <a:rPr lang="en-US" b="0" smtClean="0"/>
                                      <m:t>4</m:t>
                                    </m:r>
                                  </m:den>
                                </m:f>
                              </m:oMath>
                            </m:oMathPara>
                          </a14:m>
                          <a:endParaRPr lang="en-US" dirty="0"/>
                        </a:p>
                      </a:txBody>
                      <a:tcPr/>
                    </a:tc>
                    <a:extLst>
                      <a:ext uri="{0D108BD9-81ED-4DB2-BD59-A6C34878D82A}">
                        <a16:rowId xmlns:a16="http://schemas.microsoft.com/office/drawing/2014/main" val="2247234993"/>
                      </a:ext>
                    </a:extLst>
                  </a:tr>
                </a:tbl>
              </a:graphicData>
            </a:graphic>
          </p:graphicFrame>
        </mc:Choice>
        <mc:Fallback>
          <p:graphicFrame>
            <p:nvGraphicFramePr>
              <p:cNvPr id="8" name="Table 7">
                <a:extLst>
                  <a:ext uri="{FF2B5EF4-FFF2-40B4-BE49-F238E27FC236}">
                    <a16:creationId xmlns:a16="http://schemas.microsoft.com/office/drawing/2014/main" id="{CA71E46F-7F3E-3633-347E-46402AD06A55}"/>
                  </a:ext>
                </a:extLst>
              </p:cNvPr>
              <p:cNvGraphicFramePr>
                <a:graphicFrameLocks noGrp="1"/>
              </p:cNvGraphicFramePr>
              <p:nvPr>
                <p:extLst>
                  <p:ext uri="{D42A27DB-BD31-4B8C-83A1-F6EECF244321}">
                    <p14:modId xmlns:p14="http://schemas.microsoft.com/office/powerpoint/2010/main" val="233180662"/>
                  </p:ext>
                </p:extLst>
              </p:nvPr>
            </p:nvGraphicFramePr>
            <p:xfrm>
              <a:off x="7418321" y="3429000"/>
              <a:ext cx="3230849" cy="2810126"/>
            </p:xfrm>
            <a:graphic>
              <a:graphicData uri="http://schemas.openxmlformats.org/drawingml/2006/table">
                <a:tbl>
                  <a:tblPr firstRow="1" bandRow="1">
                    <a:tableStyleId>{073A0DAA-6AF3-43AB-8588-CEC1D06C72B9}</a:tableStyleId>
                  </a:tblPr>
                  <a:tblGrid>
                    <a:gridCol w="1967509">
                      <a:extLst>
                        <a:ext uri="{9D8B030D-6E8A-4147-A177-3AD203B41FA5}">
                          <a16:colId xmlns:a16="http://schemas.microsoft.com/office/drawing/2014/main" val="3571665365"/>
                        </a:ext>
                      </a:extLst>
                    </a:gridCol>
                    <a:gridCol w="1263340">
                      <a:extLst>
                        <a:ext uri="{9D8B030D-6E8A-4147-A177-3AD203B41FA5}">
                          <a16:colId xmlns:a16="http://schemas.microsoft.com/office/drawing/2014/main" val="4004838933"/>
                        </a:ext>
                      </a:extLst>
                    </a:gridCol>
                  </a:tblGrid>
                  <a:tr h="476735">
                    <a:tc>
                      <a:txBody>
                        <a:bodyPr/>
                        <a:lstStyle/>
                        <a:p>
                          <a:pPr algn="ctr"/>
                          <a:r>
                            <a:rPr lang="en-US" dirty="0"/>
                            <a:t># Possible Heads</a:t>
                          </a:r>
                        </a:p>
                      </a:txBody>
                      <a:tcPr/>
                    </a:tc>
                    <a:tc>
                      <a:txBody>
                        <a:bodyPr/>
                        <a:lstStyle/>
                        <a:p>
                          <a:pPr algn="ctr"/>
                          <a:r>
                            <a:rPr lang="en-US" dirty="0"/>
                            <a:t>Probability</a:t>
                          </a:r>
                        </a:p>
                      </a:txBody>
                      <a:tcPr/>
                    </a:tc>
                    <a:extLst>
                      <a:ext uri="{0D108BD9-81ED-4DB2-BD59-A6C34878D82A}">
                        <a16:rowId xmlns:a16="http://schemas.microsoft.com/office/drawing/2014/main" val="3976487685"/>
                      </a:ext>
                    </a:extLst>
                  </a:tr>
                  <a:tr h="777797">
                    <a:tc>
                      <a:txBody>
                        <a:bodyPr/>
                        <a:lstStyle/>
                        <a:p>
                          <a:pPr algn="ctr"/>
                          <a:r>
                            <a:rPr lang="en-US" dirty="0"/>
                            <a:t>0</a:t>
                          </a:r>
                        </a:p>
                      </a:txBody>
                      <a:tcPr/>
                    </a:tc>
                    <a:tc>
                      <a:txBody>
                        <a:bodyPr/>
                        <a:lstStyle/>
                        <a:p>
                          <a:endParaRPr lang="en-US"/>
                        </a:p>
                      </a:txBody>
                      <a:tcPr>
                        <a:blipFill>
                          <a:blip r:embed="rId5"/>
                          <a:stretch>
                            <a:fillRect l="-155769" t="-64844" r="-2404" b="-201563"/>
                          </a:stretch>
                        </a:blipFill>
                      </a:tcPr>
                    </a:tc>
                    <a:extLst>
                      <a:ext uri="{0D108BD9-81ED-4DB2-BD59-A6C34878D82A}">
                        <a16:rowId xmlns:a16="http://schemas.microsoft.com/office/drawing/2014/main" val="2233328338"/>
                      </a:ext>
                    </a:extLst>
                  </a:tr>
                  <a:tr h="777797">
                    <a:tc>
                      <a:txBody>
                        <a:bodyPr/>
                        <a:lstStyle/>
                        <a:p>
                          <a:pPr algn="ctr"/>
                          <a:r>
                            <a:rPr lang="en-US" dirty="0"/>
                            <a:t>1</a:t>
                          </a:r>
                        </a:p>
                      </a:txBody>
                      <a:tcPr/>
                    </a:tc>
                    <a:tc>
                      <a:txBody>
                        <a:bodyPr/>
                        <a:lstStyle/>
                        <a:p>
                          <a:endParaRPr lang="en-US"/>
                        </a:p>
                      </a:txBody>
                      <a:tcPr>
                        <a:blipFill>
                          <a:blip r:embed="rId5"/>
                          <a:stretch>
                            <a:fillRect l="-155769" t="-164844" r="-2404" b="-101563"/>
                          </a:stretch>
                        </a:blipFill>
                      </a:tcPr>
                    </a:tc>
                    <a:extLst>
                      <a:ext uri="{0D108BD9-81ED-4DB2-BD59-A6C34878D82A}">
                        <a16:rowId xmlns:a16="http://schemas.microsoft.com/office/drawing/2014/main" val="3583578880"/>
                      </a:ext>
                    </a:extLst>
                  </a:tr>
                  <a:tr h="777797">
                    <a:tc>
                      <a:txBody>
                        <a:bodyPr/>
                        <a:lstStyle/>
                        <a:p>
                          <a:pPr algn="ctr"/>
                          <a:r>
                            <a:rPr lang="en-US" dirty="0"/>
                            <a:t>2</a:t>
                          </a:r>
                        </a:p>
                      </a:txBody>
                      <a:tcPr/>
                    </a:tc>
                    <a:tc>
                      <a:txBody>
                        <a:bodyPr/>
                        <a:lstStyle/>
                        <a:p>
                          <a:endParaRPr lang="en-US"/>
                        </a:p>
                      </a:txBody>
                      <a:tcPr>
                        <a:blipFill>
                          <a:blip r:embed="rId5"/>
                          <a:stretch>
                            <a:fillRect l="-155769" t="-264844" r="-2404" b="-1563"/>
                          </a:stretch>
                        </a:blipFill>
                      </a:tcPr>
                    </a:tc>
                    <a:extLst>
                      <a:ext uri="{0D108BD9-81ED-4DB2-BD59-A6C34878D82A}">
                        <a16:rowId xmlns:a16="http://schemas.microsoft.com/office/drawing/2014/main" val="2247234993"/>
                      </a:ext>
                    </a:extLst>
                  </a:tr>
                </a:tbl>
              </a:graphicData>
            </a:graphic>
          </p:graphicFrame>
        </mc:Fallback>
      </mc:AlternateContent>
    </p:spTree>
    <p:extLst>
      <p:ext uri="{BB962C8B-B14F-4D97-AF65-F5344CB8AC3E}">
        <p14:creationId xmlns:p14="http://schemas.microsoft.com/office/powerpoint/2010/main" val="1890161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85530-037B-67D6-67BB-80FC4280AB3C}"/>
              </a:ext>
            </a:extLst>
          </p:cNvPr>
          <p:cNvSpPr>
            <a:spLocks noGrp="1"/>
          </p:cNvSpPr>
          <p:nvPr>
            <p:ph type="title"/>
          </p:nvPr>
        </p:nvSpPr>
        <p:spPr/>
        <p:txBody>
          <a:bodyPr/>
          <a:lstStyle/>
          <a:p>
            <a:r>
              <a:rPr lang="en-US" dirty="0"/>
              <a:t>Expected Value Example</a:t>
            </a:r>
          </a:p>
        </p:txBody>
      </p:sp>
      <p:sp>
        <p:nvSpPr>
          <p:cNvPr id="3" name="Content Placeholder 2">
            <a:extLst>
              <a:ext uri="{FF2B5EF4-FFF2-40B4-BE49-F238E27FC236}">
                <a16:creationId xmlns:a16="http://schemas.microsoft.com/office/drawing/2014/main" id="{2C768F99-E64E-AAA7-E9A8-A5DC0529A4ED}"/>
              </a:ext>
            </a:extLst>
          </p:cNvPr>
          <p:cNvSpPr>
            <a:spLocks noGrp="1"/>
          </p:cNvSpPr>
          <p:nvPr>
            <p:ph idx="1"/>
          </p:nvPr>
        </p:nvSpPr>
        <p:spPr>
          <a:xfrm>
            <a:off x="1097280" y="2108201"/>
            <a:ext cx="7192550" cy="3760891"/>
          </a:xfrm>
        </p:spPr>
        <p:txBody>
          <a:bodyPr>
            <a:normAutofit fontScale="77500" lnSpcReduction="20000"/>
          </a:bodyPr>
          <a:lstStyle/>
          <a:p>
            <a:r>
              <a:rPr lang="en-US" sz="2000" dirty="0"/>
              <a:t>A men's soccer team plays soccer zero, one, or two days a week. The probability that they play zero days is 0.2, the probability that they play one day is 0.5, and the probability that they play two days is 0.3. Find the long-term average or expected value, </a:t>
            </a:r>
            <a:r>
              <a:rPr lang="en-US" sz="2000" i="1" dirty="0"/>
              <a:t>μ</a:t>
            </a:r>
            <a:r>
              <a:rPr lang="en-US" sz="2000" dirty="0"/>
              <a:t>, of the number of days per week the men's soccer team plays soccer. To do the problem, first let the random variable </a:t>
            </a:r>
            <a:r>
              <a:rPr lang="en-US" sz="2000" i="1" dirty="0"/>
              <a:t>X</a:t>
            </a:r>
            <a:r>
              <a:rPr lang="en-US" sz="2000" dirty="0"/>
              <a:t> = the number of days the men's soccer team plays soccer per week. </a:t>
            </a:r>
            <a:r>
              <a:rPr lang="en-US" sz="2000" i="1" dirty="0"/>
              <a:t>X</a:t>
            </a:r>
            <a:r>
              <a:rPr lang="en-US" sz="2000" dirty="0"/>
              <a:t> takes on the values 0, 1, 2. Construct a PDF table adding a column </a:t>
            </a:r>
            <a:r>
              <a:rPr lang="en-US" sz="2000" i="1" dirty="0"/>
              <a:t>x</a:t>
            </a:r>
            <a:r>
              <a:rPr lang="en-US" sz="2000" dirty="0"/>
              <a:t>*</a:t>
            </a:r>
            <a:r>
              <a:rPr lang="en-US" sz="2000" i="1" dirty="0"/>
              <a:t>P</a:t>
            </a:r>
            <a:r>
              <a:rPr lang="en-US" sz="2000" dirty="0"/>
              <a:t>(</a:t>
            </a:r>
            <a:r>
              <a:rPr lang="en-US" sz="2000" i="1" dirty="0"/>
              <a:t>x</a:t>
            </a:r>
            <a:r>
              <a:rPr lang="en-US" sz="2000" dirty="0"/>
              <a:t>). In this column, you will multiply each </a:t>
            </a:r>
            <a:r>
              <a:rPr lang="en-US" sz="2000" i="1" dirty="0"/>
              <a:t>x</a:t>
            </a:r>
            <a:r>
              <a:rPr lang="en-US" sz="2000" dirty="0"/>
              <a:t> value by its probability.</a:t>
            </a:r>
          </a:p>
          <a:p>
            <a:r>
              <a:rPr lang="en-US" sz="2000" dirty="0"/>
              <a:t>Add the last column </a:t>
            </a:r>
            <a:r>
              <a:rPr lang="en-US" sz="2000" i="1" dirty="0"/>
              <a:t>x</a:t>
            </a:r>
            <a:r>
              <a:rPr lang="en-US" sz="2000" dirty="0"/>
              <a:t>*</a:t>
            </a:r>
            <a:r>
              <a:rPr lang="en-US" sz="2000" i="1" dirty="0"/>
              <a:t>P</a:t>
            </a:r>
            <a:r>
              <a:rPr lang="en-US" sz="2000" dirty="0"/>
              <a:t>(</a:t>
            </a:r>
            <a:r>
              <a:rPr lang="en-US" sz="2000" i="1" dirty="0"/>
              <a:t>x</a:t>
            </a:r>
            <a:r>
              <a:rPr lang="en-US" sz="2000" dirty="0"/>
              <a:t>) to find the long term average or expected value: (0)(0.2) + (1)(0.5) + (2)(0.3) = 0 + 0.5 + 0.6 = 1.1.</a:t>
            </a:r>
          </a:p>
          <a:p>
            <a:r>
              <a:rPr lang="en-US" sz="2000" dirty="0"/>
              <a:t>The expected value is 1.1. The men's soccer team would, on the average, expect to play soccer 1.1 days per week. The number 1.1 is the long-term average or expected value if the men's soccer team plays soccer week after week after week. </a:t>
            </a:r>
          </a:p>
          <a:p>
            <a:r>
              <a:rPr lang="en-US" sz="2000" dirty="0"/>
              <a:t>We say </a:t>
            </a:r>
            <a:r>
              <a:rPr lang="en-US" sz="2000" i="1" dirty="0"/>
              <a:t>μ</a:t>
            </a:r>
            <a:r>
              <a:rPr lang="en-US" sz="2000" dirty="0"/>
              <a:t> = 1.1.</a:t>
            </a:r>
          </a:p>
          <a:p>
            <a:endParaRPr lang="en-US" dirty="0"/>
          </a:p>
        </p:txBody>
      </p:sp>
      <p:sp>
        <p:nvSpPr>
          <p:cNvPr id="4" name="Slide Number Placeholder 3">
            <a:extLst>
              <a:ext uri="{FF2B5EF4-FFF2-40B4-BE49-F238E27FC236}">
                <a16:creationId xmlns:a16="http://schemas.microsoft.com/office/drawing/2014/main" id="{4455FBFD-5463-2535-EDEB-F6074D3E5EA0}"/>
              </a:ext>
            </a:extLst>
          </p:cNvPr>
          <p:cNvSpPr>
            <a:spLocks noGrp="1"/>
          </p:cNvSpPr>
          <p:nvPr>
            <p:ph type="sldNum" sz="quarter" idx="12"/>
          </p:nvPr>
        </p:nvSpPr>
        <p:spPr/>
        <p:txBody>
          <a:bodyPr/>
          <a:lstStyle/>
          <a:p>
            <a:fld id="{3A98EE3D-8CD1-4C3F-BD1C-C98C9596463C}" type="slidenum">
              <a:rPr lang="en-US" smtClean="0"/>
              <a:t>15</a:t>
            </a:fld>
            <a:endParaRPr lang="en-US" dirty="0"/>
          </a:p>
        </p:txBody>
      </p:sp>
      <p:pic>
        <p:nvPicPr>
          <p:cNvPr id="5" name="Picture 4" descr="Table 4.5 Expected Value Table This table is called an expected value table. The table helps you calculate the expected value or long-term average.">
            <a:extLst>
              <a:ext uri="{FF2B5EF4-FFF2-40B4-BE49-F238E27FC236}">
                <a16:creationId xmlns:a16="http://schemas.microsoft.com/office/drawing/2014/main" id="{36E6738E-1A8E-9C7C-EFA7-A8D369E7297B}"/>
              </a:ext>
            </a:extLst>
          </p:cNvPr>
          <p:cNvPicPr>
            <a:picLocks noChangeAspect="1"/>
          </p:cNvPicPr>
          <p:nvPr/>
        </p:nvPicPr>
        <p:blipFill rotWithShape="1">
          <a:blip r:embed="rId2"/>
          <a:srcRect l="36927" t="30652" r="37150" b="23862"/>
          <a:stretch/>
        </p:blipFill>
        <p:spPr>
          <a:xfrm>
            <a:off x="8775111" y="2108201"/>
            <a:ext cx="2380569" cy="3348073"/>
          </a:xfrm>
          <a:prstGeom prst="rect">
            <a:avLst/>
          </a:prstGeom>
        </p:spPr>
      </p:pic>
    </p:spTree>
    <p:extLst>
      <p:ext uri="{BB962C8B-B14F-4D97-AF65-F5344CB8AC3E}">
        <p14:creationId xmlns:p14="http://schemas.microsoft.com/office/powerpoint/2010/main" val="1061312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09C8A-8162-B3DC-E0F0-5522B42380C6}"/>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70152F4A-AC2E-33D2-8ACC-A18B6E981E75}"/>
              </a:ext>
            </a:extLst>
          </p:cNvPr>
          <p:cNvSpPr>
            <a:spLocks noGrp="1"/>
          </p:cNvSpPr>
          <p:nvPr>
            <p:ph idx="1"/>
          </p:nvPr>
        </p:nvSpPr>
        <p:spPr/>
        <p:txBody>
          <a:bodyPr/>
          <a:lstStyle/>
          <a:p>
            <a:r>
              <a:rPr lang="en-US" dirty="0"/>
              <a:t>Suppose these are the probabilities for each outcome. Find the missing value:</a:t>
            </a:r>
          </a:p>
          <a:p>
            <a:endParaRPr lang="en-US" dirty="0"/>
          </a:p>
        </p:txBody>
      </p:sp>
      <p:graphicFrame>
        <p:nvGraphicFramePr>
          <p:cNvPr id="4" name="Table 3">
            <a:extLst>
              <a:ext uri="{FF2B5EF4-FFF2-40B4-BE49-F238E27FC236}">
                <a16:creationId xmlns:a16="http://schemas.microsoft.com/office/drawing/2014/main" id="{58F703F5-45F2-8B5D-5913-1E2958D32BD2}"/>
              </a:ext>
            </a:extLst>
          </p:cNvPr>
          <p:cNvGraphicFramePr>
            <a:graphicFrameLocks noGrp="1"/>
          </p:cNvGraphicFramePr>
          <p:nvPr/>
        </p:nvGraphicFramePr>
        <p:xfrm>
          <a:off x="1138728" y="2613161"/>
          <a:ext cx="3776662" cy="2926080"/>
        </p:xfrm>
        <a:graphic>
          <a:graphicData uri="http://schemas.openxmlformats.org/drawingml/2006/table">
            <a:tbl>
              <a:tblPr/>
              <a:tblGrid>
                <a:gridCol w="1888331">
                  <a:extLst>
                    <a:ext uri="{9D8B030D-6E8A-4147-A177-3AD203B41FA5}">
                      <a16:colId xmlns:a16="http://schemas.microsoft.com/office/drawing/2014/main" val="1690850919"/>
                    </a:ext>
                  </a:extLst>
                </a:gridCol>
                <a:gridCol w="1888331">
                  <a:extLst>
                    <a:ext uri="{9D8B030D-6E8A-4147-A177-3AD203B41FA5}">
                      <a16:colId xmlns:a16="http://schemas.microsoft.com/office/drawing/2014/main" val="2186020660"/>
                    </a:ext>
                  </a:extLst>
                </a:gridCol>
              </a:tblGrid>
              <a:tr h="0">
                <a:tc>
                  <a:txBody>
                    <a:bodyPr/>
                    <a:lstStyle/>
                    <a:p>
                      <a:pPr algn="l" fontAlgn="b"/>
                      <a:r>
                        <a:rPr lang="en-US" b="1" i="1">
                          <a:effectLst/>
                        </a:rPr>
                        <a:t>x</a:t>
                      </a:r>
                      <a:endParaRPr lang="en-US" b="1">
                        <a:effectLst/>
                      </a:endParaRPr>
                    </a:p>
                  </a:txBody>
                  <a:tcPr anchor="b">
                    <a:lnL>
                      <a:noFill/>
                    </a:lnL>
                    <a:lnR>
                      <a:noFill/>
                    </a:lnR>
                    <a:lnT>
                      <a:noFill/>
                    </a:lnT>
                    <a:lnB>
                      <a:noFill/>
                    </a:lnB>
                    <a:solidFill>
                      <a:srgbClr val="FFFFFF"/>
                    </a:solidFill>
                  </a:tcPr>
                </a:tc>
                <a:tc>
                  <a:txBody>
                    <a:bodyPr/>
                    <a:lstStyle/>
                    <a:p>
                      <a:pPr algn="l" fontAlgn="b"/>
                      <a:r>
                        <a:rPr lang="en-US" b="1" i="1">
                          <a:effectLst/>
                        </a:rPr>
                        <a:t>P</a:t>
                      </a:r>
                      <a:r>
                        <a:rPr lang="en-US" b="1">
                          <a:effectLst/>
                        </a:rPr>
                        <a:t>(</a:t>
                      </a:r>
                      <a:r>
                        <a:rPr lang="en-US" b="1" i="1">
                          <a:effectLst/>
                        </a:rPr>
                        <a:t>x</a:t>
                      </a:r>
                      <a:r>
                        <a:rPr lang="en-US" b="1">
                          <a:effectLst/>
                        </a:rPr>
                        <a:t>)</a:t>
                      </a:r>
                    </a:p>
                  </a:txBody>
                  <a:tcPr anchor="b">
                    <a:lnL>
                      <a:noFill/>
                    </a:lnL>
                    <a:lnR>
                      <a:noFill/>
                    </a:lnR>
                    <a:lnT>
                      <a:noFill/>
                    </a:lnT>
                    <a:lnB>
                      <a:noFill/>
                    </a:lnB>
                    <a:solidFill>
                      <a:srgbClr val="FFFFFF"/>
                    </a:solidFill>
                  </a:tcPr>
                </a:tc>
                <a:extLst>
                  <a:ext uri="{0D108BD9-81ED-4DB2-BD59-A6C34878D82A}">
                    <a16:rowId xmlns:a16="http://schemas.microsoft.com/office/drawing/2014/main" val="1918287666"/>
                  </a:ext>
                </a:extLst>
              </a:tr>
              <a:tr h="0">
                <a:tc>
                  <a:txBody>
                    <a:bodyPr/>
                    <a:lstStyle/>
                    <a:p>
                      <a:pPr fontAlgn="ctr"/>
                      <a:r>
                        <a:rPr lang="en-US" dirty="0">
                          <a:effectLst/>
                        </a:rPr>
                        <a:t>0</a:t>
                      </a:r>
                    </a:p>
                  </a:txBody>
                  <a:tcPr anchor="ctr">
                    <a:lnL>
                      <a:noFill/>
                    </a:lnL>
                    <a:lnR>
                      <a:noFill/>
                    </a:lnR>
                    <a:lnT>
                      <a:noFill/>
                    </a:lnT>
                    <a:lnB>
                      <a:noFill/>
                    </a:lnB>
                    <a:solidFill>
                      <a:srgbClr val="FFFFFF"/>
                    </a:solidFill>
                  </a:tcPr>
                </a:tc>
                <a:tc>
                  <a:txBody>
                    <a:bodyPr/>
                    <a:lstStyle/>
                    <a:p>
                      <a:pPr fontAlgn="ctr"/>
                      <a:r>
                        <a:rPr lang="en-US">
                          <a:effectLst/>
                        </a:rPr>
                        <a:t>0.12</a:t>
                      </a:r>
                    </a:p>
                  </a:txBody>
                  <a:tcPr anchor="ctr">
                    <a:lnL>
                      <a:noFill/>
                    </a:lnL>
                    <a:lnR>
                      <a:noFill/>
                    </a:lnR>
                    <a:lnT>
                      <a:noFill/>
                    </a:lnT>
                    <a:lnB>
                      <a:noFill/>
                    </a:lnB>
                    <a:solidFill>
                      <a:srgbClr val="FFFFFF"/>
                    </a:solidFill>
                  </a:tcPr>
                </a:tc>
                <a:extLst>
                  <a:ext uri="{0D108BD9-81ED-4DB2-BD59-A6C34878D82A}">
                    <a16:rowId xmlns:a16="http://schemas.microsoft.com/office/drawing/2014/main" val="3134137718"/>
                  </a:ext>
                </a:extLst>
              </a:tr>
              <a:tr h="0">
                <a:tc>
                  <a:txBody>
                    <a:bodyPr/>
                    <a:lstStyle/>
                    <a:p>
                      <a:pPr fontAlgn="ctr"/>
                      <a:r>
                        <a:rPr lang="en-US">
                          <a:effectLst/>
                        </a:rPr>
                        <a:t>1</a:t>
                      </a:r>
                    </a:p>
                  </a:txBody>
                  <a:tcPr anchor="ctr">
                    <a:lnL>
                      <a:noFill/>
                    </a:lnL>
                    <a:lnR>
                      <a:noFill/>
                    </a:lnR>
                    <a:lnT>
                      <a:noFill/>
                    </a:lnT>
                    <a:lnB>
                      <a:noFill/>
                    </a:lnB>
                    <a:solidFill>
                      <a:srgbClr val="FFFFFF"/>
                    </a:solidFill>
                  </a:tcPr>
                </a:tc>
                <a:tc>
                  <a:txBody>
                    <a:bodyPr/>
                    <a:lstStyle/>
                    <a:p>
                      <a:pPr fontAlgn="ctr"/>
                      <a:r>
                        <a:rPr lang="en-US">
                          <a:effectLst/>
                        </a:rPr>
                        <a:t>0.18</a:t>
                      </a:r>
                    </a:p>
                  </a:txBody>
                  <a:tcPr anchor="ctr">
                    <a:lnL>
                      <a:noFill/>
                    </a:lnL>
                    <a:lnR>
                      <a:noFill/>
                    </a:lnR>
                    <a:lnT>
                      <a:noFill/>
                    </a:lnT>
                    <a:lnB>
                      <a:noFill/>
                    </a:lnB>
                    <a:solidFill>
                      <a:srgbClr val="FFFFFF"/>
                    </a:solidFill>
                  </a:tcPr>
                </a:tc>
                <a:extLst>
                  <a:ext uri="{0D108BD9-81ED-4DB2-BD59-A6C34878D82A}">
                    <a16:rowId xmlns:a16="http://schemas.microsoft.com/office/drawing/2014/main" val="917150382"/>
                  </a:ext>
                </a:extLst>
              </a:tr>
              <a:tr h="0">
                <a:tc>
                  <a:txBody>
                    <a:bodyPr/>
                    <a:lstStyle/>
                    <a:p>
                      <a:pPr fontAlgn="ctr"/>
                      <a:r>
                        <a:rPr lang="en-US">
                          <a:effectLst/>
                        </a:rPr>
                        <a:t>2</a:t>
                      </a:r>
                    </a:p>
                  </a:txBody>
                  <a:tcPr anchor="ctr">
                    <a:lnL>
                      <a:noFill/>
                    </a:lnL>
                    <a:lnR>
                      <a:noFill/>
                    </a:lnR>
                    <a:lnT>
                      <a:noFill/>
                    </a:lnT>
                    <a:lnB>
                      <a:noFill/>
                    </a:lnB>
                    <a:solidFill>
                      <a:srgbClr val="FFFFFF"/>
                    </a:solidFill>
                  </a:tcPr>
                </a:tc>
                <a:tc>
                  <a:txBody>
                    <a:bodyPr/>
                    <a:lstStyle/>
                    <a:p>
                      <a:pPr fontAlgn="ctr"/>
                      <a:r>
                        <a:rPr lang="en-US">
                          <a:effectLst/>
                        </a:rPr>
                        <a:t>0.30</a:t>
                      </a:r>
                    </a:p>
                  </a:txBody>
                  <a:tcPr anchor="ctr">
                    <a:lnL>
                      <a:noFill/>
                    </a:lnL>
                    <a:lnR>
                      <a:noFill/>
                    </a:lnR>
                    <a:lnT>
                      <a:noFill/>
                    </a:lnT>
                    <a:lnB>
                      <a:noFill/>
                    </a:lnB>
                    <a:solidFill>
                      <a:srgbClr val="FFFFFF"/>
                    </a:solidFill>
                  </a:tcPr>
                </a:tc>
                <a:extLst>
                  <a:ext uri="{0D108BD9-81ED-4DB2-BD59-A6C34878D82A}">
                    <a16:rowId xmlns:a16="http://schemas.microsoft.com/office/drawing/2014/main" val="3920604027"/>
                  </a:ext>
                </a:extLst>
              </a:tr>
              <a:tr h="0">
                <a:tc>
                  <a:txBody>
                    <a:bodyPr/>
                    <a:lstStyle/>
                    <a:p>
                      <a:pPr fontAlgn="ctr"/>
                      <a:r>
                        <a:rPr lang="en-US">
                          <a:effectLst/>
                        </a:rPr>
                        <a:t>3</a:t>
                      </a:r>
                    </a:p>
                  </a:txBody>
                  <a:tcPr anchor="ctr">
                    <a:lnL>
                      <a:noFill/>
                    </a:lnL>
                    <a:lnR>
                      <a:noFill/>
                    </a:lnR>
                    <a:lnT>
                      <a:noFill/>
                    </a:lnT>
                    <a:lnB>
                      <a:noFill/>
                    </a:lnB>
                    <a:solidFill>
                      <a:srgbClr val="FFFFFF"/>
                    </a:solidFill>
                  </a:tcPr>
                </a:tc>
                <a:tc>
                  <a:txBody>
                    <a:bodyPr/>
                    <a:lstStyle/>
                    <a:p>
                      <a:pPr fontAlgn="ctr"/>
                      <a:r>
                        <a:rPr lang="en-US">
                          <a:effectLst/>
                        </a:rPr>
                        <a:t>0.15</a:t>
                      </a:r>
                    </a:p>
                  </a:txBody>
                  <a:tcPr anchor="ctr">
                    <a:lnL>
                      <a:noFill/>
                    </a:lnL>
                    <a:lnR>
                      <a:noFill/>
                    </a:lnR>
                    <a:lnT>
                      <a:noFill/>
                    </a:lnT>
                    <a:lnB>
                      <a:noFill/>
                    </a:lnB>
                    <a:solidFill>
                      <a:srgbClr val="FFFFFF"/>
                    </a:solidFill>
                  </a:tcPr>
                </a:tc>
                <a:extLst>
                  <a:ext uri="{0D108BD9-81ED-4DB2-BD59-A6C34878D82A}">
                    <a16:rowId xmlns:a16="http://schemas.microsoft.com/office/drawing/2014/main" val="4170523614"/>
                  </a:ext>
                </a:extLst>
              </a:tr>
              <a:tr h="0">
                <a:tc>
                  <a:txBody>
                    <a:bodyPr/>
                    <a:lstStyle/>
                    <a:p>
                      <a:pPr fontAlgn="ctr"/>
                      <a:r>
                        <a:rPr lang="en-US">
                          <a:effectLst/>
                        </a:rPr>
                        <a:t>4</a:t>
                      </a:r>
                    </a:p>
                  </a:txBody>
                  <a:tcPr anchor="ctr">
                    <a:lnL>
                      <a:noFill/>
                    </a:lnL>
                    <a:lnR>
                      <a:noFill/>
                    </a:lnR>
                    <a:lnT>
                      <a:noFill/>
                    </a:lnT>
                    <a:lnB>
                      <a:noFill/>
                    </a:lnB>
                    <a:solidFill>
                      <a:srgbClr val="FFFFFF"/>
                    </a:solidFill>
                  </a:tcPr>
                </a:tc>
                <a:tc>
                  <a:txBody>
                    <a:bodyPr/>
                    <a:lstStyle/>
                    <a:p>
                      <a:pPr fontAlgn="ctr"/>
                      <a:endParaRPr lang="en-US">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2643364362"/>
                  </a:ext>
                </a:extLst>
              </a:tr>
              <a:tr h="0">
                <a:tc>
                  <a:txBody>
                    <a:bodyPr/>
                    <a:lstStyle/>
                    <a:p>
                      <a:pPr fontAlgn="ctr"/>
                      <a:r>
                        <a:rPr lang="en-US">
                          <a:effectLst/>
                        </a:rPr>
                        <a:t>5</a:t>
                      </a:r>
                    </a:p>
                  </a:txBody>
                  <a:tcPr anchor="ctr">
                    <a:lnL>
                      <a:noFill/>
                    </a:lnL>
                    <a:lnR>
                      <a:noFill/>
                    </a:lnR>
                    <a:lnT>
                      <a:noFill/>
                    </a:lnT>
                    <a:lnB>
                      <a:noFill/>
                    </a:lnB>
                    <a:solidFill>
                      <a:srgbClr val="FFFFFF"/>
                    </a:solidFill>
                  </a:tcPr>
                </a:tc>
                <a:tc>
                  <a:txBody>
                    <a:bodyPr/>
                    <a:lstStyle/>
                    <a:p>
                      <a:pPr fontAlgn="ctr"/>
                      <a:r>
                        <a:rPr lang="en-US">
                          <a:effectLst/>
                        </a:rPr>
                        <a:t>0.10</a:t>
                      </a:r>
                    </a:p>
                  </a:txBody>
                  <a:tcPr anchor="ctr">
                    <a:lnL>
                      <a:noFill/>
                    </a:lnL>
                    <a:lnR>
                      <a:noFill/>
                    </a:lnR>
                    <a:lnT>
                      <a:noFill/>
                    </a:lnT>
                    <a:lnB>
                      <a:noFill/>
                    </a:lnB>
                    <a:solidFill>
                      <a:srgbClr val="FFFFFF"/>
                    </a:solidFill>
                  </a:tcPr>
                </a:tc>
                <a:extLst>
                  <a:ext uri="{0D108BD9-81ED-4DB2-BD59-A6C34878D82A}">
                    <a16:rowId xmlns:a16="http://schemas.microsoft.com/office/drawing/2014/main" val="2224428223"/>
                  </a:ext>
                </a:extLst>
              </a:tr>
              <a:tr h="0">
                <a:tc>
                  <a:txBody>
                    <a:bodyPr/>
                    <a:lstStyle/>
                    <a:p>
                      <a:pPr fontAlgn="ctr"/>
                      <a:r>
                        <a:rPr lang="en-US">
                          <a:effectLst/>
                        </a:rPr>
                        <a:t>6</a:t>
                      </a:r>
                    </a:p>
                  </a:txBody>
                  <a:tcPr anchor="ctr">
                    <a:lnL>
                      <a:noFill/>
                    </a:lnL>
                    <a:lnR>
                      <a:noFill/>
                    </a:lnR>
                    <a:lnT>
                      <a:noFill/>
                    </a:lnT>
                    <a:lnB>
                      <a:noFill/>
                    </a:lnB>
                    <a:solidFill>
                      <a:srgbClr val="FFFFFF"/>
                    </a:solidFill>
                  </a:tcPr>
                </a:tc>
                <a:tc>
                  <a:txBody>
                    <a:bodyPr/>
                    <a:lstStyle/>
                    <a:p>
                      <a:pPr fontAlgn="ctr"/>
                      <a:r>
                        <a:rPr lang="en-US" dirty="0">
                          <a:effectLst/>
                        </a:rPr>
                        <a:t>0.05</a:t>
                      </a:r>
                    </a:p>
                  </a:txBody>
                  <a:tcPr anchor="ctr">
                    <a:lnL>
                      <a:noFill/>
                    </a:lnL>
                    <a:lnR>
                      <a:noFill/>
                    </a:lnR>
                    <a:lnT>
                      <a:noFill/>
                    </a:lnT>
                    <a:lnB>
                      <a:noFill/>
                    </a:lnB>
                    <a:solidFill>
                      <a:srgbClr val="FFFFFF"/>
                    </a:solidFill>
                  </a:tcPr>
                </a:tc>
                <a:extLst>
                  <a:ext uri="{0D108BD9-81ED-4DB2-BD59-A6C34878D82A}">
                    <a16:rowId xmlns:a16="http://schemas.microsoft.com/office/drawing/2014/main" val="3725314155"/>
                  </a:ext>
                </a:extLst>
              </a:tr>
            </a:tbl>
          </a:graphicData>
        </a:graphic>
      </p:graphicFrame>
      <p:sp>
        <p:nvSpPr>
          <p:cNvPr id="5" name="TextBox 4">
            <a:extLst>
              <a:ext uri="{FF2B5EF4-FFF2-40B4-BE49-F238E27FC236}">
                <a16:creationId xmlns:a16="http://schemas.microsoft.com/office/drawing/2014/main" id="{A966509E-1C4B-1B98-E9A2-915B066A52FC}"/>
              </a:ext>
            </a:extLst>
          </p:cNvPr>
          <p:cNvSpPr txBox="1"/>
          <p:nvPr/>
        </p:nvSpPr>
        <p:spPr>
          <a:xfrm>
            <a:off x="4194193" y="2546084"/>
            <a:ext cx="5962765" cy="2031325"/>
          </a:xfrm>
          <a:prstGeom prst="rect">
            <a:avLst/>
          </a:prstGeom>
          <a:noFill/>
        </p:spPr>
        <p:txBody>
          <a:bodyPr wrap="square" rtlCol="0">
            <a:spAutoFit/>
          </a:bodyPr>
          <a:lstStyle/>
          <a:p>
            <a:r>
              <a:rPr lang="en-US" dirty="0"/>
              <a:t>a. What do the probabilities need to sum to?</a:t>
            </a:r>
          </a:p>
          <a:p>
            <a:pPr algn="l"/>
            <a:r>
              <a:rPr lang="en-US" i="0" u="none" strike="noStrike" dirty="0">
                <a:solidFill>
                  <a:srgbClr val="000000"/>
                </a:solidFill>
                <a:effectLst/>
              </a:rPr>
              <a:t>b. P(x = 4) = _______</a:t>
            </a:r>
          </a:p>
          <a:p>
            <a:pPr algn="l"/>
            <a:r>
              <a:rPr lang="en-US" i="0" u="none" strike="noStrike" dirty="0">
                <a:solidFill>
                  <a:srgbClr val="000000"/>
                </a:solidFill>
                <a:effectLst/>
              </a:rPr>
              <a:t>c. P(x ≥ 5) = _______</a:t>
            </a:r>
          </a:p>
          <a:p>
            <a:pPr algn="l"/>
            <a:r>
              <a:rPr lang="en-US" i="0" u="none" strike="noStrike" dirty="0">
                <a:solidFill>
                  <a:srgbClr val="000000"/>
                </a:solidFill>
                <a:effectLst/>
              </a:rPr>
              <a:t>d. On average, how long would you expect a new hire to stay with the company? (see Excel workbook)</a:t>
            </a:r>
          </a:p>
          <a:p>
            <a:pPr algn="l"/>
            <a:r>
              <a:rPr lang="en-US" dirty="0">
                <a:solidFill>
                  <a:srgbClr val="000000"/>
                </a:solidFill>
              </a:rPr>
              <a:t>e. What is the standard deviation?</a:t>
            </a:r>
            <a:endParaRPr lang="en-US" dirty="0"/>
          </a:p>
          <a:p>
            <a:r>
              <a:rPr lang="en-US" dirty="0"/>
              <a:t> </a:t>
            </a:r>
          </a:p>
        </p:txBody>
      </p:sp>
    </p:spTree>
    <p:extLst>
      <p:ext uri="{BB962C8B-B14F-4D97-AF65-F5344CB8AC3E}">
        <p14:creationId xmlns:p14="http://schemas.microsoft.com/office/powerpoint/2010/main" val="1527466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B5B70-44CE-9A53-DED8-AA1E9A170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654D9-249F-4E90-E2D3-C21ADF61E4E6}"/>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571A6A1D-FE78-7D48-2AC3-05917BE2DA77}"/>
              </a:ext>
            </a:extLst>
          </p:cNvPr>
          <p:cNvSpPr>
            <a:spLocks noGrp="1"/>
          </p:cNvSpPr>
          <p:nvPr>
            <p:ph idx="1"/>
          </p:nvPr>
        </p:nvSpPr>
        <p:spPr/>
        <p:txBody>
          <a:bodyPr/>
          <a:lstStyle/>
          <a:p>
            <a:r>
              <a:rPr lang="en-US" dirty="0"/>
              <a:t>Suppose these are the probabilities for each outcome. Find the missing value:</a:t>
            </a:r>
          </a:p>
          <a:p>
            <a:endParaRPr lang="en-US" dirty="0"/>
          </a:p>
        </p:txBody>
      </p:sp>
      <p:graphicFrame>
        <p:nvGraphicFramePr>
          <p:cNvPr id="4" name="Table 3">
            <a:extLst>
              <a:ext uri="{FF2B5EF4-FFF2-40B4-BE49-F238E27FC236}">
                <a16:creationId xmlns:a16="http://schemas.microsoft.com/office/drawing/2014/main" id="{1139D662-A265-DA8C-EE88-514B04E2C177}"/>
              </a:ext>
            </a:extLst>
          </p:cNvPr>
          <p:cNvGraphicFramePr>
            <a:graphicFrameLocks noGrp="1"/>
          </p:cNvGraphicFramePr>
          <p:nvPr/>
        </p:nvGraphicFramePr>
        <p:xfrm>
          <a:off x="1138728" y="2613161"/>
          <a:ext cx="3776662" cy="2926080"/>
        </p:xfrm>
        <a:graphic>
          <a:graphicData uri="http://schemas.openxmlformats.org/drawingml/2006/table">
            <a:tbl>
              <a:tblPr/>
              <a:tblGrid>
                <a:gridCol w="1888331">
                  <a:extLst>
                    <a:ext uri="{9D8B030D-6E8A-4147-A177-3AD203B41FA5}">
                      <a16:colId xmlns:a16="http://schemas.microsoft.com/office/drawing/2014/main" val="1690850919"/>
                    </a:ext>
                  </a:extLst>
                </a:gridCol>
                <a:gridCol w="1888331">
                  <a:extLst>
                    <a:ext uri="{9D8B030D-6E8A-4147-A177-3AD203B41FA5}">
                      <a16:colId xmlns:a16="http://schemas.microsoft.com/office/drawing/2014/main" val="2186020660"/>
                    </a:ext>
                  </a:extLst>
                </a:gridCol>
              </a:tblGrid>
              <a:tr h="0">
                <a:tc>
                  <a:txBody>
                    <a:bodyPr/>
                    <a:lstStyle/>
                    <a:p>
                      <a:pPr algn="l" fontAlgn="b"/>
                      <a:r>
                        <a:rPr lang="en-US" b="1" i="1">
                          <a:effectLst/>
                        </a:rPr>
                        <a:t>x</a:t>
                      </a:r>
                      <a:endParaRPr lang="en-US" b="1">
                        <a:effectLst/>
                      </a:endParaRPr>
                    </a:p>
                  </a:txBody>
                  <a:tcPr anchor="b">
                    <a:lnL>
                      <a:noFill/>
                    </a:lnL>
                    <a:lnR>
                      <a:noFill/>
                    </a:lnR>
                    <a:lnT>
                      <a:noFill/>
                    </a:lnT>
                    <a:lnB>
                      <a:noFill/>
                    </a:lnB>
                    <a:solidFill>
                      <a:srgbClr val="FFFFFF"/>
                    </a:solidFill>
                  </a:tcPr>
                </a:tc>
                <a:tc>
                  <a:txBody>
                    <a:bodyPr/>
                    <a:lstStyle/>
                    <a:p>
                      <a:pPr algn="l" fontAlgn="b"/>
                      <a:r>
                        <a:rPr lang="en-US" b="1" i="1">
                          <a:effectLst/>
                        </a:rPr>
                        <a:t>P</a:t>
                      </a:r>
                      <a:r>
                        <a:rPr lang="en-US" b="1">
                          <a:effectLst/>
                        </a:rPr>
                        <a:t>(</a:t>
                      </a:r>
                      <a:r>
                        <a:rPr lang="en-US" b="1" i="1">
                          <a:effectLst/>
                        </a:rPr>
                        <a:t>x</a:t>
                      </a:r>
                      <a:r>
                        <a:rPr lang="en-US" b="1">
                          <a:effectLst/>
                        </a:rPr>
                        <a:t>)</a:t>
                      </a:r>
                    </a:p>
                  </a:txBody>
                  <a:tcPr anchor="b">
                    <a:lnL>
                      <a:noFill/>
                    </a:lnL>
                    <a:lnR>
                      <a:noFill/>
                    </a:lnR>
                    <a:lnT>
                      <a:noFill/>
                    </a:lnT>
                    <a:lnB>
                      <a:noFill/>
                    </a:lnB>
                    <a:solidFill>
                      <a:srgbClr val="FFFFFF"/>
                    </a:solidFill>
                  </a:tcPr>
                </a:tc>
                <a:extLst>
                  <a:ext uri="{0D108BD9-81ED-4DB2-BD59-A6C34878D82A}">
                    <a16:rowId xmlns:a16="http://schemas.microsoft.com/office/drawing/2014/main" val="1918287666"/>
                  </a:ext>
                </a:extLst>
              </a:tr>
              <a:tr h="0">
                <a:tc>
                  <a:txBody>
                    <a:bodyPr/>
                    <a:lstStyle/>
                    <a:p>
                      <a:pPr fontAlgn="ctr"/>
                      <a:r>
                        <a:rPr lang="en-US" dirty="0">
                          <a:effectLst/>
                        </a:rPr>
                        <a:t>0</a:t>
                      </a:r>
                    </a:p>
                  </a:txBody>
                  <a:tcPr anchor="ctr">
                    <a:lnL>
                      <a:noFill/>
                    </a:lnL>
                    <a:lnR>
                      <a:noFill/>
                    </a:lnR>
                    <a:lnT>
                      <a:noFill/>
                    </a:lnT>
                    <a:lnB>
                      <a:noFill/>
                    </a:lnB>
                    <a:solidFill>
                      <a:srgbClr val="FFFFFF"/>
                    </a:solidFill>
                  </a:tcPr>
                </a:tc>
                <a:tc>
                  <a:txBody>
                    <a:bodyPr/>
                    <a:lstStyle/>
                    <a:p>
                      <a:pPr fontAlgn="ctr"/>
                      <a:r>
                        <a:rPr lang="en-US">
                          <a:effectLst/>
                        </a:rPr>
                        <a:t>0.12</a:t>
                      </a:r>
                    </a:p>
                  </a:txBody>
                  <a:tcPr anchor="ctr">
                    <a:lnL>
                      <a:noFill/>
                    </a:lnL>
                    <a:lnR>
                      <a:noFill/>
                    </a:lnR>
                    <a:lnT>
                      <a:noFill/>
                    </a:lnT>
                    <a:lnB>
                      <a:noFill/>
                    </a:lnB>
                    <a:solidFill>
                      <a:srgbClr val="FFFFFF"/>
                    </a:solidFill>
                  </a:tcPr>
                </a:tc>
                <a:extLst>
                  <a:ext uri="{0D108BD9-81ED-4DB2-BD59-A6C34878D82A}">
                    <a16:rowId xmlns:a16="http://schemas.microsoft.com/office/drawing/2014/main" val="3134137718"/>
                  </a:ext>
                </a:extLst>
              </a:tr>
              <a:tr h="0">
                <a:tc>
                  <a:txBody>
                    <a:bodyPr/>
                    <a:lstStyle/>
                    <a:p>
                      <a:pPr fontAlgn="ctr"/>
                      <a:r>
                        <a:rPr lang="en-US">
                          <a:effectLst/>
                        </a:rPr>
                        <a:t>1</a:t>
                      </a:r>
                    </a:p>
                  </a:txBody>
                  <a:tcPr anchor="ctr">
                    <a:lnL>
                      <a:noFill/>
                    </a:lnL>
                    <a:lnR>
                      <a:noFill/>
                    </a:lnR>
                    <a:lnT>
                      <a:noFill/>
                    </a:lnT>
                    <a:lnB>
                      <a:noFill/>
                    </a:lnB>
                    <a:solidFill>
                      <a:srgbClr val="FFFFFF"/>
                    </a:solidFill>
                  </a:tcPr>
                </a:tc>
                <a:tc>
                  <a:txBody>
                    <a:bodyPr/>
                    <a:lstStyle/>
                    <a:p>
                      <a:pPr fontAlgn="ctr"/>
                      <a:r>
                        <a:rPr lang="en-US">
                          <a:effectLst/>
                        </a:rPr>
                        <a:t>0.18</a:t>
                      </a:r>
                    </a:p>
                  </a:txBody>
                  <a:tcPr anchor="ctr">
                    <a:lnL>
                      <a:noFill/>
                    </a:lnL>
                    <a:lnR>
                      <a:noFill/>
                    </a:lnR>
                    <a:lnT>
                      <a:noFill/>
                    </a:lnT>
                    <a:lnB>
                      <a:noFill/>
                    </a:lnB>
                    <a:solidFill>
                      <a:srgbClr val="FFFFFF"/>
                    </a:solidFill>
                  </a:tcPr>
                </a:tc>
                <a:extLst>
                  <a:ext uri="{0D108BD9-81ED-4DB2-BD59-A6C34878D82A}">
                    <a16:rowId xmlns:a16="http://schemas.microsoft.com/office/drawing/2014/main" val="917150382"/>
                  </a:ext>
                </a:extLst>
              </a:tr>
              <a:tr h="0">
                <a:tc>
                  <a:txBody>
                    <a:bodyPr/>
                    <a:lstStyle/>
                    <a:p>
                      <a:pPr fontAlgn="ctr"/>
                      <a:r>
                        <a:rPr lang="en-US">
                          <a:effectLst/>
                        </a:rPr>
                        <a:t>2</a:t>
                      </a:r>
                    </a:p>
                  </a:txBody>
                  <a:tcPr anchor="ctr">
                    <a:lnL>
                      <a:noFill/>
                    </a:lnL>
                    <a:lnR>
                      <a:noFill/>
                    </a:lnR>
                    <a:lnT>
                      <a:noFill/>
                    </a:lnT>
                    <a:lnB>
                      <a:noFill/>
                    </a:lnB>
                    <a:solidFill>
                      <a:srgbClr val="FFFFFF"/>
                    </a:solidFill>
                  </a:tcPr>
                </a:tc>
                <a:tc>
                  <a:txBody>
                    <a:bodyPr/>
                    <a:lstStyle/>
                    <a:p>
                      <a:pPr fontAlgn="ctr"/>
                      <a:r>
                        <a:rPr lang="en-US">
                          <a:effectLst/>
                        </a:rPr>
                        <a:t>0.30</a:t>
                      </a:r>
                    </a:p>
                  </a:txBody>
                  <a:tcPr anchor="ctr">
                    <a:lnL>
                      <a:noFill/>
                    </a:lnL>
                    <a:lnR>
                      <a:noFill/>
                    </a:lnR>
                    <a:lnT>
                      <a:noFill/>
                    </a:lnT>
                    <a:lnB>
                      <a:noFill/>
                    </a:lnB>
                    <a:solidFill>
                      <a:srgbClr val="FFFFFF"/>
                    </a:solidFill>
                  </a:tcPr>
                </a:tc>
                <a:extLst>
                  <a:ext uri="{0D108BD9-81ED-4DB2-BD59-A6C34878D82A}">
                    <a16:rowId xmlns:a16="http://schemas.microsoft.com/office/drawing/2014/main" val="3920604027"/>
                  </a:ext>
                </a:extLst>
              </a:tr>
              <a:tr h="0">
                <a:tc>
                  <a:txBody>
                    <a:bodyPr/>
                    <a:lstStyle/>
                    <a:p>
                      <a:pPr fontAlgn="ctr"/>
                      <a:r>
                        <a:rPr lang="en-US">
                          <a:effectLst/>
                        </a:rPr>
                        <a:t>3</a:t>
                      </a:r>
                    </a:p>
                  </a:txBody>
                  <a:tcPr anchor="ctr">
                    <a:lnL>
                      <a:noFill/>
                    </a:lnL>
                    <a:lnR>
                      <a:noFill/>
                    </a:lnR>
                    <a:lnT>
                      <a:noFill/>
                    </a:lnT>
                    <a:lnB>
                      <a:noFill/>
                    </a:lnB>
                    <a:solidFill>
                      <a:srgbClr val="FFFFFF"/>
                    </a:solidFill>
                  </a:tcPr>
                </a:tc>
                <a:tc>
                  <a:txBody>
                    <a:bodyPr/>
                    <a:lstStyle/>
                    <a:p>
                      <a:pPr fontAlgn="ctr"/>
                      <a:r>
                        <a:rPr lang="en-US">
                          <a:effectLst/>
                        </a:rPr>
                        <a:t>0.15</a:t>
                      </a:r>
                    </a:p>
                  </a:txBody>
                  <a:tcPr anchor="ctr">
                    <a:lnL>
                      <a:noFill/>
                    </a:lnL>
                    <a:lnR>
                      <a:noFill/>
                    </a:lnR>
                    <a:lnT>
                      <a:noFill/>
                    </a:lnT>
                    <a:lnB>
                      <a:noFill/>
                    </a:lnB>
                    <a:solidFill>
                      <a:srgbClr val="FFFFFF"/>
                    </a:solidFill>
                  </a:tcPr>
                </a:tc>
                <a:extLst>
                  <a:ext uri="{0D108BD9-81ED-4DB2-BD59-A6C34878D82A}">
                    <a16:rowId xmlns:a16="http://schemas.microsoft.com/office/drawing/2014/main" val="4170523614"/>
                  </a:ext>
                </a:extLst>
              </a:tr>
              <a:tr h="0">
                <a:tc>
                  <a:txBody>
                    <a:bodyPr/>
                    <a:lstStyle/>
                    <a:p>
                      <a:pPr fontAlgn="ctr"/>
                      <a:r>
                        <a:rPr lang="en-US">
                          <a:effectLst/>
                        </a:rPr>
                        <a:t>4</a:t>
                      </a:r>
                    </a:p>
                  </a:txBody>
                  <a:tcPr anchor="ctr">
                    <a:lnL>
                      <a:noFill/>
                    </a:lnL>
                    <a:lnR>
                      <a:noFill/>
                    </a:lnR>
                    <a:lnT>
                      <a:noFill/>
                    </a:lnT>
                    <a:lnB>
                      <a:noFill/>
                    </a:lnB>
                    <a:solidFill>
                      <a:srgbClr val="FFFFFF"/>
                    </a:solidFill>
                  </a:tcPr>
                </a:tc>
                <a:tc>
                  <a:txBody>
                    <a:bodyPr/>
                    <a:lstStyle/>
                    <a:p>
                      <a:pPr fontAlgn="ctr"/>
                      <a:endParaRPr lang="en-US">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2643364362"/>
                  </a:ext>
                </a:extLst>
              </a:tr>
              <a:tr h="0">
                <a:tc>
                  <a:txBody>
                    <a:bodyPr/>
                    <a:lstStyle/>
                    <a:p>
                      <a:pPr fontAlgn="ctr"/>
                      <a:r>
                        <a:rPr lang="en-US">
                          <a:effectLst/>
                        </a:rPr>
                        <a:t>5</a:t>
                      </a:r>
                    </a:p>
                  </a:txBody>
                  <a:tcPr anchor="ctr">
                    <a:lnL>
                      <a:noFill/>
                    </a:lnL>
                    <a:lnR>
                      <a:noFill/>
                    </a:lnR>
                    <a:lnT>
                      <a:noFill/>
                    </a:lnT>
                    <a:lnB>
                      <a:noFill/>
                    </a:lnB>
                    <a:solidFill>
                      <a:srgbClr val="FFFFFF"/>
                    </a:solidFill>
                  </a:tcPr>
                </a:tc>
                <a:tc>
                  <a:txBody>
                    <a:bodyPr/>
                    <a:lstStyle/>
                    <a:p>
                      <a:pPr fontAlgn="ctr"/>
                      <a:r>
                        <a:rPr lang="en-US">
                          <a:effectLst/>
                        </a:rPr>
                        <a:t>0.10</a:t>
                      </a:r>
                    </a:p>
                  </a:txBody>
                  <a:tcPr anchor="ctr">
                    <a:lnL>
                      <a:noFill/>
                    </a:lnL>
                    <a:lnR>
                      <a:noFill/>
                    </a:lnR>
                    <a:lnT>
                      <a:noFill/>
                    </a:lnT>
                    <a:lnB>
                      <a:noFill/>
                    </a:lnB>
                    <a:solidFill>
                      <a:srgbClr val="FFFFFF"/>
                    </a:solidFill>
                  </a:tcPr>
                </a:tc>
                <a:extLst>
                  <a:ext uri="{0D108BD9-81ED-4DB2-BD59-A6C34878D82A}">
                    <a16:rowId xmlns:a16="http://schemas.microsoft.com/office/drawing/2014/main" val="2224428223"/>
                  </a:ext>
                </a:extLst>
              </a:tr>
              <a:tr h="0">
                <a:tc>
                  <a:txBody>
                    <a:bodyPr/>
                    <a:lstStyle/>
                    <a:p>
                      <a:pPr fontAlgn="ctr"/>
                      <a:r>
                        <a:rPr lang="en-US">
                          <a:effectLst/>
                        </a:rPr>
                        <a:t>6</a:t>
                      </a:r>
                    </a:p>
                  </a:txBody>
                  <a:tcPr anchor="ctr">
                    <a:lnL>
                      <a:noFill/>
                    </a:lnL>
                    <a:lnR>
                      <a:noFill/>
                    </a:lnR>
                    <a:lnT>
                      <a:noFill/>
                    </a:lnT>
                    <a:lnB>
                      <a:noFill/>
                    </a:lnB>
                    <a:solidFill>
                      <a:srgbClr val="FFFFFF"/>
                    </a:solidFill>
                  </a:tcPr>
                </a:tc>
                <a:tc>
                  <a:txBody>
                    <a:bodyPr/>
                    <a:lstStyle/>
                    <a:p>
                      <a:pPr fontAlgn="ctr"/>
                      <a:r>
                        <a:rPr lang="en-US" dirty="0">
                          <a:effectLst/>
                        </a:rPr>
                        <a:t>0.05</a:t>
                      </a:r>
                    </a:p>
                  </a:txBody>
                  <a:tcPr anchor="ctr">
                    <a:lnL>
                      <a:noFill/>
                    </a:lnL>
                    <a:lnR>
                      <a:noFill/>
                    </a:lnR>
                    <a:lnT>
                      <a:noFill/>
                    </a:lnT>
                    <a:lnB>
                      <a:noFill/>
                    </a:lnB>
                    <a:solidFill>
                      <a:srgbClr val="FFFFFF"/>
                    </a:solidFill>
                  </a:tcPr>
                </a:tc>
                <a:extLst>
                  <a:ext uri="{0D108BD9-81ED-4DB2-BD59-A6C34878D82A}">
                    <a16:rowId xmlns:a16="http://schemas.microsoft.com/office/drawing/2014/main" val="3725314155"/>
                  </a:ext>
                </a:extLst>
              </a:tr>
            </a:tbl>
          </a:graphicData>
        </a:graphic>
      </p:graphicFrame>
      <p:sp>
        <p:nvSpPr>
          <p:cNvPr id="5" name="TextBox 4">
            <a:extLst>
              <a:ext uri="{FF2B5EF4-FFF2-40B4-BE49-F238E27FC236}">
                <a16:creationId xmlns:a16="http://schemas.microsoft.com/office/drawing/2014/main" id="{3BD7278D-B59F-C1B4-3315-88BC2570F66D}"/>
              </a:ext>
            </a:extLst>
          </p:cNvPr>
          <p:cNvSpPr txBox="1"/>
          <p:nvPr/>
        </p:nvSpPr>
        <p:spPr>
          <a:xfrm>
            <a:off x="4194193" y="2546084"/>
            <a:ext cx="5962765" cy="1754326"/>
          </a:xfrm>
          <a:prstGeom prst="rect">
            <a:avLst/>
          </a:prstGeom>
          <a:noFill/>
        </p:spPr>
        <p:txBody>
          <a:bodyPr wrap="square" rtlCol="0">
            <a:spAutoFit/>
          </a:bodyPr>
          <a:lstStyle/>
          <a:p>
            <a:r>
              <a:rPr lang="en-US" dirty="0"/>
              <a:t>a. They should sum to 1. The missing value is 0.1</a:t>
            </a:r>
          </a:p>
          <a:p>
            <a:pPr algn="l"/>
            <a:r>
              <a:rPr lang="en-US" i="0" u="none" strike="noStrike" dirty="0">
                <a:solidFill>
                  <a:srgbClr val="000000"/>
                </a:solidFill>
                <a:effectLst/>
              </a:rPr>
              <a:t>b. P(x = 4) = 0.1</a:t>
            </a:r>
          </a:p>
          <a:p>
            <a:pPr algn="l"/>
            <a:r>
              <a:rPr lang="en-US" i="0" u="none" strike="noStrike" dirty="0">
                <a:solidFill>
                  <a:srgbClr val="000000"/>
                </a:solidFill>
                <a:effectLst/>
              </a:rPr>
              <a:t>c. P(x ≥ 5) = 0.15</a:t>
            </a:r>
          </a:p>
          <a:p>
            <a:pPr algn="l"/>
            <a:r>
              <a:rPr lang="en-US" i="0" u="none" strike="noStrike" dirty="0">
                <a:solidFill>
                  <a:srgbClr val="000000"/>
                </a:solidFill>
                <a:effectLst/>
              </a:rPr>
              <a:t>d. 2.43</a:t>
            </a:r>
          </a:p>
          <a:p>
            <a:pPr algn="l"/>
            <a:r>
              <a:rPr lang="en-US" dirty="0">
                <a:solidFill>
                  <a:srgbClr val="000000"/>
                </a:solidFill>
              </a:rPr>
              <a:t>e. 1.65</a:t>
            </a:r>
            <a:endParaRPr lang="en-US" dirty="0"/>
          </a:p>
          <a:p>
            <a:r>
              <a:rPr lang="en-US" dirty="0"/>
              <a:t> </a:t>
            </a:r>
          </a:p>
        </p:txBody>
      </p:sp>
    </p:spTree>
    <p:extLst>
      <p:ext uri="{BB962C8B-B14F-4D97-AF65-F5344CB8AC3E}">
        <p14:creationId xmlns:p14="http://schemas.microsoft.com/office/powerpoint/2010/main" val="1525337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5E476-F288-D4F6-04BF-90D3BC34AE5F}"/>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5957DB9F-CA1E-CEC6-A19E-16B2C569C221}"/>
              </a:ext>
            </a:extLst>
          </p:cNvPr>
          <p:cNvSpPr>
            <a:spLocks noGrp="1"/>
          </p:cNvSpPr>
          <p:nvPr>
            <p:ph idx="1"/>
          </p:nvPr>
        </p:nvSpPr>
        <p:spPr/>
        <p:txBody>
          <a:bodyPr/>
          <a:lstStyle/>
          <a:p>
            <a:r>
              <a:rPr lang="en-US" dirty="0"/>
              <a:t>Find the expected value and standard deviation from the expected value table. See the Excel workbook.</a:t>
            </a:r>
          </a:p>
          <a:p>
            <a:endParaRPr lang="en-US" dirty="0"/>
          </a:p>
        </p:txBody>
      </p:sp>
      <p:sp>
        <p:nvSpPr>
          <p:cNvPr id="4" name="Slide Number Placeholder 3">
            <a:extLst>
              <a:ext uri="{FF2B5EF4-FFF2-40B4-BE49-F238E27FC236}">
                <a16:creationId xmlns:a16="http://schemas.microsoft.com/office/drawing/2014/main" id="{6ED870BF-39C8-58AA-C586-C244C861DAB8}"/>
              </a:ext>
            </a:extLst>
          </p:cNvPr>
          <p:cNvSpPr>
            <a:spLocks noGrp="1"/>
          </p:cNvSpPr>
          <p:nvPr>
            <p:ph type="sldNum" sz="quarter" idx="12"/>
          </p:nvPr>
        </p:nvSpPr>
        <p:spPr/>
        <p:txBody>
          <a:bodyPr/>
          <a:lstStyle/>
          <a:p>
            <a:fld id="{3A98EE3D-8CD1-4C3F-BD1C-C98C9596463C}" type="slidenum">
              <a:rPr lang="en-US" smtClean="0"/>
              <a:t>18</a:t>
            </a:fld>
            <a:endParaRPr lang="en-US" dirty="0"/>
          </a:p>
        </p:txBody>
      </p:sp>
      <p:pic>
        <p:nvPicPr>
          <p:cNvPr id="6" name="Picture 5">
            <a:extLst>
              <a:ext uri="{FF2B5EF4-FFF2-40B4-BE49-F238E27FC236}">
                <a16:creationId xmlns:a16="http://schemas.microsoft.com/office/drawing/2014/main" id="{4151331D-9388-C907-4683-0519323D1CAC}"/>
              </a:ext>
            </a:extLst>
          </p:cNvPr>
          <p:cNvPicPr>
            <a:picLocks noChangeAspect="1"/>
          </p:cNvPicPr>
          <p:nvPr/>
        </p:nvPicPr>
        <p:blipFill>
          <a:blip r:embed="rId2"/>
          <a:stretch>
            <a:fillRect/>
          </a:stretch>
        </p:blipFill>
        <p:spPr>
          <a:xfrm>
            <a:off x="1097280" y="2894005"/>
            <a:ext cx="4980588" cy="2784055"/>
          </a:xfrm>
          <a:prstGeom prst="rect">
            <a:avLst/>
          </a:prstGeom>
        </p:spPr>
      </p:pic>
    </p:spTree>
    <p:extLst>
      <p:ext uri="{BB962C8B-B14F-4D97-AF65-F5344CB8AC3E}">
        <p14:creationId xmlns:p14="http://schemas.microsoft.com/office/powerpoint/2010/main" val="1621368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3BAAC-07B6-55FF-3AE9-0EB4A68853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722D05-C82B-504C-6596-DBAD56392770}"/>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F77A7A27-F9BE-557D-B4B8-B297E09C4E15}"/>
              </a:ext>
            </a:extLst>
          </p:cNvPr>
          <p:cNvSpPr>
            <a:spLocks noGrp="1"/>
          </p:cNvSpPr>
          <p:nvPr>
            <p:ph idx="1"/>
          </p:nvPr>
        </p:nvSpPr>
        <p:spPr/>
        <p:txBody>
          <a:bodyPr/>
          <a:lstStyle/>
          <a:p>
            <a:r>
              <a:rPr lang="en-US" dirty="0"/>
              <a:t>Expected value should be 5.4 and standard deviation should be 1.8.</a:t>
            </a:r>
          </a:p>
        </p:txBody>
      </p:sp>
      <p:sp>
        <p:nvSpPr>
          <p:cNvPr id="4" name="Slide Number Placeholder 3">
            <a:extLst>
              <a:ext uri="{FF2B5EF4-FFF2-40B4-BE49-F238E27FC236}">
                <a16:creationId xmlns:a16="http://schemas.microsoft.com/office/drawing/2014/main" id="{1BA14DBC-A511-53C3-E54C-1E8038BDD825}"/>
              </a:ext>
            </a:extLst>
          </p:cNvPr>
          <p:cNvSpPr>
            <a:spLocks noGrp="1"/>
          </p:cNvSpPr>
          <p:nvPr>
            <p:ph type="sldNum" sz="quarter" idx="12"/>
          </p:nvPr>
        </p:nvSpPr>
        <p:spPr/>
        <p:txBody>
          <a:bodyPr/>
          <a:lstStyle/>
          <a:p>
            <a:fld id="{3A98EE3D-8CD1-4C3F-BD1C-C98C9596463C}" type="slidenum">
              <a:rPr lang="en-US" smtClean="0"/>
              <a:t>19</a:t>
            </a:fld>
            <a:endParaRPr lang="en-US" dirty="0"/>
          </a:p>
        </p:txBody>
      </p:sp>
      <p:pic>
        <p:nvPicPr>
          <p:cNvPr id="6" name="Picture 5">
            <a:extLst>
              <a:ext uri="{FF2B5EF4-FFF2-40B4-BE49-F238E27FC236}">
                <a16:creationId xmlns:a16="http://schemas.microsoft.com/office/drawing/2014/main" id="{D4F933B2-A2C9-3FEC-01EA-7CC2F21EFA42}"/>
              </a:ext>
            </a:extLst>
          </p:cNvPr>
          <p:cNvPicPr>
            <a:picLocks noChangeAspect="1"/>
          </p:cNvPicPr>
          <p:nvPr/>
        </p:nvPicPr>
        <p:blipFill>
          <a:blip r:embed="rId2"/>
          <a:stretch>
            <a:fillRect/>
          </a:stretch>
        </p:blipFill>
        <p:spPr>
          <a:xfrm>
            <a:off x="1097280" y="2894005"/>
            <a:ext cx="4980588" cy="2784055"/>
          </a:xfrm>
          <a:prstGeom prst="rect">
            <a:avLst/>
          </a:prstGeom>
        </p:spPr>
      </p:pic>
    </p:spTree>
    <p:extLst>
      <p:ext uri="{BB962C8B-B14F-4D97-AF65-F5344CB8AC3E}">
        <p14:creationId xmlns:p14="http://schemas.microsoft.com/office/powerpoint/2010/main" val="450833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normAutofit/>
          </a:bodyPr>
          <a:lstStyle/>
          <a:p>
            <a:pPr algn="l"/>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Recognize and understand discrete probability distribution functions, in general.</a:t>
            </a:r>
          </a:p>
          <a:p>
            <a:pPr algn="l">
              <a:buFont typeface="Arial" panose="020B0604020202020204" pitchFamily="34" charset="0"/>
              <a:buChar char="•"/>
            </a:pPr>
            <a:r>
              <a:rPr lang="en-US" b="0" i="0" dirty="0">
                <a:solidFill>
                  <a:srgbClr val="424242"/>
                </a:solidFill>
                <a:effectLst/>
              </a:rPr>
              <a:t>Calculate and interpret expected values.</a:t>
            </a:r>
          </a:p>
          <a:p>
            <a:pPr algn="l">
              <a:buFont typeface="Arial" panose="020B0604020202020204" pitchFamily="34" charset="0"/>
              <a:buChar char="•"/>
            </a:pPr>
            <a:r>
              <a:rPr lang="en-US" b="0" i="0" dirty="0">
                <a:solidFill>
                  <a:srgbClr val="424242"/>
                </a:solidFill>
                <a:effectLst/>
              </a:rPr>
              <a:t>Recognize the binomial probability distribution and apply it appropriately.</a:t>
            </a:r>
          </a:p>
          <a:p>
            <a:pPr algn="l">
              <a:buFont typeface="Arial" panose="020B0604020202020204" pitchFamily="34" charset="0"/>
              <a:buChar char="•"/>
            </a:pPr>
            <a:r>
              <a:rPr lang="en-US" b="0" i="0" dirty="0">
                <a:solidFill>
                  <a:srgbClr val="424242"/>
                </a:solidFill>
                <a:effectLst/>
              </a:rPr>
              <a:t>Classify discrete word problems by their distributions.</a:t>
            </a:r>
          </a:p>
        </p:txBody>
      </p:sp>
      <p:sp>
        <p:nvSpPr>
          <p:cNvPr id="4" name="Slide Number Placeholder 3">
            <a:extLst>
              <a:ext uri="{FF2B5EF4-FFF2-40B4-BE49-F238E27FC236}">
                <a16:creationId xmlns:a16="http://schemas.microsoft.com/office/drawing/2014/main" id="{108700FC-2FF8-120D-633A-72E5FFB5770E}"/>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7D189-A2BA-3CD6-CEAB-A70D4C3EEFA3}"/>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4BA7DE7-735C-E458-A197-F1F239B3BCB4}"/>
                  </a:ext>
                </a:extLst>
              </p:cNvPr>
              <p:cNvSpPr>
                <a:spLocks noGrp="1"/>
              </p:cNvSpPr>
              <p:nvPr>
                <p:ph idx="1"/>
              </p:nvPr>
            </p:nvSpPr>
            <p:spPr/>
            <p:txBody>
              <a:bodyPr/>
              <a:lstStyle/>
              <a:p>
                <a:r>
                  <a:rPr lang="en-US" dirty="0"/>
                  <a:t>Suppose you play a game with a biased coin. You play each game by tossing the coin once. P(heads)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oMath>
                </a14:m>
                <a:r>
                  <a:rPr lang="en-US" dirty="0"/>
                  <a:t> and P(tails)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oMath>
                </a14:m>
                <a:r>
                  <a:rPr lang="en-US" dirty="0"/>
                  <a:t>. If you toss a head, you pay $6. If you toss a tail, you win $10. If you play this game many times, will you come out ahead?</a:t>
                </a:r>
              </a:p>
              <a:p>
                <a:r>
                  <a:rPr lang="en-US" dirty="0"/>
                  <a:t>a. Define a random variable X.</a:t>
                </a:r>
              </a:p>
              <a:p>
                <a:r>
                  <a:rPr lang="en-US" dirty="0"/>
                  <a:t>b. Create a table of expected value outcomes. Create your own unique Excel spreadsheet.</a:t>
                </a:r>
              </a:p>
              <a:p>
                <a:r>
                  <a:rPr lang="en-US" dirty="0"/>
                  <a:t>c. What is the expected value, μ? Do you come out ahead?</a:t>
                </a:r>
              </a:p>
            </p:txBody>
          </p:sp>
        </mc:Choice>
        <mc:Fallback xmlns="">
          <p:sp>
            <p:nvSpPr>
              <p:cNvPr id="3" name="Content Placeholder 2">
                <a:extLst>
                  <a:ext uri="{FF2B5EF4-FFF2-40B4-BE49-F238E27FC236}">
                    <a16:creationId xmlns:a16="http://schemas.microsoft.com/office/drawing/2014/main" id="{E4BA7DE7-735C-E458-A197-F1F239B3BCB4}"/>
                  </a:ext>
                </a:extLst>
              </p:cNvPr>
              <p:cNvSpPr>
                <a:spLocks noGrp="1" noRot="1" noChangeAspect="1" noMove="1" noResize="1" noEditPoints="1" noAdjustHandles="1" noChangeArrowheads="1" noChangeShapeType="1" noTextEdit="1"/>
              </p:cNvSpPr>
              <p:nvPr>
                <p:ph idx="1"/>
              </p:nvPr>
            </p:nvSpPr>
            <p:spPr>
              <a:blipFill>
                <a:blip r:embed="rId2"/>
                <a:stretch>
                  <a:fillRect l="-545" t="-810" r="-72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B81044F-EFAB-BC6E-60FA-27054D002D56}"/>
              </a:ext>
            </a:extLst>
          </p:cNvPr>
          <p:cNvSpPr>
            <a:spLocks noGrp="1"/>
          </p:cNvSpPr>
          <p:nvPr>
            <p:ph type="sldNum" sz="quarter" idx="12"/>
          </p:nvPr>
        </p:nvSpPr>
        <p:spPr/>
        <p:txBody>
          <a:bodyPr/>
          <a:lstStyle/>
          <a:p>
            <a:fld id="{3A98EE3D-8CD1-4C3F-BD1C-C98C9596463C}" type="slidenum">
              <a:rPr lang="en-US" smtClean="0"/>
              <a:t>20</a:t>
            </a:fld>
            <a:endParaRPr lang="en-US" dirty="0"/>
          </a:p>
        </p:txBody>
      </p:sp>
    </p:spTree>
    <p:extLst>
      <p:ext uri="{BB962C8B-B14F-4D97-AF65-F5344CB8AC3E}">
        <p14:creationId xmlns:p14="http://schemas.microsoft.com/office/powerpoint/2010/main" val="4194801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D29B6-7322-ECCB-A45F-74E8A5414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6A5088-6124-C44F-8951-95EF39E7C12F}"/>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1C0201C-CE15-1323-FFB7-8020F6F4977E}"/>
                  </a:ext>
                </a:extLst>
              </p:cNvPr>
              <p:cNvSpPr>
                <a:spLocks noGrp="1"/>
              </p:cNvSpPr>
              <p:nvPr>
                <p:ph idx="1"/>
              </p:nvPr>
            </p:nvSpPr>
            <p:spPr/>
            <p:txBody>
              <a:bodyPr>
                <a:normAutofit lnSpcReduction="10000"/>
              </a:bodyPr>
              <a:lstStyle/>
              <a:p>
                <a:r>
                  <a:rPr lang="en-US" dirty="0"/>
                  <a:t>a. X = amount of profit</a:t>
                </a:r>
              </a:p>
              <a:p>
                <a:r>
                  <a:rPr lang="en-US" dirty="0"/>
                  <a:t>b. See table:</a:t>
                </a:r>
              </a:p>
              <a:p>
                <a:endParaRPr lang="en-US" dirty="0"/>
              </a:p>
              <a:p>
                <a:endParaRPr lang="en-US" dirty="0"/>
              </a:p>
              <a:p>
                <a:endParaRPr lang="en-US" dirty="0"/>
              </a:p>
              <a:p>
                <a:endParaRPr lang="en-US" dirty="0"/>
              </a:p>
              <a:p>
                <a:r>
                  <a:rPr lang="en-US" dirty="0"/>
                  <a:t>c. Add the last column of the table. The expected value μ =  </a:t>
                </a:r>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oMath>
                </a14:m>
                <a:r>
                  <a:rPr lang="en-US" dirty="0"/>
                  <a:t>. You lose, on average, about 67 cents each time you play the game so you do not come out ahead.</a:t>
                </a:r>
              </a:p>
            </p:txBody>
          </p:sp>
        </mc:Choice>
        <mc:Fallback xmlns="">
          <p:sp>
            <p:nvSpPr>
              <p:cNvPr id="3" name="Content Placeholder 2">
                <a:extLst>
                  <a:ext uri="{FF2B5EF4-FFF2-40B4-BE49-F238E27FC236}">
                    <a16:creationId xmlns:a16="http://schemas.microsoft.com/office/drawing/2014/main" id="{F1C0201C-CE15-1323-FFB7-8020F6F4977E}"/>
                  </a:ext>
                </a:extLst>
              </p:cNvPr>
              <p:cNvSpPr>
                <a:spLocks noGrp="1" noRot="1" noChangeAspect="1" noMove="1" noResize="1" noEditPoints="1" noAdjustHandles="1" noChangeArrowheads="1" noChangeShapeType="1" noTextEdit="1"/>
              </p:cNvSpPr>
              <p:nvPr>
                <p:ph idx="1"/>
              </p:nvPr>
            </p:nvSpPr>
            <p:spPr>
              <a:blipFill>
                <a:blip r:embed="rId2"/>
                <a:stretch>
                  <a:fillRect l="-545" t="-97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4A2E963-A4C1-479E-5512-4BD44C24317C}"/>
              </a:ext>
            </a:extLst>
          </p:cNvPr>
          <p:cNvSpPr>
            <a:spLocks noGrp="1"/>
          </p:cNvSpPr>
          <p:nvPr>
            <p:ph type="sldNum" sz="quarter" idx="12"/>
          </p:nvPr>
        </p:nvSpPr>
        <p:spPr/>
        <p:txBody>
          <a:bodyPr/>
          <a:lstStyle/>
          <a:p>
            <a:fld id="{3A98EE3D-8CD1-4C3F-BD1C-C98C9596463C}" type="slidenum">
              <a:rPr lang="en-US" smtClean="0"/>
              <a:t>21</a:t>
            </a:fld>
            <a:endParaRPr lang="en-US" dirty="0"/>
          </a:p>
        </p:txBody>
      </p:sp>
      <p:pic>
        <p:nvPicPr>
          <p:cNvPr id="6" name="Picture 5">
            <a:extLst>
              <a:ext uri="{FF2B5EF4-FFF2-40B4-BE49-F238E27FC236}">
                <a16:creationId xmlns:a16="http://schemas.microsoft.com/office/drawing/2014/main" id="{F65BBD26-FFA1-7A3B-967A-4F50496FBB3C}"/>
              </a:ext>
            </a:extLst>
          </p:cNvPr>
          <p:cNvPicPr>
            <a:picLocks noChangeAspect="1"/>
          </p:cNvPicPr>
          <p:nvPr/>
        </p:nvPicPr>
        <p:blipFill>
          <a:blip r:embed="rId3"/>
          <a:stretch>
            <a:fillRect/>
          </a:stretch>
        </p:blipFill>
        <p:spPr>
          <a:xfrm>
            <a:off x="1401714" y="3002779"/>
            <a:ext cx="8906731" cy="1680286"/>
          </a:xfrm>
          <a:prstGeom prst="rect">
            <a:avLst/>
          </a:prstGeom>
        </p:spPr>
      </p:pic>
    </p:spTree>
    <p:extLst>
      <p:ext uri="{BB962C8B-B14F-4D97-AF65-F5344CB8AC3E}">
        <p14:creationId xmlns:p14="http://schemas.microsoft.com/office/powerpoint/2010/main" val="2101239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3D6ED-A2D4-6CC0-98D6-B03E491DBD06}"/>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FB9F979-F27C-6245-CCED-AECF70EAC351}"/>
              </a:ext>
            </a:extLst>
          </p:cNvPr>
          <p:cNvSpPr>
            <a:spLocks noGrp="1"/>
          </p:cNvSpPr>
          <p:nvPr>
            <p:ph idx="1"/>
          </p:nvPr>
        </p:nvSpPr>
        <p:spPr/>
        <p:txBody>
          <a:bodyPr/>
          <a:lstStyle/>
          <a:p>
            <a:r>
              <a:rPr lang="en-US" dirty="0"/>
              <a:t>Toss a fair, six-sided die twice. Let X = the number of faces that show an even number. Construct a table of outcomes and calculate the mean μ and standard deviation σ of X. Create your own unique Excel spreadsheet.</a:t>
            </a:r>
          </a:p>
          <a:p>
            <a:endParaRPr lang="en-US" dirty="0"/>
          </a:p>
        </p:txBody>
      </p:sp>
      <p:sp>
        <p:nvSpPr>
          <p:cNvPr id="4" name="Slide Number Placeholder 3">
            <a:extLst>
              <a:ext uri="{FF2B5EF4-FFF2-40B4-BE49-F238E27FC236}">
                <a16:creationId xmlns:a16="http://schemas.microsoft.com/office/drawing/2014/main" id="{3A1EAC71-6045-D063-9878-E6C629F98BD5}"/>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1098512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5ABB5-5DC3-E77B-7D8C-98F6631964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7DF6AA-F51B-24F5-63CB-48B28CC9DB96}"/>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3A77996E-4053-A3E7-9A43-5FD0E1B9DE05}"/>
              </a:ext>
            </a:extLst>
          </p:cNvPr>
          <p:cNvSpPr>
            <a:spLocks noGrp="1"/>
          </p:cNvSpPr>
          <p:nvPr>
            <p:ph idx="1"/>
          </p:nvPr>
        </p:nvSpPr>
        <p:spPr/>
        <p:txBody>
          <a:bodyPr/>
          <a:lstStyle/>
          <a:p>
            <a:r>
              <a:rPr lang="en-US" dirty="0"/>
              <a:t>Tossing one fair six-sided die twice has the same sample space as tossing two fair six-sided dice. The sample space has 36 outcomes, which can be used to create a probability table (next slide).</a:t>
            </a:r>
          </a:p>
        </p:txBody>
      </p:sp>
      <p:sp>
        <p:nvSpPr>
          <p:cNvPr id="4" name="Slide Number Placeholder 3">
            <a:extLst>
              <a:ext uri="{FF2B5EF4-FFF2-40B4-BE49-F238E27FC236}">
                <a16:creationId xmlns:a16="http://schemas.microsoft.com/office/drawing/2014/main" id="{13092819-5040-CCD1-9CEA-500DFD2E3508}"/>
              </a:ext>
            </a:extLst>
          </p:cNvPr>
          <p:cNvSpPr>
            <a:spLocks noGrp="1"/>
          </p:cNvSpPr>
          <p:nvPr>
            <p:ph type="sldNum" sz="quarter" idx="12"/>
          </p:nvPr>
        </p:nvSpPr>
        <p:spPr/>
        <p:txBody>
          <a:bodyPr/>
          <a:lstStyle/>
          <a:p>
            <a:fld id="{3A98EE3D-8CD1-4C3F-BD1C-C98C9596463C}" type="slidenum">
              <a:rPr lang="en-US" smtClean="0"/>
              <a:t>23</a:t>
            </a:fld>
            <a:endParaRPr lang="en-US" dirty="0"/>
          </a:p>
        </p:txBody>
      </p:sp>
      <p:pic>
        <p:nvPicPr>
          <p:cNvPr id="6" name="Picture 5">
            <a:extLst>
              <a:ext uri="{FF2B5EF4-FFF2-40B4-BE49-F238E27FC236}">
                <a16:creationId xmlns:a16="http://schemas.microsoft.com/office/drawing/2014/main" id="{6ACDAE2A-A58A-F53D-D28D-E2DF64CA1EFF}"/>
              </a:ext>
            </a:extLst>
          </p:cNvPr>
          <p:cNvPicPr>
            <a:picLocks noChangeAspect="1"/>
          </p:cNvPicPr>
          <p:nvPr/>
        </p:nvPicPr>
        <p:blipFill>
          <a:blip r:embed="rId2"/>
          <a:stretch>
            <a:fillRect/>
          </a:stretch>
        </p:blipFill>
        <p:spPr>
          <a:xfrm>
            <a:off x="1248403" y="2875829"/>
            <a:ext cx="6979372" cy="2380524"/>
          </a:xfrm>
          <a:prstGeom prst="rect">
            <a:avLst/>
          </a:prstGeom>
        </p:spPr>
      </p:pic>
    </p:spTree>
    <p:extLst>
      <p:ext uri="{BB962C8B-B14F-4D97-AF65-F5344CB8AC3E}">
        <p14:creationId xmlns:p14="http://schemas.microsoft.com/office/powerpoint/2010/main" val="1692289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EBA3F-ADBE-853C-11DC-AEE45D5E9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0610D0-480B-A3DC-BDC8-8E9AE17AAA5A}"/>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1087A51-DB84-8BFF-7043-B3D6930FBDD3}"/>
                  </a:ext>
                </a:extLst>
              </p:cNvPr>
              <p:cNvSpPr>
                <a:spLocks noGrp="1"/>
              </p:cNvSpPr>
              <p:nvPr>
                <p:ph idx="1"/>
              </p:nvPr>
            </p:nvSpPr>
            <p:spPr/>
            <p:txBody>
              <a:bodyPr>
                <a:normAutofit fontScale="85000" lnSpcReduction="20000"/>
              </a:bodyPr>
              <a:lstStyle/>
              <a:p>
                <a:r>
                  <a:rPr lang="en-US" dirty="0"/>
                  <a:t>Using the table from the previous slide, we get the following probability table:</a:t>
                </a:r>
              </a:p>
              <a:p>
                <a:endParaRPr lang="en-US" dirty="0"/>
              </a:p>
              <a:p>
                <a:endParaRPr lang="en-US" dirty="0"/>
              </a:p>
              <a:p>
                <a:endParaRPr lang="en-US" dirty="0"/>
              </a:p>
              <a:p>
                <a:endParaRPr lang="en-US" dirty="0"/>
              </a:p>
              <a:p>
                <a:endParaRPr lang="en-US" dirty="0"/>
              </a:p>
              <a:p>
                <a:r>
                  <a:rPr lang="en-US" dirty="0"/>
                  <a:t>Add the values in the third column to find the expected value: μ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36</m:t>
                        </m:r>
                      </m:num>
                      <m:den>
                        <m:r>
                          <a:rPr lang="en-US" b="0" i="1" dirty="0" smtClean="0">
                            <a:latin typeface="Cambria Math" panose="02040503050406030204" pitchFamily="18" charset="0"/>
                          </a:rPr>
                          <m:t>36</m:t>
                        </m:r>
                      </m:den>
                    </m:f>
                  </m:oMath>
                </a14:m>
                <a:r>
                  <a:rPr lang="en-US" dirty="0"/>
                  <a:t>= 1. Use this value to complete the fourth column.</a:t>
                </a:r>
              </a:p>
              <a:p>
                <a:r>
                  <a:rPr lang="en-US" dirty="0"/>
                  <a:t>Add the values in the fourth column and take the square root of the sum: σ =  </a:t>
                </a:r>
                <a14:m>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18</m:t>
                            </m:r>
                          </m:num>
                          <m:den>
                            <m:r>
                              <a:rPr lang="en-US" b="0" i="1" smtClean="0">
                                <a:latin typeface="Cambria Math" panose="02040503050406030204" pitchFamily="18" charset="0"/>
                              </a:rPr>
                              <m:t>36</m:t>
                            </m:r>
                          </m:den>
                        </m:f>
                      </m:e>
                    </m:rad>
                  </m:oMath>
                </a14:m>
                <a:r>
                  <a:rPr lang="en-US" dirty="0"/>
                  <a:t>≈ 0.7071.</a:t>
                </a:r>
              </a:p>
              <a:p>
                <a:endParaRPr lang="en-US" dirty="0"/>
              </a:p>
            </p:txBody>
          </p:sp>
        </mc:Choice>
        <mc:Fallback xmlns="">
          <p:sp>
            <p:nvSpPr>
              <p:cNvPr id="3" name="Content Placeholder 2">
                <a:extLst>
                  <a:ext uri="{FF2B5EF4-FFF2-40B4-BE49-F238E27FC236}">
                    <a16:creationId xmlns:a16="http://schemas.microsoft.com/office/drawing/2014/main" id="{E1087A51-DB84-8BFF-7043-B3D6930FBDD3}"/>
                  </a:ext>
                </a:extLst>
              </p:cNvPr>
              <p:cNvSpPr>
                <a:spLocks noGrp="1" noRot="1" noChangeAspect="1" noMove="1" noResize="1" noEditPoints="1" noAdjustHandles="1" noChangeArrowheads="1" noChangeShapeType="1" noTextEdit="1"/>
              </p:cNvSpPr>
              <p:nvPr>
                <p:ph idx="1"/>
              </p:nvPr>
            </p:nvSpPr>
            <p:spPr>
              <a:blipFill>
                <a:blip r:embed="rId2"/>
                <a:stretch>
                  <a:fillRect l="-303" t="-113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7B8BDE9-FD3C-3843-F3E6-AC465DDB1BF7}"/>
              </a:ext>
            </a:extLst>
          </p:cNvPr>
          <p:cNvSpPr>
            <a:spLocks noGrp="1"/>
          </p:cNvSpPr>
          <p:nvPr>
            <p:ph type="sldNum" sz="quarter" idx="12"/>
          </p:nvPr>
        </p:nvSpPr>
        <p:spPr/>
        <p:txBody>
          <a:bodyPr/>
          <a:lstStyle/>
          <a:p>
            <a:fld id="{3A98EE3D-8CD1-4C3F-BD1C-C98C9596463C}" type="slidenum">
              <a:rPr lang="en-US" smtClean="0"/>
              <a:t>24</a:t>
            </a:fld>
            <a:endParaRPr lang="en-US" dirty="0"/>
          </a:p>
        </p:txBody>
      </p:sp>
      <p:pic>
        <p:nvPicPr>
          <p:cNvPr id="7" name="Picture 6">
            <a:extLst>
              <a:ext uri="{FF2B5EF4-FFF2-40B4-BE49-F238E27FC236}">
                <a16:creationId xmlns:a16="http://schemas.microsoft.com/office/drawing/2014/main" id="{8C47731D-CD0A-1551-CCBE-8AED5781C382}"/>
              </a:ext>
            </a:extLst>
          </p:cNvPr>
          <p:cNvPicPr>
            <a:picLocks noChangeAspect="1"/>
          </p:cNvPicPr>
          <p:nvPr/>
        </p:nvPicPr>
        <p:blipFill>
          <a:blip r:embed="rId3"/>
          <a:stretch>
            <a:fillRect/>
          </a:stretch>
        </p:blipFill>
        <p:spPr>
          <a:xfrm>
            <a:off x="1270303" y="2635811"/>
            <a:ext cx="6935569" cy="1712603"/>
          </a:xfrm>
          <a:prstGeom prst="rect">
            <a:avLst/>
          </a:prstGeom>
        </p:spPr>
      </p:pic>
    </p:spTree>
    <p:extLst>
      <p:ext uri="{BB962C8B-B14F-4D97-AF65-F5344CB8AC3E}">
        <p14:creationId xmlns:p14="http://schemas.microsoft.com/office/powerpoint/2010/main" val="3137109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8C864-66B7-7952-DA16-0D32BD2AE22B}"/>
              </a:ext>
            </a:extLst>
          </p:cNvPr>
          <p:cNvSpPr>
            <a:spLocks noGrp="1"/>
          </p:cNvSpPr>
          <p:nvPr>
            <p:ph type="title"/>
          </p:nvPr>
        </p:nvSpPr>
        <p:spPr/>
        <p:txBody>
          <a:bodyPr/>
          <a:lstStyle/>
          <a:p>
            <a:r>
              <a:rPr lang="en-US" dirty="0"/>
              <a:t>Section 4.3</a:t>
            </a:r>
          </a:p>
        </p:txBody>
      </p:sp>
      <p:sp>
        <p:nvSpPr>
          <p:cNvPr id="3" name="Text Placeholder 2">
            <a:extLst>
              <a:ext uri="{FF2B5EF4-FFF2-40B4-BE49-F238E27FC236}">
                <a16:creationId xmlns:a16="http://schemas.microsoft.com/office/drawing/2014/main" id="{BAA41A17-4391-AA0C-764B-F08C90079B80}"/>
              </a:ext>
            </a:extLst>
          </p:cNvPr>
          <p:cNvSpPr>
            <a:spLocks noGrp="1"/>
          </p:cNvSpPr>
          <p:nvPr>
            <p:ph type="body" idx="1"/>
          </p:nvPr>
        </p:nvSpPr>
        <p:spPr/>
        <p:txBody>
          <a:bodyPr/>
          <a:lstStyle/>
          <a:p>
            <a:r>
              <a:rPr lang="en-US" dirty="0"/>
              <a:t>The Binomial distribution</a:t>
            </a:r>
          </a:p>
        </p:txBody>
      </p:sp>
      <p:sp>
        <p:nvSpPr>
          <p:cNvPr id="4" name="Slide Number Placeholder 3">
            <a:extLst>
              <a:ext uri="{FF2B5EF4-FFF2-40B4-BE49-F238E27FC236}">
                <a16:creationId xmlns:a16="http://schemas.microsoft.com/office/drawing/2014/main" id="{F3FBD9B5-79E2-ED03-3C91-C7DDC6E1D929}"/>
              </a:ext>
            </a:extLst>
          </p:cNvPr>
          <p:cNvSpPr>
            <a:spLocks noGrp="1"/>
          </p:cNvSpPr>
          <p:nvPr>
            <p:ph type="sldNum" sz="quarter" idx="12"/>
          </p:nvPr>
        </p:nvSpPr>
        <p:spPr/>
        <p:txBody>
          <a:bodyPr/>
          <a:lstStyle/>
          <a:p>
            <a:fld id="{3A98EE3D-8CD1-4C3F-BD1C-C98C9596463C}" type="slidenum">
              <a:rPr lang="en-US" smtClean="0"/>
              <a:t>25</a:t>
            </a:fld>
            <a:endParaRPr lang="en-US" dirty="0"/>
          </a:p>
        </p:txBody>
      </p:sp>
    </p:spTree>
    <p:extLst>
      <p:ext uri="{BB962C8B-B14F-4D97-AF65-F5344CB8AC3E}">
        <p14:creationId xmlns:p14="http://schemas.microsoft.com/office/powerpoint/2010/main" val="2508600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C6800-F81A-A1EC-D733-70E511D35A56}"/>
              </a:ext>
            </a:extLst>
          </p:cNvPr>
          <p:cNvSpPr>
            <a:spLocks noGrp="1"/>
          </p:cNvSpPr>
          <p:nvPr>
            <p:ph type="title"/>
          </p:nvPr>
        </p:nvSpPr>
        <p:spPr/>
        <p:txBody>
          <a:bodyPr/>
          <a:lstStyle/>
          <a:p>
            <a:r>
              <a:rPr lang="en-US" dirty="0"/>
              <a:t>Binomial Distribution</a:t>
            </a:r>
          </a:p>
        </p:txBody>
      </p:sp>
      <p:sp>
        <p:nvSpPr>
          <p:cNvPr id="3" name="Content Placeholder 2">
            <a:extLst>
              <a:ext uri="{FF2B5EF4-FFF2-40B4-BE49-F238E27FC236}">
                <a16:creationId xmlns:a16="http://schemas.microsoft.com/office/drawing/2014/main" id="{E0D1CB56-A06F-BDBE-7329-AF8F1CD0BDF2}"/>
              </a:ext>
            </a:extLst>
          </p:cNvPr>
          <p:cNvSpPr>
            <a:spLocks noGrp="1"/>
          </p:cNvSpPr>
          <p:nvPr>
            <p:ph idx="1"/>
          </p:nvPr>
        </p:nvSpPr>
        <p:spPr/>
        <p:txBody>
          <a:bodyPr>
            <a:normAutofit lnSpcReduction="10000"/>
          </a:bodyPr>
          <a:lstStyle/>
          <a:p>
            <a:r>
              <a:rPr lang="en-US" dirty="0"/>
              <a:t>There are three characteristics of a binomial experiment.</a:t>
            </a:r>
          </a:p>
          <a:p>
            <a:r>
              <a:rPr lang="en-US" dirty="0"/>
              <a:t>1. </a:t>
            </a:r>
            <a:r>
              <a:rPr lang="en-US" b="1" dirty="0"/>
              <a:t>There are a fixed number of trials</a:t>
            </a:r>
            <a:r>
              <a:rPr lang="en-US" dirty="0"/>
              <a:t>. Think of trials as repetitions of an experiment. The letter </a:t>
            </a:r>
            <a:r>
              <a:rPr lang="en-US" b="1" i="1" dirty="0"/>
              <a:t>n</a:t>
            </a:r>
            <a:r>
              <a:rPr lang="en-US" i="1" dirty="0"/>
              <a:t> </a:t>
            </a:r>
            <a:r>
              <a:rPr lang="en-US" dirty="0"/>
              <a:t>denotes the number of trials.</a:t>
            </a:r>
          </a:p>
          <a:p>
            <a:r>
              <a:rPr lang="en-US" dirty="0"/>
              <a:t>2. There are only two possible outcomes, called "success" and "failure," for each trial. The letter </a:t>
            </a:r>
            <a:r>
              <a:rPr lang="en-US" b="1" i="1" dirty="0"/>
              <a:t>p </a:t>
            </a:r>
            <a:r>
              <a:rPr lang="en-US" b="1" dirty="0"/>
              <a:t>denotes the probability of a success on one trial</a:t>
            </a:r>
            <a:r>
              <a:rPr lang="en-US" dirty="0"/>
              <a:t>, and </a:t>
            </a:r>
            <a:r>
              <a:rPr lang="en-US" i="1" dirty="0"/>
              <a:t>q </a:t>
            </a:r>
            <a:r>
              <a:rPr lang="en-US" dirty="0"/>
              <a:t>denotes the probability of a failure on one trial. </a:t>
            </a:r>
            <a:r>
              <a:rPr lang="en-US" i="1" dirty="0"/>
              <a:t>p </a:t>
            </a:r>
            <a:r>
              <a:rPr lang="en-US" dirty="0"/>
              <a:t>+ </a:t>
            </a:r>
            <a:r>
              <a:rPr lang="en-US" i="1" dirty="0"/>
              <a:t>q </a:t>
            </a:r>
            <a:r>
              <a:rPr lang="en-US" dirty="0"/>
              <a:t>= 1.</a:t>
            </a:r>
          </a:p>
          <a:p>
            <a:r>
              <a:rPr lang="en-US" dirty="0"/>
              <a:t>3. The </a:t>
            </a:r>
            <a:r>
              <a:rPr lang="en-US" i="1" dirty="0"/>
              <a:t>n </a:t>
            </a:r>
            <a:r>
              <a:rPr lang="en-US" dirty="0"/>
              <a:t>trials are independent and are repeated using identical conditions. Because the </a:t>
            </a:r>
            <a:r>
              <a:rPr lang="en-US" i="1" dirty="0"/>
              <a:t>n </a:t>
            </a:r>
            <a:r>
              <a:rPr lang="en-US" dirty="0"/>
              <a:t>trials are independent, the outcome of one trial does not help in predicting the outcome of another trial. Another way of saying this is that for each individual trial, the probability, </a:t>
            </a:r>
            <a:r>
              <a:rPr lang="en-US" i="1" dirty="0"/>
              <a:t>p</a:t>
            </a:r>
            <a:r>
              <a:rPr lang="en-US" dirty="0"/>
              <a:t>, of a success and probability, </a:t>
            </a:r>
            <a:r>
              <a:rPr lang="en-US" i="1" dirty="0"/>
              <a:t>q</a:t>
            </a:r>
            <a:r>
              <a:rPr lang="en-US" dirty="0"/>
              <a:t>, of a failure remain the same.</a:t>
            </a:r>
          </a:p>
          <a:p>
            <a:endParaRPr lang="en-US" dirty="0"/>
          </a:p>
        </p:txBody>
      </p:sp>
      <p:sp>
        <p:nvSpPr>
          <p:cNvPr id="4" name="Slide Number Placeholder 3">
            <a:extLst>
              <a:ext uri="{FF2B5EF4-FFF2-40B4-BE49-F238E27FC236}">
                <a16:creationId xmlns:a16="http://schemas.microsoft.com/office/drawing/2014/main" id="{DCEE3DD3-D602-A028-E2AD-C7E03A40A691}"/>
              </a:ext>
            </a:extLst>
          </p:cNvPr>
          <p:cNvSpPr>
            <a:spLocks noGrp="1"/>
          </p:cNvSpPr>
          <p:nvPr>
            <p:ph type="sldNum" sz="quarter" idx="12"/>
          </p:nvPr>
        </p:nvSpPr>
        <p:spPr/>
        <p:txBody>
          <a:bodyPr/>
          <a:lstStyle/>
          <a:p>
            <a:fld id="{3A98EE3D-8CD1-4C3F-BD1C-C98C9596463C}" type="slidenum">
              <a:rPr lang="en-US" smtClean="0"/>
              <a:t>26</a:t>
            </a:fld>
            <a:endParaRPr lang="en-US" dirty="0"/>
          </a:p>
        </p:txBody>
      </p:sp>
    </p:spTree>
    <p:extLst>
      <p:ext uri="{BB962C8B-B14F-4D97-AF65-F5344CB8AC3E}">
        <p14:creationId xmlns:p14="http://schemas.microsoft.com/office/powerpoint/2010/main" val="1787939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E16D4-2097-1599-5D76-BAE829685E88}"/>
              </a:ext>
            </a:extLst>
          </p:cNvPr>
          <p:cNvSpPr>
            <a:spLocks noGrp="1"/>
          </p:cNvSpPr>
          <p:nvPr>
            <p:ph type="title"/>
          </p:nvPr>
        </p:nvSpPr>
        <p:spPr/>
        <p:txBody>
          <a:bodyPr/>
          <a:lstStyle/>
          <a:p>
            <a:r>
              <a:rPr lang="en-US" dirty="0"/>
              <a:t>Example of “Success”</a:t>
            </a:r>
          </a:p>
        </p:txBody>
      </p:sp>
      <p:sp>
        <p:nvSpPr>
          <p:cNvPr id="3" name="Content Placeholder 2">
            <a:extLst>
              <a:ext uri="{FF2B5EF4-FFF2-40B4-BE49-F238E27FC236}">
                <a16:creationId xmlns:a16="http://schemas.microsoft.com/office/drawing/2014/main" id="{88CED136-EAD2-CD86-BE57-21F7CA62474B}"/>
              </a:ext>
            </a:extLst>
          </p:cNvPr>
          <p:cNvSpPr>
            <a:spLocks noGrp="1"/>
          </p:cNvSpPr>
          <p:nvPr>
            <p:ph idx="1"/>
          </p:nvPr>
        </p:nvSpPr>
        <p:spPr/>
        <p:txBody>
          <a:bodyPr/>
          <a:lstStyle/>
          <a:p>
            <a:r>
              <a:rPr lang="en-US" dirty="0"/>
              <a:t>At ABC College, the withdrawal rate from an elementary physics course is 30% for any given term. This implies that, for any given term, 70% of the students stay in the class for the entire term. </a:t>
            </a:r>
          </a:p>
          <a:p>
            <a:r>
              <a:rPr lang="en-US" dirty="0"/>
              <a:t>A "success" could be defined as an individual who withdrew. </a:t>
            </a:r>
          </a:p>
          <a:p>
            <a:r>
              <a:rPr lang="en-US" dirty="0"/>
              <a:t>The random variable X = the number of students who withdraw from the randomly selected elementary physics class.</a:t>
            </a:r>
          </a:p>
        </p:txBody>
      </p:sp>
      <p:sp>
        <p:nvSpPr>
          <p:cNvPr id="4" name="Slide Number Placeholder 3">
            <a:extLst>
              <a:ext uri="{FF2B5EF4-FFF2-40B4-BE49-F238E27FC236}">
                <a16:creationId xmlns:a16="http://schemas.microsoft.com/office/drawing/2014/main" id="{D440DDF6-8E9C-C5BC-EEA7-D8D218AFE192}"/>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2841895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1870E-4922-4452-7261-32440991A6FD}"/>
              </a:ext>
            </a:extLst>
          </p:cNvPr>
          <p:cNvSpPr>
            <a:spLocks noGrp="1"/>
          </p:cNvSpPr>
          <p:nvPr>
            <p:ph type="title"/>
          </p:nvPr>
        </p:nvSpPr>
        <p:spPr/>
        <p:txBody>
          <a:bodyPr>
            <a:normAutofit/>
          </a:bodyPr>
          <a:lstStyle/>
          <a:p>
            <a:r>
              <a:rPr lang="en-US" sz="4000" dirty="0"/>
              <a:t>Notation for the Binomial Probability Distribution Function</a:t>
            </a:r>
          </a:p>
        </p:txBody>
      </p:sp>
      <p:sp>
        <p:nvSpPr>
          <p:cNvPr id="3" name="Content Placeholder 2">
            <a:extLst>
              <a:ext uri="{FF2B5EF4-FFF2-40B4-BE49-F238E27FC236}">
                <a16:creationId xmlns:a16="http://schemas.microsoft.com/office/drawing/2014/main" id="{2DDBB9E6-E03A-2ABE-4A09-5E2170C741F9}"/>
              </a:ext>
            </a:extLst>
          </p:cNvPr>
          <p:cNvSpPr>
            <a:spLocks noGrp="1"/>
          </p:cNvSpPr>
          <p:nvPr>
            <p:ph idx="1"/>
          </p:nvPr>
        </p:nvSpPr>
        <p:spPr/>
        <p:txBody>
          <a:bodyPr>
            <a:normAutofit/>
          </a:bodyPr>
          <a:lstStyle/>
          <a:p>
            <a:pPr>
              <a:buFont typeface="Arial" panose="020B0604020202020204" pitchFamily="34" charset="0"/>
              <a:buChar char="•"/>
            </a:pPr>
            <a:r>
              <a:rPr lang="en-US" dirty="0"/>
              <a:t>The outcomes of a binomial experiment fit a </a:t>
            </a:r>
            <a:r>
              <a:rPr lang="en-US" b="1" dirty="0"/>
              <a:t>binomial probability distribution</a:t>
            </a:r>
            <a:r>
              <a:rPr lang="en-US" dirty="0"/>
              <a:t>. </a:t>
            </a:r>
          </a:p>
          <a:p>
            <a:pPr>
              <a:buFont typeface="Arial" panose="020B0604020202020204" pitchFamily="34" charset="0"/>
              <a:buChar char="•"/>
            </a:pPr>
            <a:r>
              <a:rPr lang="en-US" dirty="0"/>
              <a:t>The random variable </a:t>
            </a:r>
            <a:r>
              <a:rPr lang="en-US" i="1" dirty="0"/>
              <a:t>X </a:t>
            </a:r>
            <a:r>
              <a:rPr lang="en-US" dirty="0"/>
              <a:t>= the number of successes obtained in the </a:t>
            </a:r>
            <a:r>
              <a:rPr lang="en-US" i="1" dirty="0"/>
              <a:t>n </a:t>
            </a:r>
            <a:r>
              <a:rPr lang="en-US" dirty="0"/>
              <a:t>independent trials.</a:t>
            </a:r>
            <a:endParaRPr lang="en-US" i="1" dirty="0"/>
          </a:p>
          <a:p>
            <a:pPr lvl="1">
              <a:buFont typeface="Arial" panose="020B0604020202020204" pitchFamily="34" charset="0"/>
              <a:buChar char="•"/>
            </a:pPr>
            <a:r>
              <a:rPr lang="en-US" i="1" dirty="0"/>
              <a:t>X </a:t>
            </a:r>
            <a:r>
              <a:rPr lang="en-US" dirty="0"/>
              <a:t>~ </a:t>
            </a:r>
            <a:r>
              <a:rPr lang="en-US" i="1" dirty="0"/>
              <a:t>B</a:t>
            </a:r>
            <a:r>
              <a:rPr lang="en-US" dirty="0"/>
              <a:t>(</a:t>
            </a:r>
            <a:r>
              <a:rPr lang="en-US" i="1" dirty="0"/>
              <a:t>n</a:t>
            </a:r>
            <a:r>
              <a:rPr lang="en-US" dirty="0"/>
              <a:t>, </a:t>
            </a:r>
            <a:r>
              <a:rPr lang="en-US" i="1" dirty="0"/>
              <a:t>p</a:t>
            </a:r>
            <a:r>
              <a:rPr lang="en-US" dirty="0"/>
              <a:t>)</a:t>
            </a:r>
          </a:p>
          <a:p>
            <a:pPr lvl="1">
              <a:buFont typeface="Arial" panose="020B0604020202020204" pitchFamily="34" charset="0"/>
              <a:buChar char="•"/>
            </a:pPr>
            <a:r>
              <a:rPr lang="en-US" dirty="0"/>
              <a:t>Read this as "</a:t>
            </a:r>
            <a:r>
              <a:rPr lang="en-US" i="1" dirty="0"/>
              <a:t>X </a:t>
            </a:r>
            <a:r>
              <a:rPr lang="en-US" dirty="0"/>
              <a:t>is a random variable with a binomial distribution." </a:t>
            </a:r>
          </a:p>
          <a:p>
            <a:pPr>
              <a:buFont typeface="Arial" panose="020B0604020202020204" pitchFamily="34" charset="0"/>
              <a:buChar char="•"/>
            </a:pPr>
            <a:r>
              <a:rPr lang="en-US" dirty="0"/>
              <a:t>The parameters are </a:t>
            </a:r>
            <a:r>
              <a:rPr lang="en-US" i="1" dirty="0"/>
              <a:t>n </a:t>
            </a:r>
            <a:r>
              <a:rPr lang="en-US" dirty="0"/>
              <a:t>and </a:t>
            </a:r>
            <a:r>
              <a:rPr lang="en-US" i="1" dirty="0"/>
              <a:t>p:</a:t>
            </a:r>
            <a:endParaRPr lang="en-US" dirty="0"/>
          </a:p>
          <a:p>
            <a:pPr lvl="1">
              <a:buFont typeface="Arial" panose="020B0604020202020204" pitchFamily="34" charset="0"/>
              <a:buChar char="•"/>
            </a:pPr>
            <a:r>
              <a:rPr lang="en-US" i="1" dirty="0"/>
              <a:t>n </a:t>
            </a:r>
            <a:r>
              <a:rPr lang="en-US" dirty="0"/>
              <a:t>= number of trials</a:t>
            </a:r>
          </a:p>
          <a:p>
            <a:pPr lvl="1">
              <a:buFont typeface="Arial" panose="020B0604020202020204" pitchFamily="34" charset="0"/>
              <a:buChar char="•"/>
            </a:pPr>
            <a:r>
              <a:rPr lang="en-US" i="1" dirty="0"/>
              <a:t>p </a:t>
            </a:r>
            <a:r>
              <a:rPr lang="en-US" dirty="0"/>
              <a:t>= probability of a success on each trial.</a:t>
            </a:r>
          </a:p>
          <a:p>
            <a:pPr>
              <a:buFont typeface="Arial" panose="020B0604020202020204" pitchFamily="34" charset="0"/>
              <a:buChar char="•"/>
            </a:pPr>
            <a:r>
              <a:rPr lang="en-US" dirty="0"/>
              <a:t>Binomial probabilities are found by using the binomial distribution function. Stating the probability question mathematically is the start. </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617966F-5E0A-4017-A20A-222DB5DE2199}"/>
              </a:ext>
            </a:extLst>
          </p:cNvPr>
          <p:cNvSpPr>
            <a:spLocks noGrp="1"/>
          </p:cNvSpPr>
          <p:nvPr>
            <p:ph type="sldNum" sz="quarter" idx="12"/>
          </p:nvPr>
        </p:nvSpPr>
        <p:spPr/>
        <p:txBody>
          <a:bodyPr/>
          <a:lstStyle/>
          <a:p>
            <a:fld id="{3A98EE3D-8CD1-4C3F-BD1C-C98C9596463C}" type="slidenum">
              <a:rPr lang="en-US" smtClean="0"/>
              <a:t>28</a:t>
            </a:fld>
            <a:endParaRPr lang="en-US" dirty="0"/>
          </a:p>
        </p:txBody>
      </p:sp>
    </p:spTree>
    <p:extLst>
      <p:ext uri="{BB962C8B-B14F-4D97-AF65-F5344CB8AC3E}">
        <p14:creationId xmlns:p14="http://schemas.microsoft.com/office/powerpoint/2010/main" val="312024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65208-8C50-1BE1-1EC5-87E533E5FCA9}"/>
              </a:ext>
            </a:extLst>
          </p:cNvPr>
          <p:cNvSpPr>
            <a:spLocks noGrp="1"/>
          </p:cNvSpPr>
          <p:nvPr>
            <p:ph type="title"/>
          </p:nvPr>
        </p:nvSpPr>
        <p:spPr/>
        <p:txBody>
          <a:bodyPr/>
          <a:lstStyle/>
          <a:p>
            <a:r>
              <a:rPr lang="en-US" dirty="0"/>
              <a:t>Example of Binomial Distribution Problem</a:t>
            </a:r>
          </a:p>
        </p:txBody>
      </p:sp>
      <p:sp>
        <p:nvSpPr>
          <p:cNvPr id="3" name="Content Placeholder 2">
            <a:extLst>
              <a:ext uri="{FF2B5EF4-FFF2-40B4-BE49-F238E27FC236}">
                <a16:creationId xmlns:a16="http://schemas.microsoft.com/office/drawing/2014/main" id="{3F3EE92D-B510-6679-727D-9500BB802BB3}"/>
              </a:ext>
            </a:extLst>
          </p:cNvPr>
          <p:cNvSpPr>
            <a:spLocks noGrp="1"/>
          </p:cNvSpPr>
          <p:nvPr>
            <p:ph idx="1"/>
          </p:nvPr>
        </p:nvSpPr>
        <p:spPr/>
        <p:txBody>
          <a:bodyPr/>
          <a:lstStyle/>
          <a:p>
            <a:r>
              <a:rPr lang="en-US" b="0" i="0" dirty="0">
                <a:solidFill>
                  <a:srgbClr val="424242"/>
                </a:solidFill>
                <a:effectLst/>
              </a:rPr>
              <a:t>Suppose you play a game that you can only either win or lose. The probability that you win any game is 55%, and the probability that you lose is 45%. Each game you play is independent. If you play the game 20 times, write the function that describes the probability that you win 15 of the 20 times. Here, if you define </a:t>
            </a:r>
            <a:r>
              <a:rPr lang="en-US" b="0" i="1" dirty="0">
                <a:solidFill>
                  <a:srgbClr val="424242"/>
                </a:solidFill>
                <a:effectLst/>
              </a:rPr>
              <a:t>X</a:t>
            </a:r>
            <a:r>
              <a:rPr lang="en-US" b="0" i="0" dirty="0">
                <a:solidFill>
                  <a:srgbClr val="424242"/>
                </a:solidFill>
                <a:effectLst/>
              </a:rPr>
              <a:t> as the number of wins, then </a:t>
            </a:r>
            <a:r>
              <a:rPr lang="en-US" b="0" i="1" dirty="0">
                <a:solidFill>
                  <a:srgbClr val="424242"/>
                </a:solidFill>
                <a:effectLst/>
              </a:rPr>
              <a:t>X</a:t>
            </a:r>
            <a:r>
              <a:rPr lang="en-US" b="0" i="0" dirty="0">
                <a:solidFill>
                  <a:srgbClr val="424242"/>
                </a:solidFill>
                <a:effectLst/>
              </a:rPr>
              <a:t> takes on the values 0, 1, 2, 3, ..., 20. The probability of a success is </a:t>
            </a:r>
            <a:r>
              <a:rPr lang="en-US" b="0" i="1" dirty="0">
                <a:solidFill>
                  <a:srgbClr val="424242"/>
                </a:solidFill>
                <a:effectLst/>
              </a:rPr>
              <a:t>p</a:t>
            </a:r>
            <a:r>
              <a:rPr lang="en-US" b="0" i="0" dirty="0">
                <a:solidFill>
                  <a:srgbClr val="424242"/>
                </a:solidFill>
                <a:effectLst/>
              </a:rPr>
              <a:t> = 0.55. The probability of a failure is </a:t>
            </a:r>
            <a:r>
              <a:rPr lang="en-US" b="0" i="1" dirty="0">
                <a:solidFill>
                  <a:srgbClr val="424242"/>
                </a:solidFill>
                <a:effectLst/>
              </a:rPr>
              <a:t>q</a:t>
            </a:r>
            <a:r>
              <a:rPr lang="en-US" b="0" i="0" dirty="0">
                <a:solidFill>
                  <a:srgbClr val="424242"/>
                </a:solidFill>
                <a:effectLst/>
              </a:rPr>
              <a:t> = 0.45. The number of trials is </a:t>
            </a:r>
            <a:r>
              <a:rPr lang="en-US" b="0" i="1" dirty="0">
                <a:solidFill>
                  <a:srgbClr val="424242"/>
                </a:solidFill>
                <a:effectLst/>
              </a:rPr>
              <a:t>n</a:t>
            </a:r>
            <a:r>
              <a:rPr lang="en-US" b="0" i="0" dirty="0">
                <a:solidFill>
                  <a:srgbClr val="424242"/>
                </a:solidFill>
                <a:effectLst/>
              </a:rPr>
              <a:t> = 20. The probability question can be stated mathematically as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x</a:t>
            </a:r>
            <a:r>
              <a:rPr lang="en-US" b="0" i="0" dirty="0">
                <a:solidFill>
                  <a:srgbClr val="424242"/>
                </a:solidFill>
                <a:effectLst/>
              </a:rPr>
              <a:t> = 15).</a:t>
            </a:r>
            <a:endParaRPr lang="en-US" dirty="0"/>
          </a:p>
        </p:txBody>
      </p:sp>
      <p:sp>
        <p:nvSpPr>
          <p:cNvPr id="4" name="Slide Number Placeholder 3">
            <a:extLst>
              <a:ext uri="{FF2B5EF4-FFF2-40B4-BE49-F238E27FC236}">
                <a16:creationId xmlns:a16="http://schemas.microsoft.com/office/drawing/2014/main" id="{054ACBFF-882B-31D1-D7F2-340D33956DE2}"/>
              </a:ext>
            </a:extLst>
          </p:cNvPr>
          <p:cNvSpPr>
            <a:spLocks noGrp="1"/>
          </p:cNvSpPr>
          <p:nvPr>
            <p:ph type="sldNum" sz="quarter" idx="12"/>
          </p:nvPr>
        </p:nvSpPr>
        <p:spPr/>
        <p:txBody>
          <a:bodyPr/>
          <a:lstStyle/>
          <a:p>
            <a:fld id="{3A98EE3D-8CD1-4C3F-BD1C-C98C9596463C}" type="slidenum">
              <a:rPr lang="en-US" smtClean="0"/>
              <a:t>29</a:t>
            </a:fld>
            <a:endParaRPr lang="en-US" dirty="0"/>
          </a:p>
        </p:txBody>
      </p:sp>
    </p:spTree>
    <p:extLst>
      <p:ext uri="{BB962C8B-B14F-4D97-AF65-F5344CB8AC3E}">
        <p14:creationId xmlns:p14="http://schemas.microsoft.com/office/powerpoint/2010/main" val="110614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259E-4B3A-53A8-849C-03C66A92B9AD}"/>
              </a:ext>
            </a:extLst>
          </p:cNvPr>
          <p:cNvSpPr>
            <a:spLocks noGrp="1"/>
          </p:cNvSpPr>
          <p:nvPr>
            <p:ph type="title"/>
          </p:nvPr>
        </p:nvSpPr>
        <p:spPr/>
        <p:txBody>
          <a:bodyPr/>
          <a:lstStyle/>
          <a:p>
            <a:r>
              <a:rPr lang="en-US" dirty="0"/>
              <a:t>Section 4.1</a:t>
            </a:r>
          </a:p>
        </p:txBody>
      </p:sp>
      <p:sp>
        <p:nvSpPr>
          <p:cNvPr id="3" name="Text Placeholder 2">
            <a:extLst>
              <a:ext uri="{FF2B5EF4-FFF2-40B4-BE49-F238E27FC236}">
                <a16:creationId xmlns:a16="http://schemas.microsoft.com/office/drawing/2014/main" id="{04817B6C-6ED3-C28B-EFCA-25836CE5E0D8}"/>
              </a:ext>
            </a:extLst>
          </p:cNvPr>
          <p:cNvSpPr>
            <a:spLocks noGrp="1"/>
          </p:cNvSpPr>
          <p:nvPr>
            <p:ph type="body" idx="1"/>
          </p:nvPr>
        </p:nvSpPr>
        <p:spPr/>
        <p:txBody>
          <a:bodyPr/>
          <a:lstStyle/>
          <a:p>
            <a:r>
              <a:rPr lang="en-US" dirty="0"/>
              <a:t>Probability Distribution Function (PDF) for a Discrete</a:t>
            </a:r>
          </a:p>
          <a:p>
            <a:r>
              <a:rPr lang="en-US" dirty="0"/>
              <a:t>Random Variable</a:t>
            </a:r>
          </a:p>
        </p:txBody>
      </p:sp>
      <p:sp>
        <p:nvSpPr>
          <p:cNvPr id="4" name="Slide Number Placeholder 3">
            <a:extLst>
              <a:ext uri="{FF2B5EF4-FFF2-40B4-BE49-F238E27FC236}">
                <a16:creationId xmlns:a16="http://schemas.microsoft.com/office/drawing/2014/main" id="{6659BA4D-C561-21AE-3D45-2E3E3C7F55DA}"/>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4089870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17B59-B680-10E3-7574-B09330911ECC}"/>
              </a:ext>
            </a:extLst>
          </p:cNvPr>
          <p:cNvSpPr>
            <a:spLocks noGrp="1"/>
          </p:cNvSpPr>
          <p:nvPr>
            <p:ph type="title"/>
          </p:nvPr>
        </p:nvSpPr>
        <p:spPr/>
        <p:txBody>
          <a:bodyPr/>
          <a:lstStyle/>
          <a:p>
            <a:r>
              <a:rPr lang="en-US" dirty="0"/>
              <a:t>The Binomial Formula</a:t>
            </a:r>
          </a:p>
        </p:txBody>
      </p:sp>
      <p:sp>
        <p:nvSpPr>
          <p:cNvPr id="3" name="Content Placeholder 2">
            <a:extLst>
              <a:ext uri="{FF2B5EF4-FFF2-40B4-BE49-F238E27FC236}">
                <a16:creationId xmlns:a16="http://schemas.microsoft.com/office/drawing/2014/main" id="{5B109356-6070-0CD6-6DD8-BDD79665E50B}"/>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b="0" i="0" dirty="0">
                <a:solidFill>
                  <a:srgbClr val="424242"/>
                </a:solidFill>
                <a:effectLst/>
              </a:rPr>
              <a:t>where b(x) is the probability of X successes in n trials when the probability of a success in ANY ONE TRIAL is p. And q=(1-p) and is the probability of a failure in any one trial</a:t>
            </a:r>
          </a:p>
        </p:txBody>
      </p:sp>
      <p:pic>
        <p:nvPicPr>
          <p:cNvPr id="5" name="Picture 4">
            <a:extLst>
              <a:ext uri="{FF2B5EF4-FFF2-40B4-BE49-F238E27FC236}">
                <a16:creationId xmlns:a16="http://schemas.microsoft.com/office/drawing/2014/main" id="{59A757DE-B3F1-5F20-659B-6CD1D816A3B5}"/>
              </a:ext>
            </a:extLst>
          </p:cNvPr>
          <p:cNvPicPr>
            <a:picLocks noChangeAspect="1"/>
          </p:cNvPicPr>
          <p:nvPr/>
        </p:nvPicPr>
        <p:blipFill>
          <a:blip r:embed="rId2"/>
          <a:stretch>
            <a:fillRect/>
          </a:stretch>
        </p:blipFill>
        <p:spPr>
          <a:xfrm>
            <a:off x="1097280" y="2108201"/>
            <a:ext cx="2778269" cy="981909"/>
          </a:xfrm>
          <a:prstGeom prst="rect">
            <a:avLst/>
          </a:prstGeom>
        </p:spPr>
      </p:pic>
    </p:spTree>
    <p:extLst>
      <p:ext uri="{BB962C8B-B14F-4D97-AF65-F5344CB8AC3E}">
        <p14:creationId xmlns:p14="http://schemas.microsoft.com/office/powerpoint/2010/main" val="3011074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35FDBAD2-0820-E5B4-67C3-8F3A1EAC1F0B}"/>
                  </a:ext>
                </a:extLst>
              </p:cNvPr>
              <p:cNvSpPr>
                <a:spLocks noGrp="1"/>
              </p:cNvSpPr>
              <p:nvPr>
                <p:ph type="title"/>
              </p:nvPr>
            </p:nvSpPr>
            <p:spPr/>
            <p:txBody>
              <a:bodyPr/>
              <a:lstStyle/>
              <a:p>
                <a:r>
                  <a:rPr lang="en-US" dirty="0"/>
                  <a:t>What is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𝑥</m:t>
                            </m:r>
                          </m:den>
                        </m:f>
                      </m:e>
                    </m:d>
                  </m:oMath>
                </a14:m>
                <a:r>
                  <a:rPr lang="en-US" dirty="0"/>
                  <a:t>??</a:t>
                </a:r>
              </a:p>
            </p:txBody>
          </p:sp>
        </mc:Choice>
        <mc:Fallback>
          <p:sp>
            <p:nvSpPr>
              <p:cNvPr id="2" name="Title 1">
                <a:extLst>
                  <a:ext uri="{FF2B5EF4-FFF2-40B4-BE49-F238E27FC236}">
                    <a16:creationId xmlns:a16="http://schemas.microsoft.com/office/drawing/2014/main" id="{35FDBAD2-0820-E5B4-67C3-8F3A1EAC1F0B}"/>
                  </a:ext>
                </a:extLst>
              </p:cNvPr>
              <p:cNvSpPr>
                <a:spLocks noGrp="1" noRot="1" noChangeAspect="1" noMove="1" noResize="1" noEditPoints="1" noAdjustHandles="1" noChangeArrowheads="1" noChangeShapeType="1" noTextEdit="1"/>
              </p:cNvSpPr>
              <p:nvPr>
                <p:ph type="title"/>
              </p:nvPr>
            </p:nvSpPr>
            <p:spPr>
              <a:blipFill>
                <a:blip r:embed="rId2"/>
                <a:stretch>
                  <a:fillRect l="-2667" b="-16387"/>
                </a:stretch>
              </a:blipFill>
            </p:spPr>
            <p:txBody>
              <a:bodyPr/>
              <a:lstStyle/>
              <a:p>
                <a:r>
                  <a:rPr lang="en-US">
                    <a:noFill/>
                  </a:rPr>
                  <a:t> </a:t>
                </a:r>
              </a:p>
            </p:txBody>
          </p:sp>
        </mc:Fallback>
      </mc:AlternateContent>
      <p:pic>
        <p:nvPicPr>
          <p:cNvPr id="5" name="Content Placeholder 4">
            <a:extLst>
              <a:ext uri="{FF2B5EF4-FFF2-40B4-BE49-F238E27FC236}">
                <a16:creationId xmlns:a16="http://schemas.microsoft.com/office/drawing/2014/main" id="{BA1A4A8F-7AAE-C18F-B508-8E8262EBBE12}"/>
              </a:ext>
            </a:extLst>
          </p:cNvPr>
          <p:cNvPicPr>
            <a:picLocks noGrp="1" noChangeAspect="1"/>
          </p:cNvPicPr>
          <p:nvPr>
            <p:ph idx="1"/>
          </p:nvPr>
        </p:nvPicPr>
        <p:blipFill>
          <a:blip r:embed="rId3"/>
          <a:stretch>
            <a:fillRect/>
          </a:stretch>
        </p:blipFill>
        <p:spPr>
          <a:xfrm>
            <a:off x="1061414" y="2278786"/>
            <a:ext cx="3553017" cy="1100097"/>
          </a:xfrm>
        </p:spPr>
      </p:pic>
      <p:sp>
        <p:nvSpPr>
          <p:cNvPr id="6" name="TextBox 5">
            <a:extLst>
              <a:ext uri="{FF2B5EF4-FFF2-40B4-BE49-F238E27FC236}">
                <a16:creationId xmlns:a16="http://schemas.microsoft.com/office/drawing/2014/main" id="{B34B9608-EB7A-8E92-3E1E-34DC438BC5CD}"/>
              </a:ext>
            </a:extLst>
          </p:cNvPr>
          <p:cNvSpPr txBox="1"/>
          <p:nvPr/>
        </p:nvSpPr>
        <p:spPr>
          <a:xfrm>
            <a:off x="4873149" y="2278786"/>
            <a:ext cx="6597367" cy="1754326"/>
          </a:xfrm>
          <a:prstGeom prst="rect">
            <a:avLst/>
          </a:prstGeom>
          <a:noFill/>
        </p:spPr>
        <p:txBody>
          <a:bodyPr wrap="square" rtlCol="0">
            <a:spAutoFit/>
          </a:bodyPr>
          <a:lstStyle/>
          <a:p>
            <a:pPr marL="285750" indent="-285750">
              <a:buFont typeface="Arial" panose="020B0604020202020204" pitchFamily="34" charset="0"/>
              <a:buChar char="•"/>
            </a:pPr>
            <a:r>
              <a:rPr lang="en-US" b="0" i="0" dirty="0">
                <a:solidFill>
                  <a:srgbClr val="424242"/>
                </a:solidFill>
                <a:effectLst/>
                <a:latin typeface="Neue Helvetica W01"/>
              </a:rPr>
              <a:t>This is the formula that tells the number of unique unordered subsets of size x that can be created from n unique elements. </a:t>
            </a:r>
          </a:p>
          <a:p>
            <a:pPr marL="285750" indent="-285750">
              <a:buFont typeface="Arial" panose="020B0604020202020204" pitchFamily="34" charset="0"/>
              <a:buChar char="•"/>
            </a:pPr>
            <a:r>
              <a:rPr lang="en-US" b="0" i="0" dirty="0">
                <a:solidFill>
                  <a:srgbClr val="424242"/>
                </a:solidFill>
                <a:effectLst/>
                <a:latin typeface="Neue Helvetica W01"/>
              </a:rPr>
              <a:t>The formula is read “n combinatorial x”. </a:t>
            </a:r>
          </a:p>
          <a:p>
            <a:pPr marL="285750" indent="-285750">
              <a:buFont typeface="Arial" panose="020B0604020202020204" pitchFamily="34" charset="0"/>
              <a:buChar char="•"/>
            </a:pPr>
            <a:r>
              <a:rPr lang="en-US" b="0" i="0" dirty="0">
                <a:solidFill>
                  <a:srgbClr val="424242"/>
                </a:solidFill>
                <a:effectLst/>
                <a:latin typeface="Neue Helvetica W01"/>
              </a:rPr>
              <a:t>Sometimes it is read as “n choose x." </a:t>
            </a:r>
          </a:p>
          <a:p>
            <a:pPr marL="285750" indent="-285750">
              <a:buFont typeface="Arial" panose="020B0604020202020204" pitchFamily="34" charset="0"/>
              <a:buChar char="•"/>
            </a:pPr>
            <a:r>
              <a:rPr lang="en-US" dirty="0">
                <a:solidFill>
                  <a:srgbClr val="424242"/>
                </a:solidFill>
                <a:latin typeface="Neue Helvetica W01"/>
              </a:rPr>
              <a:t>We can use Excel to calculate this for us (</a:t>
            </a:r>
            <a:r>
              <a:rPr lang="en-US" dirty="0" err="1">
                <a:solidFill>
                  <a:srgbClr val="424242"/>
                </a:solidFill>
                <a:latin typeface="Neue Helvetica W01"/>
              </a:rPr>
              <a:t>combin</a:t>
            </a:r>
            <a:r>
              <a:rPr lang="en-US" dirty="0">
                <a:solidFill>
                  <a:srgbClr val="424242"/>
                </a:solidFill>
                <a:latin typeface="Neue Helvetica W01"/>
              </a:rPr>
              <a:t> function) or we can compute it using a calculator</a:t>
            </a:r>
            <a:endParaRPr lang="en-US" dirty="0"/>
          </a:p>
        </p:txBody>
      </p:sp>
    </p:spTree>
    <p:extLst>
      <p:ext uri="{BB962C8B-B14F-4D97-AF65-F5344CB8AC3E}">
        <p14:creationId xmlns:p14="http://schemas.microsoft.com/office/powerpoint/2010/main" val="382768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DF798-FDE8-2291-3D4F-0A536F4C2D51}"/>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27594164-7F48-7518-2B46-27895A71A7A2}"/>
                  </a:ext>
                </a:extLst>
              </p:cNvPr>
              <p:cNvSpPr>
                <a:spLocks noGrp="1"/>
              </p:cNvSpPr>
              <p:nvPr>
                <p:ph type="title"/>
              </p:nvPr>
            </p:nvSpPr>
            <p:spPr/>
            <p:txBody>
              <a:bodyPr/>
              <a:lstStyle/>
              <a:p>
                <a:r>
                  <a:rPr lang="en-US" dirty="0"/>
                  <a:t>Situations that Use </a:t>
                </a:r>
                <a14:m>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𝑛</m:t>
                            </m:r>
                          </m:num>
                          <m:den>
                            <m:r>
                              <a:rPr lang="en-US" b="0" i="1" smtClean="0">
                                <a:latin typeface="Cambria Math" panose="02040503050406030204" pitchFamily="18" charset="0"/>
                              </a:rPr>
                              <m:t>𝑥</m:t>
                            </m:r>
                          </m:den>
                        </m:f>
                      </m:e>
                    </m:d>
                  </m:oMath>
                </a14:m>
                <a:endParaRPr lang="en-US" dirty="0"/>
              </a:p>
            </p:txBody>
          </p:sp>
        </mc:Choice>
        <mc:Fallback>
          <p:sp>
            <p:nvSpPr>
              <p:cNvPr id="2" name="Title 1">
                <a:extLst>
                  <a:ext uri="{FF2B5EF4-FFF2-40B4-BE49-F238E27FC236}">
                    <a16:creationId xmlns:a16="http://schemas.microsoft.com/office/drawing/2014/main" id="{27594164-7F48-7518-2B46-27895A71A7A2}"/>
                  </a:ext>
                </a:extLst>
              </p:cNvPr>
              <p:cNvSpPr>
                <a:spLocks noGrp="1" noRot="1" noChangeAspect="1" noMove="1" noResize="1" noEditPoints="1" noAdjustHandles="1" noChangeArrowheads="1" noChangeShapeType="1" noTextEdit="1"/>
              </p:cNvSpPr>
              <p:nvPr>
                <p:ph type="title"/>
              </p:nvPr>
            </p:nvSpPr>
            <p:spPr>
              <a:blipFill>
                <a:blip r:embed="rId2"/>
                <a:stretch>
                  <a:fillRect l="-2667" b="-163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E3A050BD-26A0-28AE-7847-4CA8A31AC80B}"/>
                  </a:ext>
                </a:extLst>
              </p:cNvPr>
              <p:cNvSpPr>
                <a:spLocks noGrp="1"/>
              </p:cNvSpPr>
              <p:nvPr>
                <p:ph idx="1"/>
              </p:nvPr>
            </p:nvSpPr>
            <p:spPr/>
            <p:txBody>
              <a:bodyPr/>
              <a:lstStyle/>
              <a:p>
                <a:pPr>
                  <a:buFont typeface="Arial" panose="020B0604020202020204" pitchFamily="34" charset="0"/>
                  <a:buChar char="•"/>
                </a:pPr>
                <a:r>
                  <a:rPr lang="en-US" dirty="0"/>
                  <a:t> How to choose 5 cards from a standard deck of 52 cards:</a:t>
                </a:r>
              </a:p>
              <a:p>
                <a:pPr marL="0" indent="0">
                  <a:buNone/>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52</m:t>
                              </m:r>
                            </m:num>
                            <m:den>
                              <m:r>
                                <a:rPr lang="en-US" b="0" i="1" smtClean="0">
                                  <a:latin typeface="Cambria Math" panose="02040503050406030204" pitchFamily="18" charset="0"/>
                                </a:rPr>
                                <m:t>5</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52!</m:t>
                          </m:r>
                        </m:num>
                        <m:den>
                          <m:r>
                            <a:rPr lang="en-US" b="0" i="1" smtClean="0">
                              <a:latin typeface="Cambria Math" panose="02040503050406030204" pitchFamily="18" charset="0"/>
                            </a:rPr>
                            <m:t>5!</m:t>
                          </m:r>
                          <m:d>
                            <m:dPr>
                              <m:ctrlPr>
                                <a:rPr lang="en-US" b="0" i="1" smtClean="0">
                                  <a:latin typeface="Cambria Math" panose="02040503050406030204" pitchFamily="18" charset="0"/>
                                </a:rPr>
                              </m:ctrlPr>
                            </m:dPr>
                            <m:e>
                              <m:r>
                                <a:rPr lang="en-US" b="0" i="1" smtClean="0">
                                  <a:latin typeface="Cambria Math" panose="02040503050406030204" pitchFamily="18" charset="0"/>
                                </a:rPr>
                                <m:t>52−5</m:t>
                              </m:r>
                            </m:e>
                          </m:d>
                          <m:r>
                            <a:rPr lang="en-US" b="0" i="1" smtClean="0">
                              <a:latin typeface="Cambria Math" panose="02040503050406030204" pitchFamily="18" charset="0"/>
                            </a:rPr>
                            <m:t>!</m:t>
                          </m:r>
                        </m:den>
                      </m:f>
                    </m:oMath>
                  </m:oMathPara>
                </a14:m>
                <a:endParaRPr lang="en-US" dirty="0"/>
              </a:p>
              <a:p>
                <a:pPr marL="0" indent="0">
                  <a:buNone/>
                </a:pPr>
                <a:endParaRPr lang="en-US" dirty="0"/>
              </a:p>
              <a:p>
                <a:pPr>
                  <a:buFont typeface="Arial" panose="020B0604020202020204" pitchFamily="34" charset="0"/>
                  <a:buChar char="•"/>
                </a:pPr>
                <a:r>
                  <a:rPr lang="en-US" dirty="0"/>
                  <a:t> How to choose 3 people from a group of 12:</a:t>
                </a:r>
              </a:p>
              <a:p>
                <a:pPr marL="0" indent="0">
                  <a:buNone/>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f>
                            <m:fPr>
                              <m:type m:val="noBar"/>
                              <m:ctrlPr>
                                <a:rPr lang="en-US" i="1" smtClean="0">
                                  <a:latin typeface="Cambria Math" panose="02040503050406030204" pitchFamily="18" charset="0"/>
                                </a:rPr>
                              </m:ctrlPr>
                            </m:fPr>
                            <m:num>
                              <m:r>
                                <a:rPr lang="en-US" b="0" i="1" smtClean="0">
                                  <a:latin typeface="Cambria Math" panose="02040503050406030204" pitchFamily="18" charset="0"/>
                                </a:rPr>
                                <m:t>12</m:t>
                              </m:r>
                            </m:num>
                            <m:den>
                              <m:r>
                                <a:rPr lang="en-US" b="0" i="1" smtClean="0">
                                  <a:latin typeface="Cambria Math" panose="02040503050406030204" pitchFamily="18" charset="0"/>
                                </a:rPr>
                                <m:t>3</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12!</m:t>
                          </m:r>
                        </m:num>
                        <m:den>
                          <m:r>
                            <a:rPr lang="en-US" b="0" i="1" smtClean="0">
                              <a:latin typeface="Cambria Math" panose="02040503050406030204" pitchFamily="18" charset="0"/>
                            </a:rPr>
                            <m:t>3!</m:t>
                          </m:r>
                          <m:d>
                            <m:dPr>
                              <m:ctrlPr>
                                <a:rPr lang="en-US" b="0" i="1" smtClean="0">
                                  <a:latin typeface="Cambria Math" panose="02040503050406030204" pitchFamily="18" charset="0"/>
                                </a:rPr>
                              </m:ctrlPr>
                            </m:dPr>
                            <m:e>
                              <m:r>
                                <a:rPr lang="en-US" b="0" i="1" smtClean="0">
                                  <a:latin typeface="Cambria Math" panose="02040503050406030204" pitchFamily="18" charset="0"/>
                                </a:rPr>
                                <m:t>12−3</m:t>
                              </m:r>
                            </m:e>
                          </m:d>
                          <m:r>
                            <a:rPr lang="en-US" b="0" i="1" smtClean="0">
                              <a:latin typeface="Cambria Math" panose="02040503050406030204" pitchFamily="18" charset="0"/>
                            </a:rPr>
                            <m:t>!</m:t>
                          </m:r>
                        </m:den>
                      </m:f>
                    </m:oMath>
                  </m:oMathPara>
                </a14:m>
                <a:endParaRPr lang="en-US" dirty="0"/>
              </a:p>
            </p:txBody>
          </p:sp>
        </mc:Choice>
        <mc:Fallback>
          <p:sp>
            <p:nvSpPr>
              <p:cNvPr id="4" name="Content Placeholder 3">
                <a:extLst>
                  <a:ext uri="{FF2B5EF4-FFF2-40B4-BE49-F238E27FC236}">
                    <a16:creationId xmlns:a16="http://schemas.microsoft.com/office/drawing/2014/main" id="{E3A050BD-26A0-28AE-7847-4CA8A31AC80B}"/>
                  </a:ext>
                </a:extLst>
              </p:cNvPr>
              <p:cNvSpPr>
                <a:spLocks noGrp="1" noRot="1" noChangeAspect="1" noMove="1" noResize="1" noEditPoints="1" noAdjustHandles="1" noChangeArrowheads="1" noChangeShapeType="1" noTextEdit="1"/>
              </p:cNvSpPr>
              <p:nvPr>
                <p:ph idx="1"/>
              </p:nvPr>
            </p:nvSpPr>
            <p:spPr>
              <a:blipFill>
                <a:blip r:embed="rId3"/>
                <a:stretch>
                  <a:fillRect l="-1333" t="-810"/>
                </a:stretch>
              </a:blipFill>
            </p:spPr>
            <p:txBody>
              <a:bodyPr/>
              <a:lstStyle/>
              <a:p>
                <a:r>
                  <a:rPr lang="en-US">
                    <a:noFill/>
                  </a:rPr>
                  <a:t> </a:t>
                </a:r>
              </a:p>
            </p:txBody>
          </p:sp>
        </mc:Fallback>
      </mc:AlternateContent>
    </p:spTree>
    <p:extLst>
      <p:ext uri="{BB962C8B-B14F-4D97-AF65-F5344CB8AC3E}">
        <p14:creationId xmlns:p14="http://schemas.microsoft.com/office/powerpoint/2010/main" val="1297410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FBB38-1176-4419-C42D-9260B62F9490}"/>
              </a:ext>
            </a:extLst>
          </p:cNvPr>
          <p:cNvSpPr>
            <a:spLocks noGrp="1"/>
          </p:cNvSpPr>
          <p:nvPr>
            <p:ph type="title"/>
          </p:nvPr>
        </p:nvSpPr>
        <p:spPr/>
        <p:txBody>
          <a:bodyPr/>
          <a:lstStyle/>
          <a:p>
            <a:r>
              <a:rPr lang="en-US" dirty="0"/>
              <a:t>Other Binomial Distribution Formulas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3E6A563-7D35-D609-20B5-F2FFF97DBAAF}"/>
                  </a:ext>
                </a:extLst>
              </p:cNvPr>
              <p:cNvSpPr>
                <a:spLocks noGrp="1"/>
              </p:cNvSpPr>
              <p:nvPr>
                <p:ph idx="1"/>
              </p:nvPr>
            </p:nvSpPr>
            <p:spPr/>
            <p:txBody>
              <a:bodyPr/>
              <a:lstStyle/>
              <a:p>
                <a:pPr>
                  <a:buFont typeface="Arial" panose="020B0604020202020204" pitchFamily="34" charset="0"/>
                  <a:buChar char="•"/>
                </a:pPr>
                <a:r>
                  <a:rPr lang="en-US" dirty="0"/>
                  <a:t>The mean, </a:t>
                </a:r>
                <a:r>
                  <a:rPr lang="en-US" i="1" dirty="0"/>
                  <a:t>μ</a:t>
                </a:r>
                <a:r>
                  <a:rPr lang="en-US" dirty="0"/>
                  <a:t>, for the binomial probability distribution is </a:t>
                </a:r>
                <a:r>
                  <a:rPr lang="en-US" i="1" dirty="0"/>
                  <a:t>μ </a:t>
                </a:r>
                <a:r>
                  <a:rPr lang="en-US" dirty="0"/>
                  <a:t>= </a:t>
                </a:r>
                <a:r>
                  <a:rPr lang="en-US" i="1" dirty="0"/>
                  <a:t>np</a:t>
                </a:r>
                <a:endParaRPr lang="en-US" dirty="0"/>
              </a:p>
              <a:p>
                <a:pPr>
                  <a:buFont typeface="Arial" panose="020B0604020202020204" pitchFamily="34" charset="0"/>
                  <a:buChar char="•"/>
                </a:pPr>
                <a:r>
                  <a:rPr lang="en-US" dirty="0"/>
                  <a:t>The standard deviation, </a:t>
                </a:r>
                <a:r>
                  <a:rPr lang="en-US" i="1" dirty="0"/>
                  <a:t>σ</a:t>
                </a:r>
                <a:r>
                  <a:rPr lang="en-US" dirty="0"/>
                  <a:t>, is then </a:t>
                </a:r>
                <a14:m>
                  <m:oMath xmlns:m="http://schemas.openxmlformats.org/officeDocument/2006/math">
                    <m:r>
                      <a:rPr lang="en-US"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m:t>
                    </m:r>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𝑛𝑝𝑞</m:t>
                        </m:r>
                      </m:e>
                    </m:rad>
                  </m:oMath>
                </a14:m>
                <a:endParaRPr lang="en-US" dirty="0"/>
              </a:p>
              <a:p>
                <a:pPr>
                  <a:buFont typeface="Arial" panose="020B0604020202020204" pitchFamily="34" charset="0"/>
                  <a:buChar char="•"/>
                </a:pPr>
                <a:r>
                  <a:rPr lang="en-US" dirty="0"/>
                  <a:t>Note these are different from the earlier expected value and standard deviation formulas. Different distributions will use different formulas. You must pay attention to the distribution for this reason!</a:t>
                </a:r>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73E6A563-7D35-D609-20B5-F2FFF97DBAAF}"/>
                  </a:ext>
                </a:extLst>
              </p:cNvPr>
              <p:cNvSpPr>
                <a:spLocks noGrp="1" noRot="1" noChangeAspect="1" noMove="1" noResize="1" noEditPoints="1" noAdjustHandles="1" noChangeArrowheads="1" noChangeShapeType="1" noTextEdit="1"/>
              </p:cNvSpPr>
              <p:nvPr>
                <p:ph idx="1"/>
              </p:nvPr>
            </p:nvSpPr>
            <p:spPr>
              <a:blipFill>
                <a:blip r:embed="rId2"/>
                <a:stretch>
                  <a:fillRect l="-1333"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2391307-02C1-FCB4-56B7-4B7675A8D0DF}"/>
              </a:ext>
            </a:extLst>
          </p:cNvPr>
          <p:cNvSpPr>
            <a:spLocks noGrp="1"/>
          </p:cNvSpPr>
          <p:nvPr>
            <p:ph type="sldNum" sz="quarter" idx="12"/>
          </p:nvPr>
        </p:nvSpPr>
        <p:spPr/>
        <p:txBody>
          <a:bodyPr/>
          <a:lstStyle/>
          <a:p>
            <a:fld id="{3A98EE3D-8CD1-4C3F-BD1C-C98C9596463C}" type="slidenum">
              <a:rPr lang="en-US" smtClean="0"/>
              <a:t>33</a:t>
            </a:fld>
            <a:endParaRPr lang="en-US" dirty="0"/>
          </a:p>
        </p:txBody>
      </p:sp>
    </p:spTree>
    <p:extLst>
      <p:ext uri="{BB962C8B-B14F-4D97-AF65-F5344CB8AC3E}">
        <p14:creationId xmlns:p14="http://schemas.microsoft.com/office/powerpoint/2010/main" val="3137966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98E5-C8A5-7FD3-FD2B-0F70009B8BE0}"/>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D74588E-215E-7099-B900-8C536E81F824}"/>
              </a:ext>
            </a:extLst>
          </p:cNvPr>
          <p:cNvSpPr>
            <a:spLocks noGrp="1"/>
          </p:cNvSpPr>
          <p:nvPr>
            <p:ph idx="1"/>
          </p:nvPr>
        </p:nvSpPr>
        <p:spPr/>
        <p:txBody>
          <a:bodyPr/>
          <a:lstStyle/>
          <a:p>
            <a:r>
              <a:rPr lang="en-US" dirty="0"/>
              <a:t>A coin has been altered to weight the heads outcome from 0.5 to 0.25 and is flipped 5 times. Each flip is independent. </a:t>
            </a:r>
          </a:p>
          <a:p>
            <a:r>
              <a:rPr lang="en-US" dirty="0"/>
              <a:t>Let X = the number of heads in 5 flips of the coin. X takes on the values 0, 1, 2, 3, 4, 5. </a:t>
            </a:r>
          </a:p>
          <a:p>
            <a:pPr marL="0" indent="0">
              <a:buNone/>
            </a:pPr>
            <a:r>
              <a:rPr lang="en-US" dirty="0"/>
              <a:t> Since the coin is altered to result in p = 0.25, q is 0.75. The number of trials is n = 5. </a:t>
            </a:r>
          </a:p>
          <a:p>
            <a:pPr marL="0" indent="0">
              <a:buNone/>
            </a:pPr>
            <a:r>
              <a:rPr lang="en-US" dirty="0"/>
              <a:t>a. What is the probability of getting more than 3 heads? </a:t>
            </a:r>
          </a:p>
          <a:p>
            <a:pPr marL="0" indent="0">
              <a:buNone/>
            </a:pPr>
            <a:r>
              <a:rPr lang="en-US" dirty="0"/>
              <a:t>b. What is the probability of getting exactly 2 heads?</a:t>
            </a:r>
          </a:p>
          <a:p>
            <a:pPr marL="0" indent="0">
              <a:buNone/>
            </a:pPr>
            <a:r>
              <a:rPr lang="en-US" dirty="0"/>
              <a:t>c. What is the expected number of heads in 5 flips? </a:t>
            </a:r>
          </a:p>
          <a:p>
            <a:r>
              <a:rPr lang="en-US" dirty="0"/>
              <a:t>We will need to create a table of probabilities, refer to the filled in Excel spreadsheet.</a:t>
            </a:r>
          </a:p>
          <a:p>
            <a:endParaRPr lang="en-US" dirty="0"/>
          </a:p>
          <a:p>
            <a:endParaRPr lang="en-US" dirty="0"/>
          </a:p>
        </p:txBody>
      </p:sp>
      <p:sp>
        <p:nvSpPr>
          <p:cNvPr id="4" name="Slide Number Placeholder 3">
            <a:extLst>
              <a:ext uri="{FF2B5EF4-FFF2-40B4-BE49-F238E27FC236}">
                <a16:creationId xmlns:a16="http://schemas.microsoft.com/office/drawing/2014/main" id="{10980832-12F8-5651-A586-8F9F47233F11}"/>
              </a:ext>
            </a:extLst>
          </p:cNvPr>
          <p:cNvSpPr>
            <a:spLocks noGrp="1"/>
          </p:cNvSpPr>
          <p:nvPr>
            <p:ph type="sldNum" sz="quarter" idx="12"/>
          </p:nvPr>
        </p:nvSpPr>
        <p:spPr/>
        <p:txBody>
          <a:bodyPr/>
          <a:lstStyle/>
          <a:p>
            <a:fld id="{3A98EE3D-8CD1-4C3F-BD1C-C98C9596463C}" type="slidenum">
              <a:rPr lang="en-US" smtClean="0"/>
              <a:t>34</a:t>
            </a:fld>
            <a:endParaRPr lang="en-US" dirty="0"/>
          </a:p>
        </p:txBody>
      </p:sp>
    </p:spTree>
    <p:extLst>
      <p:ext uri="{BB962C8B-B14F-4D97-AF65-F5344CB8AC3E}">
        <p14:creationId xmlns:p14="http://schemas.microsoft.com/office/powerpoint/2010/main" val="13430443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7165A-C75C-14C6-61B1-03CC5CA0D1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2ABBDB-1489-8DBB-6EA6-E0E1D8CE5FE8}"/>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F7E118C-8708-E300-0A02-B67492957997}"/>
                  </a:ext>
                </a:extLst>
              </p:cNvPr>
              <p:cNvSpPr>
                <a:spLocks noGrp="1"/>
              </p:cNvSpPr>
              <p:nvPr>
                <p:ph idx="1"/>
              </p:nvPr>
            </p:nvSpPr>
            <p:spPr/>
            <p:txBody>
              <a:bodyPr/>
              <a:lstStyle/>
              <a:p>
                <a:r>
                  <a:rPr lang="en-US" dirty="0"/>
                  <a:t>a. P(</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&gt;3)</m:t>
                    </m:r>
                  </m:oMath>
                </a14:m>
                <a:r>
                  <a:rPr lang="en-US" dirty="0"/>
                  <a:t> = 0.0015</a:t>
                </a:r>
              </a:p>
              <a:p>
                <a:r>
                  <a:rPr lang="en-US" dirty="0"/>
                  <a:t>b. P(x=2) = 0.264</a:t>
                </a:r>
              </a:p>
              <a:p>
                <a:r>
                  <a:rPr lang="en-US" dirty="0"/>
                  <a:t>c. </a:t>
                </a:r>
                <a14:m>
                  <m:oMath xmlns:m="http://schemas.openxmlformats.org/officeDocument/2006/math">
                    <m:r>
                      <a:rPr lang="en-US" b="0" i="1" smtClean="0">
                        <a:latin typeface="Cambria Math" panose="02040503050406030204" pitchFamily="18" charset="0"/>
                      </a:rPr>
                      <m:t>𝜇</m:t>
                    </m:r>
                    <m:r>
                      <a:rPr lang="en-US" b="0" i="1" smtClean="0">
                        <a:latin typeface="Cambria Math" panose="02040503050406030204" pitchFamily="18" charset="0"/>
                      </a:rPr>
                      <m:t>=</m:t>
                    </m:r>
                    <m:r>
                      <a:rPr lang="en-US" b="0" i="1" smtClean="0">
                        <a:latin typeface="Cambria Math" panose="02040503050406030204" pitchFamily="18" charset="0"/>
                      </a:rPr>
                      <m:t>𝑛𝑝</m:t>
                    </m:r>
                    <m:r>
                      <a:rPr lang="en-US" b="0" i="1" smtClean="0">
                        <a:latin typeface="Cambria Math" panose="02040503050406030204" pitchFamily="18" charset="0"/>
                      </a:rPr>
                      <m:t>=5∗0.25=1.25</m:t>
                    </m:r>
                  </m:oMath>
                </a14:m>
                <a:endParaRPr lang="en-US" dirty="0"/>
              </a:p>
            </p:txBody>
          </p:sp>
        </mc:Choice>
        <mc:Fallback xmlns="">
          <p:sp>
            <p:nvSpPr>
              <p:cNvPr id="3" name="Content Placeholder 2">
                <a:extLst>
                  <a:ext uri="{FF2B5EF4-FFF2-40B4-BE49-F238E27FC236}">
                    <a16:creationId xmlns:a16="http://schemas.microsoft.com/office/drawing/2014/main" id="{0F7E118C-8708-E300-0A02-B67492957997}"/>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C2F5C31F-75BF-E175-634B-42AB55FA38D2}"/>
              </a:ext>
            </a:extLst>
          </p:cNvPr>
          <p:cNvSpPr>
            <a:spLocks noGrp="1"/>
          </p:cNvSpPr>
          <p:nvPr>
            <p:ph type="sldNum" sz="quarter" idx="12"/>
          </p:nvPr>
        </p:nvSpPr>
        <p:spPr/>
        <p:txBody>
          <a:bodyPr/>
          <a:lstStyle/>
          <a:p>
            <a:fld id="{3A98EE3D-8CD1-4C3F-BD1C-C98C9596463C}" type="slidenum">
              <a:rPr lang="en-US" smtClean="0"/>
              <a:t>35</a:t>
            </a:fld>
            <a:endParaRPr lang="en-US" dirty="0"/>
          </a:p>
        </p:txBody>
      </p:sp>
    </p:spTree>
    <p:extLst>
      <p:ext uri="{BB962C8B-B14F-4D97-AF65-F5344CB8AC3E}">
        <p14:creationId xmlns:p14="http://schemas.microsoft.com/office/powerpoint/2010/main" val="27838705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AD60C-1DFC-30DF-FDF4-C19E40DF43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3DDC9-F76F-0324-8455-E441337699B3}"/>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5C8AEB44-8B0A-17C2-C85F-25DF52646B3B}"/>
              </a:ext>
            </a:extLst>
          </p:cNvPr>
          <p:cNvSpPr>
            <a:spLocks noGrp="1"/>
          </p:cNvSpPr>
          <p:nvPr>
            <p:ph idx="1"/>
          </p:nvPr>
        </p:nvSpPr>
        <p:spPr/>
        <p:txBody>
          <a:bodyPr>
            <a:normAutofit/>
          </a:bodyPr>
          <a:lstStyle/>
          <a:p>
            <a:r>
              <a:rPr lang="en-US" dirty="0"/>
              <a:t>In the 2013 Jerry’s </a:t>
            </a:r>
            <a:r>
              <a:rPr lang="en-US" dirty="0" err="1"/>
              <a:t>Artarama</a:t>
            </a:r>
            <a:r>
              <a:rPr lang="en-US" dirty="0"/>
              <a:t> art supplies catalog, there are 560 pages. Eight of the pages feature signature artists. Suppose we randomly sample 100 pages. Let X = the number of pages that feature signature artists. Use the Excel spreadsheet to build out this situation.</a:t>
            </a:r>
          </a:p>
          <a:p>
            <a:pPr marL="457200" indent="-457200">
              <a:buFont typeface="+mj-lt"/>
              <a:buAutoNum type="alphaLcPeriod"/>
            </a:pPr>
            <a:r>
              <a:rPr lang="en-US" dirty="0"/>
              <a:t>What values does x take on?</a:t>
            </a:r>
          </a:p>
          <a:p>
            <a:pPr marL="457200" indent="-457200">
              <a:buFont typeface="+mj-lt"/>
              <a:buAutoNum type="alphaLcPeriod"/>
            </a:pPr>
            <a:r>
              <a:rPr lang="en-US" dirty="0"/>
              <a:t>What is the probability distribution? Find the following probabilities: </a:t>
            </a:r>
          </a:p>
          <a:p>
            <a:pPr marL="749808" lvl="1" indent="-457200">
              <a:buFont typeface="+mj-lt"/>
              <a:buAutoNum type="romanLcPeriod"/>
            </a:pPr>
            <a:r>
              <a:rPr lang="en-US" dirty="0"/>
              <a:t>the probability that two pages feature signature artists</a:t>
            </a:r>
          </a:p>
          <a:p>
            <a:pPr marL="749808" lvl="1" indent="-457200">
              <a:buFont typeface="+mj-lt"/>
              <a:buAutoNum type="romanLcPeriod"/>
            </a:pPr>
            <a:r>
              <a:rPr lang="en-US" dirty="0"/>
              <a:t>the probability that at most six pages feature signature artists</a:t>
            </a:r>
          </a:p>
          <a:p>
            <a:pPr marL="749808" lvl="1" indent="-457200">
              <a:buFont typeface="+mj-lt"/>
              <a:buAutoNum type="romanLcPeriod"/>
            </a:pPr>
            <a:r>
              <a:rPr lang="en-US" dirty="0"/>
              <a:t>the probability that more than three pages feature signature artists.</a:t>
            </a:r>
          </a:p>
          <a:p>
            <a:pPr marL="457200" indent="-457200">
              <a:buFont typeface="+mj-lt"/>
              <a:buAutoNum type="alphaLcPeriod"/>
            </a:pPr>
            <a:r>
              <a:rPr lang="en-US" dirty="0"/>
              <a:t>Using the formulas, calculate the (</a:t>
            </a:r>
            <a:r>
              <a:rPr lang="en-US" dirty="0" err="1"/>
              <a:t>i</a:t>
            </a:r>
            <a:r>
              <a:rPr lang="en-US" dirty="0"/>
              <a:t>) mean and (ii) standard deviation.</a:t>
            </a:r>
          </a:p>
          <a:p>
            <a:endParaRPr lang="en-US" dirty="0"/>
          </a:p>
        </p:txBody>
      </p:sp>
      <p:sp>
        <p:nvSpPr>
          <p:cNvPr id="4" name="Slide Number Placeholder 3">
            <a:extLst>
              <a:ext uri="{FF2B5EF4-FFF2-40B4-BE49-F238E27FC236}">
                <a16:creationId xmlns:a16="http://schemas.microsoft.com/office/drawing/2014/main" id="{9F9D977D-D385-0CCF-A701-B5CD653C557A}"/>
              </a:ext>
            </a:extLst>
          </p:cNvPr>
          <p:cNvSpPr>
            <a:spLocks noGrp="1"/>
          </p:cNvSpPr>
          <p:nvPr>
            <p:ph type="sldNum" sz="quarter" idx="12"/>
          </p:nvPr>
        </p:nvSpPr>
        <p:spPr/>
        <p:txBody>
          <a:bodyPr/>
          <a:lstStyle/>
          <a:p>
            <a:fld id="{3A98EE3D-8CD1-4C3F-BD1C-C98C9596463C}" type="slidenum">
              <a:rPr lang="en-US" smtClean="0"/>
              <a:t>36</a:t>
            </a:fld>
            <a:endParaRPr lang="en-US" dirty="0"/>
          </a:p>
        </p:txBody>
      </p:sp>
    </p:spTree>
    <p:extLst>
      <p:ext uri="{BB962C8B-B14F-4D97-AF65-F5344CB8AC3E}">
        <p14:creationId xmlns:p14="http://schemas.microsoft.com/office/powerpoint/2010/main" val="4182311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0CE8A-9862-7933-E6DB-1A321A08D0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42CB2-40F0-7A44-7743-052756123279}"/>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5498E16D-4E75-5189-7F55-B6FC90B1D00C}"/>
              </a:ext>
            </a:extLst>
          </p:cNvPr>
          <p:cNvSpPr>
            <a:spLocks noGrp="1"/>
          </p:cNvSpPr>
          <p:nvPr>
            <p:ph idx="1"/>
          </p:nvPr>
        </p:nvSpPr>
        <p:spPr/>
        <p:txBody>
          <a:bodyPr>
            <a:normAutofit/>
          </a:bodyPr>
          <a:lstStyle/>
          <a:p>
            <a:pPr marL="457200" indent="-457200">
              <a:buFont typeface="+mj-lt"/>
              <a:buAutoNum type="alphaLcPeriod"/>
            </a:pPr>
            <a:r>
              <a:rPr lang="en-US" dirty="0"/>
              <a:t>x = 0, 1, 2, 3, 4, 5, 6, 7, 8</a:t>
            </a:r>
          </a:p>
          <a:p>
            <a:pPr marL="457200" indent="-457200">
              <a:buFont typeface="+mj-lt"/>
              <a:buAutoNum type="alphaLcPeriod"/>
            </a:pPr>
            <a:r>
              <a:rPr lang="en-US" dirty="0"/>
              <a:t>X ~ B (100,8560)</a:t>
            </a:r>
          </a:p>
          <a:p>
            <a:pPr marL="749808" lvl="1" indent="-457200">
              <a:buFont typeface="+mj-lt"/>
              <a:buAutoNum type="romanLcPeriod"/>
            </a:pPr>
            <a:r>
              <a:rPr lang="en-US" dirty="0"/>
              <a:t>P(x = 2) =  = 0.2466</a:t>
            </a:r>
          </a:p>
          <a:p>
            <a:pPr marL="749808" lvl="1" indent="-457200">
              <a:buFont typeface="+mj-lt"/>
              <a:buAutoNum type="romanLcPeriod"/>
            </a:pPr>
            <a:r>
              <a:rPr lang="en-US" dirty="0"/>
              <a:t>P(x ≤ 6) =   = 0.9994</a:t>
            </a:r>
          </a:p>
          <a:p>
            <a:pPr marL="749808" lvl="1" indent="-457200">
              <a:buFont typeface="+mj-lt"/>
              <a:buAutoNum type="romanLcPeriod"/>
            </a:pPr>
            <a:r>
              <a:rPr lang="en-US" dirty="0"/>
              <a:t>P(x &gt; 3) = 1 – P(x ≤ 3) = = 1 – 0.9443 = 0.0557</a:t>
            </a:r>
          </a:p>
          <a:p>
            <a:pPr marL="457200" indent="-457200">
              <a:buFont typeface="+mj-lt"/>
              <a:buAutoNum type="alphaLcPeriod"/>
            </a:pPr>
            <a:r>
              <a:rPr lang="en-US" dirty="0" err="1"/>
              <a:t>i</a:t>
            </a:r>
            <a:r>
              <a:rPr lang="en-US" dirty="0"/>
              <a:t>) Mean = 1.4286 ii) Standard Deviation = 1.1867</a:t>
            </a:r>
          </a:p>
        </p:txBody>
      </p:sp>
      <p:sp>
        <p:nvSpPr>
          <p:cNvPr id="4" name="Slide Number Placeholder 3">
            <a:extLst>
              <a:ext uri="{FF2B5EF4-FFF2-40B4-BE49-F238E27FC236}">
                <a16:creationId xmlns:a16="http://schemas.microsoft.com/office/drawing/2014/main" id="{CC8786B9-C3A1-07CD-B37F-89CC613EC76B}"/>
              </a:ext>
            </a:extLst>
          </p:cNvPr>
          <p:cNvSpPr>
            <a:spLocks noGrp="1"/>
          </p:cNvSpPr>
          <p:nvPr>
            <p:ph type="sldNum" sz="quarter" idx="12"/>
          </p:nvPr>
        </p:nvSpPr>
        <p:spPr/>
        <p:txBody>
          <a:bodyPr/>
          <a:lstStyle/>
          <a:p>
            <a:fld id="{3A98EE3D-8CD1-4C3F-BD1C-C98C9596463C}" type="slidenum">
              <a:rPr lang="en-US" smtClean="0"/>
              <a:t>37</a:t>
            </a:fld>
            <a:endParaRPr lang="en-US" dirty="0"/>
          </a:p>
        </p:txBody>
      </p:sp>
    </p:spTree>
    <p:extLst>
      <p:ext uri="{BB962C8B-B14F-4D97-AF65-F5344CB8AC3E}">
        <p14:creationId xmlns:p14="http://schemas.microsoft.com/office/powerpoint/2010/main" val="14370598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C580F-C5F5-2F33-03BE-ABBB5F218843}"/>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ED1009A-4934-4FA0-D3EB-FCB0034F826A}"/>
              </a:ext>
            </a:extLst>
          </p:cNvPr>
          <p:cNvSpPr>
            <a:spLocks noGrp="1"/>
          </p:cNvSpPr>
          <p:nvPr>
            <p:ph idx="1"/>
          </p:nvPr>
        </p:nvSpPr>
        <p:spPr/>
        <p:txBody>
          <a:bodyPr/>
          <a:lstStyle/>
          <a:p>
            <a:r>
              <a:rPr lang="en-US" dirty="0"/>
              <a:t>According to a recent article the average number of babies born with significant hearing loss (deafness) is approximately two per 1,000 babies in a healthy baby nursery. The number climbs to an average of 30 per 1,000 babies in an intensive care nursery.</a:t>
            </a:r>
          </a:p>
          <a:p>
            <a:r>
              <a:rPr lang="en-US" dirty="0"/>
              <a:t>Suppose that 1,000 babies from healthy baby nurseries were randomly surveyed. Find the probability that exactly two babies were born deaf.</a:t>
            </a:r>
          </a:p>
          <a:p>
            <a:r>
              <a:rPr lang="en-US" dirty="0"/>
              <a:t>Create your own Excel model for this situation. </a:t>
            </a:r>
          </a:p>
        </p:txBody>
      </p:sp>
      <p:sp>
        <p:nvSpPr>
          <p:cNvPr id="4" name="Slide Number Placeholder 3">
            <a:extLst>
              <a:ext uri="{FF2B5EF4-FFF2-40B4-BE49-F238E27FC236}">
                <a16:creationId xmlns:a16="http://schemas.microsoft.com/office/drawing/2014/main" id="{75AEF965-4F99-1C52-2E51-13B0CC5D16C3}"/>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2501176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C839B-192A-DA41-DD58-87BE0B6B93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14CFAD-F010-C739-7B99-8F2192242D2E}"/>
              </a:ext>
            </a:extLst>
          </p:cNvPr>
          <p:cNvSpPr>
            <a:spLocks noGrp="1"/>
          </p:cNvSpPr>
          <p:nvPr>
            <p:ph type="title"/>
          </p:nvPr>
        </p:nvSpPr>
        <p:spPr/>
        <p:txBody>
          <a:bodyPr/>
          <a:lstStyle/>
          <a:p>
            <a:r>
              <a:rPr lang="en-US" dirty="0"/>
              <a:t>Example - Answer</a:t>
            </a:r>
          </a:p>
        </p:txBody>
      </p:sp>
      <p:sp>
        <p:nvSpPr>
          <p:cNvPr id="3" name="Content Placeholder 2">
            <a:extLst>
              <a:ext uri="{FF2B5EF4-FFF2-40B4-BE49-F238E27FC236}">
                <a16:creationId xmlns:a16="http://schemas.microsoft.com/office/drawing/2014/main" id="{FEABCA57-14E6-EDDB-73F9-0C567FD4D263}"/>
              </a:ext>
            </a:extLst>
          </p:cNvPr>
          <p:cNvSpPr>
            <a:spLocks noGrp="1"/>
          </p:cNvSpPr>
          <p:nvPr>
            <p:ph idx="1"/>
          </p:nvPr>
        </p:nvSpPr>
        <p:spPr/>
        <p:txBody>
          <a:bodyPr/>
          <a:lstStyle/>
          <a:p>
            <a:r>
              <a:rPr lang="en-US" dirty="0"/>
              <a:t>According to a recent article the average number of babies born with significant hearing loss (deafness) is approximately two per 1,000 babies in a healthy baby nursery. The number climbs to an average of 30 per 1,000 babies in an intensive care nursery.</a:t>
            </a:r>
          </a:p>
          <a:p>
            <a:r>
              <a:rPr lang="en-US" dirty="0"/>
              <a:t>Suppose that 1,000 babies from healthy baby nurseries were randomly surveyed. Find the probability that exactly two babies were born deaf.</a:t>
            </a:r>
          </a:p>
          <a:p>
            <a:r>
              <a:rPr lang="en-US" dirty="0"/>
              <a:t>Answer: 0.2709</a:t>
            </a:r>
          </a:p>
        </p:txBody>
      </p:sp>
      <p:sp>
        <p:nvSpPr>
          <p:cNvPr id="4" name="Slide Number Placeholder 3">
            <a:extLst>
              <a:ext uri="{FF2B5EF4-FFF2-40B4-BE49-F238E27FC236}">
                <a16:creationId xmlns:a16="http://schemas.microsoft.com/office/drawing/2014/main" id="{5D1BDA8F-E65C-C219-F9BC-16B7683E5CD6}"/>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3295720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A44EC-6C66-70F2-107F-3A0ADCF9B48B}"/>
              </a:ext>
            </a:extLst>
          </p:cNvPr>
          <p:cNvSpPr>
            <a:spLocks noGrp="1"/>
          </p:cNvSpPr>
          <p:nvPr>
            <p:ph type="title"/>
          </p:nvPr>
        </p:nvSpPr>
        <p:spPr/>
        <p:txBody>
          <a:bodyPr/>
          <a:lstStyle/>
          <a:p>
            <a:r>
              <a:rPr lang="en-US" dirty="0"/>
              <a:t>Random Variable Notation</a:t>
            </a:r>
          </a:p>
        </p:txBody>
      </p:sp>
      <p:sp>
        <p:nvSpPr>
          <p:cNvPr id="3" name="Content Placeholder 2">
            <a:extLst>
              <a:ext uri="{FF2B5EF4-FFF2-40B4-BE49-F238E27FC236}">
                <a16:creationId xmlns:a16="http://schemas.microsoft.com/office/drawing/2014/main" id="{9CE00CD3-6891-7D29-860D-B05B0EFAB480}"/>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sz="2000" dirty="0"/>
              <a:t>A </a:t>
            </a:r>
            <a:r>
              <a:rPr lang="en-US" sz="2000" b="1" dirty="0"/>
              <a:t>random variable </a:t>
            </a:r>
            <a:r>
              <a:rPr lang="en-US" sz="2000" dirty="0"/>
              <a:t>describes the outcomes of a statistical experiment in words. The values of a random variable can vary with each repetition of an experiment.</a:t>
            </a:r>
          </a:p>
          <a:p>
            <a:pPr>
              <a:buFont typeface="Arial" panose="020B0604020202020204" pitchFamily="34" charset="0"/>
              <a:buChar char="•"/>
            </a:pPr>
            <a:r>
              <a:rPr lang="en-US" sz="2000" dirty="0"/>
              <a:t>Upper case letters such as </a:t>
            </a:r>
            <a:r>
              <a:rPr lang="en-US" sz="2000" i="1" dirty="0"/>
              <a:t>X </a:t>
            </a:r>
            <a:r>
              <a:rPr lang="en-US" sz="2000" dirty="0"/>
              <a:t>or </a:t>
            </a:r>
            <a:r>
              <a:rPr lang="en-US" sz="2000" i="1" dirty="0"/>
              <a:t>Y </a:t>
            </a:r>
            <a:r>
              <a:rPr lang="en-US" sz="2000" dirty="0"/>
              <a:t>denote a random variable. Lower case letters like </a:t>
            </a:r>
            <a:r>
              <a:rPr lang="en-US" sz="2000" i="1" dirty="0"/>
              <a:t>x </a:t>
            </a:r>
            <a:r>
              <a:rPr lang="en-US" sz="2000" dirty="0"/>
              <a:t>or </a:t>
            </a:r>
            <a:r>
              <a:rPr lang="en-US" sz="2000" i="1" dirty="0"/>
              <a:t>y </a:t>
            </a:r>
            <a:r>
              <a:rPr lang="en-US" sz="2000" dirty="0"/>
              <a:t>denote the value of a random variable. </a:t>
            </a:r>
          </a:p>
          <a:p>
            <a:pPr>
              <a:buFont typeface="Arial" panose="020B0604020202020204" pitchFamily="34" charset="0"/>
              <a:buChar char="•"/>
            </a:pPr>
            <a:r>
              <a:rPr lang="en-US" sz="2000" dirty="0"/>
              <a:t>If </a:t>
            </a:r>
            <a:r>
              <a:rPr lang="en-US" sz="2000" b="1" i="1" dirty="0"/>
              <a:t>X </a:t>
            </a:r>
            <a:r>
              <a:rPr lang="en-US" sz="2000" b="1" dirty="0"/>
              <a:t>is a random variable, then </a:t>
            </a:r>
            <a:r>
              <a:rPr lang="en-US" sz="2000" b="1" i="1" dirty="0"/>
              <a:t>X </a:t>
            </a:r>
            <a:r>
              <a:rPr lang="en-US" sz="2000" b="1" dirty="0"/>
              <a:t>is written in words, and </a:t>
            </a:r>
            <a:r>
              <a:rPr lang="en-US" sz="2000" b="1" i="1" dirty="0"/>
              <a:t>x </a:t>
            </a:r>
            <a:r>
              <a:rPr lang="en-US" sz="2000" b="1" dirty="0"/>
              <a:t>is given as a number.</a:t>
            </a:r>
            <a:endParaRPr lang="en-US" sz="2000" i="1" dirty="0"/>
          </a:p>
          <a:p>
            <a:pPr>
              <a:buFont typeface="Arial" panose="020B0604020202020204" pitchFamily="34" charset="0"/>
              <a:buChar char="•"/>
            </a:pPr>
            <a:r>
              <a:rPr lang="en-US" sz="2000" i="1" dirty="0"/>
              <a:t>For example, let X = the number of heads you get when you toss three fair coins. The sample space for the toss of three fair coins is TTT; THH; HTH; HHT; HTT; THT; TTH; HHH. Then, x = 0, 1, 2, 3. X is in words and x is a number. </a:t>
            </a:r>
            <a:endParaRPr lang="en-US" sz="2000" dirty="0"/>
          </a:p>
          <a:p>
            <a:pPr>
              <a:buFont typeface="Arial" panose="020B0604020202020204" pitchFamily="34" charset="0"/>
              <a:buChar char="•"/>
            </a:pPr>
            <a:r>
              <a:rPr lang="en-US" sz="2000" dirty="0"/>
              <a:t>Notice that for this example, the </a:t>
            </a:r>
            <a:r>
              <a:rPr lang="en-US" sz="2000" i="1" dirty="0"/>
              <a:t>x </a:t>
            </a:r>
            <a:r>
              <a:rPr lang="en-US" sz="2000" dirty="0"/>
              <a:t>values are countable outcomes. Because you can count the possible values that </a:t>
            </a:r>
            <a:r>
              <a:rPr lang="en-US" sz="2000" i="1" dirty="0"/>
              <a:t>X </a:t>
            </a:r>
            <a:r>
              <a:rPr lang="en-US" sz="2000" dirty="0"/>
              <a:t>can take on and the outcomes are random (the </a:t>
            </a:r>
            <a:r>
              <a:rPr lang="en-US" sz="2000" i="1" dirty="0"/>
              <a:t>x </a:t>
            </a:r>
            <a:r>
              <a:rPr lang="en-US" sz="2000" dirty="0"/>
              <a:t>values 0, 1, 2, 3), </a:t>
            </a:r>
            <a:r>
              <a:rPr lang="en-US" sz="2000" i="1" dirty="0"/>
              <a:t>X </a:t>
            </a:r>
            <a:r>
              <a:rPr lang="en-US" sz="2000" dirty="0"/>
              <a:t>is a discrete random variable.</a:t>
            </a:r>
            <a:endParaRPr lang="en-US" sz="16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D526E71B-7E31-C10E-35CD-0A6FB62F42A6}"/>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3720177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B93A5-3D48-769E-7548-A6AAB0D2C880}"/>
              </a:ext>
            </a:extLst>
          </p:cNvPr>
          <p:cNvSpPr>
            <a:spLocks noGrp="1"/>
          </p:cNvSpPr>
          <p:nvPr>
            <p:ph type="title"/>
          </p:nvPr>
        </p:nvSpPr>
        <p:spPr/>
        <p:txBody>
          <a:bodyPr/>
          <a:lstStyle/>
          <a:p>
            <a:r>
              <a:rPr lang="en-US" dirty="0"/>
              <a:t>Other Discrete Probability Distributions Exist!</a:t>
            </a:r>
          </a:p>
        </p:txBody>
      </p:sp>
      <p:sp>
        <p:nvSpPr>
          <p:cNvPr id="3" name="Content Placeholder 2">
            <a:extLst>
              <a:ext uri="{FF2B5EF4-FFF2-40B4-BE49-F238E27FC236}">
                <a16:creationId xmlns:a16="http://schemas.microsoft.com/office/drawing/2014/main" id="{70785955-AB44-86F8-F0CC-0D7FB873C688}"/>
              </a:ext>
            </a:extLst>
          </p:cNvPr>
          <p:cNvSpPr>
            <a:spLocks noGrp="1"/>
          </p:cNvSpPr>
          <p:nvPr>
            <p:ph idx="1"/>
          </p:nvPr>
        </p:nvSpPr>
        <p:spPr/>
        <p:txBody>
          <a:bodyPr/>
          <a:lstStyle/>
          <a:p>
            <a:pPr>
              <a:buFont typeface="Arial" panose="020B0604020202020204" pitchFamily="34" charset="0"/>
              <a:buChar char="•"/>
            </a:pPr>
            <a:r>
              <a:rPr lang="en-US" dirty="0"/>
              <a:t>Though we are not covering them, please note that other discrete distributions exist, such as:</a:t>
            </a:r>
          </a:p>
          <a:p>
            <a:pPr lvl="1">
              <a:buFont typeface="Arial" panose="020B0604020202020204" pitchFamily="34" charset="0"/>
              <a:buChar char="•"/>
            </a:pPr>
            <a:r>
              <a:rPr lang="en-US" dirty="0"/>
              <a:t>Geometric Distribution</a:t>
            </a:r>
          </a:p>
          <a:p>
            <a:pPr lvl="1">
              <a:buFont typeface="Arial" panose="020B0604020202020204" pitchFamily="34" charset="0"/>
              <a:buChar char="•"/>
            </a:pPr>
            <a:r>
              <a:rPr lang="en-US" dirty="0"/>
              <a:t>Poisson Distribution</a:t>
            </a:r>
          </a:p>
          <a:p>
            <a:pPr lvl="1">
              <a:buFont typeface="Arial" panose="020B0604020202020204" pitchFamily="34" charset="0"/>
              <a:buChar char="•"/>
            </a:pPr>
            <a:r>
              <a:rPr lang="en-US" dirty="0"/>
              <a:t>Hypergeometric Distribution </a:t>
            </a:r>
          </a:p>
        </p:txBody>
      </p:sp>
      <p:sp>
        <p:nvSpPr>
          <p:cNvPr id="4" name="Slide Number Placeholder 3">
            <a:extLst>
              <a:ext uri="{FF2B5EF4-FFF2-40B4-BE49-F238E27FC236}">
                <a16:creationId xmlns:a16="http://schemas.microsoft.com/office/drawing/2014/main" id="{26DC9F60-4363-D032-5558-1698D2B4B3D2}"/>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4283435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F532D-01AD-8708-65F7-DBD9A030764F}"/>
              </a:ext>
            </a:extLst>
          </p:cNvPr>
          <p:cNvSpPr>
            <a:spLocks noGrp="1"/>
          </p:cNvSpPr>
          <p:nvPr>
            <p:ph type="title"/>
          </p:nvPr>
        </p:nvSpPr>
        <p:spPr/>
        <p:txBody>
          <a:bodyPr/>
          <a:lstStyle/>
          <a:p>
            <a:r>
              <a:rPr lang="en-US"/>
              <a:t>Probability Distribution Function </a:t>
            </a:r>
            <a:br>
              <a:rPr lang="en-US"/>
            </a:br>
            <a:r>
              <a:rPr lang="en-US"/>
              <a:t>for a Discrete Random Variable</a:t>
            </a:r>
          </a:p>
        </p:txBody>
      </p:sp>
      <p:sp>
        <p:nvSpPr>
          <p:cNvPr id="3" name="Content Placeholder 2">
            <a:extLst>
              <a:ext uri="{FF2B5EF4-FFF2-40B4-BE49-F238E27FC236}">
                <a16:creationId xmlns:a16="http://schemas.microsoft.com/office/drawing/2014/main" id="{39EC86D8-FE79-B06D-C1CA-6040F1A0FEBB}"/>
              </a:ext>
            </a:extLst>
          </p:cNvPr>
          <p:cNvSpPr>
            <a:spLocks noGrp="1"/>
          </p:cNvSpPr>
          <p:nvPr>
            <p:ph idx="1"/>
          </p:nvPr>
        </p:nvSpPr>
        <p:spPr/>
        <p:txBody>
          <a:bodyPr/>
          <a:lstStyle/>
          <a:p>
            <a:r>
              <a:rPr lang="en-US" dirty="0"/>
              <a:t>A discrete </a:t>
            </a:r>
            <a:r>
              <a:rPr lang="en-US" b="1" dirty="0"/>
              <a:t>probability distribution function </a:t>
            </a:r>
            <a:r>
              <a:rPr lang="en-US" dirty="0"/>
              <a:t>has two characteristics:</a:t>
            </a:r>
          </a:p>
          <a:p>
            <a:r>
              <a:rPr lang="en-US" dirty="0"/>
              <a:t>1. Each probability is between zero and one, inclusive.</a:t>
            </a:r>
          </a:p>
          <a:p>
            <a:r>
              <a:rPr lang="en-US" dirty="0"/>
              <a:t>2. The sum of the probabilities is one.</a:t>
            </a:r>
            <a:endParaRPr lang="en-US" sz="1400" dirty="0"/>
          </a:p>
          <a:p>
            <a:endParaRPr lang="en-US" dirty="0"/>
          </a:p>
        </p:txBody>
      </p:sp>
      <p:sp>
        <p:nvSpPr>
          <p:cNvPr id="4" name="Slide Number Placeholder 3">
            <a:extLst>
              <a:ext uri="{FF2B5EF4-FFF2-40B4-BE49-F238E27FC236}">
                <a16:creationId xmlns:a16="http://schemas.microsoft.com/office/drawing/2014/main" id="{0A7B4B1F-7F93-93AE-4FDA-8436DAC4AA07}"/>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1422175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1FE68-99F2-A16B-30A8-048096C4F2D2}"/>
              </a:ext>
            </a:extLst>
          </p:cNvPr>
          <p:cNvSpPr>
            <a:spLocks noGrp="1"/>
          </p:cNvSpPr>
          <p:nvPr>
            <p:ph type="title"/>
          </p:nvPr>
        </p:nvSpPr>
        <p:spPr/>
        <p:txBody>
          <a:bodyPr>
            <a:normAutofit/>
          </a:bodyPr>
          <a:lstStyle/>
          <a:p>
            <a:r>
              <a:rPr lang="en-US" sz="4000" dirty="0"/>
              <a:t>Probability Distribution Function </a:t>
            </a:r>
            <a:br>
              <a:rPr lang="en-US" sz="4000" dirty="0"/>
            </a:br>
            <a:r>
              <a:rPr lang="en-US" sz="4000" dirty="0"/>
              <a:t>for a Discrete Random Variable Example</a:t>
            </a:r>
          </a:p>
        </p:txBody>
      </p:sp>
      <p:sp>
        <p:nvSpPr>
          <p:cNvPr id="3" name="Content Placeholder 2">
            <a:extLst>
              <a:ext uri="{FF2B5EF4-FFF2-40B4-BE49-F238E27FC236}">
                <a16:creationId xmlns:a16="http://schemas.microsoft.com/office/drawing/2014/main" id="{91BD003A-1FD7-55F3-D2F7-6FB6F20DE2BC}"/>
              </a:ext>
            </a:extLst>
          </p:cNvPr>
          <p:cNvSpPr>
            <a:spLocks noGrp="1"/>
          </p:cNvSpPr>
          <p:nvPr>
            <p:ph idx="1"/>
          </p:nvPr>
        </p:nvSpPr>
        <p:spPr/>
        <p:txBody>
          <a:bodyPr>
            <a:normAutofit lnSpcReduction="10000"/>
          </a:bodyPr>
          <a:lstStyle/>
          <a:p>
            <a:r>
              <a:rPr lang="en-US" dirty="0"/>
              <a:t>A child psychologist is interested in the number of times a newborn baby's crying wakes its mother after midnight. For a random sample of 50 mothers, the following information was obtained. Let </a:t>
            </a:r>
            <a:r>
              <a:rPr lang="en-US" i="1" dirty="0"/>
              <a:t>X</a:t>
            </a:r>
            <a:r>
              <a:rPr lang="en-US" dirty="0"/>
              <a:t> = the number of times per week a newborn baby's crying wakes its mother after midnight. For this example, </a:t>
            </a:r>
            <a:r>
              <a:rPr lang="en-US" i="1" dirty="0"/>
              <a:t>x</a:t>
            </a:r>
            <a:r>
              <a:rPr lang="en-US" dirty="0"/>
              <a:t> = 0, 1, 2, 3, 4, 5.</a:t>
            </a:r>
          </a:p>
          <a:p>
            <a:r>
              <a:rPr lang="en-US" i="1" dirty="0"/>
              <a:t>P</a:t>
            </a:r>
            <a:r>
              <a:rPr lang="en-US" dirty="0"/>
              <a:t>(</a:t>
            </a:r>
            <a:r>
              <a:rPr lang="en-US" i="1" dirty="0"/>
              <a:t>x</a:t>
            </a:r>
            <a:r>
              <a:rPr lang="en-US" dirty="0"/>
              <a:t>) = probability that </a:t>
            </a:r>
            <a:r>
              <a:rPr lang="en-US" i="1" dirty="0"/>
              <a:t>X</a:t>
            </a:r>
            <a:r>
              <a:rPr lang="en-US" dirty="0"/>
              <a:t> takes on a value </a:t>
            </a:r>
            <a:r>
              <a:rPr lang="en-US" i="1" dirty="0"/>
              <a:t>x</a:t>
            </a:r>
            <a:r>
              <a:rPr lang="en-US" dirty="0"/>
              <a:t>.</a:t>
            </a:r>
          </a:p>
          <a:p>
            <a:r>
              <a:rPr lang="en-US" i="1" dirty="0"/>
              <a:t>X</a:t>
            </a:r>
            <a:r>
              <a:rPr lang="en-US" dirty="0"/>
              <a:t> takes on the values 0, 1, 2, 3, 4, 5. </a:t>
            </a:r>
          </a:p>
          <a:p>
            <a:r>
              <a:rPr lang="en-US" dirty="0"/>
              <a:t>This is a discrete PDF because:</a:t>
            </a:r>
          </a:p>
          <a:p>
            <a:r>
              <a:rPr lang="en-US" dirty="0"/>
              <a:t>Each </a:t>
            </a:r>
            <a:r>
              <a:rPr lang="en-US" i="1" dirty="0"/>
              <a:t>P</a:t>
            </a:r>
            <a:r>
              <a:rPr lang="en-US" dirty="0"/>
              <a:t>(</a:t>
            </a:r>
            <a:r>
              <a:rPr lang="en-US" i="1" dirty="0"/>
              <a:t>x</a:t>
            </a:r>
            <a:r>
              <a:rPr lang="en-US" dirty="0"/>
              <a:t>) is between zero and one, inclusive.</a:t>
            </a:r>
          </a:p>
          <a:p>
            <a:r>
              <a:rPr lang="en-US" dirty="0"/>
              <a:t>The sum of the probabilities is one.</a:t>
            </a:r>
          </a:p>
          <a:p>
            <a:endParaRPr lang="en-US" dirty="0"/>
          </a:p>
        </p:txBody>
      </p:sp>
      <p:sp>
        <p:nvSpPr>
          <p:cNvPr id="4" name="Slide Number Placeholder 3">
            <a:extLst>
              <a:ext uri="{FF2B5EF4-FFF2-40B4-BE49-F238E27FC236}">
                <a16:creationId xmlns:a16="http://schemas.microsoft.com/office/drawing/2014/main" id="{ACCFEEE4-980A-A14E-8840-58D162C64DD6}"/>
              </a:ext>
            </a:extLst>
          </p:cNvPr>
          <p:cNvSpPr>
            <a:spLocks noGrp="1"/>
          </p:cNvSpPr>
          <p:nvPr>
            <p:ph type="sldNum" sz="quarter" idx="12"/>
          </p:nvPr>
        </p:nvSpPr>
        <p:spPr/>
        <p:txBody>
          <a:bodyPr/>
          <a:lstStyle/>
          <a:p>
            <a:fld id="{3A98EE3D-8CD1-4C3F-BD1C-C98C9596463C}" type="slidenum">
              <a:rPr lang="en-US" smtClean="0"/>
              <a:t>6</a:t>
            </a:fld>
            <a:endParaRPr lang="en-US" dirty="0"/>
          </a:p>
        </p:txBody>
      </p:sp>
      <p:pic>
        <p:nvPicPr>
          <p:cNvPr id="5" name="Picture 4" descr="Table 4.2">
            <a:extLst>
              <a:ext uri="{FF2B5EF4-FFF2-40B4-BE49-F238E27FC236}">
                <a16:creationId xmlns:a16="http://schemas.microsoft.com/office/drawing/2014/main" id="{C601388E-7EAE-827B-3BF9-D13E004C7DAF}"/>
              </a:ext>
            </a:extLst>
          </p:cNvPr>
          <p:cNvPicPr>
            <a:picLocks noChangeAspect="1"/>
          </p:cNvPicPr>
          <p:nvPr/>
        </p:nvPicPr>
        <p:blipFill rotWithShape="1">
          <a:blip r:embed="rId2"/>
          <a:srcRect l="38803" t="22222" r="38401" b="23903"/>
          <a:stretch/>
        </p:blipFill>
        <p:spPr>
          <a:xfrm>
            <a:off x="9299468" y="3104578"/>
            <a:ext cx="1435374" cy="2955735"/>
          </a:xfrm>
          <a:prstGeom prst="rect">
            <a:avLst/>
          </a:prstGeom>
        </p:spPr>
      </p:pic>
    </p:spTree>
    <p:extLst>
      <p:ext uri="{BB962C8B-B14F-4D97-AF65-F5344CB8AC3E}">
        <p14:creationId xmlns:p14="http://schemas.microsoft.com/office/powerpoint/2010/main" val="2585772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CF584-D0E5-81A2-FD59-937420CB35A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0B3816A-1D14-FC1A-921D-A54C3A480F43}"/>
              </a:ext>
            </a:extLst>
          </p:cNvPr>
          <p:cNvSpPr>
            <a:spLocks noGrp="1"/>
          </p:cNvSpPr>
          <p:nvPr>
            <p:ph idx="1"/>
          </p:nvPr>
        </p:nvSpPr>
        <p:spPr/>
        <p:txBody>
          <a:bodyPr>
            <a:normAutofit/>
          </a:bodyPr>
          <a:lstStyle/>
          <a:p>
            <a:r>
              <a:rPr lang="en-US" dirty="0"/>
              <a:t>Suppose Nancy has classes three days a week. She attends classes three days a week 80% of the time, two days 15% of the time, one day 4% of the time, and no days 1% of the time. Suppose one week is randomly selected.</a:t>
            </a:r>
          </a:p>
          <a:p>
            <a:r>
              <a:rPr lang="en-US" dirty="0"/>
              <a:t>a. Let X = the number of days Nancy ____________________.</a:t>
            </a:r>
          </a:p>
          <a:p>
            <a:r>
              <a:rPr lang="en-US" dirty="0"/>
              <a:t>b. X takes on what values?</a:t>
            </a:r>
          </a:p>
          <a:p>
            <a:r>
              <a:rPr lang="en-US" dirty="0"/>
              <a:t>c. Suppose one week is randomly chosen. Construct a probability distribution table (called a PDF table). The table should have two columns labeled x and P(x). What does the P(x) column sum to?</a:t>
            </a:r>
          </a:p>
        </p:txBody>
      </p:sp>
      <p:sp>
        <p:nvSpPr>
          <p:cNvPr id="4" name="Slide Number Placeholder 3">
            <a:extLst>
              <a:ext uri="{FF2B5EF4-FFF2-40B4-BE49-F238E27FC236}">
                <a16:creationId xmlns:a16="http://schemas.microsoft.com/office/drawing/2014/main" id="{923D8EB7-5F57-D970-5BF4-E713D6B7E0C2}"/>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1408640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15800-36FF-E2F6-DB83-D83E723050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D02FEF-0FF8-2BAD-F340-65B023846E83}"/>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2B007C92-9909-280C-90E9-DBAD41070232}"/>
              </a:ext>
            </a:extLst>
          </p:cNvPr>
          <p:cNvSpPr>
            <a:spLocks noGrp="1"/>
          </p:cNvSpPr>
          <p:nvPr>
            <p:ph idx="1"/>
          </p:nvPr>
        </p:nvSpPr>
        <p:spPr/>
        <p:txBody>
          <a:bodyPr>
            <a:normAutofit/>
          </a:bodyPr>
          <a:lstStyle/>
          <a:p>
            <a:r>
              <a:rPr lang="en-US" dirty="0"/>
              <a:t>a. Let X = the number of days Nancy attends class per week.</a:t>
            </a:r>
          </a:p>
          <a:p>
            <a:r>
              <a:rPr lang="en-US" dirty="0"/>
              <a:t>b. 0, 1, 2, and 3</a:t>
            </a:r>
          </a:p>
          <a:p>
            <a:r>
              <a:rPr lang="en-US" dirty="0"/>
              <a:t>c. See table:</a:t>
            </a:r>
          </a:p>
        </p:txBody>
      </p:sp>
      <p:sp>
        <p:nvSpPr>
          <p:cNvPr id="4" name="Slide Number Placeholder 3">
            <a:extLst>
              <a:ext uri="{FF2B5EF4-FFF2-40B4-BE49-F238E27FC236}">
                <a16:creationId xmlns:a16="http://schemas.microsoft.com/office/drawing/2014/main" id="{E49AA39F-E98B-3A9C-4E72-6BA55267BD62}"/>
              </a:ext>
            </a:extLst>
          </p:cNvPr>
          <p:cNvSpPr>
            <a:spLocks noGrp="1"/>
          </p:cNvSpPr>
          <p:nvPr>
            <p:ph type="sldNum" sz="quarter" idx="12"/>
          </p:nvPr>
        </p:nvSpPr>
        <p:spPr/>
        <p:txBody>
          <a:bodyPr/>
          <a:lstStyle/>
          <a:p>
            <a:fld id="{3A98EE3D-8CD1-4C3F-BD1C-C98C9596463C}" type="slidenum">
              <a:rPr lang="en-US" smtClean="0"/>
              <a:t>8</a:t>
            </a:fld>
            <a:endParaRPr lang="en-US" dirty="0"/>
          </a:p>
        </p:txBody>
      </p:sp>
      <p:pic>
        <p:nvPicPr>
          <p:cNvPr id="6" name="Picture 5">
            <a:extLst>
              <a:ext uri="{FF2B5EF4-FFF2-40B4-BE49-F238E27FC236}">
                <a16:creationId xmlns:a16="http://schemas.microsoft.com/office/drawing/2014/main" id="{F1015735-440C-55FD-0C0E-3E23FF7AAA0A}"/>
              </a:ext>
            </a:extLst>
          </p:cNvPr>
          <p:cNvPicPr>
            <a:picLocks noChangeAspect="1"/>
          </p:cNvPicPr>
          <p:nvPr/>
        </p:nvPicPr>
        <p:blipFill>
          <a:blip r:embed="rId2"/>
          <a:stretch>
            <a:fillRect/>
          </a:stretch>
        </p:blipFill>
        <p:spPr>
          <a:xfrm>
            <a:off x="1177220" y="3536816"/>
            <a:ext cx="7532393" cy="2162360"/>
          </a:xfrm>
          <a:prstGeom prst="rect">
            <a:avLst/>
          </a:prstGeom>
        </p:spPr>
      </p:pic>
    </p:spTree>
    <p:extLst>
      <p:ext uri="{BB962C8B-B14F-4D97-AF65-F5344CB8AC3E}">
        <p14:creationId xmlns:p14="http://schemas.microsoft.com/office/powerpoint/2010/main" val="1335208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EEEA5-D2FE-0AF9-ED70-76E68340B296}"/>
              </a:ext>
            </a:extLst>
          </p:cNvPr>
          <p:cNvSpPr>
            <a:spLocks noGrp="1"/>
          </p:cNvSpPr>
          <p:nvPr>
            <p:ph type="title"/>
          </p:nvPr>
        </p:nvSpPr>
        <p:spPr/>
        <p:txBody>
          <a:bodyPr/>
          <a:lstStyle/>
          <a:p>
            <a:r>
              <a:rPr lang="en-US" dirty="0"/>
              <a:t>Section 4.2</a:t>
            </a:r>
          </a:p>
        </p:txBody>
      </p:sp>
      <p:sp>
        <p:nvSpPr>
          <p:cNvPr id="3" name="Text Placeholder 2">
            <a:extLst>
              <a:ext uri="{FF2B5EF4-FFF2-40B4-BE49-F238E27FC236}">
                <a16:creationId xmlns:a16="http://schemas.microsoft.com/office/drawing/2014/main" id="{27F8F603-FB28-5C85-555B-946F6218AB15}"/>
              </a:ext>
            </a:extLst>
          </p:cNvPr>
          <p:cNvSpPr>
            <a:spLocks noGrp="1"/>
          </p:cNvSpPr>
          <p:nvPr>
            <p:ph type="body" idx="1"/>
          </p:nvPr>
        </p:nvSpPr>
        <p:spPr/>
        <p:txBody>
          <a:bodyPr/>
          <a:lstStyle/>
          <a:p>
            <a:r>
              <a:rPr lang="en-US" dirty="0"/>
              <a:t>Mean or Expected Value and Standard Deviation</a:t>
            </a:r>
          </a:p>
        </p:txBody>
      </p:sp>
      <p:sp>
        <p:nvSpPr>
          <p:cNvPr id="4" name="Slide Number Placeholder 3">
            <a:extLst>
              <a:ext uri="{FF2B5EF4-FFF2-40B4-BE49-F238E27FC236}">
                <a16:creationId xmlns:a16="http://schemas.microsoft.com/office/drawing/2014/main" id="{1213CBD0-37F0-467B-C0EF-366DE629CCF9}"/>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1563546056"/>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3F7EDC-E5B4-4BBC-9D2A-CBE6D46C37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Statistics focus</Template>
  <TotalTime>3008</TotalTime>
  <Words>3103</Words>
  <Application>Microsoft Office PowerPoint</Application>
  <PresentationFormat>Widescreen</PresentationFormat>
  <Paragraphs>272</Paragraphs>
  <Slides>40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Aptos</vt:lpstr>
      <vt:lpstr>Arial</vt:lpstr>
      <vt:lpstr>Bookman Old Style</vt:lpstr>
      <vt:lpstr>Calibri</vt:lpstr>
      <vt:lpstr>Cambria Math</vt:lpstr>
      <vt:lpstr>Franklin Gothic Book</vt:lpstr>
      <vt:lpstr>Neue Helvetica W01</vt:lpstr>
      <vt:lpstr>Custom</vt:lpstr>
      <vt:lpstr>Chapter 4 Discrete Random Variables</vt:lpstr>
      <vt:lpstr>Objectives</vt:lpstr>
      <vt:lpstr>Section 4.1</vt:lpstr>
      <vt:lpstr>Random Variable Notation</vt:lpstr>
      <vt:lpstr>Probability Distribution Function  for a Discrete Random Variable</vt:lpstr>
      <vt:lpstr>Probability Distribution Function  for a Discrete Random Variable Example</vt:lpstr>
      <vt:lpstr>Example</vt:lpstr>
      <vt:lpstr>Example - Answers</vt:lpstr>
      <vt:lpstr>Section 4.2</vt:lpstr>
      <vt:lpstr>Mean or Expected Value</vt:lpstr>
      <vt:lpstr>Mean or Expected Value (Continued)</vt:lpstr>
      <vt:lpstr>Formulas for Expected Value and Standard Deviation</vt:lpstr>
      <vt:lpstr>Why Do We Have Different Formulas?</vt:lpstr>
      <vt:lpstr>One Situation, Two Ways</vt:lpstr>
      <vt:lpstr>Expected Value Example</vt:lpstr>
      <vt:lpstr>Example</vt:lpstr>
      <vt:lpstr>Example - Answers</vt:lpstr>
      <vt:lpstr>Example</vt:lpstr>
      <vt:lpstr>Example - Answers</vt:lpstr>
      <vt:lpstr>Example</vt:lpstr>
      <vt:lpstr>Example - Answers</vt:lpstr>
      <vt:lpstr>Example</vt:lpstr>
      <vt:lpstr>Example - Answers</vt:lpstr>
      <vt:lpstr>Example - Answers</vt:lpstr>
      <vt:lpstr>Section 4.3</vt:lpstr>
      <vt:lpstr>Binomial Distribution</vt:lpstr>
      <vt:lpstr>Example of “Success”</vt:lpstr>
      <vt:lpstr>Notation for the Binomial Probability Distribution Function</vt:lpstr>
      <vt:lpstr>Example of Binomial Distribution Problem</vt:lpstr>
      <vt:lpstr>The Binomial Formula</vt:lpstr>
      <vt:lpstr>What is (n¦x)??</vt:lpstr>
      <vt:lpstr>Situations that Use (n¦x)</vt:lpstr>
      <vt:lpstr>Other Binomial Distribution Formulas</vt:lpstr>
      <vt:lpstr>Example</vt:lpstr>
      <vt:lpstr>Example - Answers</vt:lpstr>
      <vt:lpstr>Example </vt:lpstr>
      <vt:lpstr>Example - Answers</vt:lpstr>
      <vt:lpstr>Example</vt:lpstr>
      <vt:lpstr>Example - Answer</vt:lpstr>
      <vt:lpstr>Other Discrete Probability Distributions Exist!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Jen Hill</cp:lastModifiedBy>
  <cp:revision>5</cp:revision>
  <dcterms:created xsi:type="dcterms:W3CDTF">2025-02-12T15:23:18Z</dcterms:created>
  <dcterms:modified xsi:type="dcterms:W3CDTF">2025-02-22T19:33:58Z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