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38"/>
  </p:notesMasterIdLst>
  <p:sldIdLst>
    <p:sldId id="298" r:id="rId5"/>
    <p:sldId id="299" r:id="rId6"/>
    <p:sldId id="399" r:id="rId7"/>
    <p:sldId id="300" r:id="rId8"/>
    <p:sldId id="301" r:id="rId9"/>
    <p:sldId id="302" r:id="rId10"/>
    <p:sldId id="303" r:id="rId11"/>
    <p:sldId id="307" r:id="rId12"/>
    <p:sldId id="305" r:id="rId13"/>
    <p:sldId id="306" r:id="rId14"/>
    <p:sldId id="379" r:id="rId15"/>
    <p:sldId id="385" r:id="rId16"/>
    <p:sldId id="381" r:id="rId17"/>
    <p:sldId id="382" r:id="rId18"/>
    <p:sldId id="383" r:id="rId19"/>
    <p:sldId id="384" r:id="rId20"/>
    <p:sldId id="309" r:id="rId21"/>
    <p:sldId id="308" r:id="rId22"/>
    <p:sldId id="394" r:id="rId23"/>
    <p:sldId id="395" r:id="rId24"/>
    <p:sldId id="396" r:id="rId25"/>
    <p:sldId id="388" r:id="rId26"/>
    <p:sldId id="389" r:id="rId27"/>
    <p:sldId id="390" r:id="rId28"/>
    <p:sldId id="391" r:id="rId29"/>
    <p:sldId id="392" r:id="rId30"/>
    <p:sldId id="393" r:id="rId31"/>
    <p:sldId id="397" r:id="rId32"/>
    <p:sldId id="398" r:id="rId33"/>
    <p:sldId id="400" r:id="rId34"/>
    <p:sldId id="401" r:id="rId35"/>
    <p:sldId id="402" r:id="rId36"/>
    <p:sldId id="403"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89" autoAdjust="0"/>
    <p:restoredTop sz="94619" autoAdjust="0"/>
  </p:normalViewPr>
  <p:slideViewPr>
    <p:cSldViewPr snapToGrid="0">
      <p:cViewPr varScale="1">
        <p:scale>
          <a:sx n="87" d="100"/>
          <a:sy n="87" d="100"/>
        </p:scale>
        <p:origin x="60" y="249"/>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566C8F3-0599-4B9E-94DE-FE7A426A9B8F}" type="datetimeFigureOut">
              <a:rPr lang="en-US" smtClean="0"/>
              <a:t>1/30/2026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3143074-8DF4-4D1B-81E0-5FAF7DB87AF3}" type="slidenum">
              <a:rPr lang="en-US" smtClean="0"/>
              <a:t>‹#›</a:t>
            </a:fld>
            <a:endParaRPr lang="en-US"/>
          </a:p>
        </p:txBody>
      </p:sp>
    </p:spTree>
    <p:extLst>
      <p:ext uri="{BB962C8B-B14F-4D97-AF65-F5344CB8AC3E}">
        <p14:creationId xmlns:p14="http://schemas.microsoft.com/office/powerpoint/2010/main" val="35188462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9E3965E-AC41-4711-9D10-E25ABB132D86}"/>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90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645152"/>
            <a:ext cx="10058400" cy="1143000"/>
          </a:xfrm>
        </p:spPr>
        <p:txBody>
          <a:bodyPr lIns="91440" rIns="91440">
            <a:normAutofit/>
          </a:bodyPr>
          <a:lstStyle>
            <a:lvl1pPr marL="0" indent="0" algn="l">
              <a:buNone/>
              <a:defRPr sz="2400" cap="all" spc="200" baseline="0">
                <a:solidFill>
                  <a:schemeClr val="tx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cxnSp>
        <p:nvCxnSpPr>
          <p:cNvPr id="9" name="Straight Connector 8">
            <a:extLst>
              <a:ext uri="{FF2B5EF4-FFF2-40B4-BE49-F238E27FC236}">
                <a16:creationId xmlns:a16="http://schemas.microsoft.com/office/drawing/2014/main" id="{1F5DC8C3-BA5F-4EED-BB9A-A14272BD82A1}"/>
              </a:ext>
            </a:extLst>
          </p:cNvPr>
          <p:cNvCxnSpPr/>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9925CCF1-92C0-4AF3-BFAF-4921631915AB}"/>
              </a:ext>
            </a:extLst>
          </p:cNvPr>
          <p:cNvSpPr>
            <a:spLocks noGrp="1"/>
          </p:cNvSpPr>
          <p:nvPr>
            <p:ph type="dt" sz="half" idx="10"/>
          </p:nvPr>
        </p:nvSpPr>
        <p:spPr/>
        <p:txBody>
          <a:bodyPr/>
          <a:lstStyle/>
          <a:p>
            <a:fld id="{018F8735-6B25-410A-8936-E29DA821E262}" type="datetime1">
              <a:rPr lang="en-US" smtClean="0"/>
              <a:t>1/30/2026</a:t>
            </a:fld>
            <a:endParaRPr lang="en-US" dirty="0"/>
          </a:p>
        </p:txBody>
      </p:sp>
      <p:sp>
        <p:nvSpPr>
          <p:cNvPr id="5" name="Footer Placeholder 4">
            <a:extLst>
              <a:ext uri="{FF2B5EF4-FFF2-40B4-BE49-F238E27FC236}">
                <a16:creationId xmlns:a16="http://schemas.microsoft.com/office/drawing/2014/main" id="{051A78A9-3DFF-4937-A9F2-5D8CF495F36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FAEB271-5CC0-4759-BC6E-8BE53AB227C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6234375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354D8B55-9EA8-4B81-8E84-9B93B0A27559}"/>
              </a:ext>
            </a:extLst>
          </p:cNvPr>
          <p:cNvSpPr>
            <a:spLocks noGrp="1"/>
          </p:cNvSpPr>
          <p:nvPr>
            <p:ph type="dt" sz="half" idx="10"/>
          </p:nvPr>
        </p:nvSpPr>
        <p:spPr/>
        <p:txBody>
          <a:bodyPr/>
          <a:lstStyle/>
          <a:p>
            <a:fld id="{18096F25-83C6-4159-8286-BCB9C7A92405}" type="datetime1">
              <a:rPr lang="en-US" smtClean="0"/>
              <a:t>1/30/2026</a:t>
            </a:fld>
            <a:endParaRPr lang="en-US" dirty="0"/>
          </a:p>
        </p:txBody>
      </p:sp>
      <p:sp>
        <p:nvSpPr>
          <p:cNvPr id="8" name="Footer Placeholder 7">
            <a:extLst>
              <a:ext uri="{FF2B5EF4-FFF2-40B4-BE49-F238E27FC236}">
                <a16:creationId xmlns:a16="http://schemas.microsoft.com/office/drawing/2014/main" id="{062CA021-2578-47CB-822C-BDDFF7223B2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5404659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585C21A-8B93-4657-B5DF-7EAEAD3BE127}"/>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title"/>
          </p:nvPr>
        </p:nvSpPr>
        <p:spPr>
          <a:xfrm>
            <a:off x="1097280" y="758952"/>
            <a:ext cx="10058400" cy="3566160"/>
          </a:xfrm>
        </p:spPr>
        <p:txBody>
          <a:bodyPr anchor="b" anchorCtr="0">
            <a:normAutofit/>
          </a:bodyPr>
          <a:lstStyle>
            <a:lvl1pPr>
              <a:lnSpc>
                <a:spcPct val="90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663440"/>
            <a:ext cx="10058400" cy="1143000"/>
          </a:xfrm>
        </p:spPr>
        <p:txBody>
          <a:bodyPr lIns="91440" rIns="91440" anchor="t" anchorCtr="0">
            <a:normAutofit/>
          </a:bodyPr>
          <a:lstStyle>
            <a:lvl1pPr marL="0" indent="0">
              <a:buNone/>
              <a:defRPr sz="2400" cap="all" spc="200" baseline="0">
                <a:solidFill>
                  <a:schemeClr val="tx1"/>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cxnSp>
        <p:nvCxnSpPr>
          <p:cNvPr id="9" name="Straight Connector 8">
            <a:extLst>
              <a:ext uri="{FF2B5EF4-FFF2-40B4-BE49-F238E27FC236}">
                <a16:creationId xmlns:a16="http://schemas.microsoft.com/office/drawing/2014/main" id="{459DE2C1-4C52-40A3-8959-27B2C1BEBFF6}"/>
              </a:ext>
            </a:extLst>
          </p:cNvPr>
          <p:cNvCxnSpPr/>
          <p:nvPr/>
        </p:nvCxnSpPr>
        <p:spPr>
          <a:xfrm>
            <a:off x="1207658" y="4485132"/>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 name="Date Placeholder 6">
            <a:extLst>
              <a:ext uri="{FF2B5EF4-FFF2-40B4-BE49-F238E27FC236}">
                <a16:creationId xmlns:a16="http://schemas.microsoft.com/office/drawing/2014/main" id="{AAF2E137-EC28-48F8-9198-1F02539029B6}"/>
              </a:ext>
            </a:extLst>
          </p:cNvPr>
          <p:cNvSpPr>
            <a:spLocks noGrp="1"/>
          </p:cNvSpPr>
          <p:nvPr>
            <p:ph type="dt" sz="half" idx="10"/>
          </p:nvPr>
        </p:nvSpPr>
        <p:spPr/>
        <p:txBody>
          <a:bodyPr/>
          <a:lstStyle/>
          <a:p>
            <a:fld id="{ABFD9328-A4E4-4915-B1A6-2C43818E4879}" type="datetime1">
              <a:rPr lang="en-US" smtClean="0"/>
              <a:t>1/30/2026</a:t>
            </a:fld>
            <a:endParaRPr lang="en-US" dirty="0"/>
          </a:p>
        </p:txBody>
      </p:sp>
      <p:sp>
        <p:nvSpPr>
          <p:cNvPr id="8" name="Footer Placeholder 7">
            <a:extLst>
              <a:ext uri="{FF2B5EF4-FFF2-40B4-BE49-F238E27FC236}">
                <a16:creationId xmlns:a16="http://schemas.microsoft.com/office/drawing/2014/main" id="{189422CD-6F62-4DD6-89EF-07A60B42D219}"/>
              </a:ext>
            </a:extLst>
          </p:cNvPr>
          <p:cNvSpPr>
            <a:spLocks noGrp="1"/>
          </p:cNvSpPr>
          <p:nvPr>
            <p:ph type="ftr" sz="quarter" idx="11"/>
          </p:nvPr>
        </p:nvSpPr>
        <p:spPr/>
        <p:txBody>
          <a:bodyPr/>
          <a:lstStyle/>
          <a:p>
            <a:endParaRPr lang="en-US" dirty="0"/>
          </a:p>
        </p:txBody>
      </p:sp>
      <p:sp>
        <p:nvSpPr>
          <p:cNvPr id="11" name="Slide Number Placeholder 10">
            <a:extLst>
              <a:ext uri="{FF2B5EF4-FFF2-40B4-BE49-F238E27FC236}">
                <a16:creationId xmlns:a16="http://schemas.microsoft.com/office/drawing/2014/main" id="{69C6AFF8-42B4-4D05-969B-9F5FB335555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7627835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2120900"/>
            <a:ext cx="4639736" cy="37481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15944" y="2120900"/>
            <a:ext cx="4639736" cy="37481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5782D47D-B0DC-4C40-BCC6-BBBA32584A38}"/>
              </a:ext>
            </a:extLst>
          </p:cNvPr>
          <p:cNvSpPr>
            <a:spLocks noGrp="1"/>
          </p:cNvSpPr>
          <p:nvPr>
            <p:ph type="dt" sz="half" idx="10"/>
          </p:nvPr>
        </p:nvSpPr>
        <p:spPr/>
        <p:txBody>
          <a:bodyPr/>
          <a:lstStyle/>
          <a:p>
            <a:fld id="{579036CD-EE71-430D-9766-6BC4CB92C20D}" type="datetime1">
              <a:rPr lang="en-US" smtClean="0"/>
              <a:t>1/30/2026</a:t>
            </a:fld>
            <a:endParaRPr lang="en-US" dirty="0"/>
          </a:p>
        </p:txBody>
      </p:sp>
      <p:sp>
        <p:nvSpPr>
          <p:cNvPr id="9" name="Footer Placeholder 8">
            <a:extLst>
              <a:ext uri="{FF2B5EF4-FFF2-40B4-BE49-F238E27FC236}">
                <a16:creationId xmlns:a16="http://schemas.microsoft.com/office/drawing/2014/main" id="{4690D34E-7EBD-44B2-83CA-4C126A18D7EF}"/>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2AC511A1-9BBD-42DE-92FB-2AF44F8E97A9}"/>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5883595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958274"/>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15944"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15944" y="2958273"/>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8AF8A515-AA94-45D1-9223-5C2272618D85}"/>
              </a:ext>
            </a:extLst>
          </p:cNvPr>
          <p:cNvSpPr>
            <a:spLocks noGrp="1"/>
          </p:cNvSpPr>
          <p:nvPr>
            <p:ph type="dt" sz="half" idx="10"/>
          </p:nvPr>
        </p:nvSpPr>
        <p:spPr/>
        <p:txBody>
          <a:bodyPr/>
          <a:lstStyle/>
          <a:p>
            <a:fld id="{C25AC53D-642D-4C2E-908E-7A48C76CFAE2}" type="datetime1">
              <a:rPr lang="en-US" smtClean="0"/>
              <a:t>1/30/2026</a:t>
            </a:fld>
            <a:endParaRPr lang="en-US" dirty="0"/>
          </a:p>
        </p:txBody>
      </p:sp>
      <p:sp>
        <p:nvSpPr>
          <p:cNvPr id="11" name="Footer Placeholder 10">
            <a:extLst>
              <a:ext uri="{FF2B5EF4-FFF2-40B4-BE49-F238E27FC236}">
                <a16:creationId xmlns:a16="http://schemas.microsoft.com/office/drawing/2014/main" id="{D052F5BC-98E0-4D60-AD67-9547738B7DD4}"/>
              </a:ext>
            </a:extLst>
          </p:cNvPr>
          <p:cNvSpPr>
            <a:spLocks noGrp="1"/>
          </p:cNvSpPr>
          <p:nvPr>
            <p:ph type="ftr" sz="quarter" idx="11"/>
          </p:nvPr>
        </p:nvSpPr>
        <p:spPr/>
        <p:txBody>
          <a:bodyPr/>
          <a:lstStyle/>
          <a:p>
            <a:endParaRPr lang="en-US" dirty="0"/>
          </a:p>
        </p:txBody>
      </p:sp>
      <p:sp>
        <p:nvSpPr>
          <p:cNvPr id="12" name="Slide Number Placeholder 11">
            <a:extLst>
              <a:ext uri="{FF2B5EF4-FFF2-40B4-BE49-F238E27FC236}">
                <a16:creationId xmlns:a16="http://schemas.microsoft.com/office/drawing/2014/main" id="{A38552DC-952E-41EA-AAAF-C2187523C0B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9639257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Date Placeholder 5">
            <a:extLst>
              <a:ext uri="{FF2B5EF4-FFF2-40B4-BE49-F238E27FC236}">
                <a16:creationId xmlns:a16="http://schemas.microsoft.com/office/drawing/2014/main" id="{7392073F-158F-44A3-8913-917AFFC1BC20}"/>
              </a:ext>
            </a:extLst>
          </p:cNvPr>
          <p:cNvSpPr>
            <a:spLocks noGrp="1"/>
          </p:cNvSpPr>
          <p:nvPr>
            <p:ph type="dt" sz="half" idx="10"/>
          </p:nvPr>
        </p:nvSpPr>
        <p:spPr/>
        <p:txBody>
          <a:bodyPr/>
          <a:lstStyle/>
          <a:p>
            <a:fld id="{F0CBA6F9-0908-4B54-9C6C-8D80D4DCC1F8}" type="datetime1">
              <a:rPr lang="en-US" smtClean="0"/>
              <a:t>1/30/2026</a:t>
            </a:fld>
            <a:endParaRPr lang="en-US" dirty="0"/>
          </a:p>
        </p:txBody>
      </p:sp>
      <p:sp>
        <p:nvSpPr>
          <p:cNvPr id="7" name="Footer Placeholder 6">
            <a:extLst>
              <a:ext uri="{FF2B5EF4-FFF2-40B4-BE49-F238E27FC236}">
                <a16:creationId xmlns:a16="http://schemas.microsoft.com/office/drawing/2014/main" id="{EED72207-24CA-42B7-A975-2F8E41CBA904}"/>
              </a:ext>
            </a:extLst>
          </p:cNvPr>
          <p:cNvSpPr>
            <a:spLocks noGrp="1"/>
          </p:cNvSpPr>
          <p:nvPr>
            <p:ph type="ftr" sz="quarter" idx="11"/>
          </p:nvPr>
        </p:nvSpPr>
        <p:spPr/>
        <p:txBody>
          <a:bodyPr/>
          <a:lstStyle/>
          <a:p>
            <a:endParaRPr lang="en-US" dirty="0"/>
          </a:p>
        </p:txBody>
      </p:sp>
      <p:sp>
        <p:nvSpPr>
          <p:cNvPr id="8" name="Slide Number Placeholder 7">
            <a:extLst>
              <a:ext uri="{FF2B5EF4-FFF2-40B4-BE49-F238E27FC236}">
                <a16:creationId xmlns:a16="http://schemas.microsoft.com/office/drawing/2014/main" id="{D01080F2-251A-4B88-9A62-16F46D724F83}"/>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2685433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8E9C91B-7EAD-4562-AB0E-DFB9663AECE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a:extLst>
              <a:ext uri="{FF2B5EF4-FFF2-40B4-BE49-F238E27FC236}">
                <a16:creationId xmlns:a16="http://schemas.microsoft.com/office/drawing/2014/main" id="{94E9223F-721F-47BF-9FD5-0F8D12FF0DE1}"/>
              </a:ext>
            </a:extLst>
          </p:cNvPr>
          <p:cNvSpPr>
            <a:spLocks noGrp="1"/>
          </p:cNvSpPr>
          <p:nvPr>
            <p:ph type="dt" sz="half" idx="10"/>
          </p:nvPr>
        </p:nvSpPr>
        <p:spPr/>
        <p:txBody>
          <a:bodyPr/>
          <a:lstStyle/>
          <a:p>
            <a:fld id="{70D4FFF7-9613-44CB-833C-DE664117F20B}" type="datetime1">
              <a:rPr lang="en-US" smtClean="0"/>
              <a:t>1/30/2026</a:t>
            </a:fld>
            <a:endParaRPr lang="en-US" dirty="0"/>
          </a:p>
        </p:txBody>
      </p:sp>
      <p:sp>
        <p:nvSpPr>
          <p:cNvPr id="3" name="Footer Placeholder 2">
            <a:extLst>
              <a:ext uri="{FF2B5EF4-FFF2-40B4-BE49-F238E27FC236}">
                <a16:creationId xmlns:a16="http://schemas.microsoft.com/office/drawing/2014/main" id="{05915714-6BBA-4593-8591-4E26F7D58D9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33393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6D90D66-BCB9-4229-A829-628874352AC0}"/>
              </a:ext>
            </a:extLst>
          </p:cNvPr>
          <p:cNvSpPr/>
          <p:nvPr/>
        </p:nvSpPr>
        <p:spPr>
          <a:xfrm>
            <a:off x="16" y="0"/>
            <a:ext cx="4654296"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3466" y="786383"/>
            <a:ext cx="3517567" cy="2093975"/>
          </a:xfrm>
        </p:spPr>
        <p:txBody>
          <a:bodyPr anchor="b">
            <a:normAutofit/>
          </a:bodyPr>
          <a:lstStyle>
            <a:lvl1pPr>
              <a:lnSpc>
                <a:spcPct val="90000"/>
              </a:lnSpc>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5458984" y="812799"/>
            <a:ext cx="5928344" cy="52947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43465" y="3043050"/>
            <a:ext cx="3517567" cy="3064505"/>
          </a:xfrm>
        </p:spPr>
        <p:txBody>
          <a:bodyPr lIns="91440" rIns="91440">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43464" y="6446520"/>
            <a:ext cx="3517568" cy="365125"/>
          </a:xfrm>
        </p:spPr>
        <p:txBody>
          <a:bodyPr/>
          <a:lstStyle>
            <a:lvl1pPr algn="l">
              <a:defRPr/>
            </a:lvl1pPr>
          </a:lstStyle>
          <a:p>
            <a:fld id="{35B37557-D27D-4B9B-A23D-1EFA36086BBB}" type="datetime1">
              <a:rPr lang="en-US" smtClean="0"/>
              <a:t>1/30/2026</a:t>
            </a:fld>
            <a:endParaRPr lang="en-US" dirty="0"/>
          </a:p>
        </p:txBody>
      </p:sp>
      <p:sp>
        <p:nvSpPr>
          <p:cNvPr id="6" name="Footer Placeholder 5"/>
          <p:cNvSpPr>
            <a:spLocks noGrp="1"/>
          </p:cNvSpPr>
          <p:nvPr>
            <p:ph type="ftr" sz="quarter" idx="11"/>
          </p:nvPr>
        </p:nvSpPr>
        <p:spPr>
          <a:xfrm>
            <a:off x="5458983" y="6446520"/>
            <a:ext cx="5334019"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37711844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A134939-39C0-4522-A125-A13DFDA66490}"/>
              </a:ext>
            </a:extLst>
          </p:cNvPr>
          <p:cNvSpPr/>
          <p:nvPr/>
        </p:nvSpPr>
        <p:spPr>
          <a:xfrm>
            <a:off x="0" y="4578350"/>
            <a:ext cx="12188825" cy="227965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15" y="0"/>
            <a:ext cx="12191985" cy="4578350"/>
          </a:xfrm>
          <a:solidFill>
            <a:schemeClr val="bg1">
              <a:lumMod val="85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1097279" y="4799362"/>
            <a:ext cx="10113645" cy="743682"/>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1097279" y="5715000"/>
            <a:ext cx="10113264" cy="609600"/>
          </a:xfrm>
        </p:spPr>
        <p:txBody>
          <a:bodyPr lIns="91440" tIns="0" rIns="91440" bIns="0">
            <a:normAutofit/>
          </a:bodyPr>
          <a:lstStyle>
            <a:lvl1pPr marL="0" indent="0">
              <a:spcBef>
                <a:spcPts val="0"/>
              </a:spcBef>
              <a:spcAft>
                <a:spcPts val="600"/>
              </a:spcAft>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2BECCD43-0010-4D50-A073-939FFDC33220}" type="datetime1">
              <a:rPr lang="en-US" smtClean="0"/>
              <a:t>1/30/2026</a:t>
            </a:fld>
            <a:endParaRPr lang="en-US" dirty="0"/>
          </a:p>
        </p:txBody>
      </p:sp>
      <p:sp>
        <p:nvSpPr>
          <p:cNvPr id="6" name="Footer Placeholder 5"/>
          <p:cNvSpPr>
            <a:spLocks noGrp="1"/>
          </p:cNvSpPr>
          <p:nvPr>
            <p:ph type="ftr" sz="quarter" idx="11"/>
          </p:nvPr>
        </p:nvSpPr>
        <p:spPr>
          <a:xfrm>
            <a:off x="1097279" y="6446838"/>
            <a:ext cx="6818262" cy="365125"/>
          </a:xfrm>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2016137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16A0E3C-60E6-4F39-BC55-5F7C224E1F7C}"/>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2108201"/>
            <a:ext cx="10058400" cy="3760891"/>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18426" y="6446838"/>
            <a:ext cx="2584850" cy="365125"/>
          </a:xfrm>
          <a:prstGeom prst="rect">
            <a:avLst/>
          </a:prstGeom>
        </p:spPr>
        <p:txBody>
          <a:bodyPr vert="horz" lIns="91440" tIns="45720" rIns="91440" bIns="45720" rtlCol="0" anchor="ctr"/>
          <a:lstStyle>
            <a:lvl1pPr algn="r">
              <a:defRPr sz="800">
                <a:solidFill>
                  <a:srgbClr val="FFFFFF"/>
                </a:solidFill>
              </a:defRPr>
            </a:lvl1pPr>
          </a:lstStyle>
          <a:p>
            <a:fld id="{C2AB1FAC-93BB-470C-ACF8-3DA324B9EAD4}" type="datetime1">
              <a:rPr lang="en-US" smtClean="0"/>
              <a:t>1/30/2026</a:t>
            </a:fld>
            <a:endParaRPr lang="en-US" dirty="0"/>
          </a:p>
        </p:txBody>
      </p:sp>
      <p:sp>
        <p:nvSpPr>
          <p:cNvPr id="5" name="Footer Placeholder 4"/>
          <p:cNvSpPr>
            <a:spLocks noGrp="1"/>
          </p:cNvSpPr>
          <p:nvPr>
            <p:ph type="ftr" sz="quarter" idx="3"/>
          </p:nvPr>
        </p:nvSpPr>
        <p:spPr>
          <a:xfrm>
            <a:off x="1097279" y="6446838"/>
            <a:ext cx="6818262" cy="365125"/>
          </a:xfrm>
          <a:prstGeom prst="rect">
            <a:avLst/>
          </a:prstGeom>
        </p:spPr>
        <p:txBody>
          <a:bodyPr vert="horz" lIns="91440" tIns="45720" rIns="91440" bIns="45720" rtlCol="0" anchor="ctr"/>
          <a:lstStyle>
            <a:lvl1pPr algn="l">
              <a:defRPr sz="8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10993582" y="6446838"/>
            <a:ext cx="780010" cy="365125"/>
          </a:xfrm>
          <a:prstGeom prst="rect">
            <a:avLst/>
          </a:prstGeom>
        </p:spPr>
        <p:txBody>
          <a:bodyPr vert="horz" lIns="91440" tIns="45720" rIns="91440" bIns="45720" rtlCol="0" anchor="ctr"/>
          <a:lstStyle>
            <a:lvl1pPr algn="l">
              <a:defRPr sz="800">
                <a:solidFill>
                  <a:srgbClr val="FFFFFF"/>
                </a:solidFill>
              </a:defRPr>
            </a:lvl1pPr>
          </a:lstStyle>
          <a:p>
            <a:fld id="{3A98EE3D-8CD1-4C3F-BD1C-C98C9596463C}" type="slidenum">
              <a:rPr lang="en-US" smtClean="0"/>
              <a:t>‹#›</a:t>
            </a:fld>
            <a:endParaRPr lang="en-US" dirty="0"/>
          </a:p>
        </p:txBody>
      </p:sp>
      <p:cxnSp>
        <p:nvCxnSpPr>
          <p:cNvPr id="10" name="Straight Connector 9">
            <a:extLst>
              <a:ext uri="{FF2B5EF4-FFF2-40B4-BE49-F238E27FC236}">
                <a16:creationId xmlns:a16="http://schemas.microsoft.com/office/drawing/2014/main" id="{C5025DAC-8B93-4160-B017-3A274A5828C0}"/>
              </a:ext>
            </a:extLst>
          </p:cNvPr>
          <p:cNvCxnSpPr/>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6030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hf hdr="0" ftr="0" dt="0"/>
  <p:txStyles>
    <p:title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110000"/>
        </a:lnSpc>
        <a:spcBef>
          <a:spcPts val="1200"/>
        </a:spcBef>
        <a:spcAft>
          <a:spcPts val="200"/>
        </a:spcAft>
        <a:buClr>
          <a:schemeClr val="accent1"/>
        </a:buClr>
        <a:buSzPct val="100000"/>
        <a:buFont typeface="Calibri" panose="020F0502020204030204" pitchFamily="34" charset="0"/>
        <a:buChar char=" "/>
        <a:defRPr sz="19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7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2FDF0794-1B86-42B2-B8C7-F60123E638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726" cy="6858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Franklin Gothic Book" panose="020F0502020204030204"/>
              <a:ea typeface="+mn-ea"/>
              <a:cs typeface="+mn-cs"/>
            </a:endParaRPr>
          </a:p>
        </p:txBody>
      </p:sp>
      <p:pic>
        <p:nvPicPr>
          <p:cNvPr id="4" name="Picture 3" descr="A close up of a piece of paper with a pencil laying on top">
            <a:extLst>
              <a:ext uri="{FF2B5EF4-FFF2-40B4-BE49-F238E27FC236}">
                <a16:creationId xmlns:a16="http://schemas.microsoft.com/office/drawing/2014/main" id="{65810330-F0B5-43C9-BC34-094FFB5C0529}"/>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35" name="Rectangle 34">
            <a:extLst>
              <a:ext uri="{FF2B5EF4-FFF2-40B4-BE49-F238E27FC236}">
                <a16:creationId xmlns:a16="http://schemas.microsoft.com/office/drawing/2014/main" id="{C5373426-E26E-431D-959C-5DB96C0B62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12607" y="1238442"/>
            <a:ext cx="3635926" cy="4355751"/>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Franklin Gothic Book" panose="020F0502020204030204"/>
              <a:ea typeface="+mn-ea"/>
              <a:cs typeface="+mn-cs"/>
            </a:endParaRPr>
          </a:p>
        </p:txBody>
      </p:sp>
      <p:sp>
        <p:nvSpPr>
          <p:cNvPr id="2" name="Title 1">
            <a:extLst>
              <a:ext uri="{FF2B5EF4-FFF2-40B4-BE49-F238E27FC236}">
                <a16:creationId xmlns:a16="http://schemas.microsoft.com/office/drawing/2014/main" id="{9AB2EA78-AEB3-469B-9025-3B17201A457B}"/>
              </a:ext>
            </a:extLst>
          </p:cNvPr>
          <p:cNvSpPr>
            <a:spLocks noGrp="1"/>
          </p:cNvSpPr>
          <p:nvPr>
            <p:ph type="ctrTitle"/>
          </p:nvPr>
        </p:nvSpPr>
        <p:spPr>
          <a:xfrm>
            <a:off x="8123416" y="1475234"/>
            <a:ext cx="3214307" cy="2901694"/>
          </a:xfrm>
        </p:spPr>
        <p:txBody>
          <a:bodyPr anchor="b">
            <a:normAutofit/>
          </a:bodyPr>
          <a:lstStyle/>
          <a:p>
            <a:r>
              <a:rPr lang="en-US" sz="4000" dirty="0">
                <a:solidFill>
                  <a:schemeClr val="tx1"/>
                </a:solidFill>
              </a:rPr>
              <a:t>Chapter 5 Continuous Random Variables</a:t>
            </a:r>
          </a:p>
        </p:txBody>
      </p:sp>
      <p:sp>
        <p:nvSpPr>
          <p:cNvPr id="3" name="Subtitle 2">
            <a:extLst>
              <a:ext uri="{FF2B5EF4-FFF2-40B4-BE49-F238E27FC236}">
                <a16:creationId xmlns:a16="http://schemas.microsoft.com/office/drawing/2014/main" id="{255E1F2F-E259-4EA8-9FFD-3A10AF541859}"/>
              </a:ext>
            </a:extLst>
          </p:cNvPr>
          <p:cNvSpPr>
            <a:spLocks noGrp="1"/>
          </p:cNvSpPr>
          <p:nvPr>
            <p:ph type="subTitle" idx="1"/>
          </p:nvPr>
        </p:nvSpPr>
        <p:spPr>
          <a:xfrm>
            <a:off x="8127750" y="4608576"/>
            <a:ext cx="3205640" cy="774186"/>
          </a:xfrm>
        </p:spPr>
        <p:txBody>
          <a:bodyPr anchor="t">
            <a:normAutofit/>
          </a:bodyPr>
          <a:lstStyle/>
          <a:p>
            <a:pPr>
              <a:lnSpc>
                <a:spcPct val="100000"/>
              </a:lnSpc>
            </a:pPr>
            <a:r>
              <a:rPr lang="en-US" sz="1600" dirty="0" err="1"/>
              <a:t>Openstax</a:t>
            </a:r>
            <a:r>
              <a:rPr lang="en-US" sz="1600" dirty="0"/>
              <a:t> statistics</a:t>
            </a:r>
          </a:p>
        </p:txBody>
      </p:sp>
      <p:cxnSp>
        <p:nvCxnSpPr>
          <p:cNvPr id="37" name="Straight Connector 36">
            <a:extLst>
              <a:ext uri="{FF2B5EF4-FFF2-40B4-BE49-F238E27FC236}">
                <a16:creationId xmlns:a16="http://schemas.microsoft.com/office/drawing/2014/main" id="{96D07482-83A3-4451-943C-B469610829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76090" y="4508519"/>
            <a:ext cx="310896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9" name="Rectangle 38">
            <a:extLst>
              <a:ext uri="{FF2B5EF4-FFF2-40B4-BE49-F238E27FC236}">
                <a16:creationId xmlns:a16="http://schemas.microsoft.com/office/drawing/2014/main" id="{EDC90921-9082-491B-940E-827D679F34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rgbClr val="262626">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5" name="Slide Number Placeholder 4">
            <a:extLst>
              <a:ext uri="{FF2B5EF4-FFF2-40B4-BE49-F238E27FC236}">
                <a16:creationId xmlns:a16="http://schemas.microsoft.com/office/drawing/2014/main" id="{54C7451E-96D9-D768-013F-333A084E91ED}"/>
              </a:ext>
            </a:extLst>
          </p:cNvPr>
          <p:cNvSpPr>
            <a:spLocks noGrp="1"/>
          </p:cNvSpPr>
          <p:nvPr>
            <p:ph type="sldNum" sz="quarter" idx="12"/>
          </p:nvPr>
        </p:nvSpPr>
        <p:spPr/>
        <p:txBody>
          <a:bodyPr/>
          <a:lstStyle/>
          <a:p>
            <a:fld id="{3A98EE3D-8CD1-4C3F-BD1C-C98C9596463C}" type="slidenum">
              <a:rPr lang="en-US" smtClean="0"/>
              <a:t>1</a:t>
            </a:fld>
            <a:endParaRPr lang="en-US" dirty="0"/>
          </a:p>
        </p:txBody>
      </p:sp>
    </p:spTree>
    <p:extLst>
      <p:ext uri="{BB962C8B-B14F-4D97-AF65-F5344CB8AC3E}">
        <p14:creationId xmlns:p14="http://schemas.microsoft.com/office/powerpoint/2010/main" val="193143965"/>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0FE382-F375-1B15-D2B0-5FAFA9DC8120}"/>
              </a:ext>
            </a:extLst>
          </p:cNvPr>
          <p:cNvSpPr>
            <a:spLocks noGrp="1"/>
          </p:cNvSpPr>
          <p:nvPr>
            <p:ph type="title"/>
          </p:nvPr>
        </p:nvSpPr>
        <p:spPr/>
        <p:txBody>
          <a:bodyPr>
            <a:normAutofit/>
          </a:bodyPr>
          <a:lstStyle/>
          <a:p>
            <a:r>
              <a:rPr lang="en-US" sz="4000" dirty="0"/>
              <a:t>What’s the Difference Between Discrete and Continuous Distributions?</a:t>
            </a:r>
          </a:p>
        </p:txBody>
      </p:sp>
      <p:sp>
        <p:nvSpPr>
          <p:cNvPr id="3" name="Text Placeholder 2">
            <a:extLst>
              <a:ext uri="{FF2B5EF4-FFF2-40B4-BE49-F238E27FC236}">
                <a16:creationId xmlns:a16="http://schemas.microsoft.com/office/drawing/2014/main" id="{9A2D3479-D3B8-B500-E6C4-55660B72E6FF}"/>
              </a:ext>
            </a:extLst>
          </p:cNvPr>
          <p:cNvSpPr>
            <a:spLocks noGrp="1"/>
          </p:cNvSpPr>
          <p:nvPr>
            <p:ph type="body" idx="1"/>
          </p:nvPr>
        </p:nvSpPr>
        <p:spPr/>
        <p:txBody>
          <a:bodyPr>
            <a:normAutofit lnSpcReduction="10000"/>
          </a:bodyPr>
          <a:lstStyle/>
          <a:p>
            <a:r>
              <a:rPr lang="en-US" dirty="0"/>
              <a:t>Discrete probability graph (example)</a:t>
            </a:r>
          </a:p>
        </p:txBody>
      </p:sp>
      <p:sp>
        <p:nvSpPr>
          <p:cNvPr id="5" name="Text Placeholder 4">
            <a:extLst>
              <a:ext uri="{FF2B5EF4-FFF2-40B4-BE49-F238E27FC236}">
                <a16:creationId xmlns:a16="http://schemas.microsoft.com/office/drawing/2014/main" id="{CC4B98AD-CA37-E48B-74BE-78688EB9BAE1}"/>
              </a:ext>
            </a:extLst>
          </p:cNvPr>
          <p:cNvSpPr>
            <a:spLocks noGrp="1"/>
          </p:cNvSpPr>
          <p:nvPr>
            <p:ph type="body" sz="quarter" idx="3"/>
          </p:nvPr>
        </p:nvSpPr>
        <p:spPr/>
        <p:txBody>
          <a:bodyPr>
            <a:normAutofit lnSpcReduction="10000"/>
          </a:bodyPr>
          <a:lstStyle/>
          <a:p>
            <a:r>
              <a:rPr lang="en-US" dirty="0"/>
              <a:t>Continuous probability graph (Example)</a:t>
            </a:r>
          </a:p>
        </p:txBody>
      </p:sp>
      <p:sp>
        <p:nvSpPr>
          <p:cNvPr id="7" name="Slide Number Placeholder 6">
            <a:extLst>
              <a:ext uri="{FF2B5EF4-FFF2-40B4-BE49-F238E27FC236}">
                <a16:creationId xmlns:a16="http://schemas.microsoft.com/office/drawing/2014/main" id="{63F4747F-A77A-D5D1-BC49-4105D8086DE3}"/>
              </a:ext>
            </a:extLst>
          </p:cNvPr>
          <p:cNvSpPr>
            <a:spLocks noGrp="1"/>
          </p:cNvSpPr>
          <p:nvPr>
            <p:ph type="sldNum" sz="quarter" idx="12"/>
          </p:nvPr>
        </p:nvSpPr>
        <p:spPr/>
        <p:txBody>
          <a:bodyPr/>
          <a:lstStyle/>
          <a:p>
            <a:fld id="{3A98EE3D-8CD1-4C3F-BD1C-C98C9596463C}" type="slidenum">
              <a:rPr lang="en-US" smtClean="0"/>
              <a:t>10</a:t>
            </a:fld>
            <a:endParaRPr lang="en-US" dirty="0"/>
          </a:p>
        </p:txBody>
      </p:sp>
      <p:pic>
        <p:nvPicPr>
          <p:cNvPr id="8" name="Picture 7">
            <a:extLst>
              <a:ext uri="{FF2B5EF4-FFF2-40B4-BE49-F238E27FC236}">
                <a16:creationId xmlns:a16="http://schemas.microsoft.com/office/drawing/2014/main" id="{672FA97B-86CD-E45F-0291-68BB98899C54}"/>
              </a:ext>
            </a:extLst>
          </p:cNvPr>
          <p:cNvPicPr>
            <a:picLocks noChangeAspect="1"/>
          </p:cNvPicPr>
          <p:nvPr/>
        </p:nvPicPr>
        <p:blipFill>
          <a:blip r:embed="rId2"/>
          <a:stretch>
            <a:fillRect/>
          </a:stretch>
        </p:blipFill>
        <p:spPr>
          <a:xfrm>
            <a:off x="1370448" y="2909517"/>
            <a:ext cx="3669030" cy="2057400"/>
          </a:xfrm>
          <a:prstGeom prst="rect">
            <a:avLst/>
          </a:prstGeom>
        </p:spPr>
      </p:pic>
      <p:pic>
        <p:nvPicPr>
          <p:cNvPr id="1026" name="Picture 2">
            <a:extLst>
              <a:ext uri="{FF2B5EF4-FFF2-40B4-BE49-F238E27FC236}">
                <a16:creationId xmlns:a16="http://schemas.microsoft.com/office/drawing/2014/main" id="{4F0807F3-539A-A50C-85C9-A702115A0C8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76174" y="3561238"/>
            <a:ext cx="4681539" cy="15097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46020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E2D699-C69F-E46D-4CAB-55A63774BA68}"/>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E7CC4CCF-AED4-C1E8-B5D4-C0F6EE25EBC4}"/>
              </a:ext>
            </a:extLst>
          </p:cNvPr>
          <p:cNvSpPr>
            <a:spLocks noGrp="1"/>
          </p:cNvSpPr>
          <p:nvPr>
            <p:ph idx="1"/>
          </p:nvPr>
        </p:nvSpPr>
        <p:spPr/>
        <p:txBody>
          <a:bodyPr/>
          <a:lstStyle/>
          <a:p>
            <a:r>
              <a:rPr lang="en-US" sz="1800" dirty="0">
                <a:effectLst/>
                <a:latin typeface="Neue Helvetica W01"/>
                <a:ea typeface="Calibri" panose="020F0502020204030204" pitchFamily="34" charset="0"/>
                <a:cs typeface="Times New Roman" panose="02020603050405020304" pitchFamily="18" charset="0"/>
              </a:rPr>
              <a:t>What does the shaded area represent? </a:t>
            </a:r>
            <a:r>
              <a:rPr lang="en-US" sz="1800" dirty="0">
                <a:solidFill>
                  <a:srgbClr val="000000"/>
                </a:solidFill>
                <a:effectLst/>
                <a:latin typeface="Neue Helvetica W01"/>
                <a:ea typeface="Calibri" panose="020F0502020204030204" pitchFamily="34" charset="0"/>
                <a:cs typeface="Times New Roman" panose="02020603050405020304" pitchFamily="18" charset="0"/>
              </a:rPr>
              <a:t>P(___&lt; x &lt; ___)</a:t>
            </a:r>
            <a:endParaRPr lang="en-US" sz="1800" dirty="0">
              <a:effectLst/>
              <a:latin typeface="Neue Helvetica W01"/>
              <a:ea typeface="Calibri" panose="020F0502020204030204" pitchFamily="34" charset="0"/>
              <a:cs typeface="Times New Roman" panose="02020603050405020304" pitchFamily="18" charset="0"/>
            </a:endParaRPr>
          </a:p>
          <a:p>
            <a:endParaRPr lang="en-US" dirty="0">
              <a:latin typeface="Neue Helvetica W01"/>
            </a:endParaRPr>
          </a:p>
        </p:txBody>
      </p:sp>
      <p:pic>
        <p:nvPicPr>
          <p:cNvPr id="2050" name="Picture 2" descr="This graph shows an exponential distribution. The graph slopes downward. It begins at a point on the y-axis and approaches the x-axis at the right edge of the graph. The region under the graph from x = 6 to x = 7 is shaded.">
            <a:extLst>
              <a:ext uri="{FF2B5EF4-FFF2-40B4-BE49-F238E27FC236}">
                <a16:creationId xmlns:a16="http://schemas.microsoft.com/office/drawing/2014/main" id="{947D1C76-8F78-D023-3245-3E1D621633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6778" y="2743200"/>
            <a:ext cx="5487561" cy="29608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36026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97D1E4-B4E3-5342-EFA0-37E793A9AB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C291E1-97AD-1411-A78E-C8A8386DC7DE}"/>
              </a:ext>
            </a:extLst>
          </p:cNvPr>
          <p:cNvSpPr>
            <a:spLocks noGrp="1"/>
          </p:cNvSpPr>
          <p:nvPr>
            <p:ph type="title"/>
          </p:nvPr>
        </p:nvSpPr>
        <p:spPr/>
        <p:txBody>
          <a:bodyPr/>
          <a:lstStyle/>
          <a:p>
            <a:r>
              <a:rPr lang="en-US" dirty="0"/>
              <a:t>Example - Answer</a:t>
            </a:r>
          </a:p>
        </p:txBody>
      </p:sp>
      <p:sp>
        <p:nvSpPr>
          <p:cNvPr id="3" name="Content Placeholder 2">
            <a:extLst>
              <a:ext uri="{FF2B5EF4-FFF2-40B4-BE49-F238E27FC236}">
                <a16:creationId xmlns:a16="http://schemas.microsoft.com/office/drawing/2014/main" id="{1CBCE843-C846-4E75-8626-22E3841F543B}"/>
              </a:ext>
            </a:extLst>
          </p:cNvPr>
          <p:cNvSpPr>
            <a:spLocks noGrp="1"/>
          </p:cNvSpPr>
          <p:nvPr>
            <p:ph idx="1"/>
          </p:nvPr>
        </p:nvSpPr>
        <p:spPr/>
        <p:txBody>
          <a:bodyPr/>
          <a:lstStyle/>
          <a:p>
            <a:r>
              <a:rPr lang="en-US" sz="1800" dirty="0">
                <a:solidFill>
                  <a:srgbClr val="000000"/>
                </a:solidFill>
                <a:effectLst/>
                <a:latin typeface="Neue Helvetica W01"/>
                <a:ea typeface="Calibri" panose="020F0502020204030204" pitchFamily="34" charset="0"/>
                <a:cs typeface="Times New Roman" panose="02020603050405020304" pitchFamily="18" charset="0"/>
              </a:rPr>
              <a:t>P(6&lt; x &lt; 7)</a:t>
            </a:r>
            <a:endParaRPr lang="en-US" sz="1800" dirty="0">
              <a:effectLst/>
              <a:latin typeface="Neue Helvetica W01"/>
              <a:ea typeface="Calibri" panose="020F0502020204030204" pitchFamily="34" charset="0"/>
              <a:cs typeface="Times New Roman" panose="02020603050405020304" pitchFamily="18" charset="0"/>
            </a:endParaRPr>
          </a:p>
          <a:p>
            <a:endParaRPr lang="en-US" dirty="0">
              <a:latin typeface="Neue Helvetica W01"/>
            </a:endParaRPr>
          </a:p>
        </p:txBody>
      </p:sp>
      <p:pic>
        <p:nvPicPr>
          <p:cNvPr id="2050" name="Picture 2" descr="This graph shows an exponential distribution. The graph slopes downward. It begins at a point on the y-axis and approaches the x-axis at the right edge of the graph. The region under the graph from x = 6 to x = 7 is shaded.">
            <a:extLst>
              <a:ext uri="{FF2B5EF4-FFF2-40B4-BE49-F238E27FC236}">
                <a16:creationId xmlns:a16="http://schemas.microsoft.com/office/drawing/2014/main" id="{919EEBA1-C733-5D6A-343E-CC9E3F00CE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6778" y="2743200"/>
            <a:ext cx="5487561" cy="29608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10008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4F249D-E2DA-03D2-5798-F14480714706}"/>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07932B73-4A13-F9B6-EBBD-C7F155480832}"/>
              </a:ext>
            </a:extLst>
          </p:cNvPr>
          <p:cNvSpPr>
            <a:spLocks noGrp="1"/>
          </p:cNvSpPr>
          <p:nvPr>
            <p:ph idx="1"/>
          </p:nvPr>
        </p:nvSpPr>
        <p:spPr/>
        <p:txBody>
          <a:bodyPr/>
          <a:lstStyle/>
          <a:p>
            <a:pPr marL="0" indent="0">
              <a:buNone/>
            </a:pPr>
            <a:r>
              <a:rPr lang="en-US" dirty="0">
                <a:latin typeface="Neue Helvetica W01"/>
              </a:rPr>
              <a:t>For a continuous probability distribution, 0 ≤ x ≤ 10. What is P(x = 7)?</a:t>
            </a:r>
          </a:p>
        </p:txBody>
      </p:sp>
      <p:pic>
        <p:nvPicPr>
          <p:cNvPr id="3074" name="Picture 2" descr="This graph slopes downward. It begins at a point on the y-axis and approaches the x-axis at the right edge of the graph.">
            <a:extLst>
              <a:ext uri="{FF2B5EF4-FFF2-40B4-BE49-F238E27FC236}">
                <a16:creationId xmlns:a16="http://schemas.microsoft.com/office/drawing/2014/main" id="{116091F1-D4D8-A16A-C8FF-1105F5A493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8172" y="2790911"/>
            <a:ext cx="5054097" cy="27269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91071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DE71B3-2D8E-180B-7AE4-DDB1976CA0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F283E4-122C-CF11-179A-481C8B128CA2}"/>
              </a:ext>
            </a:extLst>
          </p:cNvPr>
          <p:cNvSpPr>
            <a:spLocks noGrp="1"/>
          </p:cNvSpPr>
          <p:nvPr>
            <p:ph type="title"/>
          </p:nvPr>
        </p:nvSpPr>
        <p:spPr/>
        <p:txBody>
          <a:bodyPr/>
          <a:lstStyle/>
          <a:p>
            <a:r>
              <a:rPr lang="en-US" dirty="0"/>
              <a:t>Example - Answer</a:t>
            </a:r>
          </a:p>
        </p:txBody>
      </p:sp>
      <p:sp>
        <p:nvSpPr>
          <p:cNvPr id="3" name="Content Placeholder 2">
            <a:extLst>
              <a:ext uri="{FF2B5EF4-FFF2-40B4-BE49-F238E27FC236}">
                <a16:creationId xmlns:a16="http://schemas.microsoft.com/office/drawing/2014/main" id="{01E2008B-F65B-B71F-5292-17A0AA911DA3}"/>
              </a:ext>
            </a:extLst>
          </p:cNvPr>
          <p:cNvSpPr>
            <a:spLocks noGrp="1"/>
          </p:cNvSpPr>
          <p:nvPr>
            <p:ph idx="1"/>
          </p:nvPr>
        </p:nvSpPr>
        <p:spPr/>
        <p:txBody>
          <a:bodyPr/>
          <a:lstStyle/>
          <a:p>
            <a:pPr marL="0" indent="0">
              <a:buNone/>
            </a:pPr>
            <a:r>
              <a:rPr lang="en-US" dirty="0">
                <a:latin typeface="Neue Helvetica W01"/>
              </a:rPr>
              <a:t>This is equal to 0. Consider the width of the area contained at x=7. </a:t>
            </a:r>
          </a:p>
        </p:txBody>
      </p:sp>
    </p:spTree>
    <p:extLst>
      <p:ext uri="{BB962C8B-B14F-4D97-AF65-F5344CB8AC3E}">
        <p14:creationId xmlns:p14="http://schemas.microsoft.com/office/powerpoint/2010/main" val="11237321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D56A84-9402-A29C-E2EA-467B306135EF}"/>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FE36E556-64BD-D2DD-C5EA-D7041C7B6917}"/>
              </a:ext>
            </a:extLst>
          </p:cNvPr>
          <p:cNvSpPr>
            <a:spLocks noGrp="1"/>
          </p:cNvSpPr>
          <p:nvPr>
            <p:ph idx="1"/>
          </p:nvPr>
        </p:nvSpPr>
        <p:spPr/>
        <p:txBody>
          <a:bodyPr/>
          <a:lstStyle/>
          <a:p>
            <a:r>
              <a:rPr lang="en-US" b="0" i="0" dirty="0">
                <a:solidFill>
                  <a:srgbClr val="424242"/>
                </a:solidFill>
                <a:effectLst/>
                <a:latin typeface="Neue Helvetica W01"/>
              </a:rPr>
              <a:t>Find the probability that </a:t>
            </a:r>
            <a:r>
              <a:rPr lang="en-US" b="0" i="1" dirty="0">
                <a:solidFill>
                  <a:srgbClr val="424242"/>
                </a:solidFill>
                <a:effectLst/>
                <a:latin typeface="Neue Helvetica W01"/>
              </a:rPr>
              <a:t>x</a:t>
            </a:r>
            <a:r>
              <a:rPr lang="en-US" b="0" i="0" dirty="0">
                <a:solidFill>
                  <a:srgbClr val="424242"/>
                </a:solidFill>
                <a:effectLst/>
                <a:latin typeface="Neue Helvetica W01"/>
              </a:rPr>
              <a:t> falls in the shaded area.</a:t>
            </a:r>
          </a:p>
          <a:p>
            <a:endParaRPr lang="en-US" dirty="0"/>
          </a:p>
        </p:txBody>
      </p:sp>
      <p:pic>
        <p:nvPicPr>
          <p:cNvPr id="4098" name="Picture 2">
            <a:extLst>
              <a:ext uri="{FF2B5EF4-FFF2-40B4-BE49-F238E27FC236}">
                <a16:creationId xmlns:a16="http://schemas.microsoft.com/office/drawing/2014/main" id="{E705A92B-D853-2C00-BB61-9138D6878B2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6320" y="2743198"/>
            <a:ext cx="5887873" cy="28684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83722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A75DD6-8E80-DFCB-558A-0C47C2307C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6C1CB1-50DA-86D6-2D6D-9EC7661AC847}"/>
              </a:ext>
            </a:extLst>
          </p:cNvPr>
          <p:cNvSpPr>
            <a:spLocks noGrp="1"/>
          </p:cNvSpPr>
          <p:nvPr>
            <p:ph type="title"/>
          </p:nvPr>
        </p:nvSpPr>
        <p:spPr/>
        <p:txBody>
          <a:bodyPr/>
          <a:lstStyle/>
          <a:p>
            <a:r>
              <a:rPr lang="en-US" dirty="0"/>
              <a:t>Example - Answer</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34EFD6C8-3657-368A-D000-3F0B03D2B4E4}"/>
                  </a:ext>
                </a:extLst>
              </p:cNvPr>
              <p:cNvSpPr>
                <a:spLocks noGrp="1"/>
              </p:cNvSpPr>
              <p:nvPr>
                <p:ph idx="1"/>
              </p:nvPr>
            </p:nvSpPr>
            <p:spPr/>
            <p:txBody>
              <a:bodyPr/>
              <a:lstStyle/>
              <a:p>
                <a:r>
                  <a:rPr lang="en-US" b="0" i="0" dirty="0">
                    <a:solidFill>
                      <a:srgbClr val="424242"/>
                    </a:solidFill>
                    <a:effectLst/>
                    <a:latin typeface="Neue Helvetica W01"/>
                  </a:rPr>
                  <a:t>We just need to find the area of the </a:t>
                </a:r>
                <a:r>
                  <a:rPr lang="en-US" dirty="0">
                    <a:solidFill>
                      <a:srgbClr val="424242"/>
                    </a:solidFill>
                    <a:latin typeface="Neue Helvetica W01"/>
                  </a:rPr>
                  <a:t>rectangle. </a:t>
                </a:r>
                <a:r>
                  <a:rPr lang="en-US" b="0" i="0" dirty="0">
                    <a:solidFill>
                      <a:srgbClr val="424242"/>
                    </a:solidFill>
                    <a:effectLst/>
                    <a:latin typeface="Neue Helvetica W01"/>
                  </a:rPr>
                  <a:t>Width: 5.5 – 2.5 = 3. </a:t>
                </a:r>
                <a14:m>
                  <m:oMath xmlns:m="http://schemas.openxmlformats.org/officeDocument/2006/math">
                    <m:r>
                      <a:rPr lang="en-US" b="0" i="1" smtClean="0">
                        <a:solidFill>
                          <a:srgbClr val="424242"/>
                        </a:solidFill>
                        <a:effectLst/>
                        <a:latin typeface="Cambria Math" panose="02040503050406030204" pitchFamily="18" charset="0"/>
                      </a:rPr>
                      <m:t>3×</m:t>
                    </m:r>
                    <m:f>
                      <m:fPr>
                        <m:ctrlPr>
                          <a:rPr lang="en-US" b="0" i="1" smtClean="0">
                            <a:solidFill>
                              <a:srgbClr val="424242"/>
                            </a:solidFill>
                            <a:effectLst/>
                            <a:latin typeface="Cambria Math" panose="02040503050406030204" pitchFamily="18" charset="0"/>
                          </a:rPr>
                        </m:ctrlPr>
                      </m:fPr>
                      <m:num>
                        <m:r>
                          <a:rPr lang="en-US" b="0" i="1" smtClean="0">
                            <a:solidFill>
                              <a:srgbClr val="424242"/>
                            </a:solidFill>
                            <a:effectLst/>
                            <a:latin typeface="Cambria Math" panose="02040503050406030204" pitchFamily="18" charset="0"/>
                          </a:rPr>
                          <m:t>1</m:t>
                        </m:r>
                      </m:num>
                      <m:den>
                        <m:r>
                          <a:rPr lang="en-US" b="0" i="1" smtClean="0">
                            <a:solidFill>
                              <a:srgbClr val="424242"/>
                            </a:solidFill>
                            <a:effectLst/>
                            <a:latin typeface="Cambria Math" panose="02040503050406030204" pitchFamily="18" charset="0"/>
                          </a:rPr>
                          <m:t>10</m:t>
                        </m:r>
                      </m:den>
                    </m:f>
                    <m:r>
                      <a:rPr lang="en-US" b="0" i="1" smtClean="0">
                        <a:solidFill>
                          <a:srgbClr val="424242"/>
                        </a:solidFill>
                        <a:effectLst/>
                        <a:latin typeface="Cambria Math" panose="02040503050406030204" pitchFamily="18" charset="0"/>
                      </a:rPr>
                      <m:t>=</m:t>
                    </m:r>
                    <m:f>
                      <m:fPr>
                        <m:ctrlPr>
                          <a:rPr lang="en-US" b="0" i="1" smtClean="0">
                            <a:solidFill>
                              <a:srgbClr val="424242"/>
                            </a:solidFill>
                            <a:effectLst/>
                            <a:latin typeface="Cambria Math" panose="02040503050406030204" pitchFamily="18" charset="0"/>
                          </a:rPr>
                        </m:ctrlPr>
                      </m:fPr>
                      <m:num>
                        <m:r>
                          <a:rPr lang="en-US" b="0" i="1" smtClean="0">
                            <a:solidFill>
                              <a:srgbClr val="424242"/>
                            </a:solidFill>
                            <a:effectLst/>
                            <a:latin typeface="Cambria Math" panose="02040503050406030204" pitchFamily="18" charset="0"/>
                          </a:rPr>
                          <m:t>3</m:t>
                        </m:r>
                      </m:num>
                      <m:den>
                        <m:r>
                          <a:rPr lang="en-US" b="0" i="1" smtClean="0">
                            <a:solidFill>
                              <a:srgbClr val="424242"/>
                            </a:solidFill>
                            <a:effectLst/>
                            <a:latin typeface="Cambria Math" panose="02040503050406030204" pitchFamily="18" charset="0"/>
                          </a:rPr>
                          <m:t>10</m:t>
                        </m:r>
                      </m:den>
                    </m:f>
                    <m:r>
                      <a:rPr lang="en-US" b="0" i="1" smtClean="0">
                        <a:solidFill>
                          <a:srgbClr val="424242"/>
                        </a:solidFill>
                        <a:effectLst/>
                        <a:latin typeface="Cambria Math" panose="02040503050406030204" pitchFamily="18" charset="0"/>
                      </a:rPr>
                      <m:t>=0.3</m:t>
                    </m:r>
                  </m:oMath>
                </a14:m>
                <a:endParaRPr lang="en-US" b="0" i="0" dirty="0">
                  <a:solidFill>
                    <a:srgbClr val="424242"/>
                  </a:solidFill>
                  <a:effectLst/>
                  <a:latin typeface="Neue Helvetica W01"/>
                </a:endParaRPr>
              </a:p>
              <a:p>
                <a:endParaRPr lang="en-US" dirty="0"/>
              </a:p>
            </p:txBody>
          </p:sp>
        </mc:Choice>
        <mc:Fallback xmlns="">
          <p:sp>
            <p:nvSpPr>
              <p:cNvPr id="3" name="Content Placeholder 2">
                <a:extLst>
                  <a:ext uri="{FF2B5EF4-FFF2-40B4-BE49-F238E27FC236}">
                    <a16:creationId xmlns:a16="http://schemas.microsoft.com/office/drawing/2014/main" id="{34EFD6C8-3657-368A-D000-3F0B03D2B4E4}"/>
                  </a:ext>
                </a:extLst>
              </p:cNvPr>
              <p:cNvSpPr>
                <a:spLocks noGrp="1" noRot="1" noChangeAspect="1" noMove="1" noResize="1" noEditPoints="1" noAdjustHandles="1" noChangeArrowheads="1" noChangeShapeType="1" noTextEdit="1"/>
              </p:cNvSpPr>
              <p:nvPr>
                <p:ph idx="1"/>
              </p:nvPr>
            </p:nvSpPr>
            <p:spPr>
              <a:blipFill>
                <a:blip r:embed="rId2"/>
                <a:stretch>
                  <a:fillRect l="-545"/>
                </a:stretch>
              </a:blipFill>
            </p:spPr>
            <p:txBody>
              <a:bodyPr/>
              <a:lstStyle/>
              <a:p>
                <a:r>
                  <a:rPr lang="en-US">
                    <a:noFill/>
                  </a:rPr>
                  <a:t> </a:t>
                </a:r>
              </a:p>
            </p:txBody>
          </p:sp>
        </mc:Fallback>
      </mc:AlternateContent>
      <p:pic>
        <p:nvPicPr>
          <p:cNvPr id="4098" name="Picture 2">
            <a:extLst>
              <a:ext uri="{FF2B5EF4-FFF2-40B4-BE49-F238E27FC236}">
                <a16:creationId xmlns:a16="http://schemas.microsoft.com/office/drawing/2014/main" id="{2D061669-B06B-C735-D20C-7E644C85B4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6320" y="2743198"/>
            <a:ext cx="5887873" cy="28684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32391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26E867-0E6E-E630-E699-C86DAB8670D1}"/>
              </a:ext>
            </a:extLst>
          </p:cNvPr>
          <p:cNvSpPr>
            <a:spLocks noGrp="1"/>
          </p:cNvSpPr>
          <p:nvPr>
            <p:ph type="title"/>
          </p:nvPr>
        </p:nvSpPr>
        <p:spPr/>
        <p:txBody>
          <a:bodyPr/>
          <a:lstStyle/>
          <a:p>
            <a:r>
              <a:rPr lang="en-US" dirty="0"/>
              <a:t>Section 5.2</a:t>
            </a:r>
          </a:p>
        </p:txBody>
      </p:sp>
      <p:sp>
        <p:nvSpPr>
          <p:cNvPr id="3" name="Text Placeholder 2">
            <a:extLst>
              <a:ext uri="{FF2B5EF4-FFF2-40B4-BE49-F238E27FC236}">
                <a16:creationId xmlns:a16="http://schemas.microsoft.com/office/drawing/2014/main" id="{A10EDDAC-3B5D-A6C3-E1B7-DBAEE5FB6037}"/>
              </a:ext>
            </a:extLst>
          </p:cNvPr>
          <p:cNvSpPr>
            <a:spLocks noGrp="1"/>
          </p:cNvSpPr>
          <p:nvPr>
            <p:ph type="body" idx="1"/>
          </p:nvPr>
        </p:nvSpPr>
        <p:spPr/>
        <p:txBody>
          <a:bodyPr/>
          <a:lstStyle/>
          <a:p>
            <a:r>
              <a:rPr lang="en-US" dirty="0"/>
              <a:t>The uniform distribution</a:t>
            </a:r>
          </a:p>
        </p:txBody>
      </p:sp>
      <p:sp>
        <p:nvSpPr>
          <p:cNvPr id="4" name="Slide Number Placeholder 3">
            <a:extLst>
              <a:ext uri="{FF2B5EF4-FFF2-40B4-BE49-F238E27FC236}">
                <a16:creationId xmlns:a16="http://schemas.microsoft.com/office/drawing/2014/main" id="{4DB97E8E-8AEF-8EF9-DA03-D0030E24CC37}"/>
              </a:ext>
            </a:extLst>
          </p:cNvPr>
          <p:cNvSpPr>
            <a:spLocks noGrp="1"/>
          </p:cNvSpPr>
          <p:nvPr>
            <p:ph type="sldNum" sz="quarter" idx="12"/>
          </p:nvPr>
        </p:nvSpPr>
        <p:spPr/>
        <p:txBody>
          <a:bodyPr/>
          <a:lstStyle/>
          <a:p>
            <a:fld id="{3A98EE3D-8CD1-4C3F-BD1C-C98C9596463C}" type="slidenum">
              <a:rPr lang="en-US" smtClean="0"/>
              <a:t>17</a:t>
            </a:fld>
            <a:endParaRPr lang="en-US" dirty="0"/>
          </a:p>
        </p:txBody>
      </p:sp>
    </p:spTree>
    <p:extLst>
      <p:ext uri="{BB962C8B-B14F-4D97-AF65-F5344CB8AC3E}">
        <p14:creationId xmlns:p14="http://schemas.microsoft.com/office/powerpoint/2010/main" val="27817122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492DF1-7C25-60F0-CC3F-C0FF3B042438}"/>
              </a:ext>
            </a:extLst>
          </p:cNvPr>
          <p:cNvSpPr>
            <a:spLocks noGrp="1"/>
          </p:cNvSpPr>
          <p:nvPr>
            <p:ph type="title"/>
          </p:nvPr>
        </p:nvSpPr>
        <p:spPr/>
        <p:txBody>
          <a:bodyPr/>
          <a:lstStyle/>
          <a:p>
            <a:r>
              <a:rPr lang="en-US" dirty="0"/>
              <a:t>The Uniform Distribution</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3010C16A-EA83-55F3-93C0-3841D1F0B9AF}"/>
                  </a:ext>
                </a:extLst>
              </p:cNvPr>
              <p:cNvSpPr>
                <a:spLocks noGrp="1"/>
              </p:cNvSpPr>
              <p:nvPr>
                <p:ph idx="1"/>
              </p:nvPr>
            </p:nvSpPr>
            <p:spPr/>
            <p:txBody>
              <a:bodyPr/>
              <a:lstStyle/>
              <a:p>
                <a:pPr>
                  <a:buFont typeface="Arial" panose="020B0604020202020204" pitchFamily="34" charset="0"/>
                  <a:buChar char="•"/>
                </a:pPr>
                <a:r>
                  <a:rPr lang="en-US" dirty="0"/>
                  <a:t> The uniform distribution is a continuous probability distribution and is concerned with events that are equally likely to occur. </a:t>
                </a:r>
              </a:p>
              <a:p>
                <a:pPr>
                  <a:buFont typeface="Arial" panose="020B0604020202020204" pitchFamily="34" charset="0"/>
                  <a:buChar char="•"/>
                </a:pPr>
                <a:r>
                  <a:rPr lang="en-US" dirty="0"/>
                  <a:t> When working out problems that have a uniform distribution, be careful to note if the data is inclusive or exclusive of endpoints.</a:t>
                </a:r>
              </a:p>
              <a:p>
                <a:pPr>
                  <a:buFont typeface="Arial" panose="020B0604020202020204" pitchFamily="34" charset="0"/>
                  <a:buChar char="•"/>
                </a:pPr>
                <a:r>
                  <a:rPr lang="en-US" dirty="0"/>
                  <a:t> The mathematical statement of the uniform distribution is 𝑓(𝑥) =  </a:t>
                </a:r>
                <a14:m>
                  <m:oMath xmlns:m="http://schemas.openxmlformats.org/officeDocument/2006/math">
                    <m:f>
                      <m:fPr>
                        <m:ctrlPr>
                          <a:rPr lang="en-US" i="1" dirty="0" smtClean="0">
                            <a:latin typeface="Cambria Math" panose="02040503050406030204" pitchFamily="18" charset="0"/>
                          </a:rPr>
                        </m:ctrlPr>
                      </m:fPr>
                      <m:num>
                        <m:r>
                          <a:rPr lang="en-US" i="1" dirty="0" smtClean="0">
                            <a:latin typeface="Cambria Math" panose="02040503050406030204" pitchFamily="18" charset="0"/>
                          </a:rPr>
                          <m:t>1</m:t>
                        </m:r>
                      </m:num>
                      <m:den>
                        <m:r>
                          <a:rPr lang="en-US" i="1" dirty="0" smtClean="0">
                            <a:latin typeface="Cambria Math" panose="02040503050406030204" pitchFamily="18" charset="0"/>
                          </a:rPr>
                          <m:t>𝑏</m:t>
                        </m:r>
                        <m:r>
                          <a:rPr lang="en-US" i="1" dirty="0" smtClean="0">
                            <a:latin typeface="Cambria Math" panose="02040503050406030204" pitchFamily="18" charset="0"/>
                          </a:rPr>
                          <m:t>−</m:t>
                        </m:r>
                        <m:r>
                          <a:rPr lang="en-US" i="1" dirty="0" smtClean="0">
                            <a:latin typeface="Cambria Math" panose="02040503050406030204" pitchFamily="18" charset="0"/>
                          </a:rPr>
                          <m:t>𝑎</m:t>
                        </m:r>
                      </m:den>
                    </m:f>
                    <m:r>
                      <a:rPr lang="en-US" i="1" dirty="0" smtClean="0">
                        <a:latin typeface="Cambria Math" panose="02040503050406030204" pitchFamily="18" charset="0"/>
                      </a:rPr>
                      <m:t>  </m:t>
                    </m:r>
                  </m:oMath>
                </a14:m>
                <a:r>
                  <a:rPr lang="en-US" dirty="0"/>
                  <a:t>for a ≤ x ≤ b where a = the lowest value of x and b = the highest value of x.</a:t>
                </a:r>
              </a:p>
              <a:p>
                <a:pPr>
                  <a:buFont typeface="Arial" panose="020B0604020202020204" pitchFamily="34" charset="0"/>
                  <a:buChar char="•"/>
                </a:pPr>
                <a:r>
                  <a:rPr lang="en-US" dirty="0"/>
                  <a:t>Formulas for the theoretical mean and standard deviation are </a:t>
                </a:r>
                <a14:m>
                  <m:oMath xmlns:m="http://schemas.openxmlformats.org/officeDocument/2006/math">
                    <m:r>
                      <a:rPr lang="en-US" i="1" dirty="0" smtClean="0">
                        <a:latin typeface="Cambria Math" panose="02040503050406030204" pitchFamily="18" charset="0"/>
                      </a:rPr>
                      <m:t>𝜇</m:t>
                    </m:r>
                    <m:r>
                      <a:rPr lang="en-US" i="1" dirty="0" smtClean="0">
                        <a:latin typeface="Cambria Math" panose="02040503050406030204" pitchFamily="18" charset="0"/>
                      </a:rPr>
                      <m:t>=</m:t>
                    </m:r>
                    <m:f>
                      <m:fPr>
                        <m:ctrlPr>
                          <a:rPr lang="en-US" i="1" dirty="0" smtClean="0">
                            <a:latin typeface="Cambria Math" panose="02040503050406030204" pitchFamily="18" charset="0"/>
                          </a:rPr>
                        </m:ctrlPr>
                      </m:fPr>
                      <m:num>
                        <m:r>
                          <a:rPr lang="en-US" i="1" dirty="0" smtClean="0">
                            <a:latin typeface="Cambria Math" panose="02040503050406030204" pitchFamily="18" charset="0"/>
                          </a:rPr>
                          <m:t>𝑎</m:t>
                        </m:r>
                        <m:r>
                          <a:rPr lang="en-US" i="1" dirty="0" smtClean="0">
                            <a:latin typeface="Cambria Math" panose="02040503050406030204" pitchFamily="18" charset="0"/>
                          </a:rPr>
                          <m:t>+</m:t>
                        </m:r>
                        <m:r>
                          <a:rPr lang="en-US" i="1" dirty="0" smtClean="0">
                            <a:latin typeface="Cambria Math" panose="02040503050406030204" pitchFamily="18" charset="0"/>
                          </a:rPr>
                          <m:t>𝑏</m:t>
                        </m:r>
                      </m:num>
                      <m:den>
                        <m:r>
                          <a:rPr lang="en-US" i="1" dirty="0" smtClean="0">
                            <a:latin typeface="Cambria Math" panose="02040503050406030204" pitchFamily="18" charset="0"/>
                          </a:rPr>
                          <m:t>2</m:t>
                        </m:r>
                      </m:den>
                    </m:f>
                    <m:r>
                      <a:rPr lang="en-US" i="1" dirty="0" smtClean="0">
                        <a:latin typeface="Cambria Math" panose="02040503050406030204" pitchFamily="18" charset="0"/>
                      </a:rPr>
                      <m:t> </m:t>
                    </m:r>
                  </m:oMath>
                </a14:m>
                <a:r>
                  <a:rPr lang="en-US" dirty="0"/>
                  <a:t>and </a:t>
                </a:r>
                <a14:m>
                  <m:oMath xmlns:m="http://schemas.openxmlformats.org/officeDocument/2006/math">
                    <m:r>
                      <a:rPr lang="en-US" i="1" dirty="0" smtClean="0">
                        <a:latin typeface="Cambria Math" panose="02040503050406030204" pitchFamily="18" charset="0"/>
                      </a:rPr>
                      <m:t>𝜎</m:t>
                    </m:r>
                    <m:r>
                      <a:rPr lang="en-US" i="1" dirty="0" smtClean="0">
                        <a:latin typeface="Cambria Math" panose="02040503050406030204" pitchFamily="18" charset="0"/>
                      </a:rPr>
                      <m:t>=</m:t>
                    </m:r>
                    <m:rad>
                      <m:radPr>
                        <m:degHide m:val="on"/>
                        <m:ctrlPr>
                          <a:rPr lang="en-US" b="0" i="1" dirty="0" smtClean="0">
                            <a:latin typeface="Cambria Math" panose="02040503050406030204" pitchFamily="18" charset="0"/>
                          </a:rPr>
                        </m:ctrlPr>
                      </m:radPr>
                      <m:deg/>
                      <m:e>
                        <m:f>
                          <m:fPr>
                            <m:ctrlPr>
                              <a:rPr lang="en-US" b="0" i="1" dirty="0" smtClean="0">
                                <a:latin typeface="Cambria Math" panose="02040503050406030204" pitchFamily="18" charset="0"/>
                              </a:rPr>
                            </m:ctrlPr>
                          </m:fPr>
                          <m:num>
                            <m:sSup>
                              <m:sSupPr>
                                <m:ctrlPr>
                                  <a:rPr lang="en-US" b="0" i="1" dirty="0" smtClean="0">
                                    <a:latin typeface="Cambria Math" panose="02040503050406030204" pitchFamily="18" charset="0"/>
                                  </a:rPr>
                                </m:ctrlPr>
                              </m:sSupPr>
                              <m:e>
                                <m:d>
                                  <m:dPr>
                                    <m:ctrlPr>
                                      <a:rPr lang="en-US" b="0" i="1" dirty="0" smtClean="0">
                                        <a:latin typeface="Cambria Math" panose="02040503050406030204" pitchFamily="18" charset="0"/>
                                      </a:rPr>
                                    </m:ctrlPr>
                                  </m:dPr>
                                  <m:e>
                                    <m:r>
                                      <a:rPr lang="en-US" b="0" i="1" dirty="0" smtClean="0">
                                        <a:latin typeface="Cambria Math" panose="02040503050406030204" pitchFamily="18" charset="0"/>
                                      </a:rPr>
                                      <m:t>𝑏</m:t>
                                    </m:r>
                                    <m:r>
                                      <a:rPr lang="en-US" b="0" i="1" dirty="0" smtClean="0">
                                        <a:latin typeface="Cambria Math" panose="02040503050406030204" pitchFamily="18" charset="0"/>
                                      </a:rPr>
                                      <m:t>−</m:t>
                                    </m:r>
                                    <m:r>
                                      <a:rPr lang="en-US" b="0" i="1" dirty="0" smtClean="0">
                                        <a:latin typeface="Cambria Math" panose="02040503050406030204" pitchFamily="18" charset="0"/>
                                      </a:rPr>
                                      <m:t>𝑎</m:t>
                                    </m:r>
                                  </m:e>
                                </m:d>
                              </m:e>
                              <m:sup>
                                <m:r>
                                  <a:rPr lang="en-US" b="0" i="1" dirty="0" smtClean="0">
                                    <a:latin typeface="Cambria Math" panose="02040503050406030204" pitchFamily="18" charset="0"/>
                                  </a:rPr>
                                  <m:t>2</m:t>
                                </m:r>
                              </m:sup>
                            </m:sSup>
                          </m:num>
                          <m:den>
                            <m:r>
                              <a:rPr lang="en-US" b="0" i="1" dirty="0" smtClean="0">
                                <a:latin typeface="Cambria Math" panose="02040503050406030204" pitchFamily="18" charset="0"/>
                              </a:rPr>
                              <m:t>12</m:t>
                            </m:r>
                          </m:den>
                        </m:f>
                      </m:e>
                    </m:rad>
                  </m:oMath>
                </a14:m>
                <a:endParaRPr lang="en-US" dirty="0"/>
              </a:p>
              <a:p>
                <a:pPr>
                  <a:buFont typeface="Arial" panose="020B0604020202020204" pitchFamily="34" charset="0"/>
                  <a:buChar char="•"/>
                </a:pPr>
                <a:endParaRPr lang="en-US" dirty="0"/>
              </a:p>
            </p:txBody>
          </p:sp>
        </mc:Choice>
        <mc:Fallback xmlns="">
          <p:sp>
            <p:nvSpPr>
              <p:cNvPr id="3" name="Content Placeholder 2">
                <a:extLst>
                  <a:ext uri="{FF2B5EF4-FFF2-40B4-BE49-F238E27FC236}">
                    <a16:creationId xmlns:a16="http://schemas.microsoft.com/office/drawing/2014/main" id="{3010C16A-EA83-55F3-93C0-3841D1F0B9AF}"/>
                  </a:ext>
                </a:extLst>
              </p:cNvPr>
              <p:cNvSpPr>
                <a:spLocks noGrp="1" noRot="1" noChangeAspect="1" noMove="1" noResize="1" noEditPoints="1" noAdjustHandles="1" noChangeArrowheads="1" noChangeShapeType="1" noTextEdit="1"/>
              </p:cNvSpPr>
              <p:nvPr>
                <p:ph idx="1"/>
              </p:nvPr>
            </p:nvSpPr>
            <p:spPr>
              <a:blipFill>
                <a:blip r:embed="rId2"/>
                <a:stretch>
                  <a:fillRect l="-1333" t="-810" r="-1515"/>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67D92432-0592-2B09-AD45-217061291806}"/>
              </a:ext>
            </a:extLst>
          </p:cNvPr>
          <p:cNvSpPr>
            <a:spLocks noGrp="1"/>
          </p:cNvSpPr>
          <p:nvPr>
            <p:ph type="sldNum" sz="quarter" idx="12"/>
          </p:nvPr>
        </p:nvSpPr>
        <p:spPr/>
        <p:txBody>
          <a:bodyPr/>
          <a:lstStyle/>
          <a:p>
            <a:fld id="{3A98EE3D-8CD1-4C3F-BD1C-C98C9596463C}" type="slidenum">
              <a:rPr lang="en-US" smtClean="0"/>
              <a:t>18</a:t>
            </a:fld>
            <a:endParaRPr lang="en-US" dirty="0"/>
          </a:p>
        </p:txBody>
      </p:sp>
    </p:spTree>
    <p:extLst>
      <p:ext uri="{BB962C8B-B14F-4D97-AF65-F5344CB8AC3E}">
        <p14:creationId xmlns:p14="http://schemas.microsoft.com/office/powerpoint/2010/main" val="16504652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AD5120-D322-FB82-92E1-8915682315CC}"/>
              </a:ext>
            </a:extLst>
          </p:cNvPr>
          <p:cNvSpPr>
            <a:spLocks noGrp="1"/>
          </p:cNvSpPr>
          <p:nvPr>
            <p:ph type="title"/>
          </p:nvPr>
        </p:nvSpPr>
        <p:spPr/>
        <p:txBody>
          <a:bodyPr/>
          <a:lstStyle/>
          <a:p>
            <a:r>
              <a:rPr lang="en-US" dirty="0"/>
              <a:t>Example of the Uniform Distribution</a:t>
            </a:r>
          </a:p>
        </p:txBody>
      </p:sp>
      <p:sp>
        <p:nvSpPr>
          <p:cNvPr id="4" name="Slide Number Placeholder 3">
            <a:extLst>
              <a:ext uri="{FF2B5EF4-FFF2-40B4-BE49-F238E27FC236}">
                <a16:creationId xmlns:a16="http://schemas.microsoft.com/office/drawing/2014/main" id="{8378A724-0BA2-9141-2E8D-6C8A02DAE590}"/>
              </a:ext>
            </a:extLst>
          </p:cNvPr>
          <p:cNvSpPr>
            <a:spLocks noGrp="1"/>
          </p:cNvSpPr>
          <p:nvPr>
            <p:ph type="sldNum" sz="quarter" idx="12"/>
          </p:nvPr>
        </p:nvSpPr>
        <p:spPr/>
        <p:txBody>
          <a:bodyPr/>
          <a:lstStyle/>
          <a:p>
            <a:fld id="{3A98EE3D-8CD1-4C3F-BD1C-C98C9596463C}" type="slidenum">
              <a:rPr lang="en-US" smtClean="0"/>
              <a:t>19</a:t>
            </a:fld>
            <a:endParaRPr lang="en-US" dirty="0"/>
          </a:p>
        </p:txBody>
      </p:sp>
      <p:sp>
        <p:nvSpPr>
          <p:cNvPr id="10" name="Content Placeholder 9">
            <a:extLst>
              <a:ext uri="{FF2B5EF4-FFF2-40B4-BE49-F238E27FC236}">
                <a16:creationId xmlns:a16="http://schemas.microsoft.com/office/drawing/2014/main" id="{BC50749B-EA8A-8224-85AE-2AC91233E092}"/>
              </a:ext>
            </a:extLst>
          </p:cNvPr>
          <p:cNvSpPr>
            <a:spLocks noGrp="1"/>
          </p:cNvSpPr>
          <p:nvPr>
            <p:ph idx="1"/>
          </p:nvPr>
        </p:nvSpPr>
        <p:spPr/>
        <p:txBody>
          <a:bodyPr>
            <a:normAutofit fontScale="85000" lnSpcReduction="10000"/>
          </a:bodyPr>
          <a:lstStyle/>
          <a:p>
            <a:pPr marL="0" indent="0">
              <a:buNone/>
            </a:pPr>
            <a:r>
              <a:rPr lang="en-US" dirty="0"/>
              <a:t>The data in the table are 55 smiling times, in seconds, of an eight-week-old baby.</a:t>
            </a:r>
          </a:p>
          <a:p>
            <a:endParaRPr lang="en-US" dirty="0"/>
          </a:p>
          <a:p>
            <a:endParaRPr lang="en-US" dirty="0"/>
          </a:p>
          <a:p>
            <a:endParaRPr lang="en-US" dirty="0"/>
          </a:p>
          <a:p>
            <a:endParaRPr lang="en-US" dirty="0"/>
          </a:p>
          <a:p>
            <a:r>
              <a:rPr lang="en-US" dirty="0"/>
              <a:t>The sample mean = 11.65 and the sample standard deviation = 6.08.</a:t>
            </a:r>
          </a:p>
          <a:p>
            <a:pPr marL="0" indent="0">
              <a:buNone/>
            </a:pPr>
            <a:r>
              <a:rPr lang="en-US" dirty="0"/>
              <a:t>The sample mean = 11.65 and the sample standard deviation = 6.08. We will assume that the smiling times, in seconds, follow a uniform distribution between zero and 23 seconds, inclusive. This means that any smiling time from zero to and including 23 seconds is equally likely. The histogram that could be constructed from the sample is an empirical distribution that closely matches the theoretical uniform distribution.</a:t>
            </a:r>
          </a:p>
        </p:txBody>
      </p:sp>
      <p:pic>
        <p:nvPicPr>
          <p:cNvPr id="12" name="Picture 11">
            <a:extLst>
              <a:ext uri="{FF2B5EF4-FFF2-40B4-BE49-F238E27FC236}">
                <a16:creationId xmlns:a16="http://schemas.microsoft.com/office/drawing/2014/main" id="{27427A18-5165-5B90-8572-639787D66A4B}"/>
              </a:ext>
            </a:extLst>
          </p:cNvPr>
          <p:cNvPicPr>
            <a:picLocks noChangeAspect="1"/>
          </p:cNvPicPr>
          <p:nvPr/>
        </p:nvPicPr>
        <p:blipFill>
          <a:blip r:embed="rId2"/>
          <a:stretch>
            <a:fillRect/>
          </a:stretch>
        </p:blipFill>
        <p:spPr>
          <a:xfrm>
            <a:off x="1097280" y="2560772"/>
            <a:ext cx="7127210" cy="1913658"/>
          </a:xfrm>
          <a:prstGeom prst="rect">
            <a:avLst/>
          </a:prstGeom>
        </p:spPr>
      </p:pic>
    </p:spTree>
    <p:extLst>
      <p:ext uri="{BB962C8B-B14F-4D97-AF65-F5344CB8AC3E}">
        <p14:creationId xmlns:p14="http://schemas.microsoft.com/office/powerpoint/2010/main" val="17206542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4DC39D-A80D-ECC5-0BE8-E46F3B74276B}"/>
              </a:ext>
            </a:extLst>
          </p:cNvPr>
          <p:cNvSpPr>
            <a:spLocks noGrp="1"/>
          </p:cNvSpPr>
          <p:nvPr>
            <p:ph type="title"/>
          </p:nvPr>
        </p:nvSpPr>
        <p:spPr/>
        <p:txBody>
          <a:bodyPr/>
          <a:lstStyle/>
          <a:p>
            <a:r>
              <a:rPr lang="en-US" dirty="0"/>
              <a:t>Objectives</a:t>
            </a:r>
          </a:p>
        </p:txBody>
      </p:sp>
      <p:sp>
        <p:nvSpPr>
          <p:cNvPr id="3" name="Content Placeholder 2">
            <a:extLst>
              <a:ext uri="{FF2B5EF4-FFF2-40B4-BE49-F238E27FC236}">
                <a16:creationId xmlns:a16="http://schemas.microsoft.com/office/drawing/2014/main" id="{754DB0D4-017A-8BA1-E810-41E2FF308FCE}"/>
              </a:ext>
            </a:extLst>
          </p:cNvPr>
          <p:cNvSpPr>
            <a:spLocks noGrp="1"/>
          </p:cNvSpPr>
          <p:nvPr>
            <p:ph idx="1"/>
          </p:nvPr>
        </p:nvSpPr>
        <p:spPr/>
        <p:txBody>
          <a:bodyPr>
            <a:normAutofit/>
          </a:bodyPr>
          <a:lstStyle/>
          <a:p>
            <a:pPr algn="l"/>
            <a:r>
              <a:rPr lang="en-US" b="0" i="0" dirty="0">
                <a:solidFill>
                  <a:srgbClr val="424242"/>
                </a:solidFill>
                <a:effectLst/>
              </a:rPr>
              <a:t>By the end of this chapter, the student should be able to:</a:t>
            </a:r>
          </a:p>
          <a:p>
            <a:pPr algn="l">
              <a:buFont typeface="Arial" panose="020B0604020202020204" pitchFamily="34" charset="0"/>
              <a:buChar char="•"/>
            </a:pPr>
            <a:r>
              <a:rPr lang="en-US" b="0" i="0" dirty="0">
                <a:solidFill>
                  <a:srgbClr val="424242"/>
                </a:solidFill>
                <a:effectLst/>
              </a:rPr>
              <a:t>Recognize and understand continuous probability density functions in general.</a:t>
            </a:r>
          </a:p>
          <a:p>
            <a:pPr algn="l">
              <a:buFont typeface="Arial" panose="020B0604020202020204" pitchFamily="34" charset="0"/>
              <a:buChar char="•"/>
            </a:pPr>
            <a:r>
              <a:rPr lang="en-US" b="0" i="0" dirty="0">
                <a:solidFill>
                  <a:srgbClr val="424242"/>
                </a:solidFill>
                <a:effectLst/>
              </a:rPr>
              <a:t>Recognize the uniform probability distribution and apply it appropriately.</a:t>
            </a:r>
          </a:p>
          <a:p>
            <a:pPr algn="l">
              <a:buFont typeface="Arial" panose="020B0604020202020204" pitchFamily="34" charset="0"/>
              <a:buChar char="•"/>
            </a:pPr>
            <a:r>
              <a:rPr lang="en-US" b="0" i="0" dirty="0">
                <a:solidFill>
                  <a:srgbClr val="424242"/>
                </a:solidFill>
                <a:effectLst/>
              </a:rPr>
              <a:t>Recognize the exponential probability distribution and apply it appropriately.</a:t>
            </a:r>
          </a:p>
        </p:txBody>
      </p:sp>
      <p:sp>
        <p:nvSpPr>
          <p:cNvPr id="4" name="Slide Number Placeholder 3">
            <a:extLst>
              <a:ext uri="{FF2B5EF4-FFF2-40B4-BE49-F238E27FC236}">
                <a16:creationId xmlns:a16="http://schemas.microsoft.com/office/drawing/2014/main" id="{108700FC-2FF8-120D-633A-72E5FFB5770E}"/>
              </a:ext>
            </a:extLst>
          </p:cNvPr>
          <p:cNvSpPr>
            <a:spLocks noGrp="1"/>
          </p:cNvSpPr>
          <p:nvPr>
            <p:ph type="sldNum" sz="quarter" idx="12"/>
          </p:nvPr>
        </p:nvSpPr>
        <p:spPr/>
        <p:txBody>
          <a:bodyPr/>
          <a:lstStyle/>
          <a:p>
            <a:fld id="{3A98EE3D-8CD1-4C3F-BD1C-C98C9596463C}" type="slidenum">
              <a:rPr lang="en-US" smtClean="0"/>
              <a:t>2</a:t>
            </a:fld>
            <a:endParaRPr lang="en-US" dirty="0"/>
          </a:p>
        </p:txBody>
      </p:sp>
    </p:spTree>
    <p:extLst>
      <p:ext uri="{BB962C8B-B14F-4D97-AF65-F5344CB8AC3E}">
        <p14:creationId xmlns:p14="http://schemas.microsoft.com/office/powerpoint/2010/main" val="24383192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1D321A-EB05-C423-E415-C780482420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7D9164-FEDB-3DE1-0BBD-2A527CB79605}"/>
              </a:ext>
            </a:extLst>
          </p:cNvPr>
          <p:cNvSpPr>
            <a:spLocks noGrp="1"/>
          </p:cNvSpPr>
          <p:nvPr>
            <p:ph type="title"/>
          </p:nvPr>
        </p:nvSpPr>
        <p:spPr/>
        <p:txBody>
          <a:bodyPr/>
          <a:lstStyle/>
          <a:p>
            <a:r>
              <a:rPr lang="en-US" dirty="0"/>
              <a:t>Example of the Uniform Distribution (Continued)</a:t>
            </a:r>
          </a:p>
        </p:txBody>
      </p:sp>
      <p:sp>
        <p:nvSpPr>
          <p:cNvPr id="4" name="Slide Number Placeholder 3">
            <a:extLst>
              <a:ext uri="{FF2B5EF4-FFF2-40B4-BE49-F238E27FC236}">
                <a16:creationId xmlns:a16="http://schemas.microsoft.com/office/drawing/2014/main" id="{89380AD8-368D-1286-D4F7-CE4D58CE2F78}"/>
              </a:ext>
            </a:extLst>
          </p:cNvPr>
          <p:cNvSpPr>
            <a:spLocks noGrp="1"/>
          </p:cNvSpPr>
          <p:nvPr>
            <p:ph type="sldNum" sz="quarter" idx="12"/>
          </p:nvPr>
        </p:nvSpPr>
        <p:spPr/>
        <p:txBody>
          <a:bodyPr/>
          <a:lstStyle/>
          <a:p>
            <a:fld id="{3A98EE3D-8CD1-4C3F-BD1C-C98C9596463C}" type="slidenum">
              <a:rPr lang="en-US" smtClean="0"/>
              <a:t>20</a:t>
            </a:fld>
            <a:endParaRPr lang="en-US" dirty="0"/>
          </a:p>
        </p:txBody>
      </p:sp>
      <mc:AlternateContent xmlns:mc="http://schemas.openxmlformats.org/markup-compatibility/2006" xmlns:a14="http://schemas.microsoft.com/office/drawing/2010/main">
        <mc:Choice Requires="a14">
          <p:sp>
            <p:nvSpPr>
              <p:cNvPr id="10" name="Content Placeholder 9">
                <a:extLst>
                  <a:ext uri="{FF2B5EF4-FFF2-40B4-BE49-F238E27FC236}">
                    <a16:creationId xmlns:a16="http://schemas.microsoft.com/office/drawing/2014/main" id="{14B18D8F-4F64-B6B6-E419-2F5C10CA9D2B}"/>
                  </a:ext>
                </a:extLst>
              </p:cNvPr>
              <p:cNvSpPr>
                <a:spLocks noGrp="1"/>
              </p:cNvSpPr>
              <p:nvPr>
                <p:ph idx="1"/>
              </p:nvPr>
            </p:nvSpPr>
            <p:spPr/>
            <p:txBody>
              <a:bodyPr>
                <a:normAutofit fontScale="92500" lnSpcReduction="10000"/>
              </a:bodyPr>
              <a:lstStyle/>
              <a:p>
                <a:pPr marL="0" indent="0">
                  <a:buNone/>
                </a:pPr>
                <a:r>
                  <a:rPr lang="en-US" dirty="0"/>
                  <a:t>Let X = length, in seconds, of an eight-week-old baby's smile. </a:t>
                </a:r>
              </a:p>
              <a:p>
                <a:pPr marL="0" indent="0">
                  <a:buNone/>
                </a:pPr>
                <a:r>
                  <a:rPr lang="en-US" dirty="0"/>
                  <a:t>The notation for the uniform distribution is X ~ U(a, b) where a = the lowest value of x and b = the highest value of x. The probability density function is f(x) =  </a:t>
                </a:r>
                <a14:m>
                  <m:oMath xmlns:m="http://schemas.openxmlformats.org/officeDocument/2006/math">
                    <m:f>
                      <m:fPr>
                        <m:ctrlPr>
                          <a:rPr lang="en-US" b="0" i="1" dirty="0" smtClean="0">
                            <a:latin typeface="Cambria Math" panose="02040503050406030204" pitchFamily="18" charset="0"/>
                          </a:rPr>
                        </m:ctrlPr>
                      </m:fPr>
                      <m:num>
                        <m:r>
                          <a:rPr lang="en-US" i="1" dirty="0" smtClean="0">
                            <a:latin typeface="Cambria Math" panose="02040503050406030204" pitchFamily="18" charset="0"/>
                          </a:rPr>
                          <m:t>1</m:t>
                        </m:r>
                      </m:num>
                      <m:den>
                        <m:r>
                          <a:rPr lang="en-US" i="1" dirty="0" smtClean="0">
                            <a:latin typeface="Cambria Math" panose="02040503050406030204" pitchFamily="18" charset="0"/>
                          </a:rPr>
                          <m:t>𝑏</m:t>
                        </m:r>
                        <m:r>
                          <a:rPr lang="en-US" i="1" dirty="0" smtClean="0">
                            <a:latin typeface="Cambria Math" panose="02040503050406030204" pitchFamily="18" charset="0"/>
                          </a:rPr>
                          <m:t>−</m:t>
                        </m:r>
                        <m:r>
                          <a:rPr lang="en-US" i="1" dirty="0" smtClean="0">
                            <a:latin typeface="Cambria Math" panose="02040503050406030204" pitchFamily="18" charset="0"/>
                          </a:rPr>
                          <m:t>𝑎</m:t>
                        </m:r>
                      </m:den>
                    </m:f>
                    <m:r>
                      <a:rPr lang="en-US" i="1" dirty="0" smtClean="0">
                        <a:latin typeface="Cambria Math" panose="02040503050406030204" pitchFamily="18" charset="0"/>
                      </a:rPr>
                      <m:t> </m:t>
                    </m:r>
                  </m:oMath>
                </a14:m>
                <a:r>
                  <a:rPr lang="en-US" dirty="0"/>
                  <a:t>for a ≤ x ≤ b.</a:t>
                </a:r>
              </a:p>
              <a:p>
                <a:pPr marL="0" indent="0">
                  <a:buNone/>
                </a:pPr>
                <a:r>
                  <a:rPr lang="en-US" dirty="0"/>
                  <a:t>For this example, x ~ U(0, 23) and f(x) =  </a:t>
                </a:r>
                <a14:m>
                  <m:oMath xmlns:m="http://schemas.openxmlformats.org/officeDocument/2006/math">
                    <m:f>
                      <m:fPr>
                        <m:ctrlPr>
                          <a:rPr lang="en-US" b="0" i="1" dirty="0" smtClean="0">
                            <a:latin typeface="Cambria Math" panose="02040503050406030204" pitchFamily="18" charset="0"/>
                          </a:rPr>
                        </m:ctrlPr>
                      </m:fPr>
                      <m:num>
                        <m:r>
                          <a:rPr lang="en-US" i="1" dirty="0" smtClean="0">
                            <a:latin typeface="Cambria Math" panose="02040503050406030204" pitchFamily="18" charset="0"/>
                          </a:rPr>
                          <m:t>1</m:t>
                        </m:r>
                      </m:num>
                      <m:den>
                        <m:r>
                          <a:rPr lang="en-US" i="1" dirty="0" smtClean="0">
                            <a:latin typeface="Cambria Math" panose="02040503050406030204" pitchFamily="18" charset="0"/>
                          </a:rPr>
                          <m:t>23−0</m:t>
                        </m:r>
                      </m:den>
                    </m:f>
                    <m:r>
                      <a:rPr lang="en-US" b="0" i="1" dirty="0" smtClean="0">
                        <a:latin typeface="Cambria Math" panose="02040503050406030204" pitchFamily="18" charset="0"/>
                      </a:rPr>
                      <m:t>=</m:t>
                    </m:r>
                    <m:f>
                      <m:fPr>
                        <m:ctrlPr>
                          <a:rPr lang="en-US" b="0" i="1" dirty="0" smtClean="0">
                            <a:latin typeface="Cambria Math" panose="02040503050406030204" pitchFamily="18" charset="0"/>
                          </a:rPr>
                        </m:ctrlPr>
                      </m:fPr>
                      <m:num>
                        <m:r>
                          <a:rPr lang="en-US" b="0" i="1" dirty="0" smtClean="0">
                            <a:latin typeface="Cambria Math" panose="02040503050406030204" pitchFamily="18" charset="0"/>
                          </a:rPr>
                          <m:t>1</m:t>
                        </m:r>
                      </m:num>
                      <m:den>
                        <m:r>
                          <a:rPr lang="en-US" b="0" i="1" dirty="0" smtClean="0">
                            <a:latin typeface="Cambria Math" panose="02040503050406030204" pitchFamily="18" charset="0"/>
                          </a:rPr>
                          <m:t>23</m:t>
                        </m:r>
                      </m:den>
                    </m:f>
                  </m:oMath>
                </a14:m>
                <a:r>
                  <a:rPr lang="en-US" dirty="0"/>
                  <a:t> for 0 ≤ X ≤ 23.</a:t>
                </a:r>
              </a:p>
              <a:p>
                <a:pPr marL="0" indent="0">
                  <a:buNone/>
                </a:pPr>
                <a:r>
                  <a:rPr lang="en-US" dirty="0"/>
                  <a:t>Formulas for the theoretical mean and standard deviation are </a:t>
                </a:r>
                <a14:m>
                  <m:oMath xmlns:m="http://schemas.openxmlformats.org/officeDocument/2006/math">
                    <m:r>
                      <a:rPr lang="en-US" b="0" i="1" smtClean="0">
                        <a:latin typeface="Cambria Math" panose="02040503050406030204" pitchFamily="18" charset="0"/>
                      </a:rPr>
                      <m:t>𝜇</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𝑎</m:t>
                        </m:r>
                        <m:r>
                          <a:rPr lang="en-US" b="0" i="1" smtClean="0">
                            <a:latin typeface="Cambria Math" panose="02040503050406030204" pitchFamily="18" charset="0"/>
                          </a:rPr>
                          <m:t>+</m:t>
                        </m:r>
                        <m:r>
                          <a:rPr lang="en-US" b="0" i="1" smtClean="0">
                            <a:latin typeface="Cambria Math" panose="02040503050406030204" pitchFamily="18" charset="0"/>
                          </a:rPr>
                          <m:t>𝑏</m:t>
                        </m:r>
                      </m:num>
                      <m:den>
                        <m:r>
                          <a:rPr lang="en-US" b="0" i="1" smtClean="0">
                            <a:latin typeface="Cambria Math" panose="02040503050406030204" pitchFamily="18" charset="0"/>
                          </a:rPr>
                          <m:t>2</m:t>
                        </m:r>
                      </m:den>
                    </m:f>
                  </m:oMath>
                </a14:m>
                <a:r>
                  <a:rPr lang="en-US" dirty="0"/>
                  <a:t> and </a:t>
                </a:r>
                <a14:m>
                  <m:oMath xmlns:m="http://schemas.openxmlformats.org/officeDocument/2006/math">
                    <m:r>
                      <a:rPr lang="en-US" b="0" i="1" smtClean="0">
                        <a:latin typeface="Cambria Math" panose="02040503050406030204" pitchFamily="18" charset="0"/>
                      </a:rPr>
                      <m:t>𝜎</m:t>
                    </m:r>
                    <m:r>
                      <a:rPr lang="en-US" b="0" i="1" smtClean="0">
                        <a:latin typeface="Cambria Math" panose="02040503050406030204" pitchFamily="18" charset="0"/>
                      </a:rPr>
                      <m:t>=</m:t>
                    </m:r>
                    <m:rad>
                      <m:radPr>
                        <m:degHide m:val="on"/>
                        <m:ctrlPr>
                          <a:rPr lang="en-US" b="0" i="1" smtClean="0">
                            <a:latin typeface="Cambria Math" panose="02040503050406030204" pitchFamily="18" charset="0"/>
                          </a:rPr>
                        </m:ctrlPr>
                      </m:radPr>
                      <m:deg/>
                      <m:e>
                        <m:f>
                          <m:fPr>
                            <m:ctrlPr>
                              <a:rPr lang="en-US" b="0" i="1" smtClean="0">
                                <a:latin typeface="Cambria Math" panose="02040503050406030204" pitchFamily="18" charset="0"/>
                              </a:rPr>
                            </m:ctrlPr>
                          </m:fPr>
                          <m:num>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r>
                                      <a:rPr lang="en-US" b="0" i="1" smtClean="0">
                                        <a:latin typeface="Cambria Math" panose="02040503050406030204" pitchFamily="18" charset="0"/>
                                      </a:rPr>
                                      <m:t>𝑏</m:t>
                                    </m:r>
                                    <m:r>
                                      <a:rPr lang="en-US" b="0" i="1" smtClean="0">
                                        <a:latin typeface="Cambria Math" panose="02040503050406030204" pitchFamily="18" charset="0"/>
                                      </a:rPr>
                                      <m:t>−</m:t>
                                    </m:r>
                                    <m:r>
                                      <a:rPr lang="en-US" b="0" i="1" smtClean="0">
                                        <a:latin typeface="Cambria Math" panose="02040503050406030204" pitchFamily="18" charset="0"/>
                                      </a:rPr>
                                      <m:t>𝑎</m:t>
                                    </m:r>
                                  </m:e>
                                </m:d>
                              </m:e>
                              <m:sup>
                                <m:r>
                                  <a:rPr lang="en-US" b="0" i="1" smtClean="0">
                                    <a:latin typeface="Cambria Math" panose="02040503050406030204" pitchFamily="18" charset="0"/>
                                  </a:rPr>
                                  <m:t>2</m:t>
                                </m:r>
                              </m:sup>
                            </m:sSup>
                          </m:num>
                          <m:den>
                            <m:r>
                              <a:rPr lang="en-US" b="0" i="1" smtClean="0">
                                <a:latin typeface="Cambria Math" panose="02040503050406030204" pitchFamily="18" charset="0"/>
                              </a:rPr>
                              <m:t>12</m:t>
                            </m:r>
                          </m:den>
                        </m:f>
                      </m:e>
                    </m:rad>
                  </m:oMath>
                </a14:m>
                <a:r>
                  <a:rPr lang="en-US" dirty="0"/>
                  <a:t>.</a:t>
                </a:r>
              </a:p>
              <a:p>
                <a:pPr marL="0" indent="0">
                  <a:buNone/>
                </a:pPr>
                <a:r>
                  <a:rPr lang="en-US" dirty="0"/>
                  <a:t>For this problem, the theoretical mean and standard deviation are </a:t>
                </a:r>
              </a:p>
              <a:p>
                <a:pPr marL="0" indent="0">
                  <a:buNone/>
                </a:pPr>
                <a14:m>
                  <m:oMath xmlns:m="http://schemas.openxmlformats.org/officeDocument/2006/math">
                    <m:r>
                      <a:rPr lang="en-US" i="1" dirty="0" smtClean="0">
                        <a:latin typeface="Cambria Math" panose="02040503050406030204" pitchFamily="18" charset="0"/>
                      </a:rPr>
                      <m:t>𝜇</m:t>
                    </m:r>
                    <m:r>
                      <a:rPr lang="en-US" i="1" dirty="0" smtClean="0">
                        <a:latin typeface="Cambria Math" panose="02040503050406030204" pitchFamily="18" charset="0"/>
                      </a:rPr>
                      <m:t> = </m:t>
                    </m:r>
                    <m:f>
                      <m:fPr>
                        <m:ctrlPr>
                          <a:rPr lang="en-US" b="0" i="1" dirty="0" smtClean="0">
                            <a:latin typeface="Cambria Math" panose="02040503050406030204" pitchFamily="18" charset="0"/>
                          </a:rPr>
                        </m:ctrlPr>
                      </m:fPr>
                      <m:num>
                        <m:r>
                          <a:rPr lang="en-US" i="1" dirty="0" smtClean="0">
                            <a:latin typeface="Cambria Math" panose="02040503050406030204" pitchFamily="18" charset="0"/>
                          </a:rPr>
                          <m:t>0 + 23</m:t>
                        </m:r>
                      </m:num>
                      <m:den>
                        <m:r>
                          <a:rPr lang="en-US" i="1" dirty="0" smtClean="0">
                            <a:latin typeface="Cambria Math" panose="02040503050406030204" pitchFamily="18" charset="0"/>
                          </a:rPr>
                          <m:t>2</m:t>
                        </m:r>
                      </m:den>
                    </m:f>
                  </m:oMath>
                </a14:m>
                <a:r>
                  <a:rPr lang="en-US" dirty="0"/>
                  <a:t> = 11.50 seconds and </a:t>
                </a:r>
                <a14:m>
                  <m:oMath xmlns:m="http://schemas.openxmlformats.org/officeDocument/2006/math">
                    <m:r>
                      <a:rPr lang="en-US" b="0" i="1" smtClean="0">
                        <a:latin typeface="Cambria Math" panose="02040503050406030204" pitchFamily="18" charset="0"/>
                      </a:rPr>
                      <m:t>𝜎</m:t>
                    </m:r>
                    <m:r>
                      <a:rPr lang="en-US" b="0" i="1" smtClean="0">
                        <a:latin typeface="Cambria Math" panose="02040503050406030204" pitchFamily="18" charset="0"/>
                      </a:rPr>
                      <m:t>=</m:t>
                    </m:r>
                    <m:rad>
                      <m:radPr>
                        <m:degHide m:val="on"/>
                        <m:ctrlPr>
                          <a:rPr lang="en-US" b="0" i="1" smtClean="0">
                            <a:latin typeface="Cambria Math" panose="02040503050406030204" pitchFamily="18" charset="0"/>
                          </a:rPr>
                        </m:ctrlPr>
                      </m:radPr>
                      <m:deg/>
                      <m:e>
                        <m:f>
                          <m:fPr>
                            <m:ctrlPr>
                              <a:rPr lang="en-US" b="0" i="1" smtClean="0">
                                <a:latin typeface="Cambria Math" panose="02040503050406030204" pitchFamily="18" charset="0"/>
                              </a:rPr>
                            </m:ctrlPr>
                          </m:fPr>
                          <m:num>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r>
                                      <a:rPr lang="en-US" b="0" i="1" smtClean="0">
                                        <a:latin typeface="Cambria Math" panose="02040503050406030204" pitchFamily="18" charset="0"/>
                                      </a:rPr>
                                      <m:t>23−0</m:t>
                                    </m:r>
                                  </m:e>
                                </m:d>
                              </m:e>
                              <m:sup>
                                <m:r>
                                  <a:rPr lang="en-US" b="0" i="1" smtClean="0">
                                    <a:latin typeface="Cambria Math" panose="02040503050406030204" pitchFamily="18" charset="0"/>
                                  </a:rPr>
                                  <m:t>2</m:t>
                                </m:r>
                              </m:sup>
                            </m:sSup>
                          </m:num>
                          <m:den>
                            <m:r>
                              <a:rPr lang="en-US" b="0" i="1" smtClean="0">
                                <a:latin typeface="Cambria Math" panose="02040503050406030204" pitchFamily="18" charset="0"/>
                              </a:rPr>
                              <m:t>12</m:t>
                            </m:r>
                          </m:den>
                        </m:f>
                      </m:e>
                    </m:rad>
                  </m:oMath>
                </a14:m>
                <a:r>
                  <a:rPr lang="en-US" dirty="0"/>
                  <a:t>= 6.64 seconds.</a:t>
                </a:r>
              </a:p>
            </p:txBody>
          </p:sp>
        </mc:Choice>
        <mc:Fallback xmlns="">
          <p:sp>
            <p:nvSpPr>
              <p:cNvPr id="10" name="Content Placeholder 9">
                <a:extLst>
                  <a:ext uri="{FF2B5EF4-FFF2-40B4-BE49-F238E27FC236}">
                    <a16:creationId xmlns:a16="http://schemas.microsoft.com/office/drawing/2014/main" id="{14B18D8F-4F64-B6B6-E419-2F5C10CA9D2B}"/>
                  </a:ext>
                </a:extLst>
              </p:cNvPr>
              <p:cNvSpPr>
                <a:spLocks noGrp="1" noRot="1" noChangeAspect="1" noMove="1" noResize="1" noEditPoints="1" noAdjustHandles="1" noChangeArrowheads="1" noChangeShapeType="1" noTextEdit="1"/>
              </p:cNvSpPr>
              <p:nvPr>
                <p:ph idx="1"/>
              </p:nvPr>
            </p:nvSpPr>
            <p:spPr>
              <a:blipFill>
                <a:blip r:embed="rId2"/>
                <a:stretch>
                  <a:fillRect l="-1394" t="-972"/>
                </a:stretch>
              </a:blipFill>
            </p:spPr>
            <p:txBody>
              <a:bodyPr/>
              <a:lstStyle/>
              <a:p>
                <a:r>
                  <a:rPr lang="en-US">
                    <a:noFill/>
                  </a:rPr>
                  <a:t> </a:t>
                </a:r>
              </a:p>
            </p:txBody>
          </p:sp>
        </mc:Fallback>
      </mc:AlternateContent>
    </p:spTree>
    <p:extLst>
      <p:ext uri="{BB962C8B-B14F-4D97-AF65-F5344CB8AC3E}">
        <p14:creationId xmlns:p14="http://schemas.microsoft.com/office/powerpoint/2010/main" val="39137602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C9C3BF-739E-DEB5-715A-71A05A15AE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6723E9-0AEF-7A64-5729-8EEC73342D56}"/>
              </a:ext>
            </a:extLst>
          </p:cNvPr>
          <p:cNvSpPr>
            <a:spLocks noGrp="1"/>
          </p:cNvSpPr>
          <p:nvPr>
            <p:ph type="title"/>
          </p:nvPr>
        </p:nvSpPr>
        <p:spPr/>
        <p:txBody>
          <a:bodyPr/>
          <a:lstStyle/>
          <a:p>
            <a:r>
              <a:rPr lang="en-US" dirty="0"/>
              <a:t>Example of the Uniform Distribution (Continued)</a:t>
            </a:r>
          </a:p>
        </p:txBody>
      </p:sp>
      <p:sp>
        <p:nvSpPr>
          <p:cNvPr id="4" name="Slide Number Placeholder 3">
            <a:extLst>
              <a:ext uri="{FF2B5EF4-FFF2-40B4-BE49-F238E27FC236}">
                <a16:creationId xmlns:a16="http://schemas.microsoft.com/office/drawing/2014/main" id="{2E0943AA-E1C4-6AF3-BBD0-8F3AE4A72F78}"/>
              </a:ext>
            </a:extLst>
          </p:cNvPr>
          <p:cNvSpPr>
            <a:spLocks noGrp="1"/>
          </p:cNvSpPr>
          <p:nvPr>
            <p:ph type="sldNum" sz="quarter" idx="12"/>
          </p:nvPr>
        </p:nvSpPr>
        <p:spPr/>
        <p:txBody>
          <a:bodyPr/>
          <a:lstStyle/>
          <a:p>
            <a:fld id="{3A98EE3D-8CD1-4C3F-BD1C-C98C9596463C}" type="slidenum">
              <a:rPr lang="en-US" smtClean="0"/>
              <a:t>21</a:t>
            </a:fld>
            <a:endParaRPr lang="en-US" dirty="0"/>
          </a:p>
        </p:txBody>
      </p:sp>
      <mc:AlternateContent xmlns:mc="http://schemas.openxmlformats.org/markup-compatibility/2006" xmlns:a14="http://schemas.microsoft.com/office/drawing/2010/main">
        <mc:Choice Requires="a14">
          <p:sp>
            <p:nvSpPr>
              <p:cNvPr id="10" name="Content Placeholder 9">
                <a:extLst>
                  <a:ext uri="{FF2B5EF4-FFF2-40B4-BE49-F238E27FC236}">
                    <a16:creationId xmlns:a16="http://schemas.microsoft.com/office/drawing/2014/main" id="{D3958312-9104-3F98-018B-50BEBC9816AB}"/>
                  </a:ext>
                </a:extLst>
              </p:cNvPr>
              <p:cNvSpPr>
                <a:spLocks noGrp="1"/>
              </p:cNvSpPr>
              <p:nvPr>
                <p:ph idx="1"/>
              </p:nvPr>
            </p:nvSpPr>
            <p:spPr/>
            <p:txBody>
              <a:bodyPr>
                <a:normAutofit/>
              </a:bodyPr>
              <a:lstStyle/>
              <a:p>
                <a:pPr marL="0" indent="0">
                  <a:buNone/>
                </a:pPr>
                <a:r>
                  <a:rPr lang="en-US" dirty="0"/>
                  <a:t>The sample mean = 11.65 and the sample standard deviation = 6.08. These were calculated directly from the data.</a:t>
                </a:r>
              </a:p>
              <a:p>
                <a:pPr marL="0" indent="0">
                  <a:buNone/>
                </a:pPr>
                <a:r>
                  <a:rPr lang="en-US" dirty="0"/>
                  <a:t>For this same problem, the theoretical mean and standard deviation are </a:t>
                </a:r>
              </a:p>
              <a:p>
                <a:pPr marL="0" indent="0">
                  <a:buNone/>
                </a:pPr>
                <a14:m>
                  <m:oMath xmlns:m="http://schemas.openxmlformats.org/officeDocument/2006/math">
                    <m:r>
                      <a:rPr lang="en-US" i="1" dirty="0" smtClean="0">
                        <a:latin typeface="Cambria Math" panose="02040503050406030204" pitchFamily="18" charset="0"/>
                      </a:rPr>
                      <m:t>𝜇</m:t>
                    </m:r>
                    <m:r>
                      <a:rPr lang="en-US" i="1" dirty="0" smtClean="0">
                        <a:latin typeface="Cambria Math" panose="02040503050406030204" pitchFamily="18" charset="0"/>
                      </a:rPr>
                      <m:t> = </m:t>
                    </m:r>
                    <m:f>
                      <m:fPr>
                        <m:ctrlPr>
                          <a:rPr lang="en-US" b="0" i="1" dirty="0" smtClean="0">
                            <a:latin typeface="Cambria Math" panose="02040503050406030204" pitchFamily="18" charset="0"/>
                          </a:rPr>
                        </m:ctrlPr>
                      </m:fPr>
                      <m:num>
                        <m:r>
                          <a:rPr lang="en-US" i="1" dirty="0" smtClean="0">
                            <a:latin typeface="Cambria Math" panose="02040503050406030204" pitchFamily="18" charset="0"/>
                          </a:rPr>
                          <m:t>0 + 23</m:t>
                        </m:r>
                      </m:num>
                      <m:den>
                        <m:r>
                          <a:rPr lang="en-US" i="1" dirty="0" smtClean="0">
                            <a:latin typeface="Cambria Math" panose="02040503050406030204" pitchFamily="18" charset="0"/>
                          </a:rPr>
                          <m:t>2</m:t>
                        </m:r>
                      </m:den>
                    </m:f>
                  </m:oMath>
                </a14:m>
                <a:r>
                  <a:rPr lang="en-US" dirty="0"/>
                  <a:t> = 11.50 seconds and </a:t>
                </a:r>
                <a14:m>
                  <m:oMath xmlns:m="http://schemas.openxmlformats.org/officeDocument/2006/math">
                    <m:r>
                      <a:rPr lang="en-US" b="0" i="1" smtClean="0">
                        <a:latin typeface="Cambria Math" panose="02040503050406030204" pitchFamily="18" charset="0"/>
                      </a:rPr>
                      <m:t>𝜎</m:t>
                    </m:r>
                    <m:r>
                      <a:rPr lang="en-US" b="0" i="1" smtClean="0">
                        <a:latin typeface="Cambria Math" panose="02040503050406030204" pitchFamily="18" charset="0"/>
                      </a:rPr>
                      <m:t>=</m:t>
                    </m:r>
                    <m:rad>
                      <m:radPr>
                        <m:degHide m:val="on"/>
                        <m:ctrlPr>
                          <a:rPr lang="en-US" b="0" i="1" smtClean="0">
                            <a:latin typeface="Cambria Math" panose="02040503050406030204" pitchFamily="18" charset="0"/>
                          </a:rPr>
                        </m:ctrlPr>
                      </m:radPr>
                      <m:deg/>
                      <m:e>
                        <m:f>
                          <m:fPr>
                            <m:ctrlPr>
                              <a:rPr lang="en-US" b="0" i="1" smtClean="0">
                                <a:latin typeface="Cambria Math" panose="02040503050406030204" pitchFamily="18" charset="0"/>
                              </a:rPr>
                            </m:ctrlPr>
                          </m:fPr>
                          <m:num>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r>
                                      <a:rPr lang="en-US" b="0" i="1" smtClean="0">
                                        <a:latin typeface="Cambria Math" panose="02040503050406030204" pitchFamily="18" charset="0"/>
                                      </a:rPr>
                                      <m:t>23−0</m:t>
                                    </m:r>
                                  </m:e>
                                </m:d>
                              </m:e>
                              <m:sup>
                                <m:r>
                                  <a:rPr lang="en-US" b="0" i="1" smtClean="0">
                                    <a:latin typeface="Cambria Math" panose="02040503050406030204" pitchFamily="18" charset="0"/>
                                  </a:rPr>
                                  <m:t>2</m:t>
                                </m:r>
                              </m:sup>
                            </m:sSup>
                          </m:num>
                          <m:den>
                            <m:r>
                              <a:rPr lang="en-US" b="0" i="1" smtClean="0">
                                <a:latin typeface="Cambria Math" panose="02040503050406030204" pitchFamily="18" charset="0"/>
                              </a:rPr>
                              <m:t>12</m:t>
                            </m:r>
                          </m:den>
                        </m:f>
                      </m:e>
                    </m:rad>
                  </m:oMath>
                </a14:m>
                <a:r>
                  <a:rPr lang="en-US" dirty="0"/>
                  <a:t>= 6.64 seconds.</a:t>
                </a:r>
              </a:p>
              <a:p>
                <a:pPr marL="0" indent="0">
                  <a:buNone/>
                </a:pPr>
                <a:r>
                  <a:rPr lang="en-US" dirty="0"/>
                  <a:t>Notice that the theoretical mean and standard deviation are close to the sample mean and standard deviation in this example.</a:t>
                </a:r>
              </a:p>
              <a:p>
                <a:pPr marL="0" indent="0">
                  <a:buNone/>
                </a:pPr>
                <a:r>
                  <a:rPr lang="en-US" dirty="0"/>
                  <a:t>How would you decide which of these measures to calculate? </a:t>
                </a:r>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mc:Choice>
        <mc:Fallback xmlns="">
          <p:sp>
            <p:nvSpPr>
              <p:cNvPr id="10" name="Content Placeholder 9">
                <a:extLst>
                  <a:ext uri="{FF2B5EF4-FFF2-40B4-BE49-F238E27FC236}">
                    <a16:creationId xmlns:a16="http://schemas.microsoft.com/office/drawing/2014/main" id="{D3958312-9104-3F98-018B-50BEBC9816AB}"/>
                  </a:ext>
                </a:extLst>
              </p:cNvPr>
              <p:cNvSpPr>
                <a:spLocks noGrp="1" noRot="1" noChangeAspect="1" noMove="1" noResize="1" noEditPoints="1" noAdjustHandles="1" noChangeArrowheads="1" noChangeShapeType="1" noTextEdit="1"/>
              </p:cNvSpPr>
              <p:nvPr>
                <p:ph idx="1"/>
              </p:nvPr>
            </p:nvSpPr>
            <p:spPr>
              <a:blipFill>
                <a:blip r:embed="rId2"/>
                <a:stretch>
                  <a:fillRect l="-1455" t="-810"/>
                </a:stretch>
              </a:blipFill>
            </p:spPr>
            <p:txBody>
              <a:bodyPr/>
              <a:lstStyle/>
              <a:p>
                <a:r>
                  <a:rPr lang="en-US">
                    <a:noFill/>
                  </a:rPr>
                  <a:t> </a:t>
                </a:r>
              </a:p>
            </p:txBody>
          </p:sp>
        </mc:Fallback>
      </mc:AlternateContent>
    </p:spTree>
    <p:extLst>
      <p:ext uri="{BB962C8B-B14F-4D97-AF65-F5344CB8AC3E}">
        <p14:creationId xmlns:p14="http://schemas.microsoft.com/office/powerpoint/2010/main" val="8561823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3E59A0-D53F-B043-1FFE-043055F66CEA}"/>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380CE96F-0F2F-C8D5-8528-C0AB9C3D4F5A}"/>
              </a:ext>
            </a:extLst>
          </p:cNvPr>
          <p:cNvSpPr>
            <a:spLocks noGrp="1"/>
          </p:cNvSpPr>
          <p:nvPr>
            <p:ph idx="1"/>
          </p:nvPr>
        </p:nvSpPr>
        <p:spPr/>
        <p:txBody>
          <a:bodyPr/>
          <a:lstStyle/>
          <a:p>
            <a:r>
              <a:rPr lang="en-US" dirty="0"/>
              <a:t>The amount of time, in minutes, that a person must wait for a bus is uniformly distributed between zero and 15 minutes, inclusive. </a:t>
            </a:r>
          </a:p>
          <a:p>
            <a:r>
              <a:rPr lang="en-US" b="0" i="0" dirty="0">
                <a:solidFill>
                  <a:srgbClr val="424242"/>
                </a:solidFill>
                <a:effectLst/>
              </a:rPr>
              <a:t>What is the probability that a person waits fewer than 12.5 minutes?</a:t>
            </a:r>
            <a:endParaRPr lang="en-US" dirty="0"/>
          </a:p>
        </p:txBody>
      </p:sp>
    </p:spTree>
    <p:extLst>
      <p:ext uri="{BB962C8B-B14F-4D97-AF65-F5344CB8AC3E}">
        <p14:creationId xmlns:p14="http://schemas.microsoft.com/office/powerpoint/2010/main" val="41763017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35A512-BD9D-A959-0575-9905A102A6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1B03E9-3AB1-4CF7-1FAA-4BA872B74AA6}"/>
              </a:ext>
            </a:extLst>
          </p:cNvPr>
          <p:cNvSpPr>
            <a:spLocks noGrp="1"/>
          </p:cNvSpPr>
          <p:nvPr>
            <p:ph type="title"/>
          </p:nvPr>
        </p:nvSpPr>
        <p:spPr/>
        <p:txBody>
          <a:bodyPr/>
          <a:lstStyle/>
          <a:p>
            <a:r>
              <a:rPr lang="en-US" dirty="0"/>
              <a:t>Example - Answers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BC6CC40D-1E32-2B55-6DB7-BC28B0B27053}"/>
                  </a:ext>
                </a:extLst>
              </p:cNvPr>
              <p:cNvSpPr>
                <a:spLocks noGrp="1"/>
              </p:cNvSpPr>
              <p:nvPr>
                <p:ph idx="1"/>
              </p:nvPr>
            </p:nvSpPr>
            <p:spPr/>
            <p:txBody>
              <a:bodyPr>
                <a:normAutofit/>
              </a:bodyPr>
              <a:lstStyle/>
              <a:p>
                <a:r>
                  <a:rPr lang="en-US" b="0" i="0" dirty="0">
                    <a:solidFill>
                      <a:srgbClr val="424242"/>
                    </a:solidFill>
                    <a:effectLst/>
                  </a:rPr>
                  <a:t>What is the probability that a person waits fewer than 12.5 minutes?</a:t>
                </a:r>
              </a:p>
              <a:p>
                <a:r>
                  <a:rPr lang="en-US" dirty="0"/>
                  <a:t>Let X = the number of minutes a person must wait for a bus. a = 0 and b = 15. X ~ U(0, 15). Write the probability density function. </a:t>
                </a:r>
                <a14:m>
                  <m:oMath xmlns:m="http://schemas.openxmlformats.org/officeDocument/2006/math">
                    <m:r>
                      <a:rPr lang="en-US" i="1" dirty="0" smtClean="0">
                        <a:latin typeface="Cambria Math" panose="02040503050406030204" pitchFamily="18" charset="0"/>
                      </a:rPr>
                      <m:t>𝑓</m:t>
                    </m:r>
                    <m:r>
                      <a:rPr lang="en-US" i="1" dirty="0" smtClean="0">
                        <a:latin typeface="Cambria Math" panose="02040503050406030204" pitchFamily="18" charset="0"/>
                      </a:rPr>
                      <m:t>(</m:t>
                    </m:r>
                    <m:r>
                      <a:rPr lang="en-US" i="1" dirty="0" smtClean="0">
                        <a:latin typeface="Cambria Math" panose="02040503050406030204" pitchFamily="18" charset="0"/>
                      </a:rPr>
                      <m:t>𝑥</m:t>
                    </m:r>
                    <m:r>
                      <a:rPr lang="en-US" i="1" dirty="0" smtClean="0">
                        <a:latin typeface="Cambria Math" panose="02040503050406030204" pitchFamily="18" charset="0"/>
                      </a:rPr>
                      <m:t>) = </m:t>
                    </m:r>
                    <m:f>
                      <m:fPr>
                        <m:ctrlPr>
                          <a:rPr lang="en-US" b="0" i="1" dirty="0" smtClean="0">
                            <a:latin typeface="Cambria Math" panose="02040503050406030204" pitchFamily="18" charset="0"/>
                          </a:rPr>
                        </m:ctrlPr>
                      </m:fPr>
                      <m:num>
                        <m:r>
                          <a:rPr lang="en-US" i="1" dirty="0" smtClean="0">
                            <a:latin typeface="Cambria Math" panose="02040503050406030204" pitchFamily="18" charset="0"/>
                          </a:rPr>
                          <m:t>1</m:t>
                        </m:r>
                      </m:num>
                      <m:den>
                        <m:r>
                          <a:rPr lang="en-US" i="1" dirty="0" smtClean="0">
                            <a:latin typeface="Cambria Math" panose="02040503050406030204" pitchFamily="18" charset="0"/>
                          </a:rPr>
                          <m:t>15 − 0</m:t>
                        </m:r>
                      </m:den>
                    </m:f>
                    <m:r>
                      <a:rPr lang="en-US" i="1" dirty="0" smtClean="0">
                        <a:latin typeface="Cambria Math" panose="02040503050406030204" pitchFamily="18" charset="0"/>
                      </a:rPr>
                      <m:t> = </m:t>
                    </m:r>
                    <m:f>
                      <m:fPr>
                        <m:ctrlPr>
                          <a:rPr lang="en-US" b="0" i="1" dirty="0" smtClean="0">
                            <a:latin typeface="Cambria Math" panose="02040503050406030204" pitchFamily="18" charset="0"/>
                          </a:rPr>
                        </m:ctrlPr>
                      </m:fPr>
                      <m:num>
                        <m:r>
                          <a:rPr lang="en-US" i="1" dirty="0" smtClean="0">
                            <a:latin typeface="Cambria Math" panose="02040503050406030204" pitchFamily="18" charset="0"/>
                          </a:rPr>
                          <m:t>1</m:t>
                        </m:r>
                      </m:num>
                      <m:den>
                        <m:r>
                          <a:rPr lang="en-US" i="1" dirty="0" smtClean="0">
                            <a:latin typeface="Cambria Math" panose="02040503050406030204" pitchFamily="18" charset="0"/>
                          </a:rPr>
                          <m:t>15</m:t>
                        </m:r>
                      </m:den>
                    </m:f>
                  </m:oMath>
                </a14:m>
                <a:r>
                  <a:rPr lang="en-US" dirty="0"/>
                  <a:t>  for 0 ≤ x ≤ 15.</a:t>
                </a:r>
              </a:p>
              <a:p>
                <a:r>
                  <a:rPr lang="en-US" dirty="0"/>
                  <a:t>Find P (x &lt; 12.5). </a:t>
                </a:r>
              </a:p>
              <a:p>
                <a:r>
                  <a:rPr lang="en-US" dirty="0"/>
                  <a:t>P(x&lt;k)=(base)(height)=</a:t>
                </a:r>
                <a14:m>
                  <m:oMath xmlns:m="http://schemas.openxmlformats.org/officeDocument/2006/math">
                    <m:r>
                      <a:rPr lang="en-US" i="1" dirty="0" smtClean="0">
                        <a:latin typeface="Cambria Math" panose="02040503050406030204" pitchFamily="18" charset="0"/>
                      </a:rPr>
                      <m:t>(12.5−0)(</m:t>
                    </m:r>
                    <m:f>
                      <m:fPr>
                        <m:ctrlPr>
                          <a:rPr lang="en-US" b="0" i="1" dirty="0" smtClean="0">
                            <a:latin typeface="Cambria Math" panose="02040503050406030204" pitchFamily="18" charset="0"/>
                          </a:rPr>
                        </m:ctrlPr>
                      </m:fPr>
                      <m:num>
                        <m:r>
                          <a:rPr lang="en-US" i="1" dirty="0" smtClean="0">
                            <a:latin typeface="Cambria Math" panose="02040503050406030204" pitchFamily="18" charset="0"/>
                          </a:rPr>
                          <m:t>1</m:t>
                        </m:r>
                      </m:num>
                      <m:den>
                        <m:r>
                          <a:rPr lang="en-US" i="1" dirty="0" smtClean="0">
                            <a:latin typeface="Cambria Math" panose="02040503050406030204" pitchFamily="18" charset="0"/>
                          </a:rPr>
                          <m:t>15</m:t>
                        </m:r>
                      </m:den>
                    </m:f>
                    <m:r>
                      <a:rPr lang="en-US" i="1" dirty="0" smtClean="0">
                        <a:latin typeface="Cambria Math" panose="02040503050406030204" pitchFamily="18" charset="0"/>
                      </a:rPr>
                      <m:t>)=0.8333</m:t>
                    </m:r>
                  </m:oMath>
                </a14:m>
                <a:endParaRPr lang="en-US" dirty="0"/>
              </a:p>
              <a:p>
                <a:r>
                  <a:rPr lang="en-US" dirty="0"/>
                  <a:t>The probability a person waits less than 12.5 minutes is 0.8333.</a:t>
                </a:r>
              </a:p>
            </p:txBody>
          </p:sp>
        </mc:Choice>
        <mc:Fallback xmlns="">
          <p:sp>
            <p:nvSpPr>
              <p:cNvPr id="3" name="Content Placeholder 2">
                <a:extLst>
                  <a:ext uri="{FF2B5EF4-FFF2-40B4-BE49-F238E27FC236}">
                    <a16:creationId xmlns:a16="http://schemas.microsoft.com/office/drawing/2014/main" id="{BC6CC40D-1E32-2B55-6DB7-BC28B0B27053}"/>
                  </a:ext>
                </a:extLst>
              </p:cNvPr>
              <p:cNvSpPr>
                <a:spLocks noGrp="1" noRot="1" noChangeAspect="1" noMove="1" noResize="1" noEditPoints="1" noAdjustHandles="1" noChangeArrowheads="1" noChangeShapeType="1" noTextEdit="1"/>
              </p:cNvSpPr>
              <p:nvPr>
                <p:ph idx="1"/>
              </p:nvPr>
            </p:nvSpPr>
            <p:spPr>
              <a:blipFill>
                <a:blip r:embed="rId2"/>
                <a:stretch>
                  <a:fillRect l="-545" t="-810" r="-909"/>
                </a:stretch>
              </a:blipFill>
            </p:spPr>
            <p:txBody>
              <a:bodyPr/>
              <a:lstStyle/>
              <a:p>
                <a:r>
                  <a:rPr lang="en-US">
                    <a:noFill/>
                  </a:rPr>
                  <a:t> </a:t>
                </a:r>
              </a:p>
            </p:txBody>
          </p:sp>
        </mc:Fallback>
      </mc:AlternateContent>
      <p:pic>
        <p:nvPicPr>
          <p:cNvPr id="8195" name="Picture 3" descr="This shows the graph of the function f(x) = 1/15. A horiztonal line ranges from the point (0, 1/15) to the point (15, 1/15). A vertical line extends from the x-axis to the end of the line at point (15, 1/15) creating a rectangle. A region is shaded inside the rectangle from x = 0 to x = 12.5.">
            <a:extLst>
              <a:ext uri="{FF2B5EF4-FFF2-40B4-BE49-F238E27FC236}">
                <a16:creationId xmlns:a16="http://schemas.microsoft.com/office/drawing/2014/main" id="{C7A8A1E2-823B-54F3-B279-0965611740E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25184" y="3728781"/>
            <a:ext cx="3342905" cy="16426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65181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112C1F-0C58-A719-CAB9-D81ACC9F3F9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6F8E32-2A0A-FC9F-54F9-0E515A3BA380}"/>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71147D17-CCB9-3728-C888-9267627F73F8}"/>
              </a:ext>
            </a:extLst>
          </p:cNvPr>
          <p:cNvSpPr>
            <a:spLocks noGrp="1"/>
          </p:cNvSpPr>
          <p:nvPr>
            <p:ph idx="1"/>
          </p:nvPr>
        </p:nvSpPr>
        <p:spPr/>
        <p:txBody>
          <a:bodyPr/>
          <a:lstStyle/>
          <a:p>
            <a:r>
              <a:rPr lang="en-US" dirty="0"/>
              <a:t>The amount of time, in minutes, that a person must wait for a bus is uniformly distributed between zero and 15 minutes, inclusive. </a:t>
            </a:r>
          </a:p>
          <a:p>
            <a:r>
              <a:rPr lang="en-US" b="0" i="1" dirty="0">
                <a:solidFill>
                  <a:srgbClr val="424242"/>
                </a:solidFill>
                <a:effectLst/>
              </a:rPr>
              <a:t>On the average</a:t>
            </a:r>
            <a:r>
              <a:rPr lang="en-US" b="0" i="0" dirty="0">
                <a:solidFill>
                  <a:srgbClr val="424242"/>
                </a:solidFill>
                <a:effectLst/>
              </a:rPr>
              <a:t>, how long must a person wait? Find the mean, </a:t>
            </a:r>
            <a:r>
              <a:rPr lang="en-US" b="0" i="1" dirty="0">
                <a:solidFill>
                  <a:srgbClr val="424242"/>
                </a:solidFill>
                <a:effectLst/>
              </a:rPr>
              <a:t>μ</a:t>
            </a:r>
            <a:r>
              <a:rPr lang="en-US" b="0" i="0" dirty="0">
                <a:solidFill>
                  <a:srgbClr val="424242"/>
                </a:solidFill>
                <a:effectLst/>
              </a:rPr>
              <a:t>, and the standard deviation, </a:t>
            </a:r>
            <a:r>
              <a:rPr lang="en-US" b="0" i="1" dirty="0">
                <a:solidFill>
                  <a:srgbClr val="424242"/>
                </a:solidFill>
                <a:effectLst/>
              </a:rPr>
              <a:t>σ</a:t>
            </a:r>
            <a:r>
              <a:rPr lang="en-US" b="0" i="0" dirty="0">
                <a:solidFill>
                  <a:srgbClr val="424242"/>
                </a:solidFill>
                <a:effectLst/>
              </a:rPr>
              <a:t>.</a:t>
            </a:r>
            <a:endParaRPr lang="en-US" dirty="0"/>
          </a:p>
        </p:txBody>
      </p:sp>
    </p:spTree>
    <p:extLst>
      <p:ext uri="{BB962C8B-B14F-4D97-AF65-F5344CB8AC3E}">
        <p14:creationId xmlns:p14="http://schemas.microsoft.com/office/powerpoint/2010/main" val="18999389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380E2F-3533-CBBD-8F9B-70151270E9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FC391F-588C-D868-A3E9-A66C2CD15F48}"/>
              </a:ext>
            </a:extLst>
          </p:cNvPr>
          <p:cNvSpPr>
            <a:spLocks noGrp="1"/>
          </p:cNvSpPr>
          <p:nvPr>
            <p:ph type="title"/>
          </p:nvPr>
        </p:nvSpPr>
        <p:spPr/>
        <p:txBody>
          <a:bodyPr/>
          <a:lstStyle/>
          <a:p>
            <a:r>
              <a:rPr lang="en-US" dirty="0"/>
              <a:t>Example - Answers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B9752A72-5089-E261-649F-989F9EB7BEB0}"/>
                  </a:ext>
                </a:extLst>
              </p:cNvPr>
              <p:cNvSpPr>
                <a:spLocks noGrp="1"/>
              </p:cNvSpPr>
              <p:nvPr>
                <p:ph idx="1"/>
              </p:nvPr>
            </p:nvSpPr>
            <p:spPr/>
            <p:txBody>
              <a:bodyPr/>
              <a:lstStyle/>
              <a:p>
                <a:r>
                  <a:rPr lang="en-US" b="0" i="0" dirty="0">
                    <a:solidFill>
                      <a:srgbClr val="424242"/>
                    </a:solidFill>
                    <a:effectLst/>
                  </a:rPr>
                  <a:t>On the average, how long must a person wait? Find the mean, </a:t>
                </a:r>
                <a:r>
                  <a:rPr lang="en-US" b="0" i="1" dirty="0">
                    <a:solidFill>
                      <a:srgbClr val="424242"/>
                    </a:solidFill>
                    <a:effectLst/>
                  </a:rPr>
                  <a:t>μ</a:t>
                </a:r>
                <a:r>
                  <a:rPr lang="en-US" b="0" i="0" dirty="0">
                    <a:solidFill>
                      <a:srgbClr val="424242"/>
                    </a:solidFill>
                    <a:effectLst/>
                  </a:rPr>
                  <a:t>, and the standard deviation, </a:t>
                </a:r>
                <a:r>
                  <a:rPr lang="en-US" b="0" i="1" dirty="0">
                    <a:solidFill>
                      <a:srgbClr val="424242"/>
                    </a:solidFill>
                    <a:effectLst/>
                  </a:rPr>
                  <a:t>σ</a:t>
                </a:r>
                <a:r>
                  <a:rPr lang="en-US" b="0" i="0" dirty="0">
                    <a:solidFill>
                      <a:srgbClr val="424242"/>
                    </a:solidFill>
                    <a:effectLst/>
                  </a:rPr>
                  <a:t>.</a:t>
                </a:r>
              </a:p>
              <a:p>
                <a14:m>
                  <m:oMath xmlns:m="http://schemas.openxmlformats.org/officeDocument/2006/math">
                    <m:r>
                      <a:rPr lang="en-US" i="1" dirty="0" smtClean="0">
                        <a:latin typeface="Cambria Math" panose="02040503050406030204" pitchFamily="18" charset="0"/>
                      </a:rPr>
                      <m:t>𝜇</m:t>
                    </m:r>
                    <m:r>
                      <a:rPr lang="en-US" i="1" dirty="0" smtClean="0">
                        <a:latin typeface="Cambria Math" panose="02040503050406030204" pitchFamily="18" charset="0"/>
                      </a:rPr>
                      <m:t> = </m:t>
                    </m:r>
                    <m:f>
                      <m:fPr>
                        <m:ctrlPr>
                          <a:rPr lang="en-US" b="0" i="1" dirty="0" smtClean="0">
                            <a:latin typeface="Cambria Math" panose="02040503050406030204" pitchFamily="18" charset="0"/>
                          </a:rPr>
                        </m:ctrlPr>
                      </m:fPr>
                      <m:num>
                        <m:r>
                          <a:rPr lang="en-US" i="1" dirty="0" smtClean="0">
                            <a:latin typeface="Cambria Math" panose="02040503050406030204" pitchFamily="18" charset="0"/>
                          </a:rPr>
                          <m:t>𝑎</m:t>
                        </m:r>
                        <m:r>
                          <a:rPr lang="en-US" i="1" dirty="0" smtClean="0">
                            <a:latin typeface="Cambria Math" panose="02040503050406030204" pitchFamily="18" charset="0"/>
                          </a:rPr>
                          <m:t> + </m:t>
                        </m:r>
                        <m:r>
                          <a:rPr lang="en-US" i="1" dirty="0" smtClean="0">
                            <a:latin typeface="Cambria Math" panose="02040503050406030204" pitchFamily="18" charset="0"/>
                          </a:rPr>
                          <m:t>𝑏</m:t>
                        </m:r>
                      </m:num>
                      <m:den>
                        <m:r>
                          <a:rPr lang="en-US" i="1" dirty="0" smtClean="0">
                            <a:latin typeface="Cambria Math" panose="02040503050406030204" pitchFamily="18" charset="0"/>
                          </a:rPr>
                          <m:t>2</m:t>
                        </m:r>
                      </m:den>
                    </m:f>
                    <m:r>
                      <a:rPr lang="en-US" i="1" dirty="0" smtClean="0">
                        <a:latin typeface="Cambria Math" panose="02040503050406030204" pitchFamily="18" charset="0"/>
                      </a:rPr>
                      <m:t> =</m:t>
                    </m:r>
                    <m:f>
                      <m:fPr>
                        <m:ctrlPr>
                          <a:rPr lang="en-US" b="0" i="1" dirty="0" smtClean="0">
                            <a:latin typeface="Cambria Math" panose="02040503050406030204" pitchFamily="18" charset="0"/>
                          </a:rPr>
                        </m:ctrlPr>
                      </m:fPr>
                      <m:num>
                        <m:r>
                          <a:rPr lang="en-US" i="1" dirty="0" smtClean="0">
                            <a:latin typeface="Cambria Math" panose="02040503050406030204" pitchFamily="18" charset="0"/>
                          </a:rPr>
                          <m:t>15 + 0</m:t>
                        </m:r>
                      </m:num>
                      <m:den>
                        <m:r>
                          <a:rPr lang="en-US" i="1" dirty="0" smtClean="0">
                            <a:latin typeface="Cambria Math" panose="02040503050406030204" pitchFamily="18" charset="0"/>
                          </a:rPr>
                          <m:t>2</m:t>
                        </m:r>
                      </m:den>
                    </m:f>
                    <m:r>
                      <a:rPr lang="en-US" i="1" dirty="0" smtClean="0">
                        <a:latin typeface="Cambria Math" panose="02040503050406030204" pitchFamily="18" charset="0"/>
                      </a:rPr>
                      <m:t> = 7.5</m:t>
                    </m:r>
                  </m:oMath>
                </a14:m>
                <a:r>
                  <a:rPr lang="en-US" dirty="0"/>
                  <a:t>. On the average, a person must wait 7.5 minutes.</a:t>
                </a:r>
              </a:p>
              <a:p>
                <a14:m>
                  <m:oMath xmlns:m="http://schemas.openxmlformats.org/officeDocument/2006/math">
                    <m:r>
                      <a:rPr lang="en-US" i="1" dirty="0" smtClean="0">
                        <a:latin typeface="Cambria Math" panose="02040503050406030204" pitchFamily="18" charset="0"/>
                      </a:rPr>
                      <m:t>𝜎</m:t>
                    </m:r>
                    <m:r>
                      <a:rPr lang="en-US" i="1" dirty="0" smtClean="0">
                        <a:latin typeface="Cambria Math" panose="02040503050406030204" pitchFamily="18" charset="0"/>
                      </a:rPr>
                      <m:t> =</m:t>
                    </m:r>
                    <m:rad>
                      <m:radPr>
                        <m:degHide m:val="on"/>
                        <m:ctrlPr>
                          <a:rPr lang="en-US" b="0" i="1" dirty="0" smtClean="0">
                            <a:latin typeface="Cambria Math" panose="02040503050406030204" pitchFamily="18" charset="0"/>
                          </a:rPr>
                        </m:ctrlPr>
                      </m:radPr>
                      <m:deg/>
                      <m:e>
                        <m:f>
                          <m:fPr>
                            <m:ctrlPr>
                              <a:rPr lang="en-US" b="0" i="1" dirty="0" smtClean="0">
                                <a:latin typeface="Cambria Math" panose="02040503050406030204" pitchFamily="18" charset="0"/>
                              </a:rPr>
                            </m:ctrlPr>
                          </m:fPr>
                          <m:num>
                            <m:sSup>
                              <m:sSupPr>
                                <m:ctrlPr>
                                  <a:rPr lang="en-US" b="0" i="1" dirty="0" smtClean="0">
                                    <a:latin typeface="Cambria Math" panose="02040503050406030204" pitchFamily="18" charset="0"/>
                                  </a:rPr>
                                </m:ctrlPr>
                              </m:sSupPr>
                              <m:e>
                                <m:d>
                                  <m:dPr>
                                    <m:ctrlPr>
                                      <a:rPr lang="en-US" b="0" i="1" dirty="0" smtClean="0">
                                        <a:latin typeface="Cambria Math" panose="02040503050406030204" pitchFamily="18" charset="0"/>
                                      </a:rPr>
                                    </m:ctrlPr>
                                  </m:dPr>
                                  <m:e>
                                    <m:r>
                                      <a:rPr lang="en-US" b="0" i="1" dirty="0" smtClean="0">
                                        <a:latin typeface="Cambria Math" panose="02040503050406030204" pitchFamily="18" charset="0"/>
                                      </a:rPr>
                                      <m:t>𝑏</m:t>
                                    </m:r>
                                    <m:r>
                                      <a:rPr lang="en-US" b="0" i="1" dirty="0" smtClean="0">
                                        <a:latin typeface="Cambria Math" panose="02040503050406030204" pitchFamily="18" charset="0"/>
                                      </a:rPr>
                                      <m:t>−</m:t>
                                    </m:r>
                                    <m:r>
                                      <a:rPr lang="en-US" b="0" i="1" dirty="0" smtClean="0">
                                        <a:latin typeface="Cambria Math" panose="02040503050406030204" pitchFamily="18" charset="0"/>
                                      </a:rPr>
                                      <m:t>𝑎</m:t>
                                    </m:r>
                                  </m:e>
                                </m:d>
                              </m:e>
                              <m:sup>
                                <m:r>
                                  <a:rPr lang="en-US" b="0" i="1" dirty="0" smtClean="0">
                                    <a:latin typeface="Cambria Math" panose="02040503050406030204" pitchFamily="18" charset="0"/>
                                  </a:rPr>
                                  <m:t>2</m:t>
                                </m:r>
                              </m:sup>
                            </m:sSup>
                          </m:num>
                          <m:den>
                            <m:r>
                              <a:rPr lang="en-US" b="0" i="1" dirty="0" smtClean="0">
                                <a:latin typeface="Cambria Math" panose="02040503050406030204" pitchFamily="18" charset="0"/>
                              </a:rPr>
                              <m:t>12</m:t>
                            </m:r>
                          </m:den>
                        </m:f>
                      </m:e>
                    </m:rad>
                    <m:r>
                      <a:rPr lang="en-US" b="0" i="1" dirty="0" smtClean="0">
                        <a:latin typeface="Cambria Math" panose="02040503050406030204" pitchFamily="18" charset="0"/>
                      </a:rPr>
                      <m:t>=</m:t>
                    </m:r>
                    <m:rad>
                      <m:radPr>
                        <m:degHide m:val="on"/>
                        <m:ctrlPr>
                          <a:rPr lang="en-US" b="0" i="1" dirty="0" smtClean="0">
                            <a:latin typeface="Cambria Math" panose="02040503050406030204" pitchFamily="18" charset="0"/>
                          </a:rPr>
                        </m:ctrlPr>
                      </m:radPr>
                      <m:deg/>
                      <m:e>
                        <m:f>
                          <m:fPr>
                            <m:ctrlPr>
                              <a:rPr lang="en-US" b="0" i="1" dirty="0" smtClean="0">
                                <a:latin typeface="Cambria Math" panose="02040503050406030204" pitchFamily="18" charset="0"/>
                              </a:rPr>
                            </m:ctrlPr>
                          </m:fPr>
                          <m:num>
                            <m:sSup>
                              <m:sSupPr>
                                <m:ctrlPr>
                                  <a:rPr lang="en-US" b="0" i="1" dirty="0" smtClean="0">
                                    <a:latin typeface="Cambria Math" panose="02040503050406030204" pitchFamily="18" charset="0"/>
                                  </a:rPr>
                                </m:ctrlPr>
                              </m:sSupPr>
                              <m:e>
                                <m:d>
                                  <m:dPr>
                                    <m:ctrlPr>
                                      <a:rPr lang="en-US" b="0" i="1" dirty="0" smtClean="0">
                                        <a:latin typeface="Cambria Math" panose="02040503050406030204" pitchFamily="18" charset="0"/>
                                      </a:rPr>
                                    </m:ctrlPr>
                                  </m:dPr>
                                  <m:e>
                                    <m:r>
                                      <a:rPr lang="en-US" b="0" i="1" dirty="0" smtClean="0">
                                        <a:latin typeface="Cambria Math" panose="02040503050406030204" pitchFamily="18" charset="0"/>
                                      </a:rPr>
                                      <m:t>15−0</m:t>
                                    </m:r>
                                  </m:e>
                                </m:d>
                              </m:e>
                              <m:sup>
                                <m:r>
                                  <a:rPr lang="en-US" b="0" i="1" dirty="0" smtClean="0">
                                    <a:latin typeface="Cambria Math" panose="02040503050406030204" pitchFamily="18" charset="0"/>
                                  </a:rPr>
                                  <m:t>2</m:t>
                                </m:r>
                              </m:sup>
                            </m:sSup>
                          </m:num>
                          <m:den>
                            <m:r>
                              <a:rPr lang="en-US" b="0" i="1" dirty="0" smtClean="0">
                                <a:latin typeface="Cambria Math" panose="02040503050406030204" pitchFamily="18" charset="0"/>
                              </a:rPr>
                              <m:t>12</m:t>
                            </m:r>
                          </m:den>
                        </m:f>
                      </m:e>
                    </m:rad>
                    <m:r>
                      <a:rPr lang="en-US" i="1" dirty="0" smtClean="0">
                        <a:latin typeface="Cambria Math" panose="02040503050406030204" pitchFamily="18" charset="0"/>
                      </a:rPr>
                      <m:t>= 4.3</m:t>
                    </m:r>
                  </m:oMath>
                </a14:m>
                <a:r>
                  <a:rPr lang="en-US" dirty="0"/>
                  <a:t>. The Standard deviation is 4.3 minutes.</a:t>
                </a:r>
              </a:p>
            </p:txBody>
          </p:sp>
        </mc:Choice>
        <mc:Fallback xmlns="">
          <p:sp>
            <p:nvSpPr>
              <p:cNvPr id="3" name="Content Placeholder 2">
                <a:extLst>
                  <a:ext uri="{FF2B5EF4-FFF2-40B4-BE49-F238E27FC236}">
                    <a16:creationId xmlns:a16="http://schemas.microsoft.com/office/drawing/2014/main" id="{B9752A72-5089-E261-649F-989F9EB7BEB0}"/>
                  </a:ext>
                </a:extLst>
              </p:cNvPr>
              <p:cNvSpPr>
                <a:spLocks noGrp="1" noRot="1" noChangeAspect="1" noMove="1" noResize="1" noEditPoints="1" noAdjustHandles="1" noChangeArrowheads="1" noChangeShapeType="1" noTextEdit="1"/>
              </p:cNvSpPr>
              <p:nvPr>
                <p:ph idx="1"/>
              </p:nvPr>
            </p:nvSpPr>
            <p:spPr>
              <a:blipFill>
                <a:blip r:embed="rId2"/>
                <a:stretch>
                  <a:fillRect l="-1455" t="-810"/>
                </a:stretch>
              </a:blipFill>
            </p:spPr>
            <p:txBody>
              <a:bodyPr/>
              <a:lstStyle/>
              <a:p>
                <a:r>
                  <a:rPr lang="en-US">
                    <a:noFill/>
                  </a:rPr>
                  <a:t> </a:t>
                </a:r>
              </a:p>
            </p:txBody>
          </p:sp>
        </mc:Fallback>
      </mc:AlternateContent>
    </p:spTree>
    <p:extLst>
      <p:ext uri="{BB962C8B-B14F-4D97-AF65-F5344CB8AC3E}">
        <p14:creationId xmlns:p14="http://schemas.microsoft.com/office/powerpoint/2010/main" val="31730428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DC6D11-CCE9-0C66-85F2-21DF50060E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483B5B-BDC0-9EAA-4AFA-E05B0E0B699D}"/>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CF965020-9D96-9047-79AB-A546D6A6CFFA}"/>
              </a:ext>
            </a:extLst>
          </p:cNvPr>
          <p:cNvSpPr>
            <a:spLocks noGrp="1"/>
          </p:cNvSpPr>
          <p:nvPr>
            <p:ph idx="1"/>
          </p:nvPr>
        </p:nvSpPr>
        <p:spPr/>
        <p:txBody>
          <a:bodyPr/>
          <a:lstStyle/>
          <a:p>
            <a:r>
              <a:rPr lang="en-US" dirty="0"/>
              <a:t>The amount of time, in minutes, that a person must wait for a bus is uniformly distributed between zero and 15 minutes, inclusive. </a:t>
            </a:r>
          </a:p>
          <a:p>
            <a:r>
              <a:rPr lang="en-US" b="0" i="0" dirty="0">
                <a:solidFill>
                  <a:srgbClr val="424242"/>
                </a:solidFill>
                <a:effectLst/>
              </a:rPr>
              <a:t>Ninety percent of the time, the time a person must wait falls below what value?</a:t>
            </a:r>
            <a:endParaRPr lang="en-US" dirty="0"/>
          </a:p>
        </p:txBody>
      </p:sp>
    </p:spTree>
    <p:extLst>
      <p:ext uri="{BB962C8B-B14F-4D97-AF65-F5344CB8AC3E}">
        <p14:creationId xmlns:p14="http://schemas.microsoft.com/office/powerpoint/2010/main" val="35597095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784B57-3B5A-8245-7F5F-FC3B3CA2E65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6768E85-E4D7-EC0F-2055-FD8C0D5B64B3}"/>
              </a:ext>
            </a:extLst>
          </p:cNvPr>
          <p:cNvSpPr>
            <a:spLocks noGrp="1"/>
          </p:cNvSpPr>
          <p:nvPr>
            <p:ph type="title"/>
          </p:nvPr>
        </p:nvSpPr>
        <p:spPr/>
        <p:txBody>
          <a:bodyPr/>
          <a:lstStyle/>
          <a:p>
            <a:r>
              <a:rPr lang="en-US" dirty="0"/>
              <a:t>Example - Answers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A05D9A51-C0D2-D9F9-C0D0-B26CAD339032}"/>
                  </a:ext>
                </a:extLst>
              </p:cNvPr>
              <p:cNvSpPr>
                <a:spLocks noGrp="1"/>
              </p:cNvSpPr>
              <p:nvPr>
                <p:ph idx="1"/>
              </p:nvPr>
            </p:nvSpPr>
            <p:spPr/>
            <p:txBody>
              <a:bodyPr>
                <a:normAutofit/>
              </a:bodyPr>
              <a:lstStyle/>
              <a:p>
                <a:r>
                  <a:rPr lang="en-US" b="0" i="0" dirty="0">
                    <a:solidFill>
                      <a:srgbClr val="424242"/>
                    </a:solidFill>
                    <a:effectLst/>
                  </a:rPr>
                  <a:t>Ninety percent of the time, the time a person must wait falls below what value?</a:t>
                </a:r>
              </a:p>
              <a:p>
                <a:r>
                  <a:rPr lang="en-US" dirty="0"/>
                  <a:t>Find the 90th percentile. Draw a graph. Let k = the 90th percentile.</a:t>
                </a:r>
              </a:p>
              <a:p>
                <a14:m>
                  <m:oMath xmlns:m="http://schemas.openxmlformats.org/officeDocument/2006/math">
                    <m:r>
                      <a:rPr lang="en-US" i="1" dirty="0" smtClean="0">
                        <a:latin typeface="Cambria Math" panose="02040503050406030204" pitchFamily="18" charset="0"/>
                      </a:rPr>
                      <m:t>𝑃</m:t>
                    </m:r>
                    <m:r>
                      <a:rPr lang="en-US" i="1" dirty="0" smtClean="0">
                        <a:latin typeface="Cambria Math" panose="02040503050406030204" pitchFamily="18" charset="0"/>
                      </a:rPr>
                      <m:t>(</m:t>
                    </m:r>
                    <m:r>
                      <a:rPr lang="en-US" i="1" dirty="0" smtClean="0">
                        <a:latin typeface="Cambria Math" panose="02040503050406030204" pitchFamily="18" charset="0"/>
                      </a:rPr>
                      <m:t>𝑥</m:t>
                    </m:r>
                    <m:r>
                      <a:rPr lang="en-US" i="1" dirty="0" smtClean="0">
                        <a:latin typeface="Cambria Math" panose="02040503050406030204" pitchFamily="18" charset="0"/>
                      </a:rPr>
                      <m:t>&lt;</m:t>
                    </m:r>
                    <m:r>
                      <a:rPr lang="en-US" i="1" dirty="0" smtClean="0">
                        <a:latin typeface="Cambria Math" panose="02040503050406030204" pitchFamily="18" charset="0"/>
                      </a:rPr>
                      <m:t>𝑘</m:t>
                    </m:r>
                    <m:r>
                      <a:rPr lang="en-US" i="1" dirty="0" smtClean="0">
                        <a:latin typeface="Cambria Math" panose="02040503050406030204" pitchFamily="18" charset="0"/>
                      </a:rPr>
                      <m:t>)=(</m:t>
                    </m:r>
                    <m:r>
                      <a:rPr lang="en-US" i="1" dirty="0" smtClean="0">
                        <a:latin typeface="Cambria Math" panose="02040503050406030204" pitchFamily="18" charset="0"/>
                      </a:rPr>
                      <m:t>𝑏𝑎𝑠𝑒</m:t>
                    </m:r>
                    <m:r>
                      <a:rPr lang="en-US" i="1" dirty="0" smtClean="0">
                        <a:latin typeface="Cambria Math" panose="02040503050406030204" pitchFamily="18" charset="0"/>
                      </a:rPr>
                      <m:t>)(</m:t>
                    </m:r>
                    <m:r>
                      <a:rPr lang="en-US" i="1" dirty="0" smtClean="0">
                        <a:latin typeface="Cambria Math" panose="02040503050406030204" pitchFamily="18" charset="0"/>
                      </a:rPr>
                      <m:t>h𝑒𝑖𝑔h𝑡</m:t>
                    </m:r>
                    <m:r>
                      <a:rPr lang="en-US" i="1" dirty="0" smtClean="0">
                        <a:latin typeface="Cambria Math" panose="02040503050406030204" pitchFamily="18" charset="0"/>
                      </a:rPr>
                      <m:t>)=(</m:t>
                    </m:r>
                    <m:r>
                      <a:rPr lang="en-US" i="1" dirty="0" smtClean="0">
                        <a:latin typeface="Cambria Math" panose="02040503050406030204" pitchFamily="18" charset="0"/>
                      </a:rPr>
                      <m:t>𝑘</m:t>
                    </m:r>
                    <m:r>
                      <a:rPr lang="en-US" i="1" dirty="0" smtClean="0">
                        <a:latin typeface="Cambria Math" panose="02040503050406030204" pitchFamily="18" charset="0"/>
                      </a:rPr>
                      <m:t>−0)(</m:t>
                    </m:r>
                    <m:f>
                      <m:fPr>
                        <m:ctrlPr>
                          <a:rPr lang="en-US" b="0" i="1" dirty="0" smtClean="0">
                            <a:latin typeface="Cambria Math" panose="02040503050406030204" pitchFamily="18" charset="0"/>
                          </a:rPr>
                        </m:ctrlPr>
                      </m:fPr>
                      <m:num>
                        <m:r>
                          <a:rPr lang="en-US" i="1" dirty="0" smtClean="0">
                            <a:latin typeface="Cambria Math" panose="02040503050406030204" pitchFamily="18" charset="0"/>
                          </a:rPr>
                          <m:t>1</m:t>
                        </m:r>
                      </m:num>
                      <m:den>
                        <m:r>
                          <a:rPr lang="en-US" i="1" dirty="0" smtClean="0">
                            <a:latin typeface="Cambria Math" panose="02040503050406030204" pitchFamily="18" charset="0"/>
                          </a:rPr>
                          <m:t>15</m:t>
                        </m:r>
                      </m:den>
                    </m:f>
                    <m:r>
                      <a:rPr lang="en-US" i="1" dirty="0" smtClean="0">
                        <a:latin typeface="Cambria Math" panose="02040503050406030204" pitchFamily="18" charset="0"/>
                      </a:rPr>
                      <m:t>)</m:t>
                    </m:r>
                  </m:oMath>
                </a14:m>
                <a:endParaRPr lang="en-US" dirty="0"/>
              </a:p>
              <a:p>
                <a14:m>
                  <m:oMath xmlns:m="http://schemas.openxmlformats.org/officeDocument/2006/math">
                    <m:r>
                      <a:rPr lang="en-US" i="1" dirty="0" smtClean="0">
                        <a:latin typeface="Cambria Math" panose="02040503050406030204" pitchFamily="18" charset="0"/>
                      </a:rPr>
                      <m:t>0.90=</m:t>
                    </m:r>
                    <m:d>
                      <m:dPr>
                        <m:ctrlPr>
                          <a:rPr lang="en-US" i="1" dirty="0" smtClean="0">
                            <a:latin typeface="Cambria Math" panose="02040503050406030204" pitchFamily="18" charset="0"/>
                          </a:rPr>
                        </m:ctrlPr>
                      </m:dPr>
                      <m:e>
                        <m:r>
                          <a:rPr lang="en-US" i="1" dirty="0" smtClean="0">
                            <a:latin typeface="Cambria Math" panose="02040503050406030204" pitchFamily="18" charset="0"/>
                          </a:rPr>
                          <m:t>𝑘</m:t>
                        </m:r>
                      </m:e>
                    </m:d>
                    <m:d>
                      <m:dPr>
                        <m:ctrlPr>
                          <a:rPr lang="en-US" i="1" dirty="0" smtClean="0">
                            <a:latin typeface="Cambria Math" panose="02040503050406030204" pitchFamily="18" charset="0"/>
                          </a:rPr>
                        </m:ctrlPr>
                      </m:dPr>
                      <m:e>
                        <m:f>
                          <m:fPr>
                            <m:ctrlPr>
                              <a:rPr lang="en-US" b="0" i="1" dirty="0" smtClean="0">
                                <a:latin typeface="Cambria Math" panose="02040503050406030204" pitchFamily="18" charset="0"/>
                              </a:rPr>
                            </m:ctrlPr>
                          </m:fPr>
                          <m:num>
                            <m:r>
                              <a:rPr lang="en-US" i="1" dirty="0" smtClean="0">
                                <a:latin typeface="Cambria Math" panose="02040503050406030204" pitchFamily="18" charset="0"/>
                              </a:rPr>
                              <m:t>1</m:t>
                            </m:r>
                          </m:num>
                          <m:den>
                            <m:r>
                              <a:rPr lang="en-US" i="1" dirty="0" smtClean="0">
                                <a:latin typeface="Cambria Math" panose="02040503050406030204" pitchFamily="18" charset="0"/>
                              </a:rPr>
                              <m:t>15</m:t>
                            </m:r>
                          </m:den>
                        </m:f>
                      </m:e>
                    </m:d>
                  </m:oMath>
                </a14:m>
                <a:r>
                  <a:rPr lang="en-US" dirty="0"/>
                  <a:t> So now we solve for k!</a:t>
                </a:r>
              </a:p>
              <a:p>
                <a14:m>
                  <m:oMath xmlns:m="http://schemas.openxmlformats.org/officeDocument/2006/math">
                    <m:r>
                      <a:rPr lang="en-US" i="1" dirty="0" smtClean="0">
                        <a:latin typeface="Cambria Math" panose="02040503050406030204" pitchFamily="18" charset="0"/>
                      </a:rPr>
                      <m:t>𝑘</m:t>
                    </m:r>
                    <m:r>
                      <a:rPr lang="en-US" i="1" dirty="0" smtClean="0">
                        <a:latin typeface="Cambria Math" panose="02040503050406030204" pitchFamily="18" charset="0"/>
                      </a:rPr>
                      <m:t>=(0.90)(15)=13.5</m:t>
                    </m:r>
                  </m:oMath>
                </a14:m>
                <a:endParaRPr lang="en-US" dirty="0"/>
              </a:p>
              <a:p>
                <a:r>
                  <a:rPr lang="en-US" dirty="0"/>
                  <a:t>The 90th percentile is 13.5 minutes. Ninety percent of the time, a person must wait at most 13.5 minutes.</a:t>
                </a:r>
              </a:p>
            </p:txBody>
          </p:sp>
        </mc:Choice>
        <mc:Fallback xmlns="">
          <p:sp>
            <p:nvSpPr>
              <p:cNvPr id="3" name="Content Placeholder 2">
                <a:extLst>
                  <a:ext uri="{FF2B5EF4-FFF2-40B4-BE49-F238E27FC236}">
                    <a16:creationId xmlns:a16="http://schemas.microsoft.com/office/drawing/2014/main" id="{A05D9A51-C0D2-D9F9-C0D0-B26CAD339032}"/>
                  </a:ext>
                </a:extLst>
              </p:cNvPr>
              <p:cNvSpPr>
                <a:spLocks noGrp="1" noRot="1" noChangeAspect="1" noMove="1" noResize="1" noEditPoints="1" noAdjustHandles="1" noChangeArrowheads="1" noChangeShapeType="1" noTextEdit="1"/>
              </p:cNvSpPr>
              <p:nvPr>
                <p:ph idx="1"/>
              </p:nvPr>
            </p:nvSpPr>
            <p:spPr>
              <a:blipFill>
                <a:blip r:embed="rId2"/>
                <a:stretch>
                  <a:fillRect l="-1455" t="-810" r="-788"/>
                </a:stretch>
              </a:blipFill>
            </p:spPr>
            <p:txBody>
              <a:bodyPr/>
              <a:lstStyle/>
              <a:p>
                <a:r>
                  <a:rPr lang="en-US">
                    <a:noFill/>
                  </a:rPr>
                  <a:t> </a:t>
                </a:r>
              </a:p>
            </p:txBody>
          </p:sp>
        </mc:Fallback>
      </mc:AlternateContent>
      <p:pic>
        <p:nvPicPr>
          <p:cNvPr id="10243" name="Picture 3" descr="f(X)=1/15 graph displaying a boxed region consisting of a horizontal line extending to the right from point 1/15 on the y-axis, a vertical upward line from an arbitrary point on the x-axis, and the x and y-axes. A shaded region from points 0-k occurs within this area. The area of this probability region is equal to 0.90.">
            <a:extLst>
              <a:ext uri="{FF2B5EF4-FFF2-40B4-BE49-F238E27FC236}">
                <a16:creationId xmlns:a16="http://schemas.microsoft.com/office/drawing/2014/main" id="{77D5E026-7B8F-D86F-9A6B-7F6F44755A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86389" y="3099104"/>
            <a:ext cx="3516345" cy="17021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1691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D512AD-7137-2027-FFB3-7B3714DC061E}"/>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9583BA25-D6A9-C44B-0BF5-F03B71573049}"/>
              </a:ext>
            </a:extLst>
          </p:cNvPr>
          <p:cNvSpPr>
            <a:spLocks noGrp="1"/>
          </p:cNvSpPr>
          <p:nvPr>
            <p:ph idx="1"/>
          </p:nvPr>
        </p:nvSpPr>
        <p:spPr/>
        <p:txBody>
          <a:bodyPr>
            <a:normAutofit lnSpcReduction="10000"/>
          </a:bodyPr>
          <a:lstStyle/>
          <a:p>
            <a:r>
              <a:rPr lang="en-US" dirty="0"/>
              <a:t>Ace Heating and Air Conditioning Service finds that the amount of time a repair tech needs to fix a furnace is uniformly distributed between 1.5 and four hours. Let x = the time needed to fix a furnace. Then x ~ U (1.5, 4).</a:t>
            </a:r>
          </a:p>
          <a:p>
            <a:pPr marL="457200" indent="-457200">
              <a:buFont typeface="+mj-lt"/>
              <a:buAutoNum type="alphaLcPeriod"/>
            </a:pPr>
            <a:r>
              <a:rPr lang="en-US" dirty="0"/>
              <a:t>Find the probability that a randomly selected furnace repair requires more than two hours.</a:t>
            </a:r>
          </a:p>
          <a:p>
            <a:pPr marL="457200" indent="-457200">
              <a:buFont typeface="+mj-lt"/>
              <a:buAutoNum type="alphaLcPeriod"/>
            </a:pPr>
            <a:r>
              <a:rPr lang="en-US" dirty="0"/>
              <a:t>Find the probability that a randomly selected furnace repair requires less than three hours.</a:t>
            </a:r>
          </a:p>
          <a:p>
            <a:pPr marL="457200" indent="-457200">
              <a:buFont typeface="+mj-lt"/>
              <a:buAutoNum type="alphaLcPeriod"/>
            </a:pPr>
            <a:r>
              <a:rPr lang="en-US" dirty="0"/>
              <a:t>Find the 30th percentile of furnace repair times.</a:t>
            </a:r>
          </a:p>
          <a:p>
            <a:pPr marL="457200" indent="-457200">
              <a:buFont typeface="+mj-lt"/>
              <a:buAutoNum type="alphaLcPeriod"/>
            </a:pPr>
            <a:r>
              <a:rPr lang="en-US" dirty="0"/>
              <a:t>The longest 25% of furnace repair times take at least how long? (In other words: find the minimum time for the longest 25% of repair times.) What percentile does this represent?</a:t>
            </a:r>
          </a:p>
          <a:p>
            <a:pPr marL="457200" indent="-457200">
              <a:buFont typeface="+mj-lt"/>
              <a:buAutoNum type="alphaLcPeriod"/>
            </a:pPr>
            <a:r>
              <a:rPr lang="en-US" dirty="0"/>
              <a:t>Find the mean and standard deviation</a:t>
            </a:r>
          </a:p>
        </p:txBody>
      </p:sp>
      <p:sp>
        <p:nvSpPr>
          <p:cNvPr id="4" name="Slide Number Placeholder 3">
            <a:extLst>
              <a:ext uri="{FF2B5EF4-FFF2-40B4-BE49-F238E27FC236}">
                <a16:creationId xmlns:a16="http://schemas.microsoft.com/office/drawing/2014/main" id="{A4435328-BA71-1AC2-E233-B5D020E00483}"/>
              </a:ext>
            </a:extLst>
          </p:cNvPr>
          <p:cNvSpPr>
            <a:spLocks noGrp="1"/>
          </p:cNvSpPr>
          <p:nvPr>
            <p:ph type="sldNum" sz="quarter" idx="12"/>
          </p:nvPr>
        </p:nvSpPr>
        <p:spPr/>
        <p:txBody>
          <a:bodyPr/>
          <a:lstStyle/>
          <a:p>
            <a:fld id="{3A98EE3D-8CD1-4C3F-BD1C-C98C9596463C}" type="slidenum">
              <a:rPr lang="en-US" smtClean="0"/>
              <a:t>28</a:t>
            </a:fld>
            <a:endParaRPr lang="en-US" dirty="0"/>
          </a:p>
        </p:txBody>
      </p:sp>
    </p:spTree>
    <p:extLst>
      <p:ext uri="{BB962C8B-B14F-4D97-AF65-F5344CB8AC3E}">
        <p14:creationId xmlns:p14="http://schemas.microsoft.com/office/powerpoint/2010/main" val="29518166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6A08ED-10D2-4452-D03C-084D9B5CE5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EDC419-0A7E-CF63-E940-93F3EEF8B4CA}"/>
              </a:ext>
            </a:extLst>
          </p:cNvPr>
          <p:cNvSpPr>
            <a:spLocks noGrp="1"/>
          </p:cNvSpPr>
          <p:nvPr>
            <p:ph type="title"/>
          </p:nvPr>
        </p:nvSpPr>
        <p:spPr/>
        <p:txBody>
          <a:bodyPr/>
          <a:lstStyle/>
          <a:p>
            <a:r>
              <a:rPr lang="en-US" dirty="0"/>
              <a:t>Example - Answers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BBB082D3-92DA-4817-921D-572FAE1046BE}"/>
                  </a:ext>
                </a:extLst>
              </p:cNvPr>
              <p:cNvSpPr>
                <a:spLocks noGrp="1"/>
              </p:cNvSpPr>
              <p:nvPr>
                <p:ph idx="1"/>
              </p:nvPr>
            </p:nvSpPr>
            <p:spPr/>
            <p:txBody>
              <a:bodyPr>
                <a:normAutofit fontScale="92500" lnSpcReduction="10000"/>
              </a:bodyPr>
              <a:lstStyle/>
              <a:p>
                <a:pPr marL="457200" indent="-457200">
                  <a:buFont typeface="+mj-lt"/>
                  <a:buAutoNum type="alphaLcPeriod"/>
                </a:pPr>
                <a:r>
                  <a:rPr lang="en-US" dirty="0"/>
                  <a:t>To find f(x): f (x) =  </a:t>
                </a:r>
                <a14:m>
                  <m:oMath xmlns:m="http://schemas.openxmlformats.org/officeDocument/2006/math">
                    <m:f>
                      <m:fPr>
                        <m:ctrlPr>
                          <a:rPr lang="en-US" b="0" i="1" dirty="0" smtClean="0">
                            <a:latin typeface="Cambria Math" panose="02040503050406030204" pitchFamily="18" charset="0"/>
                          </a:rPr>
                        </m:ctrlPr>
                      </m:fPr>
                      <m:num>
                        <m:r>
                          <a:rPr lang="en-US" i="1" dirty="0" smtClean="0">
                            <a:latin typeface="Cambria Math" panose="02040503050406030204" pitchFamily="18" charset="0"/>
                          </a:rPr>
                          <m:t>1</m:t>
                        </m:r>
                      </m:num>
                      <m:den>
                        <m:r>
                          <a:rPr lang="en-US" i="1" dirty="0" smtClean="0">
                            <a:latin typeface="Cambria Math" panose="02040503050406030204" pitchFamily="18" charset="0"/>
                          </a:rPr>
                          <m:t>4 − 1.5</m:t>
                        </m:r>
                      </m:den>
                    </m:f>
                    <m:r>
                      <a:rPr lang="en-US" b="0" i="1" dirty="0" smtClean="0">
                        <a:latin typeface="Cambria Math" panose="02040503050406030204" pitchFamily="18" charset="0"/>
                      </a:rPr>
                      <m:t>=0.4</m:t>
                    </m:r>
                  </m:oMath>
                </a14:m>
                <a:r>
                  <a:rPr lang="en-US" dirty="0"/>
                  <a:t>. P(x &gt; 2) = (base)(height) = (4 – 2)(0.4) = 0.8</a:t>
                </a:r>
              </a:p>
              <a:p>
                <a:pPr marL="457200" indent="-457200">
                  <a:buFont typeface="+mj-lt"/>
                  <a:buAutoNum type="alphaLcPeriod"/>
                </a:pPr>
                <a:r>
                  <a:rPr lang="en-US" dirty="0"/>
                  <a:t>P(x &lt; 3) = (base)(height) = (3 – 1.5)(0.4) = 0.6</a:t>
                </a:r>
              </a:p>
              <a:p>
                <a:pPr marL="457200" indent="-457200">
                  <a:buFont typeface="+mj-lt"/>
                  <a:buAutoNum type="alphaLcPeriod"/>
                </a:pPr>
                <a:r>
                  <a:rPr lang="en-US" dirty="0"/>
                  <a:t>P (x &lt; k) = 0.30. P(x &lt; k) = (base)(height) = (k – 1.5)(0.4) </a:t>
                </a:r>
                <a:r>
                  <a:rPr lang="en-US" dirty="0">
                    <a:sym typeface="Wingdings" panose="05000000000000000000" pitchFamily="2" charset="2"/>
                  </a:rPr>
                  <a:t></a:t>
                </a:r>
                <a:r>
                  <a:rPr lang="en-US" dirty="0"/>
                  <a:t>0.3 = (k – 1.5) (0.4); Solve to find k: 0.75 = k – 1.5, obtained by dividing both sides by 0.4 k = 2.25 , obtained by adding 1.5 to both sides. </a:t>
                </a:r>
                <a:r>
                  <a:rPr lang="en-US" i="1" dirty="0"/>
                  <a:t>The 30th percentile of repair times is 2.25 hours. 30% of repair times are 2.25 hours or less.</a:t>
                </a:r>
              </a:p>
              <a:p>
                <a:pPr marL="457200" indent="-457200">
                  <a:buFont typeface="+mj-lt"/>
                  <a:buAutoNum type="alphaLcPeriod"/>
                </a:pPr>
                <a:r>
                  <a:rPr lang="en-US" dirty="0"/>
                  <a:t>P(x &gt; k) = 0.25 </a:t>
                </a:r>
                <a:r>
                  <a:rPr lang="en-US" dirty="0">
                    <a:sym typeface="Wingdings" panose="05000000000000000000" pitchFamily="2" charset="2"/>
                  </a:rPr>
                  <a:t> </a:t>
                </a:r>
                <a:r>
                  <a:rPr lang="en-US" dirty="0"/>
                  <a:t>P(x &gt; k) = (base)(height) = (4 – k)(0.4) </a:t>
                </a:r>
                <a:r>
                  <a:rPr lang="en-US" dirty="0">
                    <a:sym typeface="Wingdings" panose="05000000000000000000" pitchFamily="2" charset="2"/>
                  </a:rPr>
                  <a:t> </a:t>
                </a:r>
                <a:r>
                  <a:rPr lang="en-US" dirty="0"/>
                  <a:t>0.25 = (4 – k)(0.4); Solve for k </a:t>
                </a:r>
                <a:r>
                  <a:rPr lang="en-US" dirty="0">
                    <a:sym typeface="Wingdings" panose="05000000000000000000" pitchFamily="2" charset="2"/>
                  </a:rPr>
                  <a:t> </a:t>
                </a:r>
                <a:r>
                  <a:rPr lang="en-US" dirty="0"/>
                  <a:t>0.625 = 4 − k, obtained by dividing both sides by 0.4 </a:t>
                </a:r>
                <a:r>
                  <a:rPr lang="en-US" dirty="0">
                    <a:sym typeface="Wingdings" panose="05000000000000000000" pitchFamily="2" charset="2"/>
                  </a:rPr>
                  <a:t> </a:t>
                </a:r>
                <a:r>
                  <a:rPr lang="en-US" dirty="0"/>
                  <a:t>−3.375 = −</a:t>
                </a:r>
                <a:r>
                  <a:rPr lang="en-US" dirty="0" err="1"/>
                  <a:t>k,obtained</a:t>
                </a:r>
                <a:r>
                  <a:rPr lang="en-US" dirty="0"/>
                  <a:t> by subtracting four from both sides: k = 3.375 </a:t>
                </a:r>
                <a:r>
                  <a:rPr lang="en-US" dirty="0">
                    <a:sym typeface="Wingdings" panose="05000000000000000000" pitchFamily="2" charset="2"/>
                  </a:rPr>
                  <a:t> </a:t>
                </a:r>
                <a:r>
                  <a:rPr lang="en-US" i="1" dirty="0">
                    <a:sym typeface="Wingdings" panose="05000000000000000000" pitchFamily="2" charset="2"/>
                  </a:rPr>
                  <a:t>T</a:t>
                </a:r>
                <a:r>
                  <a:rPr lang="en-US" i="1" dirty="0"/>
                  <a:t>he longest 25% of furnace repairs take at least 3.375 hours (3.375 hours or longer).</a:t>
                </a:r>
              </a:p>
              <a:p>
                <a:pPr marL="457200" indent="-457200">
                  <a:buFont typeface="+mj-lt"/>
                  <a:buAutoNum type="alphaLcPeriod"/>
                </a:pPr>
                <a:r>
                  <a:rPr lang="en-US" dirty="0"/>
                  <a:t>μ=2.75 hours and  σ=0.7217 hours</a:t>
                </a:r>
              </a:p>
            </p:txBody>
          </p:sp>
        </mc:Choice>
        <mc:Fallback xmlns="">
          <p:sp>
            <p:nvSpPr>
              <p:cNvPr id="3" name="Content Placeholder 2">
                <a:extLst>
                  <a:ext uri="{FF2B5EF4-FFF2-40B4-BE49-F238E27FC236}">
                    <a16:creationId xmlns:a16="http://schemas.microsoft.com/office/drawing/2014/main" id="{BBB082D3-92DA-4817-921D-572FAE1046BE}"/>
                  </a:ext>
                </a:extLst>
              </p:cNvPr>
              <p:cNvSpPr>
                <a:spLocks noGrp="1" noRot="1" noChangeAspect="1" noMove="1" noResize="1" noEditPoints="1" noAdjustHandles="1" noChangeArrowheads="1" noChangeShapeType="1" noTextEdit="1"/>
              </p:cNvSpPr>
              <p:nvPr>
                <p:ph idx="1"/>
              </p:nvPr>
            </p:nvSpPr>
            <p:spPr>
              <a:blipFill>
                <a:blip r:embed="rId2"/>
                <a:stretch>
                  <a:fillRect l="-1333" r="-1818"/>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EEBB6FC1-4059-D8C0-4908-942183A0DD07}"/>
              </a:ext>
            </a:extLst>
          </p:cNvPr>
          <p:cNvSpPr>
            <a:spLocks noGrp="1"/>
          </p:cNvSpPr>
          <p:nvPr>
            <p:ph type="sldNum" sz="quarter" idx="12"/>
          </p:nvPr>
        </p:nvSpPr>
        <p:spPr/>
        <p:txBody>
          <a:bodyPr/>
          <a:lstStyle/>
          <a:p>
            <a:fld id="{3A98EE3D-8CD1-4C3F-BD1C-C98C9596463C}" type="slidenum">
              <a:rPr lang="en-US" smtClean="0"/>
              <a:t>29</a:t>
            </a:fld>
            <a:endParaRPr lang="en-US" dirty="0"/>
          </a:p>
        </p:txBody>
      </p:sp>
    </p:spTree>
    <p:extLst>
      <p:ext uri="{BB962C8B-B14F-4D97-AF65-F5344CB8AC3E}">
        <p14:creationId xmlns:p14="http://schemas.microsoft.com/office/powerpoint/2010/main" val="35334822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409DED-B8D1-012A-3626-1F085EB4CD0F}"/>
              </a:ext>
            </a:extLst>
          </p:cNvPr>
          <p:cNvSpPr>
            <a:spLocks noGrp="1"/>
          </p:cNvSpPr>
          <p:nvPr>
            <p:ph type="title"/>
          </p:nvPr>
        </p:nvSpPr>
        <p:spPr/>
        <p:txBody>
          <a:bodyPr/>
          <a:lstStyle/>
          <a:p>
            <a:r>
              <a:rPr lang="en-US" dirty="0"/>
              <a:t>Additional Note</a:t>
            </a:r>
          </a:p>
        </p:txBody>
      </p:sp>
      <p:sp>
        <p:nvSpPr>
          <p:cNvPr id="3" name="Content Placeholder 2">
            <a:extLst>
              <a:ext uri="{FF2B5EF4-FFF2-40B4-BE49-F238E27FC236}">
                <a16:creationId xmlns:a16="http://schemas.microsoft.com/office/drawing/2014/main" id="{FAFA94A2-ABCE-6B4F-1A27-61830DF116FE}"/>
              </a:ext>
            </a:extLst>
          </p:cNvPr>
          <p:cNvSpPr>
            <a:spLocks noGrp="1"/>
          </p:cNvSpPr>
          <p:nvPr>
            <p:ph idx="1"/>
          </p:nvPr>
        </p:nvSpPr>
        <p:spPr/>
        <p:txBody>
          <a:bodyPr/>
          <a:lstStyle/>
          <a:p>
            <a:r>
              <a:rPr lang="en-US" dirty="0"/>
              <a:t>There is no dedicated Excel file for this section. You can build your own models as needed or just use Excel as a calculator! </a:t>
            </a:r>
          </a:p>
        </p:txBody>
      </p:sp>
      <p:sp>
        <p:nvSpPr>
          <p:cNvPr id="4" name="Slide Number Placeholder 3">
            <a:extLst>
              <a:ext uri="{FF2B5EF4-FFF2-40B4-BE49-F238E27FC236}">
                <a16:creationId xmlns:a16="http://schemas.microsoft.com/office/drawing/2014/main" id="{28652F4E-71D7-D3D9-FB07-D138D708702F}"/>
              </a:ext>
            </a:extLst>
          </p:cNvPr>
          <p:cNvSpPr>
            <a:spLocks noGrp="1"/>
          </p:cNvSpPr>
          <p:nvPr>
            <p:ph type="sldNum" sz="quarter" idx="12"/>
          </p:nvPr>
        </p:nvSpPr>
        <p:spPr/>
        <p:txBody>
          <a:bodyPr/>
          <a:lstStyle/>
          <a:p>
            <a:fld id="{3A98EE3D-8CD1-4C3F-BD1C-C98C9596463C}" type="slidenum">
              <a:rPr lang="en-US" smtClean="0"/>
              <a:t>3</a:t>
            </a:fld>
            <a:endParaRPr lang="en-US" dirty="0"/>
          </a:p>
        </p:txBody>
      </p:sp>
    </p:spTree>
    <p:extLst>
      <p:ext uri="{BB962C8B-B14F-4D97-AF65-F5344CB8AC3E}">
        <p14:creationId xmlns:p14="http://schemas.microsoft.com/office/powerpoint/2010/main" val="33139730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DAF514-5876-108D-9242-C4CA93EC4964}"/>
              </a:ext>
            </a:extLst>
          </p:cNvPr>
          <p:cNvSpPr>
            <a:spLocks noGrp="1"/>
          </p:cNvSpPr>
          <p:nvPr>
            <p:ph type="title"/>
          </p:nvPr>
        </p:nvSpPr>
        <p:spPr/>
        <p:txBody>
          <a:bodyPr/>
          <a:lstStyle/>
          <a:p>
            <a:r>
              <a:rPr lang="en-US" dirty="0"/>
              <a:t>Putting It All Together</a:t>
            </a:r>
          </a:p>
        </p:txBody>
      </p:sp>
      <p:sp>
        <p:nvSpPr>
          <p:cNvPr id="3" name="Text Placeholder 2">
            <a:extLst>
              <a:ext uri="{FF2B5EF4-FFF2-40B4-BE49-F238E27FC236}">
                <a16:creationId xmlns:a16="http://schemas.microsoft.com/office/drawing/2014/main" id="{6552D6D5-04FF-7676-4565-49B03E40F498}"/>
              </a:ext>
            </a:extLst>
          </p:cNvPr>
          <p:cNvSpPr>
            <a:spLocks noGrp="1"/>
          </p:cNvSpPr>
          <p:nvPr>
            <p:ph type="body" idx="1"/>
          </p:nvPr>
        </p:nvSpPr>
        <p:spPr/>
        <p:txBody>
          <a:bodyPr/>
          <a:lstStyle/>
          <a:p>
            <a:r>
              <a:rPr lang="en-US" dirty="0"/>
              <a:t>A quick review</a:t>
            </a:r>
          </a:p>
        </p:txBody>
      </p:sp>
      <p:sp>
        <p:nvSpPr>
          <p:cNvPr id="4" name="Slide Number Placeholder 3">
            <a:extLst>
              <a:ext uri="{FF2B5EF4-FFF2-40B4-BE49-F238E27FC236}">
                <a16:creationId xmlns:a16="http://schemas.microsoft.com/office/drawing/2014/main" id="{46632914-F05F-80C6-5553-E287739E0958}"/>
              </a:ext>
            </a:extLst>
          </p:cNvPr>
          <p:cNvSpPr>
            <a:spLocks noGrp="1"/>
          </p:cNvSpPr>
          <p:nvPr>
            <p:ph type="sldNum" sz="quarter" idx="12"/>
          </p:nvPr>
        </p:nvSpPr>
        <p:spPr/>
        <p:txBody>
          <a:bodyPr/>
          <a:lstStyle/>
          <a:p>
            <a:fld id="{3A98EE3D-8CD1-4C3F-BD1C-C98C9596463C}" type="slidenum">
              <a:rPr lang="en-US" smtClean="0"/>
              <a:t>30</a:t>
            </a:fld>
            <a:endParaRPr lang="en-US" dirty="0"/>
          </a:p>
        </p:txBody>
      </p:sp>
    </p:spTree>
    <p:extLst>
      <p:ext uri="{BB962C8B-B14F-4D97-AF65-F5344CB8AC3E}">
        <p14:creationId xmlns:p14="http://schemas.microsoft.com/office/powerpoint/2010/main" val="7379894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5A3314-A328-4369-9157-96F1CF1DC483}"/>
              </a:ext>
            </a:extLst>
          </p:cNvPr>
          <p:cNvSpPr>
            <a:spLocks noGrp="1"/>
          </p:cNvSpPr>
          <p:nvPr>
            <p:ph type="title"/>
          </p:nvPr>
        </p:nvSpPr>
        <p:spPr/>
        <p:txBody>
          <a:bodyPr/>
          <a:lstStyle/>
          <a:p>
            <a:r>
              <a:rPr lang="en-US" dirty="0"/>
              <a:t>Putting It All Together</a:t>
            </a:r>
          </a:p>
        </p:txBody>
      </p:sp>
      <p:sp>
        <p:nvSpPr>
          <p:cNvPr id="3" name="Content Placeholder 2">
            <a:extLst>
              <a:ext uri="{FF2B5EF4-FFF2-40B4-BE49-F238E27FC236}">
                <a16:creationId xmlns:a16="http://schemas.microsoft.com/office/drawing/2014/main" id="{38F1CD78-4464-7A8D-7151-593AE0C12AD7}"/>
              </a:ext>
            </a:extLst>
          </p:cNvPr>
          <p:cNvSpPr>
            <a:spLocks noGrp="1"/>
          </p:cNvSpPr>
          <p:nvPr>
            <p:ph idx="1"/>
          </p:nvPr>
        </p:nvSpPr>
        <p:spPr/>
        <p:txBody>
          <a:bodyPr>
            <a:normAutofit fontScale="85000" lnSpcReduction="10000"/>
          </a:bodyPr>
          <a:lstStyle/>
          <a:p>
            <a:r>
              <a:rPr lang="en-US" dirty="0"/>
              <a:t>In each situation, calculate the probability question. Then find the mean and standard deviation.</a:t>
            </a:r>
          </a:p>
          <a:p>
            <a:pPr marL="457200" indent="-457200">
              <a:buFont typeface="+mj-lt"/>
              <a:buAutoNum type="alphaLcPeriod"/>
            </a:pPr>
            <a:r>
              <a:rPr lang="en-US" dirty="0"/>
              <a:t>Ellen has music practice three days a week. She practices for all of the three days 85% of the time, two days 8% of the time, one day 4% of the time, and no days 3% of the time. What is the probability that she practices one day or less? </a:t>
            </a:r>
          </a:p>
          <a:p>
            <a:pPr marL="457200" indent="-457200">
              <a:buFont typeface="+mj-lt"/>
              <a:buAutoNum type="alphaLcPeriod"/>
            </a:pPr>
            <a:r>
              <a:rPr lang="en-US" dirty="0"/>
              <a:t>The average cost of textbooks for 8 college students is $124, $250, $75, $95, $105, $116, $205, $55. What is the probability that a randomly selected book from this sample costs less than $100?</a:t>
            </a:r>
          </a:p>
          <a:p>
            <a:pPr marL="457200" indent="-457200">
              <a:buFont typeface="+mj-lt"/>
              <a:buAutoNum type="alphaLcPeriod"/>
            </a:pPr>
            <a:r>
              <a:rPr lang="en-US" dirty="0"/>
              <a:t>According to a study by Dr. John McDougall of his live-in weight loss program, the people who follow his program lose between six and 15 pounds a month until they approach trim body weight. Let’s suppose that the weight loss is uniformly distributed. What is the probability than a participant in this program lost 8 pounds or less? </a:t>
            </a:r>
          </a:p>
          <a:p>
            <a:pPr marL="457200" indent="-457200">
              <a:buFont typeface="+mj-lt"/>
              <a:buAutoNum type="alphaLcPeriod"/>
            </a:pPr>
            <a:r>
              <a:rPr lang="en-US" dirty="0"/>
              <a:t>The literacy rate for a nation measures the proportion of people age 15 and over that can read and write. The literacy rate in a certain country is 28.1%. Suppose you choose 15 people in that country at random. Let X = the number of people who are literate. What is the probability that 3 or fewer people in your selection are literate?</a:t>
            </a:r>
          </a:p>
        </p:txBody>
      </p:sp>
      <p:sp>
        <p:nvSpPr>
          <p:cNvPr id="4" name="Slide Number Placeholder 3">
            <a:extLst>
              <a:ext uri="{FF2B5EF4-FFF2-40B4-BE49-F238E27FC236}">
                <a16:creationId xmlns:a16="http://schemas.microsoft.com/office/drawing/2014/main" id="{DF925447-AE35-4C5C-AE0D-B90A37E8BAF3}"/>
              </a:ext>
            </a:extLst>
          </p:cNvPr>
          <p:cNvSpPr>
            <a:spLocks noGrp="1"/>
          </p:cNvSpPr>
          <p:nvPr>
            <p:ph type="sldNum" sz="quarter" idx="12"/>
          </p:nvPr>
        </p:nvSpPr>
        <p:spPr/>
        <p:txBody>
          <a:bodyPr/>
          <a:lstStyle/>
          <a:p>
            <a:fld id="{3A98EE3D-8CD1-4C3F-BD1C-C98C9596463C}" type="slidenum">
              <a:rPr lang="en-US" smtClean="0"/>
              <a:t>31</a:t>
            </a:fld>
            <a:endParaRPr lang="en-US" dirty="0"/>
          </a:p>
        </p:txBody>
      </p:sp>
    </p:spTree>
    <p:extLst>
      <p:ext uri="{BB962C8B-B14F-4D97-AF65-F5344CB8AC3E}">
        <p14:creationId xmlns:p14="http://schemas.microsoft.com/office/powerpoint/2010/main" val="18745048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8E3C4A-1184-9E57-13A2-79C60D520D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B23C86B-107A-51E6-4F71-B2D6C7F751E6}"/>
              </a:ext>
            </a:extLst>
          </p:cNvPr>
          <p:cNvSpPr>
            <a:spLocks noGrp="1"/>
          </p:cNvSpPr>
          <p:nvPr>
            <p:ph type="title"/>
          </p:nvPr>
        </p:nvSpPr>
        <p:spPr/>
        <p:txBody>
          <a:bodyPr/>
          <a:lstStyle/>
          <a:p>
            <a:r>
              <a:rPr lang="en-US" dirty="0"/>
              <a:t>Putting It All Together</a:t>
            </a:r>
          </a:p>
        </p:txBody>
      </p:sp>
      <p:sp>
        <p:nvSpPr>
          <p:cNvPr id="3" name="Content Placeholder 2">
            <a:extLst>
              <a:ext uri="{FF2B5EF4-FFF2-40B4-BE49-F238E27FC236}">
                <a16:creationId xmlns:a16="http://schemas.microsoft.com/office/drawing/2014/main" id="{45DC677C-4DF2-7E07-F7E7-1CEBB371FAB5}"/>
              </a:ext>
            </a:extLst>
          </p:cNvPr>
          <p:cNvSpPr>
            <a:spLocks noGrp="1"/>
          </p:cNvSpPr>
          <p:nvPr>
            <p:ph idx="1"/>
          </p:nvPr>
        </p:nvSpPr>
        <p:spPr/>
        <p:txBody>
          <a:bodyPr>
            <a:normAutofit fontScale="92500" lnSpcReduction="10000"/>
          </a:bodyPr>
          <a:lstStyle/>
          <a:p>
            <a:r>
              <a:rPr lang="en-US" dirty="0"/>
              <a:t>Answer the question in each situation. Then find the average or expected value, and interpret what it means.</a:t>
            </a:r>
          </a:p>
          <a:p>
            <a:pPr marL="457200" indent="-457200">
              <a:buFont typeface="+mj-lt"/>
              <a:buAutoNum type="alphaLcPeriod"/>
            </a:pPr>
            <a:r>
              <a:rPr lang="en-US" dirty="0"/>
              <a:t>It has been estimated that only about 30% of California residents have adequate earthquake supplies. Suppose you randomly survey 11 California residents. We are interested in the number who have adequate earthquake supplies. What is the probability that 5 or fewer people have adequate earthquake supplies? </a:t>
            </a:r>
          </a:p>
          <a:p>
            <a:pPr marL="457200" indent="-457200">
              <a:buFont typeface="+mj-lt"/>
              <a:buAutoNum type="alphaLcPeriod"/>
            </a:pPr>
            <a:r>
              <a:rPr lang="en-US" dirty="0"/>
              <a:t>The age of cars in the staff parking lot of a suburban college is uniformly distributed from six months (0.5 years) to 9.5 years. What is the probability that a car is 8 years or older?</a:t>
            </a:r>
          </a:p>
          <a:p>
            <a:pPr marL="457200" indent="-457200">
              <a:buFont typeface="+mj-lt"/>
              <a:buAutoNum type="alphaLcPeriod"/>
            </a:pPr>
            <a:r>
              <a:rPr lang="en-US" dirty="0"/>
              <a:t>You ask 5 parkers in a parking lot what the age of their cars are. The responses you get are 0, 3, 2, 4, and 4. Is the average age of cars in your sample a good estimate for the population of all cars in the parking lot? </a:t>
            </a:r>
          </a:p>
        </p:txBody>
      </p:sp>
      <p:sp>
        <p:nvSpPr>
          <p:cNvPr id="4" name="Slide Number Placeholder 3">
            <a:extLst>
              <a:ext uri="{FF2B5EF4-FFF2-40B4-BE49-F238E27FC236}">
                <a16:creationId xmlns:a16="http://schemas.microsoft.com/office/drawing/2014/main" id="{FD996C0E-CB22-DFE7-0AA9-E8276A372D9F}"/>
              </a:ext>
            </a:extLst>
          </p:cNvPr>
          <p:cNvSpPr>
            <a:spLocks noGrp="1"/>
          </p:cNvSpPr>
          <p:nvPr>
            <p:ph type="sldNum" sz="quarter" idx="12"/>
          </p:nvPr>
        </p:nvSpPr>
        <p:spPr/>
        <p:txBody>
          <a:bodyPr/>
          <a:lstStyle/>
          <a:p>
            <a:fld id="{3A98EE3D-8CD1-4C3F-BD1C-C98C9596463C}" type="slidenum">
              <a:rPr lang="en-US" smtClean="0"/>
              <a:t>32</a:t>
            </a:fld>
            <a:endParaRPr lang="en-US" dirty="0"/>
          </a:p>
        </p:txBody>
      </p:sp>
    </p:spTree>
    <p:extLst>
      <p:ext uri="{BB962C8B-B14F-4D97-AF65-F5344CB8AC3E}">
        <p14:creationId xmlns:p14="http://schemas.microsoft.com/office/powerpoint/2010/main" val="40728016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100B09-2118-5BFF-248F-7FFD9E744F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4A654F-9F22-3A37-F985-F34E9932EBDB}"/>
              </a:ext>
            </a:extLst>
          </p:cNvPr>
          <p:cNvSpPr>
            <a:spLocks noGrp="1"/>
          </p:cNvSpPr>
          <p:nvPr>
            <p:ph type="title"/>
          </p:nvPr>
        </p:nvSpPr>
        <p:spPr/>
        <p:txBody>
          <a:bodyPr/>
          <a:lstStyle/>
          <a:p>
            <a:r>
              <a:rPr lang="en-US" dirty="0"/>
              <a:t>Putting It All Together</a:t>
            </a:r>
          </a:p>
        </p:txBody>
      </p:sp>
      <p:sp>
        <p:nvSpPr>
          <p:cNvPr id="3" name="Content Placeholder 2">
            <a:extLst>
              <a:ext uri="{FF2B5EF4-FFF2-40B4-BE49-F238E27FC236}">
                <a16:creationId xmlns:a16="http://schemas.microsoft.com/office/drawing/2014/main" id="{AE373E67-3266-725E-226C-D8929643D1B8}"/>
              </a:ext>
            </a:extLst>
          </p:cNvPr>
          <p:cNvSpPr>
            <a:spLocks noGrp="1"/>
          </p:cNvSpPr>
          <p:nvPr>
            <p:ph idx="1"/>
          </p:nvPr>
        </p:nvSpPr>
        <p:spPr/>
        <p:txBody>
          <a:bodyPr>
            <a:normAutofit fontScale="85000" lnSpcReduction="10000"/>
          </a:bodyPr>
          <a:lstStyle/>
          <a:p>
            <a:r>
              <a:rPr lang="en-US" dirty="0"/>
              <a:t>In each situation, calculate the probability question. Then find the mean and standard deviation.</a:t>
            </a:r>
          </a:p>
          <a:p>
            <a:pPr marL="457200" indent="-457200">
              <a:buFont typeface="+mj-lt"/>
              <a:buAutoNum type="alphaLcPeriod"/>
            </a:pPr>
            <a:r>
              <a:rPr lang="en-US" dirty="0"/>
              <a:t>Ellen has music practice three days a week. She practices for all of the three days 85% of the time, two days 8% of the time, one day 4% of the time, and no days 3% of the time. What is the probability that she practices one day or less? </a:t>
            </a:r>
          </a:p>
          <a:p>
            <a:pPr marL="457200" indent="-457200">
              <a:buFont typeface="+mj-lt"/>
              <a:buAutoNum type="alphaLcPeriod"/>
            </a:pPr>
            <a:r>
              <a:rPr lang="en-US" dirty="0"/>
              <a:t>The average cost of textbooks for 8 college students is $124, $250, $75, $95, $105, $116, $205, $55. What is the probability that a randomly selected book from this sample costs less than $100?</a:t>
            </a:r>
          </a:p>
          <a:p>
            <a:pPr marL="457200" indent="-457200">
              <a:buFont typeface="+mj-lt"/>
              <a:buAutoNum type="alphaLcPeriod"/>
            </a:pPr>
            <a:r>
              <a:rPr lang="en-US" dirty="0"/>
              <a:t>According to a study by Dr. John McDougall of his live-in weight loss program, the people who follow his program lose between six and 15 pounds a month until they approach trim body weight. Let’s suppose that the weight loss is uniformly distributed. What is the probability than a participant in this program lost 8 pounds or less? </a:t>
            </a:r>
          </a:p>
          <a:p>
            <a:pPr marL="457200" indent="-457200">
              <a:buFont typeface="+mj-lt"/>
              <a:buAutoNum type="alphaLcPeriod"/>
            </a:pPr>
            <a:r>
              <a:rPr lang="en-US" dirty="0"/>
              <a:t>The literacy rate for a nation measures the proportion of people age 15 and over that can read and write. The literacy rate in a certain country is 28.1%. Suppose you choose 15 people in that country at random. Let X = the number of people who are literate. What is the probability that 3 or fewer people in your selection are literate?</a:t>
            </a:r>
          </a:p>
        </p:txBody>
      </p:sp>
      <p:sp>
        <p:nvSpPr>
          <p:cNvPr id="4" name="Slide Number Placeholder 3">
            <a:extLst>
              <a:ext uri="{FF2B5EF4-FFF2-40B4-BE49-F238E27FC236}">
                <a16:creationId xmlns:a16="http://schemas.microsoft.com/office/drawing/2014/main" id="{72464BD5-EADF-8217-7CF2-200A1EFEA0F8}"/>
              </a:ext>
            </a:extLst>
          </p:cNvPr>
          <p:cNvSpPr>
            <a:spLocks noGrp="1"/>
          </p:cNvSpPr>
          <p:nvPr>
            <p:ph type="sldNum" sz="quarter" idx="12"/>
          </p:nvPr>
        </p:nvSpPr>
        <p:spPr/>
        <p:txBody>
          <a:bodyPr/>
          <a:lstStyle/>
          <a:p>
            <a:fld id="{3A98EE3D-8CD1-4C3F-BD1C-C98C9596463C}" type="slidenum">
              <a:rPr lang="en-US" smtClean="0"/>
              <a:t>33</a:t>
            </a:fld>
            <a:endParaRPr lang="en-US" dirty="0"/>
          </a:p>
        </p:txBody>
      </p:sp>
    </p:spTree>
    <p:extLst>
      <p:ext uri="{BB962C8B-B14F-4D97-AF65-F5344CB8AC3E}">
        <p14:creationId xmlns:p14="http://schemas.microsoft.com/office/powerpoint/2010/main" val="24824251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2D259E-4B3A-53A8-849C-03C66A92B9AD}"/>
              </a:ext>
            </a:extLst>
          </p:cNvPr>
          <p:cNvSpPr>
            <a:spLocks noGrp="1"/>
          </p:cNvSpPr>
          <p:nvPr>
            <p:ph type="title"/>
          </p:nvPr>
        </p:nvSpPr>
        <p:spPr/>
        <p:txBody>
          <a:bodyPr/>
          <a:lstStyle/>
          <a:p>
            <a:r>
              <a:rPr lang="en-US" dirty="0"/>
              <a:t>Section 5.1</a:t>
            </a:r>
          </a:p>
        </p:txBody>
      </p:sp>
      <p:sp>
        <p:nvSpPr>
          <p:cNvPr id="3" name="Text Placeholder 2">
            <a:extLst>
              <a:ext uri="{FF2B5EF4-FFF2-40B4-BE49-F238E27FC236}">
                <a16:creationId xmlns:a16="http://schemas.microsoft.com/office/drawing/2014/main" id="{04817B6C-6ED3-C28B-EFCA-25836CE5E0D8}"/>
              </a:ext>
            </a:extLst>
          </p:cNvPr>
          <p:cNvSpPr>
            <a:spLocks noGrp="1"/>
          </p:cNvSpPr>
          <p:nvPr>
            <p:ph type="body" idx="1"/>
          </p:nvPr>
        </p:nvSpPr>
        <p:spPr/>
        <p:txBody>
          <a:bodyPr/>
          <a:lstStyle/>
          <a:p>
            <a:r>
              <a:rPr lang="en-US" dirty="0"/>
              <a:t>Continuous probability functions</a:t>
            </a:r>
          </a:p>
        </p:txBody>
      </p:sp>
      <p:sp>
        <p:nvSpPr>
          <p:cNvPr id="4" name="Slide Number Placeholder 3">
            <a:extLst>
              <a:ext uri="{FF2B5EF4-FFF2-40B4-BE49-F238E27FC236}">
                <a16:creationId xmlns:a16="http://schemas.microsoft.com/office/drawing/2014/main" id="{6659BA4D-C561-21AE-3D45-2E3E3C7F55DA}"/>
              </a:ext>
            </a:extLst>
          </p:cNvPr>
          <p:cNvSpPr>
            <a:spLocks noGrp="1"/>
          </p:cNvSpPr>
          <p:nvPr>
            <p:ph type="sldNum" sz="quarter" idx="12"/>
          </p:nvPr>
        </p:nvSpPr>
        <p:spPr/>
        <p:txBody>
          <a:bodyPr/>
          <a:lstStyle/>
          <a:p>
            <a:fld id="{3A98EE3D-8CD1-4C3F-BD1C-C98C9596463C}" type="slidenum">
              <a:rPr lang="en-US" smtClean="0"/>
              <a:t>4</a:t>
            </a:fld>
            <a:endParaRPr lang="en-US" dirty="0"/>
          </a:p>
        </p:txBody>
      </p:sp>
    </p:spTree>
    <p:extLst>
      <p:ext uri="{BB962C8B-B14F-4D97-AF65-F5344CB8AC3E}">
        <p14:creationId xmlns:p14="http://schemas.microsoft.com/office/powerpoint/2010/main" val="40898700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9A44EC-6C66-70F2-107F-3A0ADCF9B48B}"/>
              </a:ext>
            </a:extLst>
          </p:cNvPr>
          <p:cNvSpPr>
            <a:spLocks noGrp="1"/>
          </p:cNvSpPr>
          <p:nvPr>
            <p:ph type="title"/>
          </p:nvPr>
        </p:nvSpPr>
        <p:spPr/>
        <p:txBody>
          <a:bodyPr/>
          <a:lstStyle/>
          <a:p>
            <a:r>
              <a:rPr lang="en-US" dirty="0"/>
              <a:t>Properties of Continuous Probability Distributions</a:t>
            </a:r>
          </a:p>
        </p:txBody>
      </p:sp>
      <p:sp>
        <p:nvSpPr>
          <p:cNvPr id="3" name="Content Placeholder 2">
            <a:extLst>
              <a:ext uri="{FF2B5EF4-FFF2-40B4-BE49-F238E27FC236}">
                <a16:creationId xmlns:a16="http://schemas.microsoft.com/office/drawing/2014/main" id="{9CE00CD3-6891-7D29-860D-B05B0EFAB480}"/>
              </a:ext>
            </a:extLst>
          </p:cNvPr>
          <p:cNvSpPr>
            <a:spLocks noGrp="1"/>
          </p:cNvSpPr>
          <p:nvPr>
            <p:ph idx="1"/>
          </p:nvPr>
        </p:nvSpPr>
        <p:spPr/>
        <p:txBody>
          <a:bodyPr>
            <a:normAutofit/>
          </a:bodyPr>
          <a:lstStyle/>
          <a:p>
            <a:pPr>
              <a:buFont typeface="Arial" panose="020B0604020202020204" pitchFamily="34" charset="0"/>
              <a:buChar char="•"/>
            </a:pPr>
            <a:r>
              <a:rPr lang="en-US" sz="2000" dirty="0"/>
              <a:t>The graph of a continuous probability distribution is a curve. Probability is represented by area under the curve.</a:t>
            </a:r>
          </a:p>
          <a:p>
            <a:pPr>
              <a:buFont typeface="Arial" panose="020B0604020202020204" pitchFamily="34" charset="0"/>
              <a:buChar char="•"/>
            </a:pPr>
            <a:r>
              <a:rPr lang="en-US" sz="2000" dirty="0"/>
              <a:t>The curve is called the probability density function (abbreviated as pdf). We use the symbol f(x) to represent the curve. f(x) is the function that corresponds to the graph; we use the density function f(x) to draw the graph of the probability distribution.</a:t>
            </a:r>
            <a:endParaRPr lang="en-US" dirty="0"/>
          </a:p>
        </p:txBody>
      </p:sp>
      <p:sp>
        <p:nvSpPr>
          <p:cNvPr id="4" name="Slide Number Placeholder 3">
            <a:extLst>
              <a:ext uri="{FF2B5EF4-FFF2-40B4-BE49-F238E27FC236}">
                <a16:creationId xmlns:a16="http://schemas.microsoft.com/office/drawing/2014/main" id="{D526E71B-7E31-C10E-35CD-0A6FB62F42A6}"/>
              </a:ext>
            </a:extLst>
          </p:cNvPr>
          <p:cNvSpPr>
            <a:spLocks noGrp="1"/>
          </p:cNvSpPr>
          <p:nvPr>
            <p:ph type="sldNum" sz="quarter" idx="12"/>
          </p:nvPr>
        </p:nvSpPr>
        <p:spPr/>
        <p:txBody>
          <a:bodyPr/>
          <a:lstStyle/>
          <a:p>
            <a:fld id="{3A98EE3D-8CD1-4C3F-BD1C-C98C9596463C}" type="slidenum">
              <a:rPr lang="en-US" smtClean="0"/>
              <a:t>5</a:t>
            </a:fld>
            <a:endParaRPr lang="en-US" dirty="0"/>
          </a:p>
        </p:txBody>
      </p:sp>
    </p:spTree>
    <p:extLst>
      <p:ext uri="{BB962C8B-B14F-4D97-AF65-F5344CB8AC3E}">
        <p14:creationId xmlns:p14="http://schemas.microsoft.com/office/powerpoint/2010/main" val="3720177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6C78B9-6658-3CD6-6CE0-816419E1B6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D99B11-21E5-00E0-C16B-248A1BED4D46}"/>
              </a:ext>
            </a:extLst>
          </p:cNvPr>
          <p:cNvSpPr>
            <a:spLocks noGrp="1"/>
          </p:cNvSpPr>
          <p:nvPr>
            <p:ph type="title"/>
          </p:nvPr>
        </p:nvSpPr>
        <p:spPr/>
        <p:txBody>
          <a:bodyPr>
            <a:normAutofit fontScale="90000"/>
          </a:bodyPr>
          <a:lstStyle/>
          <a:p>
            <a:r>
              <a:rPr lang="en-US" dirty="0"/>
              <a:t>Properties of Continuous Probability Distributions (Continued)</a:t>
            </a:r>
          </a:p>
        </p:txBody>
      </p:sp>
      <p:sp>
        <p:nvSpPr>
          <p:cNvPr id="3" name="Content Placeholder 2">
            <a:extLst>
              <a:ext uri="{FF2B5EF4-FFF2-40B4-BE49-F238E27FC236}">
                <a16:creationId xmlns:a16="http://schemas.microsoft.com/office/drawing/2014/main" id="{DE098864-CDA4-0229-36B5-503034A1D9B5}"/>
              </a:ext>
            </a:extLst>
          </p:cNvPr>
          <p:cNvSpPr>
            <a:spLocks noGrp="1"/>
          </p:cNvSpPr>
          <p:nvPr>
            <p:ph idx="1"/>
          </p:nvPr>
        </p:nvSpPr>
        <p:spPr/>
        <p:txBody>
          <a:bodyPr>
            <a:normAutofit lnSpcReduction="10000"/>
          </a:bodyPr>
          <a:lstStyle/>
          <a:p>
            <a:pPr>
              <a:buFont typeface="Arial" panose="020B0604020202020204" pitchFamily="34" charset="0"/>
              <a:buChar char="•"/>
            </a:pPr>
            <a:r>
              <a:rPr lang="en-US" sz="2000" dirty="0"/>
              <a:t>Area under the curve is given by a different function called the cumulative distribution function (abbreviated as </a:t>
            </a:r>
            <a:r>
              <a:rPr lang="en-US" sz="2000" dirty="0" err="1"/>
              <a:t>cdf</a:t>
            </a:r>
            <a:r>
              <a:rPr lang="en-US" sz="2000" dirty="0"/>
              <a:t>). The cumulative distribution function is used to evaluate probability as area.</a:t>
            </a:r>
          </a:p>
          <a:p>
            <a:pPr lvl="1">
              <a:buFont typeface="Arial" panose="020B0604020202020204" pitchFamily="34" charset="0"/>
              <a:buChar char="•"/>
            </a:pPr>
            <a:r>
              <a:rPr lang="en-US" sz="1800" dirty="0"/>
              <a:t>The outcomes are measured, not counted.</a:t>
            </a:r>
          </a:p>
          <a:p>
            <a:pPr lvl="1">
              <a:buFont typeface="Arial" panose="020B0604020202020204" pitchFamily="34" charset="0"/>
              <a:buChar char="•"/>
            </a:pPr>
            <a:r>
              <a:rPr lang="en-US" sz="1800" dirty="0"/>
              <a:t>The entire area under the curve and above the x-axis is equal to one.</a:t>
            </a:r>
          </a:p>
          <a:p>
            <a:pPr lvl="1">
              <a:buFont typeface="Arial" panose="020B0604020202020204" pitchFamily="34" charset="0"/>
              <a:buChar char="•"/>
            </a:pPr>
            <a:r>
              <a:rPr lang="en-US" sz="1800" dirty="0"/>
              <a:t>Probability is found for intervals of x values rather than for individual x values.</a:t>
            </a:r>
          </a:p>
          <a:p>
            <a:pPr lvl="1">
              <a:buFont typeface="Arial" panose="020B0604020202020204" pitchFamily="34" charset="0"/>
              <a:buChar char="•"/>
            </a:pPr>
            <a:r>
              <a:rPr lang="en-US" sz="1800" dirty="0"/>
              <a:t>P(c &lt; x &lt; d) is the probability that the random variable X is in the interval between the values c and d. P(c &lt; x &lt; d) is the area under the curve, above the x-axis, to the right of c and the left of d.</a:t>
            </a:r>
          </a:p>
          <a:p>
            <a:pPr lvl="1">
              <a:buFont typeface="Arial" panose="020B0604020202020204" pitchFamily="34" charset="0"/>
              <a:buChar char="•"/>
            </a:pPr>
            <a:r>
              <a:rPr lang="en-US" sz="1800" dirty="0"/>
              <a:t>P(x = c) = 0 The probability that x takes on any single individual value is zero. The area below the curve, above the x-axis, and between x = c and x = c has no width, and therefore no area (area = 0). Since the probability is equal to the area, the probability is also zero.</a:t>
            </a:r>
          </a:p>
          <a:p>
            <a:pPr lvl="1">
              <a:buFont typeface="Arial" panose="020B0604020202020204" pitchFamily="34" charset="0"/>
              <a:buChar char="•"/>
            </a:pPr>
            <a:r>
              <a:rPr lang="en-US" sz="1800" dirty="0"/>
              <a:t>P(c &lt; x &lt; d) is the same as P(c ≤ x ≤ d) because probability is equal to area.</a:t>
            </a:r>
            <a:endParaRPr lang="en-US" dirty="0"/>
          </a:p>
        </p:txBody>
      </p:sp>
      <p:sp>
        <p:nvSpPr>
          <p:cNvPr id="4" name="Slide Number Placeholder 3">
            <a:extLst>
              <a:ext uri="{FF2B5EF4-FFF2-40B4-BE49-F238E27FC236}">
                <a16:creationId xmlns:a16="http://schemas.microsoft.com/office/drawing/2014/main" id="{D4541F32-DF2E-AF74-4EED-13E383DCABD7}"/>
              </a:ext>
            </a:extLst>
          </p:cNvPr>
          <p:cNvSpPr>
            <a:spLocks noGrp="1"/>
          </p:cNvSpPr>
          <p:nvPr>
            <p:ph type="sldNum" sz="quarter" idx="12"/>
          </p:nvPr>
        </p:nvSpPr>
        <p:spPr/>
        <p:txBody>
          <a:bodyPr/>
          <a:lstStyle/>
          <a:p>
            <a:fld id="{3A98EE3D-8CD1-4C3F-BD1C-C98C9596463C}" type="slidenum">
              <a:rPr lang="en-US" smtClean="0"/>
              <a:t>6</a:t>
            </a:fld>
            <a:endParaRPr lang="en-US" dirty="0"/>
          </a:p>
        </p:txBody>
      </p:sp>
    </p:spTree>
    <p:extLst>
      <p:ext uri="{BB962C8B-B14F-4D97-AF65-F5344CB8AC3E}">
        <p14:creationId xmlns:p14="http://schemas.microsoft.com/office/powerpoint/2010/main" val="34607425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ADC3-5784-C311-3E22-6F9F3D8C3FEF}"/>
              </a:ext>
            </a:extLst>
          </p:cNvPr>
          <p:cNvSpPr>
            <a:spLocks noGrp="1"/>
          </p:cNvSpPr>
          <p:nvPr>
            <p:ph type="title"/>
          </p:nvPr>
        </p:nvSpPr>
        <p:spPr/>
        <p:txBody>
          <a:bodyPr>
            <a:normAutofit fontScale="90000"/>
          </a:bodyPr>
          <a:lstStyle/>
          <a:p>
            <a:r>
              <a:rPr lang="en-US" dirty="0"/>
              <a:t>Properties of Continuous Probability Distributions (Continued)</a:t>
            </a:r>
          </a:p>
        </p:txBody>
      </p:sp>
      <p:sp>
        <p:nvSpPr>
          <p:cNvPr id="3" name="Content Placeholder 2">
            <a:extLst>
              <a:ext uri="{FF2B5EF4-FFF2-40B4-BE49-F238E27FC236}">
                <a16:creationId xmlns:a16="http://schemas.microsoft.com/office/drawing/2014/main" id="{79037196-B62A-21F5-1F17-E0FE4FB080C2}"/>
              </a:ext>
            </a:extLst>
          </p:cNvPr>
          <p:cNvSpPr>
            <a:spLocks noGrp="1"/>
          </p:cNvSpPr>
          <p:nvPr>
            <p:ph idx="1"/>
          </p:nvPr>
        </p:nvSpPr>
        <p:spPr/>
        <p:txBody>
          <a:bodyPr/>
          <a:lstStyle/>
          <a:p>
            <a:pPr>
              <a:buFont typeface="Arial" panose="020B0604020202020204" pitchFamily="34" charset="0"/>
              <a:buChar char="•"/>
            </a:pPr>
            <a:r>
              <a:rPr lang="en-US" dirty="0"/>
              <a:t>We will find the area that represents probability by using geometry, formulas, technology, or probability tables. </a:t>
            </a:r>
          </a:p>
          <a:p>
            <a:pPr>
              <a:buFont typeface="Arial" panose="020B0604020202020204" pitchFamily="34" charset="0"/>
              <a:buChar char="•"/>
            </a:pPr>
            <a:r>
              <a:rPr lang="en-US" dirty="0"/>
              <a:t>Since the maximum probability is one, the maximum area is also one. For continuous probability distributions, PROBABILITY = AREA.</a:t>
            </a:r>
          </a:p>
          <a:p>
            <a:pPr>
              <a:buFont typeface="Arial" panose="020B0604020202020204" pitchFamily="34" charset="0"/>
              <a:buChar char="•"/>
            </a:pPr>
            <a:r>
              <a:rPr lang="en-US" dirty="0"/>
              <a:t>There are many continuous probability distributions. When using a continuous probability distribution to model probability, the distribution used is selected to model and fit the particular situation in the best way. A few common ones are:</a:t>
            </a:r>
          </a:p>
          <a:p>
            <a:pPr lvl="1">
              <a:buFont typeface="Arial" panose="020B0604020202020204" pitchFamily="34" charset="0"/>
              <a:buChar char="•"/>
            </a:pPr>
            <a:r>
              <a:rPr lang="en-US" dirty="0"/>
              <a:t>Uniform Distribution</a:t>
            </a:r>
          </a:p>
          <a:p>
            <a:pPr lvl="1">
              <a:buFont typeface="Arial" panose="020B0604020202020204" pitchFamily="34" charset="0"/>
              <a:buChar char="•"/>
            </a:pPr>
            <a:r>
              <a:rPr lang="en-US" dirty="0"/>
              <a:t>Exponential Distribution</a:t>
            </a:r>
          </a:p>
          <a:p>
            <a:pPr lvl="1">
              <a:buFont typeface="Arial" panose="020B0604020202020204" pitchFamily="34" charset="0"/>
              <a:buChar char="•"/>
            </a:pPr>
            <a:r>
              <a:rPr lang="en-US" dirty="0"/>
              <a:t>Normal Distribution</a:t>
            </a:r>
          </a:p>
          <a:p>
            <a:pPr lvl="1">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CBBE6077-8E77-1E79-EB76-3356827E8914}"/>
              </a:ext>
            </a:extLst>
          </p:cNvPr>
          <p:cNvSpPr>
            <a:spLocks noGrp="1"/>
          </p:cNvSpPr>
          <p:nvPr>
            <p:ph type="sldNum" sz="quarter" idx="12"/>
          </p:nvPr>
        </p:nvSpPr>
        <p:spPr/>
        <p:txBody>
          <a:bodyPr/>
          <a:lstStyle/>
          <a:p>
            <a:fld id="{3A98EE3D-8CD1-4C3F-BD1C-C98C9596463C}" type="slidenum">
              <a:rPr lang="en-US" smtClean="0"/>
              <a:t>7</a:t>
            </a:fld>
            <a:endParaRPr lang="en-US" dirty="0"/>
          </a:p>
        </p:txBody>
      </p:sp>
    </p:spTree>
    <p:extLst>
      <p:ext uri="{BB962C8B-B14F-4D97-AF65-F5344CB8AC3E}">
        <p14:creationId xmlns:p14="http://schemas.microsoft.com/office/powerpoint/2010/main" val="17967697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FC653D-CC08-4700-BED4-1EEF2EF15138}"/>
              </a:ext>
            </a:extLst>
          </p:cNvPr>
          <p:cNvSpPr>
            <a:spLocks noGrp="1"/>
          </p:cNvSpPr>
          <p:nvPr>
            <p:ph type="title"/>
          </p:nvPr>
        </p:nvSpPr>
        <p:spPr/>
        <p:txBody>
          <a:bodyPr/>
          <a:lstStyle/>
          <a:p>
            <a:r>
              <a:rPr lang="en-US" dirty="0"/>
              <a:t>What Different Distributions Can Look Like</a:t>
            </a:r>
          </a:p>
        </p:txBody>
      </p:sp>
      <p:sp>
        <p:nvSpPr>
          <p:cNvPr id="4" name="Slide Number Placeholder 3">
            <a:extLst>
              <a:ext uri="{FF2B5EF4-FFF2-40B4-BE49-F238E27FC236}">
                <a16:creationId xmlns:a16="http://schemas.microsoft.com/office/drawing/2014/main" id="{CE6C99DD-B739-7877-3BCB-16F29172781B}"/>
              </a:ext>
            </a:extLst>
          </p:cNvPr>
          <p:cNvSpPr>
            <a:spLocks noGrp="1"/>
          </p:cNvSpPr>
          <p:nvPr>
            <p:ph type="sldNum" sz="quarter" idx="12"/>
          </p:nvPr>
        </p:nvSpPr>
        <p:spPr/>
        <p:txBody>
          <a:bodyPr/>
          <a:lstStyle/>
          <a:p>
            <a:fld id="{3A98EE3D-8CD1-4C3F-BD1C-C98C9596463C}" type="slidenum">
              <a:rPr lang="en-US" smtClean="0"/>
              <a:t>8</a:t>
            </a:fld>
            <a:endParaRPr lang="en-US" dirty="0"/>
          </a:p>
        </p:txBody>
      </p:sp>
      <p:pic>
        <p:nvPicPr>
          <p:cNvPr id="5" name="Picture 4" descr="This graph shows a uniform distribution. The horizontal axis ranges from 0 to 10. The distribution is modeled by a rectangle extending from x = 2 to x = 8.8. A region from x = 3 to x = 6 is shaded inside the rectangle. The shaded area represents P(3  x &lt; 6).">
            <a:extLst>
              <a:ext uri="{FF2B5EF4-FFF2-40B4-BE49-F238E27FC236}">
                <a16:creationId xmlns:a16="http://schemas.microsoft.com/office/drawing/2014/main" id="{14E51F91-8EE6-8BDF-5288-2B1FB44A079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3224" y="2312941"/>
            <a:ext cx="3487490" cy="183084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This graph shows an exponential distribution. The graph slopes downward. It begins at a point on the y-axis and approaches the x-axis at the right edge of the graph. The region under the graph from x = 2 to x = 4 is shaded to represent P(2 &lt; x &lt; 4).">
            <a:extLst>
              <a:ext uri="{FF2B5EF4-FFF2-40B4-BE49-F238E27FC236}">
                <a16:creationId xmlns:a16="http://schemas.microsoft.com/office/drawing/2014/main" id="{A7A05533-6CF5-B438-7939-967909B941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77733" y="2374159"/>
            <a:ext cx="3428040" cy="172103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437B728D-B016-7877-9A67-C855428AFED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82488" y="4497061"/>
            <a:ext cx="4261308" cy="13741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68248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9A851C-D4AA-7820-5300-5E1D2C1F9899}"/>
              </a:ext>
            </a:extLst>
          </p:cNvPr>
          <p:cNvSpPr>
            <a:spLocks noGrp="1"/>
          </p:cNvSpPr>
          <p:nvPr>
            <p:ph type="title"/>
          </p:nvPr>
        </p:nvSpPr>
        <p:spPr/>
        <p:txBody>
          <a:bodyPr>
            <a:normAutofit/>
          </a:bodyPr>
          <a:lstStyle/>
          <a:p>
            <a:r>
              <a:rPr lang="en-US" sz="4000" dirty="0"/>
              <a:t>What’s the Difference Between Discrete and Continuous Distributions?</a:t>
            </a:r>
          </a:p>
        </p:txBody>
      </p:sp>
      <p:sp>
        <p:nvSpPr>
          <p:cNvPr id="3" name="Text Placeholder 2">
            <a:extLst>
              <a:ext uri="{FF2B5EF4-FFF2-40B4-BE49-F238E27FC236}">
                <a16:creationId xmlns:a16="http://schemas.microsoft.com/office/drawing/2014/main" id="{FD0EC53F-A183-281E-7AF3-BFF0C0F7D12B}"/>
              </a:ext>
            </a:extLst>
          </p:cNvPr>
          <p:cNvSpPr>
            <a:spLocks noGrp="1"/>
          </p:cNvSpPr>
          <p:nvPr>
            <p:ph type="body" idx="1"/>
          </p:nvPr>
        </p:nvSpPr>
        <p:spPr/>
        <p:txBody>
          <a:bodyPr/>
          <a:lstStyle/>
          <a:p>
            <a:r>
              <a:rPr lang="en-US" dirty="0"/>
              <a:t>Discrete</a:t>
            </a:r>
          </a:p>
        </p:txBody>
      </p:sp>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1CB620E8-6D3D-3BD1-0D11-DC3FC9AE4EFC}"/>
                  </a:ext>
                </a:extLst>
              </p:cNvPr>
              <p:cNvSpPr>
                <a:spLocks noGrp="1"/>
              </p:cNvSpPr>
              <p:nvPr>
                <p:ph sz="half" idx="2"/>
              </p:nvPr>
            </p:nvSpPr>
            <p:spPr/>
            <p:txBody>
              <a:bodyPr>
                <a:normAutofit lnSpcReduction="10000"/>
              </a:bodyPr>
              <a:lstStyle/>
              <a:p>
                <a:pPr>
                  <a:buFont typeface="Arial" panose="020B0604020202020204" pitchFamily="34" charset="0"/>
                  <a:buChar char="•"/>
                </a:pPr>
                <a:r>
                  <a:rPr lang="en-US" dirty="0"/>
                  <a:t>A discrete variable is a variable that takes on distinct, countable values. </a:t>
                </a:r>
              </a:p>
              <a:p>
                <a:pPr lvl="1">
                  <a:buFont typeface="Arial" panose="020B0604020202020204" pitchFamily="34" charset="0"/>
                  <a:buChar char="•"/>
                </a:pPr>
                <a:r>
                  <a:rPr lang="en-US" dirty="0"/>
                  <a:t>For instance, if x=2 is a potential outcome, then you can find </a:t>
                </a:r>
                <a14:m>
                  <m:oMath xmlns:m="http://schemas.openxmlformats.org/officeDocument/2006/math">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𝑥</m:t>
                    </m:r>
                    <m:r>
                      <a:rPr lang="en-US" b="0" i="1" smtClean="0">
                        <a:latin typeface="Cambria Math" panose="02040503050406030204" pitchFamily="18" charset="0"/>
                      </a:rPr>
                      <m:t>=2)</m:t>
                    </m:r>
                  </m:oMath>
                </a14:m>
                <a:endParaRPr lang="en-US" dirty="0"/>
              </a:p>
              <a:p>
                <a:pPr>
                  <a:buFont typeface="Arial" panose="020B0604020202020204" pitchFamily="34" charset="0"/>
                  <a:buChar char="•"/>
                </a:pPr>
                <a:r>
                  <a:rPr lang="en-US" dirty="0"/>
                  <a:t>You can count discrete data.</a:t>
                </a:r>
              </a:p>
              <a:p>
                <a:pPr>
                  <a:buFont typeface="Arial" panose="020B0604020202020204" pitchFamily="34" charset="0"/>
                  <a:buChar char="•"/>
                </a:pPr>
                <a:r>
                  <a:rPr lang="en-US" dirty="0"/>
                  <a:t>The sum of the individual probabilities equal one.</a:t>
                </a:r>
              </a:p>
              <a:p>
                <a:pPr marL="0" indent="0">
                  <a:buNone/>
                </a:pPr>
                <a:endParaRPr lang="en-US" dirty="0"/>
              </a:p>
            </p:txBody>
          </p:sp>
        </mc:Choice>
        <mc:Fallback xmlns="">
          <p:sp>
            <p:nvSpPr>
              <p:cNvPr id="4" name="Content Placeholder 3">
                <a:extLst>
                  <a:ext uri="{FF2B5EF4-FFF2-40B4-BE49-F238E27FC236}">
                    <a16:creationId xmlns:a16="http://schemas.microsoft.com/office/drawing/2014/main" id="{1CB620E8-6D3D-3BD1-0D11-DC3FC9AE4EFC}"/>
                  </a:ext>
                </a:extLst>
              </p:cNvPr>
              <p:cNvSpPr>
                <a:spLocks noGrp="1" noRot="1" noChangeAspect="1" noMove="1" noResize="1" noEditPoints="1" noAdjustHandles="1" noChangeArrowheads="1" noChangeShapeType="1" noTextEdit="1"/>
              </p:cNvSpPr>
              <p:nvPr>
                <p:ph sz="half" idx="2"/>
              </p:nvPr>
            </p:nvSpPr>
            <p:spPr>
              <a:blipFill>
                <a:blip r:embed="rId2"/>
                <a:stretch>
                  <a:fillRect l="-2891" t="-1255" r="-4336"/>
                </a:stretch>
              </a:blipFill>
            </p:spPr>
            <p:txBody>
              <a:bodyPr/>
              <a:lstStyle/>
              <a:p>
                <a:r>
                  <a:rPr lang="en-US">
                    <a:noFill/>
                  </a:rPr>
                  <a:t> </a:t>
                </a:r>
              </a:p>
            </p:txBody>
          </p:sp>
        </mc:Fallback>
      </mc:AlternateContent>
      <p:sp>
        <p:nvSpPr>
          <p:cNvPr id="5" name="Text Placeholder 4">
            <a:extLst>
              <a:ext uri="{FF2B5EF4-FFF2-40B4-BE49-F238E27FC236}">
                <a16:creationId xmlns:a16="http://schemas.microsoft.com/office/drawing/2014/main" id="{8F85ABEE-7009-75B7-3B90-E6317D720B02}"/>
              </a:ext>
            </a:extLst>
          </p:cNvPr>
          <p:cNvSpPr>
            <a:spLocks noGrp="1"/>
          </p:cNvSpPr>
          <p:nvPr>
            <p:ph type="body" sz="quarter" idx="3"/>
          </p:nvPr>
        </p:nvSpPr>
        <p:spPr/>
        <p:txBody>
          <a:bodyPr/>
          <a:lstStyle/>
          <a:p>
            <a:r>
              <a:rPr lang="en-US" dirty="0"/>
              <a:t>continuous</a:t>
            </a:r>
          </a:p>
        </p:txBody>
      </p:sp>
      <mc:AlternateContent xmlns:mc="http://schemas.openxmlformats.org/markup-compatibility/2006" xmlns:a14="http://schemas.microsoft.com/office/drawing/2010/main">
        <mc:Choice Requires="a14">
          <p:sp>
            <p:nvSpPr>
              <p:cNvPr id="6" name="Content Placeholder 5">
                <a:extLst>
                  <a:ext uri="{FF2B5EF4-FFF2-40B4-BE49-F238E27FC236}">
                    <a16:creationId xmlns:a16="http://schemas.microsoft.com/office/drawing/2014/main" id="{43E211FA-F49F-A0BD-80E6-64F130BE8D15}"/>
                  </a:ext>
                </a:extLst>
              </p:cNvPr>
              <p:cNvSpPr>
                <a:spLocks noGrp="1"/>
              </p:cNvSpPr>
              <p:nvPr>
                <p:ph sz="quarter" idx="4"/>
              </p:nvPr>
            </p:nvSpPr>
            <p:spPr/>
            <p:txBody>
              <a:bodyPr>
                <a:normAutofit lnSpcReduction="10000"/>
              </a:bodyPr>
              <a:lstStyle/>
              <a:p>
                <a:pPr>
                  <a:buFont typeface="Arial" panose="020B0604020202020204" pitchFamily="34" charset="0"/>
                  <a:buChar char="•"/>
                </a:pPr>
                <a:r>
                  <a:rPr lang="en-US" dirty="0"/>
                  <a:t>A continuous variable is a variable that takes on any value within a range, and the number of possible values within that range is infinite. </a:t>
                </a:r>
              </a:p>
              <a:p>
                <a:pPr lvl="1">
                  <a:buFont typeface="Arial" panose="020B0604020202020204" pitchFamily="34" charset="0"/>
                  <a:buChar char="•"/>
                </a:pPr>
                <a14:m>
                  <m:oMath xmlns:m="http://schemas.openxmlformats.org/officeDocument/2006/math">
                    <m:r>
                      <a:rPr lang="en-US" b="0" i="1" smtClean="0">
                        <a:latin typeface="Cambria Math" panose="02040503050406030204" pitchFamily="18" charset="0"/>
                      </a:rPr>
                      <m:t>𝑃</m:t>
                    </m:r>
                    <m:d>
                      <m:dPr>
                        <m:ctrlPr>
                          <a:rPr lang="en-US" b="0" i="1" smtClean="0">
                            <a:latin typeface="Cambria Math" panose="02040503050406030204" pitchFamily="18" charset="0"/>
                          </a:rPr>
                        </m:ctrlPr>
                      </m:dPr>
                      <m:e>
                        <m:r>
                          <a:rPr lang="en-US" b="0" i="1" smtClean="0">
                            <a:latin typeface="Cambria Math" panose="02040503050406030204" pitchFamily="18" charset="0"/>
                          </a:rPr>
                          <m:t>𝑥</m:t>
                        </m:r>
                        <m:r>
                          <a:rPr lang="en-US" b="0" i="1" smtClean="0">
                            <a:latin typeface="Cambria Math" panose="02040503050406030204" pitchFamily="18" charset="0"/>
                          </a:rPr>
                          <m:t>=2</m:t>
                        </m:r>
                      </m:e>
                    </m:d>
                    <m:r>
                      <a:rPr lang="en-US" b="0" i="1" smtClean="0">
                        <a:latin typeface="Cambria Math" panose="02040503050406030204" pitchFamily="18" charset="0"/>
                      </a:rPr>
                      <m:t>=0</m:t>
                    </m:r>
                  </m:oMath>
                </a14:m>
                <a:r>
                  <a:rPr lang="en-US" dirty="0"/>
                  <a:t> even if 2 is a potential value</a:t>
                </a:r>
              </a:p>
              <a:p>
                <a:pPr>
                  <a:buFont typeface="Arial" panose="020B0604020202020204" pitchFamily="34" charset="0"/>
                  <a:buChar char="•"/>
                </a:pPr>
                <a:r>
                  <a:rPr lang="en-US" dirty="0"/>
                  <a:t>You can measure continuous data.</a:t>
                </a:r>
              </a:p>
              <a:p>
                <a:pPr>
                  <a:buFont typeface="Arial" panose="020B0604020202020204" pitchFamily="34" charset="0"/>
                  <a:buChar char="•"/>
                </a:pPr>
                <a:r>
                  <a:rPr lang="en-US" dirty="0"/>
                  <a:t>The area of the probability under a curve will equal 1.</a:t>
                </a:r>
              </a:p>
            </p:txBody>
          </p:sp>
        </mc:Choice>
        <mc:Fallback xmlns="">
          <p:sp>
            <p:nvSpPr>
              <p:cNvPr id="6" name="Content Placeholder 5">
                <a:extLst>
                  <a:ext uri="{FF2B5EF4-FFF2-40B4-BE49-F238E27FC236}">
                    <a16:creationId xmlns:a16="http://schemas.microsoft.com/office/drawing/2014/main" id="{43E211FA-F49F-A0BD-80E6-64F130BE8D15}"/>
                  </a:ext>
                </a:extLst>
              </p:cNvPr>
              <p:cNvSpPr>
                <a:spLocks noGrp="1" noRot="1" noChangeAspect="1" noMove="1" noResize="1" noEditPoints="1" noAdjustHandles="1" noChangeArrowheads="1" noChangeShapeType="1" noTextEdit="1"/>
              </p:cNvSpPr>
              <p:nvPr>
                <p:ph sz="quarter" idx="4"/>
              </p:nvPr>
            </p:nvSpPr>
            <p:spPr>
              <a:blipFill>
                <a:blip r:embed="rId3"/>
                <a:stretch>
                  <a:fillRect l="-3022" t="-1255" r="-4336"/>
                </a:stretch>
              </a:blipFill>
            </p:spPr>
            <p:txBody>
              <a:bodyPr/>
              <a:lstStyle/>
              <a:p>
                <a:r>
                  <a:rPr lang="en-US">
                    <a:noFill/>
                  </a:rPr>
                  <a:t> </a:t>
                </a:r>
              </a:p>
            </p:txBody>
          </p:sp>
        </mc:Fallback>
      </mc:AlternateContent>
      <p:sp>
        <p:nvSpPr>
          <p:cNvPr id="7" name="Slide Number Placeholder 6">
            <a:extLst>
              <a:ext uri="{FF2B5EF4-FFF2-40B4-BE49-F238E27FC236}">
                <a16:creationId xmlns:a16="http://schemas.microsoft.com/office/drawing/2014/main" id="{A7772136-70B5-A45B-99B9-D84F1F9C78B2}"/>
              </a:ext>
            </a:extLst>
          </p:cNvPr>
          <p:cNvSpPr>
            <a:spLocks noGrp="1"/>
          </p:cNvSpPr>
          <p:nvPr>
            <p:ph type="sldNum" sz="quarter" idx="12"/>
          </p:nvPr>
        </p:nvSpPr>
        <p:spPr/>
        <p:txBody>
          <a:bodyPr/>
          <a:lstStyle/>
          <a:p>
            <a:fld id="{3A98EE3D-8CD1-4C3F-BD1C-C98C9596463C}" type="slidenum">
              <a:rPr lang="en-US" smtClean="0"/>
              <a:t>9</a:t>
            </a:fld>
            <a:endParaRPr lang="en-US" dirty="0"/>
          </a:p>
        </p:txBody>
      </p:sp>
    </p:spTree>
    <p:extLst>
      <p:ext uri="{BB962C8B-B14F-4D97-AF65-F5344CB8AC3E}">
        <p14:creationId xmlns:p14="http://schemas.microsoft.com/office/powerpoint/2010/main" val="3006919982"/>
      </p:ext>
    </p:extLst>
  </p:cSld>
  <p:clrMapOvr>
    <a:masterClrMapping/>
  </p:clrMapOvr>
</p:sld>
</file>

<file path=ppt/theme/theme1.xml><?xml version="1.0" encoding="utf-8"?>
<a:theme xmlns:a="http://schemas.openxmlformats.org/drawingml/2006/main" name="Custom">
  <a:themeElements>
    <a:clrScheme name="Custom 34">
      <a:dk1>
        <a:sysClr val="windowText" lastClr="000000"/>
      </a:dk1>
      <a:lt1>
        <a:sysClr val="window" lastClr="FFFFFF"/>
      </a:lt1>
      <a:dk2>
        <a:srgbClr val="39302A"/>
      </a:dk2>
      <a:lt2>
        <a:srgbClr val="E5DEDB"/>
      </a:lt2>
      <a:accent1>
        <a:srgbClr val="EC7016"/>
      </a:accent1>
      <a:accent2>
        <a:srgbClr val="F8931D"/>
      </a:accent2>
      <a:accent3>
        <a:srgbClr val="CE8D3E"/>
      </a:accent3>
      <a:accent4>
        <a:srgbClr val="E64823"/>
      </a:accent4>
      <a:accent5>
        <a:srgbClr val="FFCA08"/>
      </a:accent5>
      <a:accent6>
        <a:srgbClr val="9C6A6A"/>
      </a:accent6>
      <a:hlink>
        <a:srgbClr val="2998E3"/>
      </a:hlink>
      <a:folHlink>
        <a:srgbClr val="7F723D"/>
      </a:folHlink>
    </a:clrScheme>
    <a:fontScheme name="Retrospect">
      <a:majorFont>
        <a:latin typeface="Bookman Old Style"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VTI" id="{F5B7AB07-F859-4656-A1C1-DAFCFA0ACA4B}" vid="{A6E2497D-935A-4CFD-B9FD-6DCB15FA68B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_ip_UnifiedCompliancePolicyUIAction xmlns="http://schemas.microsoft.com/sharepoint/v3" xsi:nil="true"/>
    <Image xmlns="71af3243-3dd4-4a8d-8c0d-dd76da1f02a5">
      <Url xsi:nil="true"/>
      <Description xsi:nil="true"/>
    </Image>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7" ma:contentTypeDescription="Create a new document." ma:contentTypeScope="" ma:versionID="c6f9a84f66a9c8b9a21755b9ffafb945">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27df39e3e7036dff54f89ddd5805ce72"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03EEFF0-FB57-4CB4-8BFC-DF397689E2ED}">
  <ds:schemaRefs>
    <ds:schemaRef ds:uri="http://schemas.microsoft.com/office/2006/metadata/properties"/>
    <ds:schemaRef ds:uri="http://schemas.microsoft.com/office/infopath/2007/PartnerControls"/>
    <ds:schemaRef ds:uri="71af3243-3dd4-4a8d-8c0d-dd76da1f02a5"/>
    <ds:schemaRef ds:uri="http://schemas.microsoft.com/sharepoint/v3"/>
    <ds:schemaRef ds:uri="230e9df3-be65-4c73-a93b-d1236ebd677e"/>
  </ds:schemaRefs>
</ds:datastoreItem>
</file>

<file path=customXml/itemProps2.xml><?xml version="1.0" encoding="utf-8"?>
<ds:datastoreItem xmlns:ds="http://schemas.openxmlformats.org/officeDocument/2006/customXml" ds:itemID="{AA3F7EDC-E5B4-4BBC-9D2A-CBE6D46C37AD}">
  <ds:schemaRefs>
    <ds:schemaRef ds:uri="http://schemas.microsoft.com/sharepoint/v3/contenttype/forms"/>
  </ds:schemaRefs>
</ds:datastoreItem>
</file>

<file path=customXml/itemProps3.xml><?xml version="1.0" encoding="utf-8"?>
<ds:datastoreItem xmlns:ds="http://schemas.openxmlformats.org/officeDocument/2006/customXml" ds:itemID="{D2957789-34B8-480C-AF9B-3EB54B9E5C9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Statistics focus</Template>
  <TotalTime>4110</TotalTime>
  <Words>2706</Words>
  <Application>Microsoft Office PowerPoint</Application>
  <PresentationFormat>Widescreen</PresentationFormat>
  <Paragraphs>165</Paragraphs>
  <Slides>33</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33</vt:i4>
      </vt:variant>
    </vt:vector>
  </HeadingPairs>
  <TitlesOfParts>
    <vt:vector size="42" baseType="lpstr">
      <vt:lpstr>Aptos</vt:lpstr>
      <vt:lpstr>Arial</vt:lpstr>
      <vt:lpstr>Bookman Old Style</vt:lpstr>
      <vt:lpstr>Calibri</vt:lpstr>
      <vt:lpstr>Cambria Math</vt:lpstr>
      <vt:lpstr>Franklin Gothic Book</vt:lpstr>
      <vt:lpstr>Neue Helvetica W01</vt:lpstr>
      <vt:lpstr>Wingdings</vt:lpstr>
      <vt:lpstr>Custom</vt:lpstr>
      <vt:lpstr>Chapter 5 Continuous Random Variables</vt:lpstr>
      <vt:lpstr>Objectives</vt:lpstr>
      <vt:lpstr>Additional Note</vt:lpstr>
      <vt:lpstr>Section 5.1</vt:lpstr>
      <vt:lpstr>Properties of Continuous Probability Distributions</vt:lpstr>
      <vt:lpstr>Properties of Continuous Probability Distributions (Continued)</vt:lpstr>
      <vt:lpstr>Properties of Continuous Probability Distributions (Continued)</vt:lpstr>
      <vt:lpstr>What Different Distributions Can Look Like</vt:lpstr>
      <vt:lpstr>What’s the Difference Between Discrete and Continuous Distributions?</vt:lpstr>
      <vt:lpstr>What’s the Difference Between Discrete and Continuous Distributions?</vt:lpstr>
      <vt:lpstr>Example</vt:lpstr>
      <vt:lpstr>Example - Answer</vt:lpstr>
      <vt:lpstr>Example</vt:lpstr>
      <vt:lpstr>Example - Answer</vt:lpstr>
      <vt:lpstr>Example</vt:lpstr>
      <vt:lpstr>Example - Answer</vt:lpstr>
      <vt:lpstr>Section 5.2</vt:lpstr>
      <vt:lpstr>The Uniform Distribution</vt:lpstr>
      <vt:lpstr>Example of the Uniform Distribution</vt:lpstr>
      <vt:lpstr>Example of the Uniform Distribution (Continued)</vt:lpstr>
      <vt:lpstr>Example of the Uniform Distribution (Continued)</vt:lpstr>
      <vt:lpstr>Example</vt:lpstr>
      <vt:lpstr>Example - Answers</vt:lpstr>
      <vt:lpstr>Example</vt:lpstr>
      <vt:lpstr>Example - Answers</vt:lpstr>
      <vt:lpstr>Example</vt:lpstr>
      <vt:lpstr>Example - Answers</vt:lpstr>
      <vt:lpstr>Example</vt:lpstr>
      <vt:lpstr>Example - Answers</vt:lpstr>
      <vt:lpstr>Putting It All Together</vt:lpstr>
      <vt:lpstr>Putting It All Together</vt:lpstr>
      <vt:lpstr>Putting It All Together</vt:lpstr>
      <vt:lpstr>Putting It All Together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1</dc:title>
  <dc:creator>Hill, Jen</dc:creator>
  <cp:lastModifiedBy>Jen Hill</cp:lastModifiedBy>
  <cp:revision>7</cp:revision>
  <dcterms:created xsi:type="dcterms:W3CDTF">2025-02-12T15:23:18Z</dcterms:created>
  <dcterms:modified xsi:type="dcterms:W3CDTF">2026-01-31T17:32:01Z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