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3"/>
  </p:notesMasterIdLst>
  <p:sldIdLst>
    <p:sldId id="298" r:id="rId5"/>
    <p:sldId id="299" r:id="rId6"/>
    <p:sldId id="453" r:id="rId7"/>
    <p:sldId id="301" r:id="rId8"/>
    <p:sldId id="302" r:id="rId9"/>
    <p:sldId id="403" r:id="rId10"/>
    <p:sldId id="451" r:id="rId11"/>
    <p:sldId id="300" r:id="rId12"/>
    <p:sldId id="303" r:id="rId13"/>
    <p:sldId id="304" r:id="rId14"/>
    <p:sldId id="305" r:id="rId15"/>
    <p:sldId id="454" r:id="rId16"/>
    <p:sldId id="452" r:id="rId17"/>
    <p:sldId id="404" r:id="rId18"/>
    <p:sldId id="409" r:id="rId19"/>
    <p:sldId id="410" r:id="rId20"/>
    <p:sldId id="416" r:id="rId21"/>
    <p:sldId id="417" r:id="rId22"/>
    <p:sldId id="414" r:id="rId23"/>
    <p:sldId id="415" r:id="rId24"/>
    <p:sldId id="419" r:id="rId25"/>
    <p:sldId id="420" r:id="rId26"/>
    <p:sldId id="418" r:id="rId27"/>
    <p:sldId id="421" r:id="rId28"/>
    <p:sldId id="422" r:id="rId29"/>
    <p:sldId id="423" r:id="rId30"/>
    <p:sldId id="424" r:id="rId31"/>
    <p:sldId id="426" r:id="rId32"/>
    <p:sldId id="425" r:id="rId33"/>
    <p:sldId id="427" r:id="rId34"/>
    <p:sldId id="428" r:id="rId35"/>
    <p:sldId id="429" r:id="rId36"/>
    <p:sldId id="430" r:id="rId37"/>
    <p:sldId id="431" r:id="rId38"/>
    <p:sldId id="432" r:id="rId39"/>
    <p:sldId id="433" r:id="rId40"/>
    <p:sldId id="434" r:id="rId41"/>
    <p:sldId id="435" r:id="rId42"/>
    <p:sldId id="436" r:id="rId43"/>
    <p:sldId id="437" r:id="rId44"/>
    <p:sldId id="450" r:id="rId45"/>
    <p:sldId id="439" r:id="rId46"/>
    <p:sldId id="440" r:id="rId47"/>
    <p:sldId id="441" r:id="rId48"/>
    <p:sldId id="442" r:id="rId49"/>
    <p:sldId id="443" r:id="rId50"/>
    <p:sldId id="444" r:id="rId51"/>
    <p:sldId id="445" r:id="rId52"/>
    <p:sldId id="446" r:id="rId53"/>
    <p:sldId id="447" r:id="rId54"/>
    <p:sldId id="448" r:id="rId55"/>
    <p:sldId id="449" r:id="rId56"/>
    <p:sldId id="455" r:id="rId57"/>
    <p:sldId id="457" r:id="rId58"/>
    <p:sldId id="456" r:id="rId59"/>
    <p:sldId id="458" r:id="rId60"/>
    <p:sldId id="459" r:id="rId61"/>
    <p:sldId id="460"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939" autoAdjust="0"/>
    <p:restoredTop sz="94619" autoAdjust="0"/>
  </p:normalViewPr>
  <p:slideViewPr>
    <p:cSldViewPr snapToGrid="0">
      <p:cViewPr>
        <p:scale>
          <a:sx n="83" d="100"/>
          <a:sy n="83" d="100"/>
        </p:scale>
        <p:origin x="48" y="3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 Hill" userId="658e50c14590eeee" providerId="LiveId" clId="{FFF04D5C-AC86-4ABA-96F5-91E55BAD86B4}"/>
    <pc:docChg chg="custSel addSld delSld modSld sldOrd">
      <pc:chgData name="Jen Hill" userId="658e50c14590eeee" providerId="LiveId" clId="{FFF04D5C-AC86-4ABA-96F5-91E55BAD86B4}" dt="2026-01-31T19:24:56.004" v="1981" actId="11"/>
      <pc:docMkLst>
        <pc:docMk/>
      </pc:docMkLst>
      <pc:sldChg chg="ord">
        <pc:chgData name="Jen Hill" userId="658e50c14590eeee" providerId="LiveId" clId="{FFF04D5C-AC86-4ABA-96F5-91E55BAD86B4}" dt="2026-01-31T18:13:13.943" v="55"/>
        <pc:sldMkLst>
          <pc:docMk/>
          <pc:sldMk cId="372017704" sldId="301"/>
        </pc:sldMkLst>
      </pc:sldChg>
      <pc:sldChg chg="ord">
        <pc:chgData name="Jen Hill" userId="658e50c14590eeee" providerId="LiveId" clId="{FFF04D5C-AC86-4ABA-96F5-91E55BAD86B4}" dt="2026-01-31T18:13:17.829" v="57"/>
        <pc:sldMkLst>
          <pc:docMk/>
          <pc:sldMk cId="2010441360" sldId="302"/>
        </pc:sldMkLst>
      </pc:sldChg>
      <pc:sldChg chg="ord">
        <pc:chgData name="Jen Hill" userId="658e50c14590eeee" providerId="LiveId" clId="{FFF04D5C-AC86-4ABA-96F5-91E55BAD86B4}" dt="2026-01-31T18:13:19.531" v="59"/>
        <pc:sldMkLst>
          <pc:docMk/>
          <pc:sldMk cId="1673945757" sldId="403"/>
        </pc:sldMkLst>
      </pc:sldChg>
      <pc:sldChg chg="modSp mod">
        <pc:chgData name="Jen Hill" userId="658e50c14590eeee" providerId="LiveId" clId="{FFF04D5C-AC86-4ABA-96F5-91E55BAD86B4}" dt="2026-01-31T18:27:40.447" v="659" actId="20577"/>
        <pc:sldMkLst>
          <pc:docMk/>
          <pc:sldMk cId="2996650550" sldId="414"/>
        </pc:sldMkLst>
        <pc:spChg chg="mod">
          <ac:chgData name="Jen Hill" userId="658e50c14590eeee" providerId="LiveId" clId="{FFF04D5C-AC86-4ABA-96F5-91E55BAD86B4}" dt="2026-01-31T18:27:40.447" v="659" actId="20577"/>
          <ac:spMkLst>
            <pc:docMk/>
            <pc:sldMk cId="2996650550" sldId="414"/>
            <ac:spMk id="3" creationId="{FC9EEAA2-EC9F-8D3B-7632-9B177B36212C}"/>
          </ac:spMkLst>
        </pc:spChg>
      </pc:sldChg>
      <pc:sldChg chg="modSp mod">
        <pc:chgData name="Jen Hill" userId="658e50c14590eeee" providerId="LiveId" clId="{FFF04D5C-AC86-4ABA-96F5-91E55BAD86B4}" dt="2026-01-31T18:26:09.088" v="543" actId="20577"/>
        <pc:sldMkLst>
          <pc:docMk/>
          <pc:sldMk cId="164432964" sldId="416"/>
        </pc:sldMkLst>
        <pc:spChg chg="mod">
          <ac:chgData name="Jen Hill" userId="658e50c14590eeee" providerId="LiveId" clId="{FFF04D5C-AC86-4ABA-96F5-91E55BAD86B4}" dt="2026-01-31T18:26:09.088" v="543" actId="20577"/>
          <ac:spMkLst>
            <pc:docMk/>
            <pc:sldMk cId="164432964" sldId="416"/>
            <ac:spMk id="3" creationId="{D3C248C6-1AAB-71CA-54C5-0CE36BF7A71E}"/>
          </ac:spMkLst>
        </pc:spChg>
      </pc:sldChg>
      <pc:sldChg chg="modSp mod">
        <pc:chgData name="Jen Hill" userId="658e50c14590eeee" providerId="LiveId" clId="{FFF04D5C-AC86-4ABA-96F5-91E55BAD86B4}" dt="2026-01-31T18:53:34.859" v="863" actId="20577"/>
        <pc:sldMkLst>
          <pc:docMk/>
          <pc:sldMk cId="42074786" sldId="418"/>
        </pc:sldMkLst>
        <pc:spChg chg="mod">
          <ac:chgData name="Jen Hill" userId="658e50c14590eeee" providerId="LiveId" clId="{FFF04D5C-AC86-4ABA-96F5-91E55BAD86B4}" dt="2026-01-31T18:53:34.859" v="863" actId="20577"/>
          <ac:spMkLst>
            <pc:docMk/>
            <pc:sldMk cId="42074786" sldId="418"/>
            <ac:spMk id="3" creationId="{8D52D737-252F-A715-3649-3185706DF6B5}"/>
          </ac:spMkLst>
        </pc:spChg>
      </pc:sldChg>
      <pc:sldChg chg="modSp mod">
        <pc:chgData name="Jen Hill" userId="658e50c14590eeee" providerId="LiveId" clId="{FFF04D5C-AC86-4ABA-96F5-91E55BAD86B4}" dt="2026-01-31T18:28:22.231" v="843" actId="20577"/>
        <pc:sldMkLst>
          <pc:docMk/>
          <pc:sldMk cId="3400930720" sldId="419"/>
        </pc:sldMkLst>
        <pc:spChg chg="mod">
          <ac:chgData name="Jen Hill" userId="658e50c14590eeee" providerId="LiveId" clId="{FFF04D5C-AC86-4ABA-96F5-91E55BAD86B4}" dt="2026-01-31T18:28:22.231" v="843" actId="20577"/>
          <ac:spMkLst>
            <pc:docMk/>
            <pc:sldMk cId="3400930720" sldId="419"/>
            <ac:spMk id="3" creationId="{7705D44B-28C3-6EFA-C973-0B3E2333C056}"/>
          </ac:spMkLst>
        </pc:spChg>
      </pc:sldChg>
      <pc:sldChg chg="modSp mod">
        <pc:chgData name="Jen Hill" userId="658e50c14590eeee" providerId="LiveId" clId="{FFF04D5C-AC86-4ABA-96F5-91E55BAD86B4}" dt="2026-01-31T18:28:29.680" v="857" actId="20577"/>
        <pc:sldMkLst>
          <pc:docMk/>
          <pc:sldMk cId="2312410395" sldId="420"/>
        </pc:sldMkLst>
        <pc:spChg chg="mod">
          <ac:chgData name="Jen Hill" userId="658e50c14590eeee" providerId="LiveId" clId="{FFF04D5C-AC86-4ABA-96F5-91E55BAD86B4}" dt="2026-01-31T18:28:29.680" v="857" actId="20577"/>
          <ac:spMkLst>
            <pc:docMk/>
            <pc:sldMk cId="2312410395" sldId="420"/>
            <ac:spMk id="3" creationId="{C8564622-386B-B017-9729-051B9F29E785}"/>
          </ac:spMkLst>
        </pc:spChg>
      </pc:sldChg>
      <pc:sldChg chg="modSp mod">
        <pc:chgData name="Jen Hill" userId="658e50c14590eeee" providerId="LiveId" clId="{FFF04D5C-AC86-4ABA-96F5-91E55BAD86B4}" dt="2026-01-31T18:57:52.768" v="953" actId="20577"/>
        <pc:sldMkLst>
          <pc:docMk/>
          <pc:sldMk cId="3322123509" sldId="421"/>
        </pc:sldMkLst>
        <pc:spChg chg="mod">
          <ac:chgData name="Jen Hill" userId="658e50c14590eeee" providerId="LiveId" clId="{FFF04D5C-AC86-4ABA-96F5-91E55BAD86B4}" dt="2026-01-31T18:57:52.768" v="953" actId="20577"/>
          <ac:spMkLst>
            <pc:docMk/>
            <pc:sldMk cId="3322123509" sldId="421"/>
            <ac:spMk id="3" creationId="{21508F82-6B04-E5B5-0D09-B8694188CC0E}"/>
          </ac:spMkLst>
        </pc:spChg>
      </pc:sldChg>
      <pc:sldChg chg="ord">
        <pc:chgData name="Jen Hill" userId="658e50c14590eeee" providerId="LiveId" clId="{FFF04D5C-AC86-4ABA-96F5-91E55BAD86B4}" dt="2026-01-31T19:01:07.903" v="955"/>
        <pc:sldMkLst>
          <pc:docMk/>
          <pc:sldMk cId="3457003358" sldId="423"/>
        </pc:sldMkLst>
      </pc:sldChg>
      <pc:sldChg chg="ord">
        <pc:chgData name="Jen Hill" userId="658e50c14590eeee" providerId="LiveId" clId="{FFF04D5C-AC86-4ABA-96F5-91E55BAD86B4}" dt="2026-01-31T18:13:21.655" v="61"/>
        <pc:sldMkLst>
          <pc:docMk/>
          <pc:sldMk cId="3723765767" sldId="451"/>
        </pc:sldMkLst>
      </pc:sldChg>
      <pc:sldChg chg="modSp new mod">
        <pc:chgData name="Jen Hill" userId="658e50c14590eeee" providerId="LiveId" clId="{FFF04D5C-AC86-4ABA-96F5-91E55BAD86B4}" dt="2026-01-31T18:13:11.757" v="53" actId="20577"/>
        <pc:sldMkLst>
          <pc:docMk/>
          <pc:sldMk cId="4008144574" sldId="453"/>
        </pc:sldMkLst>
        <pc:spChg chg="mod">
          <ac:chgData name="Jen Hill" userId="658e50c14590eeee" providerId="LiveId" clId="{FFF04D5C-AC86-4ABA-96F5-91E55BAD86B4}" dt="2026-01-31T18:13:07.901" v="30" actId="20577"/>
          <ac:spMkLst>
            <pc:docMk/>
            <pc:sldMk cId="4008144574" sldId="453"/>
            <ac:spMk id="2" creationId="{29AB47E8-FBDE-3B2D-F105-8CEDCB147FC0}"/>
          </ac:spMkLst>
        </pc:spChg>
        <pc:spChg chg="mod">
          <ac:chgData name="Jen Hill" userId="658e50c14590eeee" providerId="LiveId" clId="{FFF04D5C-AC86-4ABA-96F5-91E55BAD86B4}" dt="2026-01-31T18:13:11.757" v="53" actId="20577"/>
          <ac:spMkLst>
            <pc:docMk/>
            <pc:sldMk cId="4008144574" sldId="453"/>
            <ac:spMk id="3" creationId="{5C1014E3-6567-138B-DBD0-B037870E5BF3}"/>
          </ac:spMkLst>
        </pc:spChg>
      </pc:sldChg>
      <pc:sldChg chg="modSp add mod">
        <pc:chgData name="Jen Hill" userId="658e50c14590eeee" providerId="LiveId" clId="{FFF04D5C-AC86-4ABA-96F5-91E55BAD86B4}" dt="2026-01-31T18:22:07.867" v="415" actId="20577"/>
        <pc:sldMkLst>
          <pc:docMk/>
          <pc:sldMk cId="282211667" sldId="454"/>
        </pc:sldMkLst>
        <pc:spChg chg="mod">
          <ac:chgData name="Jen Hill" userId="658e50c14590eeee" providerId="LiveId" clId="{FFF04D5C-AC86-4ABA-96F5-91E55BAD86B4}" dt="2026-01-31T18:22:07.867" v="415" actId="20577"/>
          <ac:spMkLst>
            <pc:docMk/>
            <pc:sldMk cId="282211667" sldId="454"/>
            <ac:spMk id="3" creationId="{8E0525FD-A85D-4F7D-5173-B1CFD716C25A}"/>
          </ac:spMkLst>
        </pc:spChg>
      </pc:sldChg>
      <pc:sldChg chg="modSp new del mod">
        <pc:chgData name="Jen Hill" userId="658e50c14590eeee" providerId="LiveId" clId="{FFF04D5C-AC86-4ABA-96F5-91E55BAD86B4}" dt="2026-01-31T18:17:42.356" v="130" actId="47"/>
        <pc:sldMkLst>
          <pc:docMk/>
          <pc:sldMk cId="2721247165" sldId="454"/>
        </pc:sldMkLst>
        <pc:spChg chg="mod">
          <ac:chgData name="Jen Hill" userId="658e50c14590eeee" providerId="LiveId" clId="{FFF04D5C-AC86-4ABA-96F5-91E55BAD86B4}" dt="2026-01-31T18:17:27.009" v="70" actId="20577"/>
          <ac:spMkLst>
            <pc:docMk/>
            <pc:sldMk cId="2721247165" sldId="454"/>
            <ac:spMk id="2" creationId="{73B03D10-4EFC-9917-317D-E7D2F69422CB}"/>
          </ac:spMkLst>
        </pc:spChg>
        <pc:spChg chg="mod">
          <ac:chgData name="Jen Hill" userId="658e50c14590eeee" providerId="LiveId" clId="{FFF04D5C-AC86-4ABA-96F5-91E55BAD86B4}" dt="2026-01-31T18:17:39.325" v="129" actId="20577"/>
          <ac:spMkLst>
            <pc:docMk/>
            <pc:sldMk cId="2721247165" sldId="454"/>
            <ac:spMk id="3" creationId="{C7AF1367-A4F8-B1CF-ED87-F5B9763194EE}"/>
          </ac:spMkLst>
        </pc:spChg>
      </pc:sldChg>
      <pc:sldChg chg="modSp new mod">
        <pc:chgData name="Jen Hill" userId="658e50c14590eeee" providerId="LiveId" clId="{FFF04D5C-AC86-4ABA-96F5-91E55BAD86B4}" dt="2026-01-31T19:13:40.407" v="1024" actId="20577"/>
        <pc:sldMkLst>
          <pc:docMk/>
          <pc:sldMk cId="1745969631" sldId="455"/>
        </pc:sldMkLst>
        <pc:spChg chg="mod">
          <ac:chgData name="Jen Hill" userId="658e50c14590eeee" providerId="LiveId" clId="{FFF04D5C-AC86-4ABA-96F5-91E55BAD86B4}" dt="2026-01-31T19:13:24.525" v="965" actId="20577"/>
          <ac:spMkLst>
            <pc:docMk/>
            <pc:sldMk cId="1745969631" sldId="455"/>
            <ac:spMk id="2" creationId="{36877866-012D-C76A-E738-557A8548C10D}"/>
          </ac:spMkLst>
        </pc:spChg>
        <pc:spChg chg="mod">
          <ac:chgData name="Jen Hill" userId="658e50c14590eeee" providerId="LiveId" clId="{FFF04D5C-AC86-4ABA-96F5-91E55BAD86B4}" dt="2026-01-31T19:13:40.407" v="1024" actId="20577"/>
          <ac:spMkLst>
            <pc:docMk/>
            <pc:sldMk cId="1745969631" sldId="455"/>
            <ac:spMk id="3" creationId="{2EA1879A-1E1E-4A30-FA03-B5472B01E093}"/>
          </ac:spMkLst>
        </pc:spChg>
      </pc:sldChg>
      <pc:sldChg chg="modSp new mod">
        <pc:chgData name="Jen Hill" userId="658e50c14590eeee" providerId="LiveId" clId="{FFF04D5C-AC86-4ABA-96F5-91E55BAD86B4}" dt="2026-01-31T19:14:17.052" v="1039" actId="20577"/>
        <pc:sldMkLst>
          <pc:docMk/>
          <pc:sldMk cId="2082574851" sldId="456"/>
        </pc:sldMkLst>
        <pc:spChg chg="mod">
          <ac:chgData name="Jen Hill" userId="658e50c14590eeee" providerId="LiveId" clId="{FFF04D5C-AC86-4ABA-96F5-91E55BAD86B4}" dt="2026-01-31T19:14:11.053" v="1034" actId="20577"/>
          <ac:spMkLst>
            <pc:docMk/>
            <pc:sldMk cId="2082574851" sldId="456"/>
            <ac:spMk id="2" creationId="{3EB61C17-9BB8-EBC0-1E09-475D7EF3ECA3}"/>
          </ac:spMkLst>
        </pc:spChg>
        <pc:spChg chg="mod">
          <ac:chgData name="Jen Hill" userId="658e50c14590eeee" providerId="LiveId" clId="{FFF04D5C-AC86-4ABA-96F5-91E55BAD86B4}" dt="2026-01-31T19:14:17.052" v="1039" actId="20577"/>
          <ac:spMkLst>
            <pc:docMk/>
            <pc:sldMk cId="2082574851" sldId="456"/>
            <ac:spMk id="3" creationId="{EA869649-0B3B-E0CF-B922-E723A6208999}"/>
          </ac:spMkLst>
        </pc:spChg>
      </pc:sldChg>
      <pc:sldChg chg="modSp add mod">
        <pc:chgData name="Jen Hill" userId="658e50c14590eeee" providerId="LiveId" clId="{FFF04D5C-AC86-4ABA-96F5-91E55BAD86B4}" dt="2026-01-31T19:14:28.438" v="1050" actId="20577"/>
        <pc:sldMkLst>
          <pc:docMk/>
          <pc:sldMk cId="1897104467" sldId="457"/>
        </pc:sldMkLst>
        <pc:spChg chg="mod">
          <ac:chgData name="Jen Hill" userId="658e50c14590eeee" providerId="LiveId" clId="{FFF04D5C-AC86-4ABA-96F5-91E55BAD86B4}" dt="2026-01-31T19:14:28.438" v="1050" actId="20577"/>
          <ac:spMkLst>
            <pc:docMk/>
            <pc:sldMk cId="1897104467" sldId="457"/>
            <ac:spMk id="2" creationId="{45A1AF0A-E62E-151D-9EC8-F74586C2C7A6}"/>
          </ac:spMkLst>
        </pc:spChg>
      </pc:sldChg>
      <pc:sldChg chg="modSp new mod">
        <pc:chgData name="Jen Hill" userId="658e50c14590eeee" providerId="LiveId" clId="{FFF04D5C-AC86-4ABA-96F5-91E55BAD86B4}" dt="2026-01-31T19:16:09.098" v="1120" actId="20577"/>
        <pc:sldMkLst>
          <pc:docMk/>
          <pc:sldMk cId="2125457796" sldId="458"/>
        </pc:sldMkLst>
        <pc:spChg chg="mod">
          <ac:chgData name="Jen Hill" userId="658e50c14590eeee" providerId="LiveId" clId="{FFF04D5C-AC86-4ABA-96F5-91E55BAD86B4}" dt="2026-01-31T19:16:01.844" v="1098" actId="20577"/>
          <ac:spMkLst>
            <pc:docMk/>
            <pc:sldMk cId="2125457796" sldId="458"/>
            <ac:spMk id="2" creationId="{EBFEF32E-58EB-A099-5A7B-EDBCAA69BADD}"/>
          </ac:spMkLst>
        </pc:spChg>
        <pc:spChg chg="mod">
          <ac:chgData name="Jen Hill" userId="658e50c14590eeee" providerId="LiveId" clId="{FFF04D5C-AC86-4ABA-96F5-91E55BAD86B4}" dt="2026-01-31T19:16:09.098" v="1120" actId="20577"/>
          <ac:spMkLst>
            <pc:docMk/>
            <pc:sldMk cId="2125457796" sldId="458"/>
            <ac:spMk id="3" creationId="{0A60A146-91D7-BC27-C8F7-AEA28B1D5530}"/>
          </ac:spMkLst>
        </pc:spChg>
      </pc:sldChg>
      <pc:sldChg chg="modSp new mod">
        <pc:chgData name="Jen Hill" userId="658e50c14590eeee" providerId="LiveId" clId="{FFF04D5C-AC86-4ABA-96F5-91E55BAD86B4}" dt="2026-01-31T19:18:32.177" v="1259" actId="27636"/>
        <pc:sldMkLst>
          <pc:docMk/>
          <pc:sldMk cId="2773981597" sldId="459"/>
        </pc:sldMkLst>
        <pc:spChg chg="mod">
          <ac:chgData name="Jen Hill" userId="658e50c14590eeee" providerId="LiveId" clId="{FFF04D5C-AC86-4ABA-96F5-91E55BAD86B4}" dt="2026-01-31T19:16:33.193" v="1127" actId="20577"/>
          <ac:spMkLst>
            <pc:docMk/>
            <pc:sldMk cId="2773981597" sldId="459"/>
            <ac:spMk id="2" creationId="{A8FC2237-0733-B00B-40AF-C2688552A219}"/>
          </ac:spMkLst>
        </pc:spChg>
        <pc:spChg chg="mod">
          <ac:chgData name="Jen Hill" userId="658e50c14590eeee" providerId="LiveId" clId="{FFF04D5C-AC86-4ABA-96F5-91E55BAD86B4}" dt="2026-01-31T19:18:32.177" v="1259" actId="27636"/>
          <ac:spMkLst>
            <pc:docMk/>
            <pc:sldMk cId="2773981597" sldId="459"/>
            <ac:spMk id="3" creationId="{721CC741-4A76-BF03-9133-4D2966747B20}"/>
          </ac:spMkLst>
        </pc:spChg>
      </pc:sldChg>
      <pc:sldChg chg="modSp new mod">
        <pc:chgData name="Jen Hill" userId="658e50c14590eeee" providerId="LiveId" clId="{FFF04D5C-AC86-4ABA-96F5-91E55BAD86B4}" dt="2026-01-31T19:24:56.004" v="1981" actId="11"/>
        <pc:sldMkLst>
          <pc:docMk/>
          <pc:sldMk cId="2059398884" sldId="460"/>
        </pc:sldMkLst>
        <pc:spChg chg="mod">
          <ac:chgData name="Jen Hill" userId="658e50c14590eeee" providerId="LiveId" clId="{FFF04D5C-AC86-4ABA-96F5-91E55BAD86B4}" dt="2026-01-31T19:18:42.485" v="1266" actId="20577"/>
          <ac:spMkLst>
            <pc:docMk/>
            <pc:sldMk cId="2059398884" sldId="460"/>
            <ac:spMk id="2" creationId="{F61C0809-07D5-AEAA-1699-72D748B5AC89}"/>
          </ac:spMkLst>
        </pc:spChg>
        <pc:spChg chg="mod">
          <ac:chgData name="Jen Hill" userId="658e50c14590eeee" providerId="LiveId" clId="{FFF04D5C-AC86-4ABA-96F5-91E55BAD86B4}" dt="2026-01-31T19:24:56.004" v="1981" actId="11"/>
          <ac:spMkLst>
            <pc:docMk/>
            <pc:sldMk cId="2059398884" sldId="460"/>
            <ac:spMk id="3" creationId="{FA75CEE6-8DF6-C203-F917-E2FCF1F8F5B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6C8F3-0599-4B9E-94DE-FE7A426A9B8F}" type="datetimeFigureOut">
              <a:rPr lang="en-US" smtClean="0"/>
              <a:t>1/31/2026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43074-8DF4-4D1B-81E0-5FAF7DB87AF3}" type="slidenum">
              <a:rPr lang="en-US" smtClean="0"/>
              <a:t>‹#›</a:t>
            </a:fld>
            <a:endParaRPr lang="en-US"/>
          </a:p>
        </p:txBody>
      </p:sp>
    </p:spTree>
    <p:extLst>
      <p:ext uri="{BB962C8B-B14F-4D97-AF65-F5344CB8AC3E}">
        <p14:creationId xmlns:p14="http://schemas.microsoft.com/office/powerpoint/2010/main" val="3518846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018F8735-6B25-410A-8936-E29DA821E262}" type="datetime1">
              <a:rPr lang="en-US" smtClean="0"/>
              <a:t>1/31/2026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8096F25-83C6-4159-8286-BCB9C7A92405}" type="datetime1">
              <a:rPr lang="en-US" smtClean="0"/>
              <a:t>1/31/2026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ABFD9328-A4E4-4915-B1A6-2C43818E4879}" type="datetime1">
              <a:rPr lang="en-US" smtClean="0"/>
              <a:t>1/31/2026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579036CD-EE71-430D-9766-6BC4CB92C20D}" type="datetime1">
              <a:rPr lang="en-US" smtClean="0"/>
              <a:t>1/31/2026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C25AC53D-642D-4C2E-908E-7A48C76CFAE2}" type="datetime1">
              <a:rPr lang="en-US" smtClean="0"/>
              <a:t>1/31/2026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F0CBA6F9-0908-4B54-9C6C-8D80D4DCC1F8}" type="datetime1">
              <a:rPr lang="en-US" smtClean="0"/>
              <a:t>1/31/2026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70D4FFF7-9613-44CB-833C-DE664117F20B}" type="datetime1">
              <a:rPr lang="en-US" smtClean="0"/>
              <a:t>1/31/2026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35B37557-D27D-4B9B-A23D-1EFA36086BBB}" type="datetime1">
              <a:rPr lang="en-US" smtClean="0"/>
              <a:t>1/31/2026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BECCD43-0010-4D50-A073-939FFDC33220}" type="datetime1">
              <a:rPr lang="en-US" smtClean="0"/>
              <a:t>1/31/2026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C2AB1FAC-93BB-470C-ACF8-3DA324B9EAD4}" type="datetime1">
              <a:rPr lang="en-US" smtClean="0"/>
              <a:t>1/31/2026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000" dirty="0">
                <a:solidFill>
                  <a:schemeClr val="tx1"/>
                </a:solidFill>
              </a:rPr>
              <a:t>Chapter 6 Normal Distribution</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54C7451E-96D9-D768-013F-333A084E91ED}"/>
              </a:ext>
            </a:extLst>
          </p:cNvPr>
          <p:cNvSpPr>
            <a:spLocks noGrp="1"/>
          </p:cNvSpPr>
          <p:nvPr>
            <p:ph type="sldNum" sz="quarter" idx="12"/>
          </p:nvPr>
        </p:nvSpPr>
        <p:spPr/>
        <p:txBody>
          <a:bodyPr/>
          <a:lstStyle/>
          <a:p>
            <a:fld id="{3A98EE3D-8CD1-4C3F-BD1C-C98C9596463C}" type="slidenum">
              <a:rPr lang="en-US" smtClean="0"/>
              <a:t>1</a:t>
            </a:fld>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7422F-A20F-1A1A-C981-617EB829FFD7}"/>
              </a:ext>
            </a:extLst>
          </p:cNvPr>
          <p:cNvSpPr>
            <a:spLocks noGrp="1"/>
          </p:cNvSpPr>
          <p:nvPr>
            <p:ph type="title"/>
          </p:nvPr>
        </p:nvSpPr>
        <p:spPr/>
        <p:txBody>
          <a:bodyPr/>
          <a:lstStyle/>
          <a:p>
            <a:r>
              <a:rPr lang="en-US" dirty="0"/>
              <a:t>Z-Scores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6195668-7E46-58FE-FC3F-042C0D46418F}"/>
                  </a:ext>
                </a:extLst>
              </p:cNvPr>
              <p:cNvSpPr>
                <a:spLocks noGrp="1"/>
              </p:cNvSpPr>
              <p:nvPr>
                <p:ph idx="1"/>
              </p:nvPr>
            </p:nvSpPr>
            <p:spPr/>
            <p:txBody>
              <a:bodyPr>
                <a:normAutofit/>
              </a:bodyPr>
              <a:lstStyle/>
              <a:p>
                <a:pPr>
                  <a:buFont typeface="Arial" panose="020B0604020202020204" pitchFamily="34" charset="0"/>
                  <a:buChar char="•"/>
                </a:pPr>
                <a:r>
                  <a:rPr lang="en-US" b="1" dirty="0"/>
                  <a:t>The </a:t>
                </a:r>
                <a:r>
                  <a:rPr lang="en-US" b="1" i="1" dirty="0"/>
                  <a:t>z</a:t>
                </a:r>
                <a:r>
                  <a:rPr lang="en-US" b="1" dirty="0"/>
                  <a:t>-score tells you how many standard deviations the value </a:t>
                </a:r>
                <a:r>
                  <a:rPr lang="en-US" b="1" i="1" dirty="0"/>
                  <a:t>x </a:t>
                </a:r>
                <a:r>
                  <a:rPr lang="en-US" b="1" dirty="0"/>
                  <a:t>is above (to the right of) or below (to the left of) the mean, </a:t>
                </a:r>
                <a:r>
                  <a:rPr lang="en-US" b="1" i="1" dirty="0"/>
                  <a:t>μ</a:t>
                </a:r>
                <a:r>
                  <a:rPr lang="en-US" b="1" dirty="0"/>
                  <a:t>. The following formula is used to find the z-score:</a:t>
                </a:r>
              </a:p>
              <a:p>
                <a:pPr marL="0" indent="0">
                  <a:buNone/>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𝑧</m:t>
                      </m:r>
                      <m:r>
                        <a:rPr lang="en-US" i="1" dirty="0" smtClean="0">
                          <a:latin typeface="Cambria Math" panose="02040503050406030204" pitchFamily="18" charset="0"/>
                        </a:rPr>
                        <m:t> =</m:t>
                      </m:r>
                      <m:f>
                        <m:fPr>
                          <m:ctrlPr>
                            <a:rPr lang="en-US" i="1" dirty="0" smtClean="0">
                              <a:latin typeface="Cambria Math" panose="02040503050406030204" pitchFamily="18" charset="0"/>
                            </a:rPr>
                          </m:ctrlPr>
                        </m:fPr>
                        <m:num>
                          <m:r>
                            <a:rPr lang="en-US" i="1" dirty="0" smtClean="0">
                              <a:latin typeface="Cambria Math" panose="02040503050406030204" pitchFamily="18" charset="0"/>
                            </a:rPr>
                            <m:t>𝑥</m:t>
                          </m:r>
                          <m:r>
                            <a:rPr lang="en-US" i="1" dirty="0" smtClean="0">
                              <a:latin typeface="Cambria Math" panose="02040503050406030204" pitchFamily="18" charset="0"/>
                            </a:rPr>
                            <m:t> − </m:t>
                          </m:r>
                          <m:r>
                            <a:rPr lang="en-US" i="1" dirty="0" smtClean="0">
                              <a:latin typeface="Cambria Math" panose="02040503050406030204" pitchFamily="18" charset="0"/>
                            </a:rPr>
                            <m:t>𝜇</m:t>
                          </m:r>
                        </m:num>
                        <m:den>
                          <m:r>
                            <a:rPr lang="el-GR" i="1" dirty="0" smtClean="0">
                              <a:latin typeface="Cambria Math" panose="02040503050406030204" pitchFamily="18" charset="0"/>
                            </a:rPr>
                            <m:t>𝜎</m:t>
                          </m:r>
                        </m:den>
                      </m:f>
                    </m:oMath>
                  </m:oMathPara>
                </a14:m>
                <a:endParaRPr lang="en-US" b="1" dirty="0"/>
              </a:p>
              <a:p>
                <a:pPr>
                  <a:buFont typeface="Arial" panose="020B0604020202020204" pitchFamily="34" charset="0"/>
                  <a:buChar char="•"/>
                </a:pPr>
                <a:r>
                  <a:rPr lang="en-US" dirty="0"/>
                  <a:t>Values of </a:t>
                </a:r>
                <a:r>
                  <a:rPr lang="en-US" i="1" dirty="0"/>
                  <a:t>x </a:t>
                </a:r>
                <a:r>
                  <a:rPr lang="en-US" dirty="0"/>
                  <a:t>that are </a:t>
                </a:r>
                <a:r>
                  <a:rPr lang="en-US" b="1" dirty="0"/>
                  <a:t>larger</a:t>
                </a:r>
                <a:r>
                  <a:rPr lang="en-US" dirty="0"/>
                  <a:t> than the mean have </a:t>
                </a:r>
                <a:r>
                  <a:rPr lang="en-US" b="1" dirty="0"/>
                  <a:t>positive </a:t>
                </a:r>
                <a:r>
                  <a:rPr lang="en-US" b="1" i="1" dirty="0"/>
                  <a:t>z</a:t>
                </a:r>
                <a:r>
                  <a:rPr lang="en-US" b="1" dirty="0"/>
                  <a:t>-scores.</a:t>
                </a:r>
              </a:p>
              <a:p>
                <a:pPr>
                  <a:buFont typeface="Arial" panose="020B0604020202020204" pitchFamily="34" charset="0"/>
                  <a:buChar char="•"/>
                </a:pPr>
                <a:r>
                  <a:rPr lang="en-US" dirty="0"/>
                  <a:t>Values of </a:t>
                </a:r>
                <a:r>
                  <a:rPr lang="en-US" i="1" dirty="0"/>
                  <a:t>x </a:t>
                </a:r>
                <a:r>
                  <a:rPr lang="en-US" dirty="0"/>
                  <a:t>that are </a:t>
                </a:r>
                <a:r>
                  <a:rPr lang="en-US" b="1" dirty="0"/>
                  <a:t>smaller</a:t>
                </a:r>
                <a:r>
                  <a:rPr lang="en-US" dirty="0"/>
                  <a:t> than the mean have </a:t>
                </a:r>
                <a:r>
                  <a:rPr lang="en-US" b="1" dirty="0"/>
                  <a:t>negative </a:t>
                </a:r>
                <a:r>
                  <a:rPr lang="en-US" b="1" i="1" dirty="0"/>
                  <a:t>z</a:t>
                </a:r>
                <a:r>
                  <a:rPr lang="en-US" b="1" dirty="0"/>
                  <a:t>-scores</a:t>
                </a:r>
                <a:r>
                  <a:rPr lang="en-US" dirty="0"/>
                  <a:t>. </a:t>
                </a:r>
              </a:p>
              <a:p>
                <a:pPr>
                  <a:buFont typeface="Arial" panose="020B0604020202020204" pitchFamily="34" charset="0"/>
                  <a:buChar char="•"/>
                </a:pPr>
                <a:r>
                  <a:rPr lang="en-US" dirty="0"/>
                  <a:t>If </a:t>
                </a:r>
                <a:r>
                  <a:rPr lang="en-US" i="1" dirty="0"/>
                  <a:t>x </a:t>
                </a:r>
                <a:r>
                  <a:rPr lang="en-US" dirty="0"/>
                  <a:t>equals the </a:t>
                </a:r>
                <a:r>
                  <a:rPr lang="en-US" b="1" dirty="0"/>
                  <a:t>mean</a:t>
                </a:r>
                <a:r>
                  <a:rPr lang="en-US" dirty="0"/>
                  <a:t>, then </a:t>
                </a:r>
                <a:r>
                  <a:rPr lang="en-US" i="1" dirty="0"/>
                  <a:t>x </a:t>
                </a:r>
                <a:r>
                  <a:rPr lang="en-US" dirty="0"/>
                  <a:t>has a </a:t>
                </a:r>
                <a:r>
                  <a:rPr lang="en-US" b="1" i="1" dirty="0"/>
                  <a:t>z</a:t>
                </a:r>
                <a:r>
                  <a:rPr lang="en-US" b="1" dirty="0"/>
                  <a:t>-score of zero</a:t>
                </a:r>
                <a:r>
                  <a:rPr lang="en-US" dirty="0"/>
                  <a:t>.</a:t>
                </a:r>
                <a:endParaRPr lang="en-US" sz="1600" dirty="0"/>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16195668-7E46-58FE-FC3F-042C0D46418F}"/>
                  </a:ext>
                </a:extLst>
              </p:cNvPr>
              <p:cNvSpPr>
                <a:spLocks noGrp="1" noRot="1" noChangeAspect="1" noMove="1" noResize="1" noEditPoints="1" noAdjustHandles="1" noChangeArrowheads="1" noChangeShapeType="1" noTextEdit="1"/>
              </p:cNvSpPr>
              <p:nvPr>
                <p:ph idx="1"/>
              </p:nvPr>
            </p:nvSpPr>
            <p:spPr>
              <a:blipFill>
                <a:blip r:embed="rId2"/>
                <a:stretch>
                  <a:fillRect l="-1333"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0380F26-DEAC-F38C-3CA5-016BEF17F5A3}"/>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132077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ECF44-425B-80CE-A704-9E29E3A79655}"/>
              </a:ext>
            </a:extLst>
          </p:cNvPr>
          <p:cNvSpPr>
            <a:spLocks noGrp="1"/>
          </p:cNvSpPr>
          <p:nvPr>
            <p:ph type="title"/>
          </p:nvPr>
        </p:nvSpPr>
        <p:spPr/>
        <p:txBody>
          <a:bodyPr/>
          <a:lstStyle/>
          <a:p>
            <a:r>
              <a:rPr lang="en-US" dirty="0"/>
              <a:t>The Standard Normal Distribution </a:t>
            </a:r>
            <a:br>
              <a:rPr lang="en-US" dirty="0"/>
            </a:br>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0B10AC1-31C1-DD39-486B-1CF07386799F}"/>
                  </a:ext>
                </a:extLst>
              </p:cNvPr>
              <p:cNvSpPr>
                <a:spLocks noGrp="1"/>
              </p:cNvSpPr>
              <p:nvPr>
                <p:ph idx="1"/>
              </p:nvPr>
            </p:nvSpPr>
            <p:spPr/>
            <p:txBody>
              <a:bodyPr>
                <a:normAutofit/>
              </a:bodyPr>
              <a:lstStyle/>
              <a:p>
                <a:r>
                  <a:rPr lang="en-US" dirty="0"/>
                  <a:t>Suppose </a:t>
                </a:r>
                <a:r>
                  <a:rPr lang="en-US" i="1" dirty="0"/>
                  <a:t>X</a:t>
                </a:r>
                <a:r>
                  <a:rPr lang="en-US" dirty="0"/>
                  <a:t> ~ </a:t>
                </a:r>
                <a:r>
                  <a:rPr lang="en-US" i="1" dirty="0"/>
                  <a:t>N(5, 6)</a:t>
                </a:r>
                <a:r>
                  <a:rPr lang="en-US" dirty="0"/>
                  <a:t>. This says that </a:t>
                </a:r>
                <a:r>
                  <a:rPr lang="en-US" i="1" dirty="0"/>
                  <a:t>X</a:t>
                </a:r>
                <a:r>
                  <a:rPr lang="en-US" dirty="0"/>
                  <a:t> is a normally distributed random variable with mean </a:t>
                </a:r>
                <a:r>
                  <a:rPr lang="en-US" i="1" dirty="0"/>
                  <a:t>μ</a:t>
                </a:r>
                <a:r>
                  <a:rPr lang="en-US" dirty="0"/>
                  <a:t> = 5 and standard deviation </a:t>
                </a:r>
                <a:r>
                  <a:rPr lang="en-US" i="1" dirty="0"/>
                  <a:t>σ</a:t>
                </a:r>
                <a:r>
                  <a:rPr lang="en-US" dirty="0"/>
                  <a:t> = 6. </a:t>
                </a:r>
              </a:p>
              <a:p>
                <a:r>
                  <a:rPr lang="en-US" dirty="0"/>
                  <a:t>Suppose </a:t>
                </a:r>
                <a:r>
                  <a:rPr lang="en-US" i="1" dirty="0"/>
                  <a:t>x</a:t>
                </a:r>
                <a:r>
                  <a:rPr lang="en-US" dirty="0"/>
                  <a:t> = 17. Then: </a:t>
                </a:r>
                <a14:m>
                  <m:oMath xmlns:m="http://schemas.openxmlformats.org/officeDocument/2006/math">
                    <m:r>
                      <a:rPr lang="en-US" b="0" i="1" smtClean="0">
                        <a:latin typeface="Cambria Math" panose="02040503050406030204" pitchFamily="18" charset="0"/>
                      </a:rPr>
                      <m:t>𝑧</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𝜇</m:t>
                        </m:r>
                      </m:num>
                      <m:den>
                        <m:r>
                          <a:rPr lang="en-US" b="0" i="1" smtClean="0">
                            <a:latin typeface="Cambria Math" panose="02040503050406030204" pitchFamily="18" charset="0"/>
                          </a:rPr>
                          <m:t>𝜎</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17−5</m:t>
                        </m:r>
                      </m:num>
                      <m:den>
                        <m:r>
                          <a:rPr lang="en-US" b="0" i="1" smtClean="0">
                            <a:latin typeface="Cambria Math" panose="02040503050406030204" pitchFamily="18" charset="0"/>
                          </a:rPr>
                          <m:t>6</m:t>
                        </m:r>
                      </m:den>
                    </m:f>
                    <m:r>
                      <a:rPr lang="en-US" b="0" i="1" smtClean="0">
                        <a:latin typeface="Cambria Math" panose="02040503050406030204" pitchFamily="18" charset="0"/>
                      </a:rPr>
                      <m:t>=2</m:t>
                    </m:r>
                  </m:oMath>
                </a14:m>
                <a:endParaRPr lang="en-US" dirty="0"/>
              </a:p>
              <a:p>
                <a:r>
                  <a:rPr lang="en-US" dirty="0"/>
                  <a:t>This means that </a:t>
                </a:r>
                <a:r>
                  <a:rPr lang="en-US" i="1" dirty="0"/>
                  <a:t>x</a:t>
                </a:r>
                <a:r>
                  <a:rPr lang="en-US" dirty="0"/>
                  <a:t> = 17 is </a:t>
                </a:r>
                <a:r>
                  <a:rPr lang="en-US" b="1" dirty="0"/>
                  <a:t>two standard deviations</a:t>
                </a:r>
                <a:r>
                  <a:rPr lang="en-US" dirty="0"/>
                  <a:t> (2</a:t>
                </a:r>
                <a:r>
                  <a:rPr lang="en-US" i="1" dirty="0"/>
                  <a:t>σ</a:t>
                </a:r>
                <a:r>
                  <a:rPr lang="en-US" dirty="0"/>
                  <a:t>) above or to the right of the mean </a:t>
                </a:r>
                <a:r>
                  <a:rPr lang="en-US" i="1" dirty="0"/>
                  <a:t>μ</a:t>
                </a:r>
                <a:r>
                  <a:rPr lang="en-US" dirty="0"/>
                  <a:t> = 5.</a:t>
                </a:r>
              </a:p>
              <a:p>
                <a:endParaRPr lang="en-US" dirty="0"/>
              </a:p>
              <a:p>
                <a:r>
                  <a:rPr lang="en-US" dirty="0"/>
                  <a:t>Now suppose x = 1. Then: </a:t>
                </a:r>
                <a14:m>
                  <m:oMath xmlns:m="http://schemas.openxmlformats.org/officeDocument/2006/math">
                    <m:r>
                      <a:rPr lang="en-US" i="1" dirty="0" smtClean="0">
                        <a:latin typeface="Cambria Math" panose="02040503050406030204" pitchFamily="18" charset="0"/>
                      </a:rPr>
                      <m:t>𝑧</m:t>
                    </m:r>
                    <m:r>
                      <a:rPr lang="en-US" i="1" dirty="0" smtClean="0">
                        <a:latin typeface="Cambria Math" panose="02040503050406030204" pitchFamily="18" charset="0"/>
                      </a:rPr>
                      <m:t> =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𝑥</m:t>
                        </m:r>
                        <m:r>
                          <a:rPr lang="en-US" i="1" dirty="0" smtClean="0">
                            <a:latin typeface="Cambria Math" panose="02040503050406030204" pitchFamily="18" charset="0"/>
                          </a:rPr>
                          <m:t>–</m:t>
                        </m:r>
                        <m:r>
                          <a:rPr lang="en-US" i="1" dirty="0" err="1" smtClean="0">
                            <a:latin typeface="Cambria Math" panose="02040503050406030204" pitchFamily="18" charset="0"/>
                          </a:rPr>
                          <m:t>𝜇</m:t>
                        </m:r>
                      </m:num>
                      <m:den>
                        <m:r>
                          <a:rPr lang="en-US" i="1" dirty="0">
                            <a:latin typeface="Cambria Math" panose="02040503050406030204" pitchFamily="18" charset="0"/>
                          </a:rPr>
                          <m:t>𝜎</m:t>
                        </m:r>
                      </m:den>
                    </m:f>
                    <m:r>
                      <a:rPr lang="en-US" i="1" dirty="0" smtClean="0">
                        <a:latin typeface="Cambria Math" panose="02040503050406030204" pitchFamily="18" charset="0"/>
                      </a:rPr>
                      <m:t>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1–5</m:t>
                        </m:r>
                      </m:num>
                      <m:den>
                        <m:r>
                          <a:rPr lang="en-US" i="1" dirty="0" smtClean="0">
                            <a:latin typeface="Cambria Math" panose="02040503050406030204" pitchFamily="18" charset="0"/>
                          </a:rPr>
                          <m:t>6</m:t>
                        </m:r>
                      </m:den>
                    </m:f>
                    <m:r>
                      <a:rPr lang="en-US" i="1" dirty="0" smtClean="0">
                        <a:latin typeface="Cambria Math" panose="02040503050406030204" pitchFamily="18" charset="0"/>
                      </a:rPr>
                      <m:t> = –0.67 </m:t>
                    </m:r>
                  </m:oMath>
                </a14:m>
                <a:r>
                  <a:rPr lang="en-US" dirty="0"/>
                  <a:t>(rounded to two decimal places)</a:t>
                </a:r>
              </a:p>
              <a:p>
                <a:r>
                  <a:rPr lang="en-US" dirty="0"/>
                  <a:t>This means that x = 1 is 0.67 standard deviations (–0.67σ) below or to the left of the mean μ = 5</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B0B10AC1-31C1-DD39-486B-1CF07386799F}"/>
                  </a:ext>
                </a:extLst>
              </p:cNvPr>
              <p:cNvSpPr>
                <a:spLocks noGrp="1" noRot="1" noChangeAspect="1" noMove="1" noResize="1" noEditPoints="1" noAdjustHandles="1" noChangeArrowheads="1" noChangeShapeType="1" noTextEdit="1"/>
              </p:cNvSpPr>
              <p:nvPr>
                <p:ph idx="1"/>
              </p:nvPr>
            </p:nvSpPr>
            <p:spPr>
              <a:blipFill>
                <a:blip r:embed="rId2"/>
                <a:stretch>
                  <a:fillRect l="-545" t="-810" r="-12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A6B87BE-DB04-7CF0-0C24-3E4F91A4E057}"/>
              </a:ext>
            </a:extLst>
          </p:cNvPr>
          <p:cNvSpPr>
            <a:spLocks noGrp="1"/>
          </p:cNvSpPr>
          <p:nvPr>
            <p:ph type="sldNum" sz="quarter" idx="12"/>
          </p:nvPr>
        </p:nvSpPr>
        <p:spPr/>
        <p:txBody>
          <a:bodyPr/>
          <a:lstStyle/>
          <a:p>
            <a:fld id="{3A98EE3D-8CD1-4C3F-BD1C-C98C9596463C}" type="slidenum">
              <a:rPr lang="en-US" smtClean="0"/>
              <a:t>11</a:t>
            </a:fld>
            <a:endParaRPr lang="en-US" dirty="0"/>
          </a:p>
        </p:txBody>
      </p:sp>
    </p:spTree>
    <p:extLst>
      <p:ext uri="{BB962C8B-B14F-4D97-AF65-F5344CB8AC3E}">
        <p14:creationId xmlns:p14="http://schemas.microsoft.com/office/powerpoint/2010/main" val="130005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BDADF-FA1E-E640-B8CE-6C390C2F83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5A1099-C4B0-BABB-9C9B-E5E317935990}"/>
              </a:ext>
            </a:extLst>
          </p:cNvPr>
          <p:cNvSpPr>
            <a:spLocks noGrp="1"/>
          </p:cNvSpPr>
          <p:nvPr>
            <p:ph type="title"/>
          </p:nvPr>
        </p:nvSpPr>
        <p:spPr/>
        <p:txBody>
          <a:bodyPr/>
          <a:lstStyle/>
          <a:p>
            <a:r>
              <a:rPr lang="en-US" dirty="0"/>
              <a:t>The Standard Normal Distribution </a:t>
            </a:r>
            <a:br>
              <a:rPr lang="en-US" dirty="0"/>
            </a:br>
            <a:r>
              <a:rPr lang="en-US" dirty="0"/>
              <a:t>Example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E0525FD-A85D-4F7D-5173-B1CFD716C25A}"/>
                  </a:ext>
                </a:extLst>
              </p:cNvPr>
              <p:cNvSpPr>
                <a:spLocks noGrp="1"/>
              </p:cNvSpPr>
              <p:nvPr>
                <p:ph idx="1"/>
              </p:nvPr>
            </p:nvSpPr>
            <p:spPr/>
            <p:txBody>
              <a:bodyPr>
                <a:normAutofit/>
              </a:bodyPr>
              <a:lstStyle/>
              <a:p>
                <a:r>
                  <a:rPr lang="en-US" dirty="0"/>
                  <a:t>Suppose </a:t>
                </a:r>
                <a:r>
                  <a:rPr lang="en-US" i="1" dirty="0"/>
                  <a:t>X</a:t>
                </a:r>
                <a:r>
                  <a:rPr lang="en-US" dirty="0"/>
                  <a:t> ~ </a:t>
                </a:r>
                <a:r>
                  <a:rPr lang="en-US" i="1" dirty="0"/>
                  <a:t>N(5, 6)</a:t>
                </a:r>
                <a:r>
                  <a:rPr lang="en-US" dirty="0"/>
                  <a:t>. This says that </a:t>
                </a:r>
                <a:r>
                  <a:rPr lang="en-US" i="1" dirty="0"/>
                  <a:t>X</a:t>
                </a:r>
                <a:r>
                  <a:rPr lang="en-US" dirty="0"/>
                  <a:t> is a normally distributed random variable with mean </a:t>
                </a:r>
                <a:r>
                  <a:rPr lang="en-US" i="1" dirty="0"/>
                  <a:t>μ</a:t>
                </a:r>
                <a:r>
                  <a:rPr lang="en-US" dirty="0"/>
                  <a:t> = 5 and standard deviation </a:t>
                </a:r>
                <a:r>
                  <a:rPr lang="en-US" i="1" dirty="0"/>
                  <a:t>σ</a:t>
                </a:r>
                <a:r>
                  <a:rPr lang="en-US" dirty="0"/>
                  <a:t> = 6. Using this data, compare how the normal distribution will looked compared to the normal distribution. Plot where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=17</m:t>
                    </m:r>
                  </m:oMath>
                </a14:m>
                <a:r>
                  <a:rPr lang="en-US" dirty="0"/>
                  <a:t> and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 </m:t>
                    </m:r>
                  </m:oMath>
                </a14:m>
                <a:r>
                  <a:rPr lang="en-US" dirty="0"/>
                  <a:t>fits in each of these distributions. </a:t>
                </a:r>
              </a:p>
            </p:txBody>
          </p:sp>
        </mc:Choice>
        <mc:Fallback>
          <p:sp>
            <p:nvSpPr>
              <p:cNvPr id="3" name="Content Placeholder 2">
                <a:extLst>
                  <a:ext uri="{FF2B5EF4-FFF2-40B4-BE49-F238E27FC236}">
                    <a16:creationId xmlns:a16="http://schemas.microsoft.com/office/drawing/2014/main" id="{8E0525FD-A85D-4F7D-5173-B1CFD716C25A}"/>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8A0DC5D-DC73-9D8B-6F6B-5B3EDB9E3DF7}"/>
              </a:ext>
            </a:extLst>
          </p:cNvPr>
          <p:cNvSpPr>
            <a:spLocks noGrp="1"/>
          </p:cNvSpPr>
          <p:nvPr>
            <p:ph type="sldNum" sz="quarter" idx="12"/>
          </p:nvPr>
        </p:nvSpPr>
        <p:spPr/>
        <p:txBody>
          <a:bodyPr/>
          <a:lstStyle/>
          <a:p>
            <a:fld id="{3A98EE3D-8CD1-4C3F-BD1C-C98C9596463C}" type="slidenum">
              <a:rPr lang="en-US" smtClean="0"/>
              <a:t>12</a:t>
            </a:fld>
            <a:endParaRPr lang="en-US" dirty="0"/>
          </a:p>
        </p:txBody>
      </p:sp>
    </p:spTree>
    <p:extLst>
      <p:ext uri="{BB962C8B-B14F-4D97-AF65-F5344CB8AC3E}">
        <p14:creationId xmlns:p14="http://schemas.microsoft.com/office/powerpoint/2010/main" val="282211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D519F-0F26-CE02-644B-D22F001BA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69A85F-A91E-3AA0-9343-C6980B29794D}"/>
              </a:ext>
            </a:extLst>
          </p:cNvPr>
          <p:cNvSpPr>
            <a:spLocks noGrp="1"/>
          </p:cNvSpPr>
          <p:nvPr>
            <p:ph type="title"/>
          </p:nvPr>
        </p:nvSpPr>
        <p:spPr/>
        <p:txBody>
          <a:bodyPr>
            <a:normAutofit/>
          </a:bodyPr>
          <a:lstStyle/>
          <a:p>
            <a:r>
              <a:rPr lang="en-US" sz="4800" dirty="0"/>
              <a:t>Let’s refer to Excel and see and create an example of how the normal distribution compares to the standard normal distribution</a:t>
            </a:r>
          </a:p>
        </p:txBody>
      </p:sp>
      <p:sp>
        <p:nvSpPr>
          <p:cNvPr id="4" name="Slide Number Placeholder 3">
            <a:extLst>
              <a:ext uri="{FF2B5EF4-FFF2-40B4-BE49-F238E27FC236}">
                <a16:creationId xmlns:a16="http://schemas.microsoft.com/office/drawing/2014/main" id="{97330878-056C-9A90-AFD9-E2B8C71E29EB}"/>
              </a:ext>
            </a:extLst>
          </p:cNvPr>
          <p:cNvSpPr>
            <a:spLocks noGrp="1"/>
          </p:cNvSpPr>
          <p:nvPr>
            <p:ph type="sldNum" sz="quarter" idx="12"/>
          </p:nvPr>
        </p:nvSpPr>
        <p:spPr/>
        <p:txBody>
          <a:bodyPr/>
          <a:lstStyle/>
          <a:p>
            <a:fld id="{3A98EE3D-8CD1-4C3F-BD1C-C98C9596463C}" type="slidenum">
              <a:rPr lang="en-US" smtClean="0"/>
              <a:t>13</a:t>
            </a:fld>
            <a:endParaRPr lang="en-US" dirty="0"/>
          </a:p>
        </p:txBody>
      </p:sp>
    </p:spTree>
    <p:extLst>
      <p:ext uri="{BB962C8B-B14F-4D97-AF65-F5344CB8AC3E}">
        <p14:creationId xmlns:p14="http://schemas.microsoft.com/office/powerpoint/2010/main" val="114367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AD201-3544-5562-A579-9CF748C031E6}"/>
              </a:ext>
            </a:extLst>
          </p:cNvPr>
          <p:cNvSpPr>
            <a:spLocks noGrp="1"/>
          </p:cNvSpPr>
          <p:nvPr>
            <p:ph type="title"/>
          </p:nvPr>
        </p:nvSpPr>
        <p:spPr/>
        <p:txBody>
          <a:bodyPr/>
          <a:lstStyle/>
          <a:p>
            <a:r>
              <a:rPr lang="en-US" dirty="0"/>
              <a:t>The Empirical Rule</a:t>
            </a:r>
          </a:p>
        </p:txBody>
      </p:sp>
      <p:sp>
        <p:nvSpPr>
          <p:cNvPr id="3" name="Content Placeholder 2">
            <a:extLst>
              <a:ext uri="{FF2B5EF4-FFF2-40B4-BE49-F238E27FC236}">
                <a16:creationId xmlns:a16="http://schemas.microsoft.com/office/drawing/2014/main" id="{752EC73C-85DB-4B9C-73D5-C6F6477A151C}"/>
              </a:ext>
            </a:extLst>
          </p:cNvPr>
          <p:cNvSpPr>
            <a:spLocks noGrp="1"/>
          </p:cNvSpPr>
          <p:nvPr>
            <p:ph idx="1"/>
          </p:nvPr>
        </p:nvSpPr>
        <p:spPr/>
        <p:txBody>
          <a:bodyPr/>
          <a:lstStyle/>
          <a:p>
            <a:pPr algn="l">
              <a:buFont typeface="Arial" panose="020B0604020202020204" pitchFamily="34" charset="0"/>
              <a:buChar char="•"/>
            </a:pPr>
            <a:r>
              <a:rPr lang="en-US" b="0" i="0" dirty="0">
                <a:solidFill>
                  <a:srgbClr val="424242"/>
                </a:solidFill>
                <a:effectLst/>
              </a:rPr>
              <a:t>If </a:t>
            </a:r>
            <a:r>
              <a:rPr lang="en-US" b="0" i="1" dirty="0">
                <a:solidFill>
                  <a:srgbClr val="424242"/>
                </a:solidFill>
                <a:effectLst/>
              </a:rPr>
              <a:t>X</a:t>
            </a:r>
            <a:r>
              <a:rPr lang="en-US" b="0" i="0" dirty="0">
                <a:solidFill>
                  <a:srgbClr val="424242"/>
                </a:solidFill>
                <a:effectLst/>
              </a:rPr>
              <a:t> is a random variable and has a normal distribution with mean </a:t>
            </a:r>
            <a:r>
              <a:rPr lang="en-US" b="0" i="1" dirty="0">
                <a:solidFill>
                  <a:srgbClr val="424242"/>
                </a:solidFill>
                <a:effectLst/>
              </a:rPr>
              <a:t>µ</a:t>
            </a:r>
            <a:r>
              <a:rPr lang="en-US" b="0" i="0" dirty="0">
                <a:solidFill>
                  <a:srgbClr val="424242"/>
                </a:solidFill>
                <a:effectLst/>
              </a:rPr>
              <a:t> and standard deviation </a:t>
            </a:r>
            <a:r>
              <a:rPr lang="en-US" b="0" i="1" dirty="0">
                <a:solidFill>
                  <a:srgbClr val="424242"/>
                </a:solidFill>
                <a:effectLst/>
              </a:rPr>
              <a:t>σ</a:t>
            </a:r>
            <a:r>
              <a:rPr lang="en-US" b="0" i="0" dirty="0">
                <a:solidFill>
                  <a:srgbClr val="424242"/>
                </a:solidFill>
                <a:effectLst/>
              </a:rPr>
              <a:t>, then the </a:t>
            </a:r>
            <a:r>
              <a:rPr lang="en-US" b="1" i="0" dirty="0">
                <a:solidFill>
                  <a:srgbClr val="424242"/>
                </a:solidFill>
                <a:effectLst/>
              </a:rPr>
              <a:t>Empirical Rule</a:t>
            </a:r>
            <a:r>
              <a:rPr lang="en-US" b="0" i="0" dirty="0">
                <a:solidFill>
                  <a:srgbClr val="424242"/>
                </a:solidFill>
                <a:effectLst/>
              </a:rPr>
              <a:t> states the following:</a:t>
            </a:r>
          </a:p>
          <a:p>
            <a:pPr lvl="1">
              <a:buFont typeface="Arial" panose="020B0604020202020204" pitchFamily="34" charset="0"/>
              <a:buChar char="•"/>
            </a:pPr>
            <a:r>
              <a:rPr lang="en-US" b="0" i="0" dirty="0">
                <a:solidFill>
                  <a:srgbClr val="424242"/>
                </a:solidFill>
                <a:effectLst/>
              </a:rPr>
              <a:t> About 68% of the </a:t>
            </a:r>
            <a:r>
              <a:rPr lang="en-US" b="0" i="1" dirty="0">
                <a:solidFill>
                  <a:srgbClr val="424242"/>
                </a:solidFill>
                <a:effectLst/>
              </a:rPr>
              <a:t>x</a:t>
            </a:r>
            <a:r>
              <a:rPr lang="en-US" b="0" i="0" dirty="0">
                <a:solidFill>
                  <a:srgbClr val="424242"/>
                </a:solidFill>
                <a:effectLst/>
              </a:rPr>
              <a:t> values lie between –1</a:t>
            </a:r>
            <a:r>
              <a:rPr lang="en-US" b="0" i="1" dirty="0">
                <a:solidFill>
                  <a:srgbClr val="424242"/>
                </a:solidFill>
                <a:effectLst/>
              </a:rPr>
              <a:t>σ</a:t>
            </a:r>
            <a:r>
              <a:rPr lang="en-US" b="0" i="0" dirty="0">
                <a:solidFill>
                  <a:srgbClr val="424242"/>
                </a:solidFill>
                <a:effectLst/>
              </a:rPr>
              <a:t> and +1</a:t>
            </a:r>
            <a:r>
              <a:rPr lang="en-US" b="0" i="1" dirty="0">
                <a:solidFill>
                  <a:srgbClr val="424242"/>
                </a:solidFill>
                <a:effectLst/>
              </a:rPr>
              <a:t>σ</a:t>
            </a:r>
            <a:r>
              <a:rPr lang="en-US" b="0" i="0" dirty="0">
                <a:solidFill>
                  <a:srgbClr val="424242"/>
                </a:solidFill>
                <a:effectLst/>
              </a:rPr>
              <a:t> of the mean </a:t>
            </a:r>
            <a:r>
              <a:rPr lang="en-US" b="0" i="1" dirty="0">
                <a:solidFill>
                  <a:srgbClr val="424242"/>
                </a:solidFill>
                <a:effectLst/>
              </a:rPr>
              <a:t>µ</a:t>
            </a:r>
            <a:r>
              <a:rPr lang="en-US" b="0" i="0" dirty="0">
                <a:solidFill>
                  <a:srgbClr val="424242"/>
                </a:solidFill>
                <a:effectLst/>
              </a:rPr>
              <a:t> (within one standard deviation of the mean). The </a:t>
            </a:r>
            <a:r>
              <a:rPr lang="en-US" b="0" i="1" dirty="0">
                <a:solidFill>
                  <a:srgbClr val="424242"/>
                </a:solidFill>
                <a:effectLst/>
              </a:rPr>
              <a:t>z</a:t>
            </a:r>
            <a:r>
              <a:rPr lang="en-US" b="0" i="0" dirty="0">
                <a:solidFill>
                  <a:srgbClr val="424242"/>
                </a:solidFill>
                <a:effectLst/>
              </a:rPr>
              <a:t>-scores for +1</a:t>
            </a:r>
            <a:r>
              <a:rPr lang="en-US" b="0" i="1" dirty="0">
                <a:solidFill>
                  <a:srgbClr val="424242"/>
                </a:solidFill>
                <a:effectLst/>
              </a:rPr>
              <a:t>σ</a:t>
            </a:r>
            <a:r>
              <a:rPr lang="en-US" b="0" i="0" dirty="0">
                <a:solidFill>
                  <a:srgbClr val="424242"/>
                </a:solidFill>
                <a:effectLst/>
              </a:rPr>
              <a:t> and –1</a:t>
            </a:r>
            <a:r>
              <a:rPr lang="en-US" b="0" i="1" dirty="0">
                <a:solidFill>
                  <a:srgbClr val="424242"/>
                </a:solidFill>
                <a:effectLst/>
              </a:rPr>
              <a:t>σ</a:t>
            </a:r>
            <a:r>
              <a:rPr lang="en-US" b="0" i="0" dirty="0">
                <a:solidFill>
                  <a:srgbClr val="424242"/>
                </a:solidFill>
                <a:effectLst/>
              </a:rPr>
              <a:t> are +1 and –1, respectively.</a:t>
            </a:r>
          </a:p>
          <a:p>
            <a:pPr lvl="1">
              <a:buFont typeface="Arial" panose="020B0604020202020204" pitchFamily="34" charset="0"/>
              <a:buChar char="•"/>
            </a:pPr>
            <a:r>
              <a:rPr lang="en-US" b="0" i="0" dirty="0">
                <a:solidFill>
                  <a:srgbClr val="424242"/>
                </a:solidFill>
                <a:effectLst/>
              </a:rPr>
              <a:t> About 95% of the </a:t>
            </a:r>
            <a:r>
              <a:rPr lang="en-US" b="0" i="1" dirty="0">
                <a:solidFill>
                  <a:srgbClr val="424242"/>
                </a:solidFill>
                <a:effectLst/>
              </a:rPr>
              <a:t>x</a:t>
            </a:r>
            <a:r>
              <a:rPr lang="en-US" b="0" i="0" dirty="0">
                <a:solidFill>
                  <a:srgbClr val="424242"/>
                </a:solidFill>
                <a:effectLst/>
              </a:rPr>
              <a:t> values lie between –2</a:t>
            </a:r>
            <a:r>
              <a:rPr lang="en-US" b="0" i="1" dirty="0">
                <a:solidFill>
                  <a:srgbClr val="424242"/>
                </a:solidFill>
                <a:effectLst/>
              </a:rPr>
              <a:t>σ</a:t>
            </a:r>
            <a:r>
              <a:rPr lang="en-US" b="0" i="0" dirty="0">
                <a:solidFill>
                  <a:srgbClr val="424242"/>
                </a:solidFill>
                <a:effectLst/>
              </a:rPr>
              <a:t> and +2</a:t>
            </a:r>
            <a:r>
              <a:rPr lang="en-US" b="0" i="1" dirty="0">
                <a:solidFill>
                  <a:srgbClr val="424242"/>
                </a:solidFill>
                <a:effectLst/>
              </a:rPr>
              <a:t>σ</a:t>
            </a:r>
            <a:r>
              <a:rPr lang="en-US" b="0" i="0" dirty="0">
                <a:solidFill>
                  <a:srgbClr val="424242"/>
                </a:solidFill>
                <a:effectLst/>
              </a:rPr>
              <a:t> of the mean </a:t>
            </a:r>
            <a:r>
              <a:rPr lang="en-US" b="0" i="1" dirty="0">
                <a:solidFill>
                  <a:srgbClr val="424242"/>
                </a:solidFill>
                <a:effectLst/>
              </a:rPr>
              <a:t>µ</a:t>
            </a:r>
            <a:r>
              <a:rPr lang="en-US" b="0" i="0" dirty="0">
                <a:solidFill>
                  <a:srgbClr val="424242"/>
                </a:solidFill>
                <a:effectLst/>
              </a:rPr>
              <a:t> (within two standard deviations of the mean). The </a:t>
            </a:r>
            <a:r>
              <a:rPr lang="en-US" b="0" i="1" dirty="0">
                <a:solidFill>
                  <a:srgbClr val="424242"/>
                </a:solidFill>
                <a:effectLst/>
              </a:rPr>
              <a:t>z</a:t>
            </a:r>
            <a:r>
              <a:rPr lang="en-US" b="0" i="0" dirty="0">
                <a:solidFill>
                  <a:srgbClr val="424242"/>
                </a:solidFill>
                <a:effectLst/>
              </a:rPr>
              <a:t>-scores for +2</a:t>
            </a:r>
            <a:r>
              <a:rPr lang="en-US" b="0" i="1" dirty="0">
                <a:solidFill>
                  <a:srgbClr val="424242"/>
                </a:solidFill>
                <a:effectLst/>
              </a:rPr>
              <a:t>σ</a:t>
            </a:r>
            <a:r>
              <a:rPr lang="en-US" b="0" i="0" dirty="0">
                <a:solidFill>
                  <a:srgbClr val="424242"/>
                </a:solidFill>
                <a:effectLst/>
              </a:rPr>
              <a:t> and –2</a:t>
            </a:r>
            <a:r>
              <a:rPr lang="en-US" b="0" i="1" dirty="0">
                <a:solidFill>
                  <a:srgbClr val="424242"/>
                </a:solidFill>
                <a:effectLst/>
              </a:rPr>
              <a:t>σ</a:t>
            </a:r>
            <a:r>
              <a:rPr lang="en-US" b="0" i="0" dirty="0">
                <a:solidFill>
                  <a:srgbClr val="424242"/>
                </a:solidFill>
                <a:effectLst/>
              </a:rPr>
              <a:t> are +2 and –2, respectively.</a:t>
            </a:r>
          </a:p>
          <a:p>
            <a:pPr lvl="1">
              <a:buFont typeface="Arial" panose="020B0604020202020204" pitchFamily="34" charset="0"/>
              <a:buChar char="•"/>
            </a:pPr>
            <a:r>
              <a:rPr lang="en-US" b="0" i="0" dirty="0">
                <a:solidFill>
                  <a:srgbClr val="424242"/>
                </a:solidFill>
                <a:effectLst/>
              </a:rPr>
              <a:t> About 99.7% of the </a:t>
            </a:r>
            <a:r>
              <a:rPr lang="en-US" b="0" i="1" dirty="0">
                <a:solidFill>
                  <a:srgbClr val="424242"/>
                </a:solidFill>
                <a:effectLst/>
              </a:rPr>
              <a:t>x</a:t>
            </a:r>
            <a:r>
              <a:rPr lang="en-US" b="0" i="0" dirty="0">
                <a:solidFill>
                  <a:srgbClr val="424242"/>
                </a:solidFill>
                <a:effectLst/>
              </a:rPr>
              <a:t> values lie between –3</a:t>
            </a:r>
            <a:r>
              <a:rPr lang="en-US" b="0" i="1" dirty="0">
                <a:solidFill>
                  <a:srgbClr val="424242"/>
                </a:solidFill>
                <a:effectLst/>
              </a:rPr>
              <a:t>σ</a:t>
            </a:r>
            <a:r>
              <a:rPr lang="en-US" b="0" i="0" dirty="0">
                <a:solidFill>
                  <a:srgbClr val="424242"/>
                </a:solidFill>
                <a:effectLst/>
              </a:rPr>
              <a:t> and +3</a:t>
            </a:r>
            <a:r>
              <a:rPr lang="en-US" b="0" i="1" dirty="0">
                <a:solidFill>
                  <a:srgbClr val="424242"/>
                </a:solidFill>
                <a:effectLst/>
              </a:rPr>
              <a:t>σ</a:t>
            </a:r>
            <a:r>
              <a:rPr lang="en-US" b="0" i="0" dirty="0">
                <a:solidFill>
                  <a:srgbClr val="424242"/>
                </a:solidFill>
                <a:effectLst/>
              </a:rPr>
              <a:t> of the mean </a:t>
            </a:r>
            <a:r>
              <a:rPr lang="en-US" b="0" i="1" dirty="0">
                <a:solidFill>
                  <a:srgbClr val="424242"/>
                </a:solidFill>
                <a:effectLst/>
              </a:rPr>
              <a:t>µ</a:t>
            </a:r>
            <a:r>
              <a:rPr lang="en-US" b="0" i="0" dirty="0">
                <a:solidFill>
                  <a:srgbClr val="424242"/>
                </a:solidFill>
                <a:effectLst/>
              </a:rPr>
              <a:t> (within three standard deviations of the mean). Notice that almost all the </a:t>
            </a:r>
            <a:r>
              <a:rPr lang="en-US" b="0" i="1" dirty="0">
                <a:solidFill>
                  <a:srgbClr val="424242"/>
                </a:solidFill>
                <a:effectLst/>
              </a:rPr>
              <a:t>x</a:t>
            </a:r>
            <a:r>
              <a:rPr lang="en-US" b="0" i="0" dirty="0">
                <a:solidFill>
                  <a:srgbClr val="424242"/>
                </a:solidFill>
                <a:effectLst/>
              </a:rPr>
              <a:t> values lie within three standard deviations of the mean. The </a:t>
            </a:r>
            <a:r>
              <a:rPr lang="en-US" b="0" i="1" dirty="0">
                <a:solidFill>
                  <a:srgbClr val="424242"/>
                </a:solidFill>
                <a:effectLst/>
              </a:rPr>
              <a:t>z</a:t>
            </a:r>
            <a:r>
              <a:rPr lang="en-US" b="0" i="0" dirty="0">
                <a:solidFill>
                  <a:srgbClr val="424242"/>
                </a:solidFill>
                <a:effectLst/>
              </a:rPr>
              <a:t>-scores for +3</a:t>
            </a:r>
            <a:r>
              <a:rPr lang="en-US" b="0" i="1" dirty="0">
                <a:solidFill>
                  <a:srgbClr val="424242"/>
                </a:solidFill>
                <a:effectLst/>
              </a:rPr>
              <a:t>σ</a:t>
            </a:r>
            <a:r>
              <a:rPr lang="en-US" b="0" i="0" dirty="0">
                <a:solidFill>
                  <a:srgbClr val="424242"/>
                </a:solidFill>
                <a:effectLst/>
              </a:rPr>
              <a:t> and –3</a:t>
            </a:r>
            <a:r>
              <a:rPr lang="en-US" b="0" i="1" dirty="0">
                <a:solidFill>
                  <a:srgbClr val="424242"/>
                </a:solidFill>
                <a:effectLst/>
              </a:rPr>
              <a:t>σ</a:t>
            </a:r>
            <a:r>
              <a:rPr lang="en-US" b="0" i="0" dirty="0">
                <a:solidFill>
                  <a:srgbClr val="424242"/>
                </a:solidFill>
                <a:effectLst/>
              </a:rPr>
              <a:t> are +3 and –3 respectively.</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9F14949-5720-5093-E8D1-3F3C38246711}"/>
              </a:ext>
            </a:extLst>
          </p:cNvPr>
          <p:cNvSpPr>
            <a:spLocks noGrp="1"/>
          </p:cNvSpPr>
          <p:nvPr>
            <p:ph type="sldNum" sz="quarter" idx="12"/>
          </p:nvPr>
        </p:nvSpPr>
        <p:spPr/>
        <p:txBody>
          <a:bodyPr/>
          <a:lstStyle/>
          <a:p>
            <a:fld id="{3A98EE3D-8CD1-4C3F-BD1C-C98C9596463C}" type="slidenum">
              <a:rPr lang="en-US" smtClean="0"/>
              <a:t>14</a:t>
            </a:fld>
            <a:endParaRPr lang="en-US" dirty="0"/>
          </a:p>
        </p:txBody>
      </p:sp>
    </p:spTree>
    <p:extLst>
      <p:ext uri="{BB962C8B-B14F-4D97-AF65-F5344CB8AC3E}">
        <p14:creationId xmlns:p14="http://schemas.microsoft.com/office/powerpoint/2010/main" val="3089671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78F6A-FFB1-32DB-3CBA-EE470D1F441B}"/>
              </a:ext>
            </a:extLst>
          </p:cNvPr>
          <p:cNvSpPr>
            <a:spLocks noGrp="1"/>
          </p:cNvSpPr>
          <p:nvPr>
            <p:ph type="title"/>
          </p:nvPr>
        </p:nvSpPr>
        <p:spPr/>
        <p:txBody>
          <a:bodyPr/>
          <a:lstStyle/>
          <a:p>
            <a:r>
              <a:rPr lang="en-US" dirty="0"/>
              <a:t>The Empirical Rule as a Graph</a:t>
            </a:r>
          </a:p>
        </p:txBody>
      </p:sp>
      <p:pic>
        <p:nvPicPr>
          <p:cNvPr id="16386" name="Picture 2" descr="This frequency curve illustrates the empirical rule. The normal curve is shown over a horizontal axis. The axis is labeled with points -3s, -2s, -1s, m, 1s, 2s, 3s.  Vertical lines connect the axis to the curve at each labeled point. The peak of the curve aligns with the point m.">
            <a:extLst>
              <a:ext uri="{FF2B5EF4-FFF2-40B4-BE49-F238E27FC236}">
                <a16:creationId xmlns:a16="http://schemas.microsoft.com/office/drawing/2014/main" id="{69A553AE-2C14-9278-6754-3895F0D25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0316" y="2370869"/>
            <a:ext cx="5504621" cy="3206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8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28DE9-26E8-C448-C0F9-1562CEA5FF4E}"/>
              </a:ext>
            </a:extLst>
          </p:cNvPr>
          <p:cNvSpPr>
            <a:spLocks noGrp="1"/>
          </p:cNvSpPr>
          <p:nvPr>
            <p:ph type="title"/>
          </p:nvPr>
        </p:nvSpPr>
        <p:spPr/>
        <p:txBody>
          <a:bodyPr/>
          <a:lstStyle/>
          <a:p>
            <a:r>
              <a:rPr lang="en-US" dirty="0"/>
              <a:t>Example of </a:t>
            </a:r>
            <a:r>
              <a:rPr lang="en-US"/>
              <a:t>the Empirical Rule</a:t>
            </a:r>
            <a:endParaRPr lang="en-US" dirty="0"/>
          </a:p>
        </p:txBody>
      </p:sp>
      <p:sp>
        <p:nvSpPr>
          <p:cNvPr id="3" name="Content Placeholder 2">
            <a:extLst>
              <a:ext uri="{FF2B5EF4-FFF2-40B4-BE49-F238E27FC236}">
                <a16:creationId xmlns:a16="http://schemas.microsoft.com/office/drawing/2014/main" id="{6D2FD24D-D20E-7282-C5A2-12A60B717EF6}"/>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US" b="0" i="0" dirty="0">
                <a:solidFill>
                  <a:srgbClr val="424242"/>
                </a:solidFill>
                <a:effectLst/>
                <a:latin typeface="Neue Helvetica W01"/>
              </a:rPr>
              <a:t>Suppose </a:t>
            </a:r>
            <a:r>
              <a:rPr lang="en-US" b="0" i="1" dirty="0">
                <a:solidFill>
                  <a:srgbClr val="424242"/>
                </a:solidFill>
                <a:effectLst/>
                <a:latin typeface="Neue Helvetica W01"/>
              </a:rPr>
              <a:t>x</a:t>
            </a:r>
            <a:r>
              <a:rPr lang="en-US" b="0" i="0" dirty="0">
                <a:solidFill>
                  <a:srgbClr val="424242"/>
                </a:solidFill>
                <a:effectLst/>
                <a:latin typeface="Neue Helvetica W01"/>
              </a:rPr>
              <a:t> has a normal distribution with mean 50 and standard deviation 6.</a:t>
            </a:r>
          </a:p>
          <a:p>
            <a:pPr algn="l">
              <a:buFont typeface="Arial" panose="020B0604020202020204" pitchFamily="34" charset="0"/>
              <a:buChar char="•"/>
            </a:pPr>
            <a:r>
              <a:rPr lang="en-US" b="0" i="0" dirty="0">
                <a:solidFill>
                  <a:srgbClr val="424242"/>
                </a:solidFill>
                <a:effectLst/>
                <a:latin typeface="Neue Helvetica W01"/>
              </a:rPr>
              <a:t> About 68% of the </a:t>
            </a:r>
            <a:r>
              <a:rPr lang="en-US" b="0" i="1" dirty="0">
                <a:solidFill>
                  <a:srgbClr val="424242"/>
                </a:solidFill>
                <a:effectLst/>
                <a:latin typeface="Neue Helvetica W01"/>
              </a:rPr>
              <a:t>x</a:t>
            </a:r>
            <a:r>
              <a:rPr lang="en-US" b="0" i="0" dirty="0">
                <a:solidFill>
                  <a:srgbClr val="424242"/>
                </a:solidFill>
                <a:effectLst/>
                <a:latin typeface="Neue Helvetica W01"/>
              </a:rPr>
              <a:t> values lie within one standard deviation of the mean. Therefore, about 68% of the x values lie between –1</a:t>
            </a:r>
            <a:r>
              <a:rPr lang="en-US" b="0" i="1" dirty="0">
                <a:solidFill>
                  <a:srgbClr val="424242"/>
                </a:solidFill>
                <a:effectLst/>
                <a:latin typeface="Neue Helvetica W01"/>
              </a:rPr>
              <a:t>σ</a:t>
            </a:r>
            <a:r>
              <a:rPr lang="en-US" b="0" i="0" dirty="0">
                <a:solidFill>
                  <a:srgbClr val="424242"/>
                </a:solidFill>
                <a:effectLst/>
                <a:latin typeface="Neue Helvetica W01"/>
              </a:rPr>
              <a:t> = (–1)(6) = –6 and 1</a:t>
            </a:r>
            <a:r>
              <a:rPr lang="en-US" b="0" i="1" dirty="0">
                <a:solidFill>
                  <a:srgbClr val="424242"/>
                </a:solidFill>
                <a:effectLst/>
                <a:latin typeface="Neue Helvetica W01"/>
              </a:rPr>
              <a:t>σ</a:t>
            </a:r>
            <a:r>
              <a:rPr lang="en-US" b="0" i="0" dirty="0">
                <a:solidFill>
                  <a:srgbClr val="424242"/>
                </a:solidFill>
                <a:effectLst/>
                <a:latin typeface="Neue Helvetica W01"/>
              </a:rPr>
              <a:t> = (1)(6) = 6 of the mean 50. The values 50 – 6 = 44 and 50 + 6 = 56 are within one standard deviation from the mean 50. The </a:t>
            </a:r>
            <a:r>
              <a:rPr lang="en-US" b="0" i="1" dirty="0">
                <a:solidFill>
                  <a:srgbClr val="424242"/>
                </a:solidFill>
                <a:effectLst/>
                <a:latin typeface="Neue Helvetica W01"/>
              </a:rPr>
              <a:t>z</a:t>
            </a:r>
            <a:r>
              <a:rPr lang="en-US" b="0" i="0" dirty="0">
                <a:solidFill>
                  <a:srgbClr val="424242"/>
                </a:solidFill>
                <a:effectLst/>
                <a:latin typeface="Neue Helvetica W01"/>
              </a:rPr>
              <a:t>-scores are –1 and +1 for 44 and 56, respectively.</a:t>
            </a:r>
          </a:p>
          <a:p>
            <a:pPr algn="l">
              <a:buFont typeface="Arial" panose="020B0604020202020204" pitchFamily="34" charset="0"/>
              <a:buChar char="•"/>
            </a:pPr>
            <a:r>
              <a:rPr lang="en-US" b="0" i="0" dirty="0">
                <a:solidFill>
                  <a:srgbClr val="424242"/>
                </a:solidFill>
                <a:effectLst/>
                <a:latin typeface="Neue Helvetica W01"/>
              </a:rPr>
              <a:t> About 95% of the </a:t>
            </a:r>
            <a:r>
              <a:rPr lang="en-US" b="0" i="1" dirty="0">
                <a:solidFill>
                  <a:srgbClr val="424242"/>
                </a:solidFill>
                <a:effectLst/>
                <a:latin typeface="Neue Helvetica W01"/>
              </a:rPr>
              <a:t>x</a:t>
            </a:r>
            <a:r>
              <a:rPr lang="en-US" b="0" i="0" dirty="0">
                <a:solidFill>
                  <a:srgbClr val="424242"/>
                </a:solidFill>
                <a:effectLst/>
                <a:latin typeface="Neue Helvetica W01"/>
              </a:rPr>
              <a:t> values lie within two standard deviations of the mean. Therefore, about 95% of the x values lie between –2</a:t>
            </a:r>
            <a:r>
              <a:rPr lang="en-US" b="0" i="1" dirty="0">
                <a:solidFill>
                  <a:srgbClr val="424242"/>
                </a:solidFill>
                <a:effectLst/>
                <a:latin typeface="Neue Helvetica W01"/>
              </a:rPr>
              <a:t>σ</a:t>
            </a:r>
            <a:r>
              <a:rPr lang="en-US" b="0" i="0" dirty="0">
                <a:solidFill>
                  <a:srgbClr val="424242"/>
                </a:solidFill>
                <a:effectLst/>
                <a:latin typeface="Neue Helvetica W01"/>
              </a:rPr>
              <a:t> = (–2)(6) = –12 and 2</a:t>
            </a:r>
            <a:r>
              <a:rPr lang="en-US" b="0" i="1" dirty="0">
                <a:solidFill>
                  <a:srgbClr val="424242"/>
                </a:solidFill>
                <a:effectLst/>
                <a:latin typeface="Neue Helvetica W01"/>
              </a:rPr>
              <a:t>σ</a:t>
            </a:r>
            <a:r>
              <a:rPr lang="en-US" b="0" i="0" dirty="0">
                <a:solidFill>
                  <a:srgbClr val="424242"/>
                </a:solidFill>
                <a:effectLst/>
                <a:latin typeface="Neue Helvetica W01"/>
              </a:rPr>
              <a:t> = (2)(6) = 12. The values 50 – 12 = 38 and 50 + 12 = 62 are within two standard deviations from the mean 50. The </a:t>
            </a:r>
            <a:r>
              <a:rPr lang="en-US" b="0" i="1" dirty="0">
                <a:solidFill>
                  <a:srgbClr val="424242"/>
                </a:solidFill>
                <a:effectLst/>
                <a:latin typeface="Neue Helvetica W01"/>
              </a:rPr>
              <a:t>z</a:t>
            </a:r>
            <a:r>
              <a:rPr lang="en-US" b="0" i="0" dirty="0">
                <a:solidFill>
                  <a:srgbClr val="424242"/>
                </a:solidFill>
                <a:effectLst/>
                <a:latin typeface="Neue Helvetica W01"/>
              </a:rPr>
              <a:t>-scores are –2 and +2 for 38 and 62, respectively.</a:t>
            </a:r>
          </a:p>
          <a:p>
            <a:pPr algn="l">
              <a:buFont typeface="Arial" panose="020B0604020202020204" pitchFamily="34" charset="0"/>
              <a:buChar char="•"/>
            </a:pPr>
            <a:r>
              <a:rPr lang="en-US" b="0" i="0" dirty="0">
                <a:solidFill>
                  <a:srgbClr val="424242"/>
                </a:solidFill>
                <a:effectLst/>
                <a:latin typeface="Neue Helvetica W01"/>
              </a:rPr>
              <a:t> About 99.7% of the </a:t>
            </a:r>
            <a:r>
              <a:rPr lang="en-US" b="0" i="1" dirty="0">
                <a:solidFill>
                  <a:srgbClr val="424242"/>
                </a:solidFill>
                <a:effectLst/>
                <a:latin typeface="Neue Helvetica W01"/>
              </a:rPr>
              <a:t>x</a:t>
            </a:r>
            <a:r>
              <a:rPr lang="en-US" b="0" i="0" dirty="0">
                <a:solidFill>
                  <a:srgbClr val="424242"/>
                </a:solidFill>
                <a:effectLst/>
                <a:latin typeface="Neue Helvetica W01"/>
              </a:rPr>
              <a:t> values lie within three standard deviations of the mean. Therefore, about 99.7% of the x values lie between –3</a:t>
            </a:r>
            <a:r>
              <a:rPr lang="en-US" b="0" i="1" dirty="0">
                <a:solidFill>
                  <a:srgbClr val="424242"/>
                </a:solidFill>
                <a:effectLst/>
                <a:latin typeface="Neue Helvetica W01"/>
              </a:rPr>
              <a:t>σ</a:t>
            </a:r>
            <a:r>
              <a:rPr lang="en-US" b="0" i="0" dirty="0">
                <a:solidFill>
                  <a:srgbClr val="424242"/>
                </a:solidFill>
                <a:effectLst/>
                <a:latin typeface="Neue Helvetica W01"/>
              </a:rPr>
              <a:t> = (–3)(6) = –18 and 3</a:t>
            </a:r>
            <a:r>
              <a:rPr lang="en-US" b="0" i="1" dirty="0">
                <a:solidFill>
                  <a:srgbClr val="424242"/>
                </a:solidFill>
                <a:effectLst/>
                <a:latin typeface="Neue Helvetica W01"/>
              </a:rPr>
              <a:t>σ</a:t>
            </a:r>
            <a:r>
              <a:rPr lang="en-US" b="0" i="0" dirty="0">
                <a:solidFill>
                  <a:srgbClr val="424242"/>
                </a:solidFill>
                <a:effectLst/>
                <a:latin typeface="Neue Helvetica W01"/>
              </a:rPr>
              <a:t> = (3)(6) = 18 of the mean 50. The values 50 – 18 = 32 and 50 + 18 = 68 are within three standard deviations from the mean 50. The </a:t>
            </a:r>
            <a:r>
              <a:rPr lang="en-US" b="0" i="1" dirty="0">
                <a:solidFill>
                  <a:srgbClr val="424242"/>
                </a:solidFill>
                <a:effectLst/>
                <a:latin typeface="Neue Helvetica W01"/>
              </a:rPr>
              <a:t>z</a:t>
            </a:r>
            <a:r>
              <a:rPr lang="en-US" b="0" i="0" dirty="0">
                <a:solidFill>
                  <a:srgbClr val="424242"/>
                </a:solidFill>
                <a:effectLst/>
                <a:latin typeface="Neue Helvetica W01"/>
              </a:rPr>
              <a:t>-scores are –3 and +3 for 32 and 68, respectively.</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475263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47ADA-5F73-F87D-E318-5550E51A2FD5}"/>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D3C248C6-1AAB-71CA-54C5-0CE36BF7A71E}"/>
              </a:ext>
            </a:extLst>
          </p:cNvPr>
          <p:cNvSpPr>
            <a:spLocks noGrp="1"/>
          </p:cNvSpPr>
          <p:nvPr>
            <p:ph idx="1"/>
          </p:nvPr>
        </p:nvSpPr>
        <p:spPr/>
        <p:txBody>
          <a:bodyPr/>
          <a:lstStyle/>
          <a:p>
            <a:r>
              <a:rPr lang="en-US" b="0" i="0" dirty="0">
                <a:solidFill>
                  <a:srgbClr val="424242"/>
                </a:solidFill>
                <a:effectLst/>
                <a:latin typeface="Neue Helvetica W01"/>
              </a:rPr>
              <a:t>In a normal distribution, </a:t>
            </a:r>
            <a:r>
              <a:rPr lang="en-US" b="0" i="1" dirty="0">
                <a:solidFill>
                  <a:srgbClr val="424242"/>
                </a:solidFill>
                <a:effectLst/>
                <a:latin typeface="Neue Helvetica W01"/>
              </a:rPr>
              <a:t>x</a:t>
            </a:r>
            <a:r>
              <a:rPr lang="en-US" b="0" i="0" dirty="0">
                <a:solidFill>
                  <a:srgbClr val="424242"/>
                </a:solidFill>
                <a:effectLst/>
                <a:latin typeface="Neue Helvetica W01"/>
              </a:rPr>
              <a:t> = 5 and </a:t>
            </a:r>
            <a:r>
              <a:rPr lang="en-US" b="0" i="1" dirty="0">
                <a:solidFill>
                  <a:srgbClr val="424242"/>
                </a:solidFill>
                <a:effectLst/>
                <a:latin typeface="Neue Helvetica W01"/>
              </a:rPr>
              <a:t>z</a:t>
            </a:r>
            <a:r>
              <a:rPr lang="en-US" b="0" i="0" dirty="0">
                <a:solidFill>
                  <a:srgbClr val="424242"/>
                </a:solidFill>
                <a:effectLst/>
                <a:latin typeface="Neue Helvetica W01"/>
              </a:rPr>
              <a:t> = –1.25. This tells you that </a:t>
            </a:r>
            <a:r>
              <a:rPr lang="en-US" b="0" i="1" dirty="0">
                <a:solidFill>
                  <a:srgbClr val="424242"/>
                </a:solidFill>
                <a:effectLst/>
                <a:latin typeface="Neue Helvetica W01"/>
              </a:rPr>
              <a:t>x</a:t>
            </a:r>
            <a:r>
              <a:rPr lang="en-US" b="0" i="0" dirty="0">
                <a:solidFill>
                  <a:srgbClr val="424242"/>
                </a:solidFill>
                <a:effectLst/>
                <a:latin typeface="Neue Helvetica W01"/>
              </a:rPr>
              <a:t> = 5 is ____ standard deviations to the ____ (right or left) of the mean. Draw a graph of how these values could fit into both a normal distribution versus a standard normal distribution. </a:t>
            </a:r>
            <a:endParaRPr lang="en-US" dirty="0"/>
          </a:p>
        </p:txBody>
      </p:sp>
    </p:spTree>
    <p:extLst>
      <p:ext uri="{BB962C8B-B14F-4D97-AF65-F5344CB8AC3E}">
        <p14:creationId xmlns:p14="http://schemas.microsoft.com/office/powerpoint/2010/main" val="164432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D1BEC-8E4C-8B64-3895-A980DDFA49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DE13DE-95FD-92AB-3065-A4DE8B6299C4}"/>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681483E0-FF27-6774-4167-BD0D72DEC868}"/>
              </a:ext>
            </a:extLst>
          </p:cNvPr>
          <p:cNvSpPr>
            <a:spLocks noGrp="1"/>
          </p:cNvSpPr>
          <p:nvPr>
            <p:ph idx="1"/>
          </p:nvPr>
        </p:nvSpPr>
        <p:spPr/>
        <p:txBody>
          <a:bodyPr/>
          <a:lstStyle/>
          <a:p>
            <a:r>
              <a:rPr lang="en-US" b="0" i="0" dirty="0">
                <a:solidFill>
                  <a:srgbClr val="424242"/>
                </a:solidFill>
                <a:effectLst/>
                <a:latin typeface="Neue Helvetica W01"/>
              </a:rPr>
              <a:t>In a normal distribution, </a:t>
            </a:r>
            <a:r>
              <a:rPr lang="en-US" b="0" i="1" dirty="0">
                <a:solidFill>
                  <a:srgbClr val="424242"/>
                </a:solidFill>
                <a:effectLst/>
                <a:latin typeface="Neue Helvetica W01"/>
              </a:rPr>
              <a:t>x</a:t>
            </a:r>
            <a:r>
              <a:rPr lang="en-US" b="0" i="0" dirty="0">
                <a:solidFill>
                  <a:srgbClr val="424242"/>
                </a:solidFill>
                <a:effectLst/>
                <a:latin typeface="Neue Helvetica W01"/>
              </a:rPr>
              <a:t> = 5 and </a:t>
            </a:r>
            <a:r>
              <a:rPr lang="en-US" b="0" i="1" dirty="0">
                <a:solidFill>
                  <a:srgbClr val="424242"/>
                </a:solidFill>
                <a:effectLst/>
                <a:latin typeface="Neue Helvetica W01"/>
              </a:rPr>
              <a:t>z</a:t>
            </a:r>
            <a:r>
              <a:rPr lang="en-US" b="0" i="0" dirty="0">
                <a:solidFill>
                  <a:srgbClr val="424242"/>
                </a:solidFill>
                <a:effectLst/>
                <a:latin typeface="Neue Helvetica W01"/>
              </a:rPr>
              <a:t> = –1.25. This tells you that </a:t>
            </a:r>
            <a:r>
              <a:rPr lang="en-US" b="0" i="1" dirty="0">
                <a:solidFill>
                  <a:srgbClr val="424242"/>
                </a:solidFill>
                <a:effectLst/>
                <a:latin typeface="Neue Helvetica W01"/>
              </a:rPr>
              <a:t>x</a:t>
            </a:r>
            <a:r>
              <a:rPr lang="en-US" b="0" i="0" dirty="0">
                <a:solidFill>
                  <a:srgbClr val="424242"/>
                </a:solidFill>
                <a:effectLst/>
                <a:latin typeface="Neue Helvetica W01"/>
              </a:rPr>
              <a:t> = 5 is ____ standard deviations to the ____ (right or left) of the mean.</a:t>
            </a:r>
          </a:p>
          <a:p>
            <a:r>
              <a:rPr lang="en-US" dirty="0"/>
              <a:t>1.25, left</a:t>
            </a:r>
          </a:p>
        </p:txBody>
      </p:sp>
    </p:spTree>
    <p:extLst>
      <p:ext uri="{BB962C8B-B14F-4D97-AF65-F5344CB8AC3E}">
        <p14:creationId xmlns:p14="http://schemas.microsoft.com/office/powerpoint/2010/main" val="3740830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D4C95-B711-D5EE-1D90-0B60D54676E0}"/>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FC9EEAA2-EC9F-8D3B-7632-9B177B36212C}"/>
              </a:ext>
            </a:extLst>
          </p:cNvPr>
          <p:cNvSpPr>
            <a:spLocks noGrp="1"/>
          </p:cNvSpPr>
          <p:nvPr>
            <p:ph idx="1"/>
          </p:nvPr>
        </p:nvSpPr>
        <p:spPr/>
        <p:txBody>
          <a:bodyPr/>
          <a:lstStyle/>
          <a:p>
            <a:r>
              <a:rPr lang="en-US" dirty="0"/>
              <a:t>Suppose X ~ N(8, 1). What value of x has a z-score of –2.25? Draw both the normal distribution and standard normal distribution that would align with this situation. </a:t>
            </a:r>
          </a:p>
        </p:txBody>
      </p:sp>
    </p:spTree>
    <p:extLst>
      <p:ext uri="{BB962C8B-B14F-4D97-AF65-F5344CB8AC3E}">
        <p14:creationId xmlns:p14="http://schemas.microsoft.com/office/powerpoint/2010/main" val="2996650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normAutofit/>
          </a:bodyPr>
          <a:lstStyle/>
          <a:p>
            <a:pPr algn="l"/>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Recognize and differentiate between key terms.</a:t>
            </a:r>
          </a:p>
          <a:p>
            <a:pPr algn="l">
              <a:buFont typeface="Arial" panose="020B0604020202020204" pitchFamily="34" charset="0"/>
              <a:buChar char="•"/>
            </a:pPr>
            <a:r>
              <a:rPr lang="en-US" b="0" i="0" dirty="0">
                <a:solidFill>
                  <a:srgbClr val="424242"/>
                </a:solidFill>
                <a:effectLst/>
              </a:rPr>
              <a:t>Apply various types of sampling methods to data collection.</a:t>
            </a:r>
          </a:p>
          <a:p>
            <a:pPr algn="l">
              <a:buFont typeface="Arial" panose="020B0604020202020204" pitchFamily="34" charset="0"/>
              <a:buChar char="•"/>
            </a:pPr>
            <a:r>
              <a:rPr lang="en-US" b="0" i="0" dirty="0">
                <a:solidFill>
                  <a:srgbClr val="424242"/>
                </a:solidFill>
                <a:effectLst/>
              </a:rPr>
              <a:t>Create and interpret frequency tables.</a:t>
            </a:r>
          </a:p>
        </p:txBody>
      </p:sp>
      <p:sp>
        <p:nvSpPr>
          <p:cNvPr id="4" name="Slide Number Placeholder 3">
            <a:extLst>
              <a:ext uri="{FF2B5EF4-FFF2-40B4-BE49-F238E27FC236}">
                <a16:creationId xmlns:a16="http://schemas.microsoft.com/office/drawing/2014/main" id="{108700FC-2FF8-120D-633A-72E5FFB5770E}"/>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A5AD9-8DD0-C2BE-0004-4F510B7895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C317C-4D24-EEBE-D5D2-E1C0F28F00BD}"/>
              </a:ext>
            </a:extLst>
          </p:cNvPr>
          <p:cNvSpPr>
            <a:spLocks noGrp="1"/>
          </p:cNvSpPr>
          <p:nvPr>
            <p:ph type="title"/>
          </p:nvPr>
        </p:nvSpPr>
        <p:spPr/>
        <p:txBody>
          <a:bodyPr/>
          <a:lstStyle/>
          <a:p>
            <a:r>
              <a:rPr lang="en-US" dirty="0"/>
              <a:t>Example - Answer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AB3689E-BEC6-FF11-7481-DD7E68068CD3}"/>
                  </a:ext>
                </a:extLst>
              </p:cNvPr>
              <p:cNvSpPr>
                <a:spLocks noGrp="1"/>
              </p:cNvSpPr>
              <p:nvPr>
                <p:ph idx="1"/>
              </p:nvPr>
            </p:nvSpPr>
            <p:spPr/>
            <p:txBody>
              <a:bodyPr/>
              <a:lstStyle/>
              <a:p>
                <a:r>
                  <a:rPr lang="en-US" dirty="0"/>
                  <a:t>Suppose X ~ N(8, 1). What value of x has a z-score of –2.25?</a:t>
                </a:r>
              </a:p>
              <a:p>
                <a:endParaRPr lang="en-US" dirty="0"/>
              </a:p>
              <a:p>
                <a14:m>
                  <m:oMath xmlns:m="http://schemas.openxmlformats.org/officeDocument/2006/math">
                    <m:r>
                      <a:rPr lang="en-US" b="0" i="1" smtClean="0">
                        <a:latin typeface="Cambria Math" panose="02040503050406030204" pitchFamily="18" charset="0"/>
                      </a:rPr>
                      <m:t>−2.25=</m:t>
                    </m:r>
                    <m:f>
                      <m:fPr>
                        <m:ctrlPr>
                          <a:rPr lang="en-US" b="0" i="1" smtClean="0">
                            <a:latin typeface="Cambria Math" panose="02040503050406030204" pitchFamily="18" charset="0"/>
                          </a:rPr>
                        </m:ctrlPr>
                      </m:fPr>
                      <m:num>
                        <m:r>
                          <a:rPr lang="en-US" b="0" i="1" smtClean="0">
                            <a:latin typeface="Cambria Math" panose="02040503050406030204" pitchFamily="18" charset="0"/>
                          </a:rPr>
                          <m:t>𝑥</m:t>
                        </m:r>
                        <m:r>
                          <a:rPr lang="en-US" b="0" i="1" smtClean="0">
                            <a:latin typeface="Cambria Math" panose="02040503050406030204" pitchFamily="18" charset="0"/>
                          </a:rPr>
                          <m:t>−8</m:t>
                        </m:r>
                      </m:num>
                      <m:den>
                        <m:r>
                          <a:rPr lang="en-US" b="0" i="1" smtClean="0">
                            <a:latin typeface="Cambria Math" panose="02040503050406030204" pitchFamily="18" charset="0"/>
                          </a:rPr>
                          <m:t>1</m:t>
                        </m:r>
                      </m:den>
                    </m:f>
                  </m:oMath>
                </a14:m>
                <a:endParaRPr lang="en-US" dirty="0"/>
              </a:p>
              <a:p>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=5.75</m:t>
                    </m:r>
                  </m:oMath>
                </a14:m>
                <a:endParaRPr lang="en-US" dirty="0"/>
              </a:p>
            </p:txBody>
          </p:sp>
        </mc:Choice>
        <mc:Fallback xmlns="">
          <p:sp>
            <p:nvSpPr>
              <p:cNvPr id="3" name="Content Placeholder 2">
                <a:extLst>
                  <a:ext uri="{FF2B5EF4-FFF2-40B4-BE49-F238E27FC236}">
                    <a16:creationId xmlns:a16="http://schemas.microsoft.com/office/drawing/2014/main" id="{AAB3689E-BEC6-FF11-7481-DD7E68068CD3}"/>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DCF25BE0-EEBC-5FFE-994F-96729C3870D0}"/>
              </a:ext>
            </a:extLst>
          </p:cNvPr>
          <p:cNvPicPr>
            <a:picLocks noChangeAspect="1"/>
          </p:cNvPicPr>
          <p:nvPr/>
        </p:nvPicPr>
        <p:blipFill>
          <a:blip r:embed="rId3"/>
          <a:stretch>
            <a:fillRect/>
          </a:stretch>
        </p:blipFill>
        <p:spPr>
          <a:xfrm>
            <a:off x="1097280" y="2517135"/>
            <a:ext cx="1181109" cy="619130"/>
          </a:xfrm>
          <a:prstGeom prst="rect">
            <a:avLst/>
          </a:prstGeom>
        </p:spPr>
      </p:pic>
    </p:spTree>
    <p:extLst>
      <p:ext uri="{BB962C8B-B14F-4D97-AF65-F5344CB8AC3E}">
        <p14:creationId xmlns:p14="http://schemas.microsoft.com/office/powerpoint/2010/main" val="4158929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8BD9F-6ABA-7E97-4C21-C17BD2A34EC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7705D44B-28C3-6EFA-C973-0B3E2333C056}"/>
              </a:ext>
            </a:extLst>
          </p:cNvPr>
          <p:cNvSpPr>
            <a:spLocks noGrp="1"/>
          </p:cNvSpPr>
          <p:nvPr>
            <p:ph idx="1"/>
          </p:nvPr>
        </p:nvSpPr>
        <p:spPr/>
        <p:txBody>
          <a:bodyPr>
            <a:normAutofit lnSpcReduction="10000"/>
          </a:bodyPr>
          <a:lstStyle/>
          <a:p>
            <a:pPr algn="l"/>
            <a:r>
              <a:rPr lang="en-US" b="0" i="0" dirty="0">
                <a:solidFill>
                  <a:srgbClr val="424242"/>
                </a:solidFill>
                <a:effectLst/>
              </a:rPr>
              <a:t>From 1984 to 1985, the mean height of 15 to 18-year-old males from Chile was 172.36 cm, and the standard deviation was 6.34 cm. Let </a:t>
            </a:r>
            <a:r>
              <a:rPr lang="en-US" b="0" i="1" dirty="0">
                <a:solidFill>
                  <a:srgbClr val="424242"/>
                </a:solidFill>
                <a:effectLst/>
              </a:rPr>
              <a:t>Y</a:t>
            </a:r>
            <a:r>
              <a:rPr lang="en-US" b="0" i="0" dirty="0">
                <a:solidFill>
                  <a:srgbClr val="424242"/>
                </a:solidFill>
                <a:effectLst/>
              </a:rPr>
              <a:t> = the height of 15 to 18-year-old males in 1984 to 1985. Then </a:t>
            </a:r>
            <a:r>
              <a:rPr lang="en-US" b="0" i="1" dirty="0">
                <a:solidFill>
                  <a:srgbClr val="424242"/>
                </a:solidFill>
                <a:effectLst/>
              </a:rPr>
              <a:t>Y</a:t>
            </a:r>
            <a:r>
              <a:rPr lang="en-US" b="0" i="0" dirty="0">
                <a:solidFill>
                  <a:srgbClr val="424242"/>
                </a:solidFill>
                <a:effectLst/>
              </a:rPr>
              <a:t> ~ </a:t>
            </a:r>
            <a:r>
              <a:rPr lang="en-US" b="0" i="1" dirty="0">
                <a:solidFill>
                  <a:srgbClr val="424242"/>
                </a:solidFill>
                <a:effectLst/>
              </a:rPr>
              <a:t>N</a:t>
            </a:r>
            <a:r>
              <a:rPr lang="en-US" b="0" i="0" dirty="0">
                <a:solidFill>
                  <a:srgbClr val="424242"/>
                </a:solidFill>
                <a:effectLst/>
              </a:rPr>
              <a:t>(172.36, 6.34).</a:t>
            </a:r>
          </a:p>
          <a:p>
            <a:pPr algn="l">
              <a:buFont typeface="+mj-lt"/>
              <a:buAutoNum type="alphaLcPeriod"/>
            </a:pPr>
            <a:r>
              <a:rPr lang="en-US" b="0" i="0" dirty="0">
                <a:solidFill>
                  <a:srgbClr val="424242"/>
                </a:solidFill>
                <a:effectLst/>
              </a:rPr>
              <a:t>About 68% of the </a:t>
            </a:r>
            <a:r>
              <a:rPr lang="en-US" b="0" i="1" dirty="0">
                <a:solidFill>
                  <a:srgbClr val="424242"/>
                </a:solidFill>
                <a:effectLst/>
              </a:rPr>
              <a:t>y</a:t>
            </a:r>
            <a:r>
              <a:rPr lang="en-US" b="0" i="0" dirty="0">
                <a:solidFill>
                  <a:srgbClr val="424242"/>
                </a:solidFill>
                <a:effectLst/>
              </a:rPr>
              <a:t> values lie between what two values? These values are ________________. The </a:t>
            </a:r>
            <a:r>
              <a:rPr lang="en-US" b="0" i="1" dirty="0">
                <a:solidFill>
                  <a:srgbClr val="424242"/>
                </a:solidFill>
                <a:effectLst/>
              </a:rPr>
              <a:t>z</a:t>
            </a:r>
            <a:r>
              <a:rPr lang="en-US" b="0" i="0" dirty="0">
                <a:solidFill>
                  <a:srgbClr val="424242"/>
                </a:solidFill>
                <a:effectLst/>
              </a:rPr>
              <a:t>-scores are ________________, respectively.</a:t>
            </a:r>
          </a:p>
          <a:p>
            <a:pPr algn="l">
              <a:buFont typeface="+mj-lt"/>
              <a:buAutoNum type="alphaLcPeriod"/>
            </a:pPr>
            <a:r>
              <a:rPr lang="en-US" b="0" i="0" dirty="0">
                <a:solidFill>
                  <a:srgbClr val="424242"/>
                </a:solidFill>
                <a:effectLst/>
              </a:rPr>
              <a:t>About 95% of the </a:t>
            </a:r>
            <a:r>
              <a:rPr lang="en-US" b="0" i="1" dirty="0">
                <a:solidFill>
                  <a:srgbClr val="424242"/>
                </a:solidFill>
                <a:effectLst/>
              </a:rPr>
              <a:t>y</a:t>
            </a:r>
            <a:r>
              <a:rPr lang="en-US" b="0" i="0" dirty="0">
                <a:solidFill>
                  <a:srgbClr val="424242"/>
                </a:solidFill>
                <a:effectLst/>
              </a:rPr>
              <a:t> values lie between what two values? These values are ________________. The </a:t>
            </a:r>
            <a:r>
              <a:rPr lang="en-US" b="0" i="1" dirty="0">
                <a:solidFill>
                  <a:srgbClr val="424242"/>
                </a:solidFill>
                <a:effectLst/>
              </a:rPr>
              <a:t>z</a:t>
            </a:r>
            <a:r>
              <a:rPr lang="en-US" b="0" i="0" dirty="0">
                <a:solidFill>
                  <a:srgbClr val="424242"/>
                </a:solidFill>
                <a:effectLst/>
              </a:rPr>
              <a:t>-scores are ________________ respectively.</a:t>
            </a:r>
          </a:p>
          <a:p>
            <a:pPr algn="l">
              <a:buFont typeface="+mj-lt"/>
              <a:buAutoNum type="alphaLcPeriod"/>
            </a:pPr>
            <a:r>
              <a:rPr lang="en-US" b="0" i="0" dirty="0">
                <a:solidFill>
                  <a:srgbClr val="424242"/>
                </a:solidFill>
                <a:effectLst/>
              </a:rPr>
              <a:t>About 99.7% of the </a:t>
            </a:r>
            <a:r>
              <a:rPr lang="en-US" b="0" i="1" dirty="0">
                <a:solidFill>
                  <a:srgbClr val="424242"/>
                </a:solidFill>
                <a:effectLst/>
              </a:rPr>
              <a:t>y</a:t>
            </a:r>
            <a:r>
              <a:rPr lang="en-US" b="0" i="0" dirty="0">
                <a:solidFill>
                  <a:srgbClr val="424242"/>
                </a:solidFill>
                <a:effectLst/>
              </a:rPr>
              <a:t> values lie between what two values? These values are ________________. The </a:t>
            </a:r>
            <a:r>
              <a:rPr lang="en-US" b="0" i="1" dirty="0">
                <a:solidFill>
                  <a:srgbClr val="424242"/>
                </a:solidFill>
                <a:effectLst/>
              </a:rPr>
              <a:t>z</a:t>
            </a:r>
            <a:r>
              <a:rPr lang="en-US" b="0" i="0" dirty="0">
                <a:solidFill>
                  <a:srgbClr val="424242"/>
                </a:solidFill>
                <a:effectLst/>
              </a:rPr>
              <a:t>-scores are ________________, respectively.</a:t>
            </a:r>
          </a:p>
          <a:p>
            <a:pPr algn="l">
              <a:buFont typeface="+mj-lt"/>
              <a:buAutoNum type="alphaLcPeriod"/>
            </a:pPr>
            <a:r>
              <a:rPr lang="en-US" dirty="0">
                <a:solidFill>
                  <a:srgbClr val="424242"/>
                </a:solidFill>
              </a:rPr>
              <a:t>Draw the normal distribution and standard normal distribution associated with this situation.</a:t>
            </a:r>
            <a:endParaRPr lang="en-US" b="0" i="0" dirty="0">
              <a:solidFill>
                <a:srgbClr val="424242"/>
              </a:solidFill>
              <a:effectLst/>
            </a:endParaRPr>
          </a:p>
          <a:p>
            <a:endParaRPr lang="en-US" dirty="0"/>
          </a:p>
        </p:txBody>
      </p:sp>
      <p:sp>
        <p:nvSpPr>
          <p:cNvPr id="4" name="Slide Number Placeholder 3">
            <a:extLst>
              <a:ext uri="{FF2B5EF4-FFF2-40B4-BE49-F238E27FC236}">
                <a16:creationId xmlns:a16="http://schemas.microsoft.com/office/drawing/2014/main" id="{87843155-68E3-9298-7C20-E124F7151C9F}"/>
              </a:ext>
            </a:extLst>
          </p:cNvPr>
          <p:cNvSpPr>
            <a:spLocks noGrp="1"/>
          </p:cNvSpPr>
          <p:nvPr>
            <p:ph type="sldNum" sz="quarter" idx="12"/>
          </p:nvPr>
        </p:nvSpPr>
        <p:spPr/>
        <p:txBody>
          <a:bodyPr/>
          <a:lstStyle/>
          <a:p>
            <a:fld id="{3A98EE3D-8CD1-4C3F-BD1C-C98C9596463C}" type="slidenum">
              <a:rPr lang="en-US" smtClean="0"/>
              <a:t>21</a:t>
            </a:fld>
            <a:endParaRPr lang="en-US" dirty="0"/>
          </a:p>
        </p:txBody>
      </p:sp>
    </p:spTree>
    <p:extLst>
      <p:ext uri="{BB962C8B-B14F-4D97-AF65-F5344CB8AC3E}">
        <p14:creationId xmlns:p14="http://schemas.microsoft.com/office/powerpoint/2010/main" val="3400930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BC463-4DF7-108B-E6D6-051FC35C0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55B7A-4E97-E716-10A2-CB4C591227B3}"/>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C8564622-386B-B017-9729-051B9F29E785}"/>
              </a:ext>
            </a:extLst>
          </p:cNvPr>
          <p:cNvSpPr>
            <a:spLocks noGrp="1"/>
          </p:cNvSpPr>
          <p:nvPr>
            <p:ph idx="1"/>
          </p:nvPr>
        </p:nvSpPr>
        <p:spPr/>
        <p:txBody>
          <a:bodyPr/>
          <a:lstStyle/>
          <a:p>
            <a:pPr algn="l">
              <a:buFont typeface="+mj-lt"/>
              <a:buAutoNum type="alphaLcPeriod"/>
            </a:pPr>
            <a:r>
              <a:rPr lang="en-US" b="0" i="0" dirty="0">
                <a:solidFill>
                  <a:srgbClr val="424242"/>
                </a:solidFill>
                <a:effectLst/>
              </a:rPr>
              <a:t>About 68% of the values lie between 166.02 cm and 178.7 cm. The </a:t>
            </a:r>
            <a:r>
              <a:rPr lang="en-US" b="0" i="1" dirty="0">
                <a:solidFill>
                  <a:srgbClr val="424242"/>
                </a:solidFill>
                <a:effectLst/>
              </a:rPr>
              <a:t>z</a:t>
            </a:r>
            <a:r>
              <a:rPr lang="en-US" b="0" i="0" dirty="0">
                <a:solidFill>
                  <a:srgbClr val="424242"/>
                </a:solidFill>
                <a:effectLst/>
              </a:rPr>
              <a:t>-scores are –1 and 1.</a:t>
            </a:r>
          </a:p>
          <a:p>
            <a:pPr algn="l">
              <a:buFont typeface="+mj-lt"/>
              <a:buAutoNum type="alphaLcPeriod"/>
            </a:pPr>
            <a:r>
              <a:rPr lang="en-US" b="0" i="0" dirty="0">
                <a:solidFill>
                  <a:srgbClr val="424242"/>
                </a:solidFill>
                <a:effectLst/>
              </a:rPr>
              <a:t>About 95% of the values lie between 159.68 cm and 185.04 cm. The </a:t>
            </a:r>
            <a:r>
              <a:rPr lang="en-US" b="0" i="1" dirty="0">
                <a:solidFill>
                  <a:srgbClr val="424242"/>
                </a:solidFill>
                <a:effectLst/>
              </a:rPr>
              <a:t>z</a:t>
            </a:r>
            <a:r>
              <a:rPr lang="en-US" b="0" i="0" dirty="0">
                <a:solidFill>
                  <a:srgbClr val="424242"/>
                </a:solidFill>
                <a:effectLst/>
              </a:rPr>
              <a:t>-scores are –2 and 2.</a:t>
            </a:r>
          </a:p>
          <a:p>
            <a:pPr algn="l">
              <a:buFont typeface="+mj-lt"/>
              <a:buAutoNum type="alphaLcPeriod"/>
            </a:pPr>
            <a:r>
              <a:rPr lang="en-US" b="0" i="0" dirty="0">
                <a:solidFill>
                  <a:srgbClr val="424242"/>
                </a:solidFill>
                <a:effectLst/>
              </a:rPr>
              <a:t>About 99.7% of the values lie between 153.34 cm and 191.38 cm. The </a:t>
            </a:r>
            <a:r>
              <a:rPr lang="en-US" b="0" i="1" dirty="0">
                <a:solidFill>
                  <a:srgbClr val="424242"/>
                </a:solidFill>
                <a:effectLst/>
              </a:rPr>
              <a:t>z</a:t>
            </a:r>
            <a:r>
              <a:rPr lang="en-US" b="0" i="0" dirty="0">
                <a:solidFill>
                  <a:srgbClr val="424242"/>
                </a:solidFill>
                <a:effectLst/>
              </a:rPr>
              <a:t>-scores are –3 and 3.</a:t>
            </a:r>
          </a:p>
          <a:p>
            <a:pPr algn="l">
              <a:buFont typeface="+mj-lt"/>
              <a:buAutoNum type="alphaLcPeriod"/>
            </a:pPr>
            <a:r>
              <a:rPr lang="en-US" b="0" i="0" dirty="0">
                <a:solidFill>
                  <a:srgbClr val="424242"/>
                </a:solidFill>
                <a:effectLst/>
              </a:rPr>
              <a:t>The curves:</a:t>
            </a:r>
          </a:p>
        </p:txBody>
      </p:sp>
      <p:sp>
        <p:nvSpPr>
          <p:cNvPr id="4" name="Slide Number Placeholder 3">
            <a:extLst>
              <a:ext uri="{FF2B5EF4-FFF2-40B4-BE49-F238E27FC236}">
                <a16:creationId xmlns:a16="http://schemas.microsoft.com/office/drawing/2014/main" id="{63E0289E-33D3-D2FE-D0B0-4D5C7A478A23}"/>
              </a:ext>
            </a:extLst>
          </p:cNvPr>
          <p:cNvSpPr>
            <a:spLocks noGrp="1"/>
          </p:cNvSpPr>
          <p:nvPr>
            <p:ph type="sldNum" sz="quarter" idx="12"/>
          </p:nvPr>
        </p:nvSpPr>
        <p:spPr/>
        <p:txBody>
          <a:bodyPr/>
          <a:lstStyle/>
          <a:p>
            <a:fld id="{3A98EE3D-8CD1-4C3F-BD1C-C98C9596463C}" type="slidenum">
              <a:rPr lang="en-US" smtClean="0"/>
              <a:t>22</a:t>
            </a:fld>
            <a:endParaRPr lang="en-US" dirty="0"/>
          </a:p>
        </p:txBody>
      </p:sp>
    </p:spTree>
    <p:extLst>
      <p:ext uri="{BB962C8B-B14F-4D97-AF65-F5344CB8AC3E}">
        <p14:creationId xmlns:p14="http://schemas.microsoft.com/office/powerpoint/2010/main" val="2312410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9A343-A097-0061-2BE0-ECAEEC080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06C593-56A8-0E24-8C02-B9254CD62DE9}"/>
              </a:ext>
            </a:extLst>
          </p:cNvPr>
          <p:cNvSpPr>
            <a:spLocks noGrp="1"/>
          </p:cNvSpPr>
          <p:nvPr>
            <p:ph type="title"/>
          </p:nvPr>
        </p:nvSpPr>
        <p:spPr/>
        <p:txBody>
          <a:bodyPr/>
          <a:lstStyle/>
          <a:p>
            <a:r>
              <a:rPr lang="en-US" dirty="0"/>
              <a:t>Section 6.2</a:t>
            </a:r>
          </a:p>
        </p:txBody>
      </p:sp>
      <p:sp>
        <p:nvSpPr>
          <p:cNvPr id="3" name="Text Placeholder 2">
            <a:extLst>
              <a:ext uri="{FF2B5EF4-FFF2-40B4-BE49-F238E27FC236}">
                <a16:creationId xmlns:a16="http://schemas.microsoft.com/office/drawing/2014/main" id="{8D52D737-252F-A715-3649-3185706DF6B5}"/>
              </a:ext>
            </a:extLst>
          </p:cNvPr>
          <p:cNvSpPr>
            <a:spLocks noGrp="1"/>
          </p:cNvSpPr>
          <p:nvPr>
            <p:ph type="body" idx="1"/>
          </p:nvPr>
        </p:nvSpPr>
        <p:spPr/>
        <p:txBody>
          <a:bodyPr/>
          <a:lstStyle/>
          <a:p>
            <a:r>
              <a:rPr lang="en-US" dirty="0"/>
              <a:t>Using The Normal Distribution </a:t>
            </a:r>
          </a:p>
        </p:txBody>
      </p:sp>
      <p:sp>
        <p:nvSpPr>
          <p:cNvPr id="4" name="Slide Number Placeholder 3">
            <a:extLst>
              <a:ext uri="{FF2B5EF4-FFF2-40B4-BE49-F238E27FC236}">
                <a16:creationId xmlns:a16="http://schemas.microsoft.com/office/drawing/2014/main" id="{E7069B41-CE34-AEFB-0128-231D3B9D08AC}"/>
              </a:ext>
            </a:extLst>
          </p:cNvPr>
          <p:cNvSpPr>
            <a:spLocks noGrp="1"/>
          </p:cNvSpPr>
          <p:nvPr>
            <p:ph type="sldNum" sz="quarter" idx="12"/>
          </p:nvPr>
        </p:nvSpPr>
        <p:spPr/>
        <p:txBody>
          <a:bodyPr/>
          <a:lstStyle/>
          <a:p>
            <a:fld id="{3A98EE3D-8CD1-4C3F-BD1C-C98C9596463C}" type="slidenum">
              <a:rPr lang="en-US" smtClean="0"/>
              <a:t>23</a:t>
            </a:fld>
            <a:endParaRPr lang="en-US" dirty="0"/>
          </a:p>
        </p:txBody>
      </p:sp>
    </p:spTree>
    <p:extLst>
      <p:ext uri="{BB962C8B-B14F-4D97-AF65-F5344CB8AC3E}">
        <p14:creationId xmlns:p14="http://schemas.microsoft.com/office/powerpoint/2010/main" val="42074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0D600-558F-D4DE-D03B-6E0D6806CA0C}"/>
              </a:ext>
            </a:extLst>
          </p:cNvPr>
          <p:cNvSpPr>
            <a:spLocks noGrp="1"/>
          </p:cNvSpPr>
          <p:nvPr>
            <p:ph type="title"/>
          </p:nvPr>
        </p:nvSpPr>
        <p:spPr/>
        <p:txBody>
          <a:bodyPr/>
          <a:lstStyle/>
          <a:p>
            <a:r>
              <a:rPr lang="en-US" dirty="0"/>
              <a:t>Using the Normal Distribution</a:t>
            </a:r>
          </a:p>
        </p:txBody>
      </p:sp>
      <p:sp>
        <p:nvSpPr>
          <p:cNvPr id="3" name="Content Placeholder 2">
            <a:extLst>
              <a:ext uri="{FF2B5EF4-FFF2-40B4-BE49-F238E27FC236}">
                <a16:creationId xmlns:a16="http://schemas.microsoft.com/office/drawing/2014/main" id="{21508F82-6B04-E5B5-0D09-B8694188CC0E}"/>
              </a:ext>
            </a:extLst>
          </p:cNvPr>
          <p:cNvSpPr>
            <a:spLocks noGrp="1"/>
          </p:cNvSpPr>
          <p:nvPr>
            <p:ph idx="1"/>
          </p:nvPr>
        </p:nvSpPr>
        <p:spPr/>
        <p:txBody>
          <a:bodyPr/>
          <a:lstStyle/>
          <a:p>
            <a:pPr>
              <a:buFont typeface="Arial" panose="020B0604020202020204" pitchFamily="34" charset="0"/>
              <a:buChar char="•"/>
            </a:pPr>
            <a:r>
              <a:rPr lang="en-US" dirty="0"/>
              <a:t>The shaded area in the following graph indicates the area to the left of </a:t>
            </a:r>
            <a:r>
              <a:rPr lang="en-US" i="1" dirty="0"/>
              <a:t>x</a:t>
            </a:r>
            <a:r>
              <a:rPr lang="en-US" dirty="0"/>
              <a:t>. This area is represented by the probability </a:t>
            </a:r>
            <a:r>
              <a:rPr lang="en-US" i="1" dirty="0"/>
              <a:t>P</a:t>
            </a:r>
            <a:r>
              <a:rPr lang="en-US" dirty="0"/>
              <a:t>(</a:t>
            </a:r>
            <a:r>
              <a:rPr lang="en-US" i="1" dirty="0"/>
              <a:t>X </a:t>
            </a:r>
            <a:r>
              <a:rPr lang="en-US" dirty="0"/>
              <a:t>&lt; </a:t>
            </a:r>
            <a:r>
              <a:rPr lang="en-US" i="1" dirty="0"/>
              <a:t>x</a:t>
            </a:r>
            <a:r>
              <a:rPr lang="en-US" dirty="0"/>
              <a:t>). </a:t>
            </a:r>
          </a:p>
          <a:p>
            <a:pPr>
              <a:buFont typeface="Arial" panose="020B0604020202020204" pitchFamily="34" charset="0"/>
              <a:buChar char="•"/>
            </a:pPr>
            <a:r>
              <a:rPr lang="en-US" i="1" dirty="0"/>
              <a:t>P</a:t>
            </a:r>
            <a:r>
              <a:rPr lang="en-US" dirty="0"/>
              <a:t>(</a:t>
            </a:r>
            <a:r>
              <a:rPr lang="en-US" i="1" dirty="0"/>
              <a:t>X </a:t>
            </a:r>
            <a:r>
              <a:rPr lang="en-US" dirty="0"/>
              <a:t>&lt; </a:t>
            </a:r>
            <a:r>
              <a:rPr lang="en-US" i="1" dirty="0"/>
              <a:t>x</a:t>
            </a:r>
            <a:r>
              <a:rPr lang="en-US" dirty="0"/>
              <a:t>) = </a:t>
            </a:r>
            <a:r>
              <a:rPr lang="en-US" b="1" dirty="0"/>
              <a:t>Area to the left </a:t>
            </a:r>
            <a:r>
              <a:rPr lang="en-US" dirty="0"/>
              <a:t>of the vertical line through </a:t>
            </a:r>
            <a:r>
              <a:rPr lang="en-US" i="1" dirty="0"/>
              <a:t>x</a:t>
            </a:r>
            <a:r>
              <a:rPr lang="en-US" dirty="0"/>
              <a:t>.</a:t>
            </a:r>
            <a:endParaRPr lang="en-US" i="1" dirty="0"/>
          </a:p>
          <a:p>
            <a:pPr>
              <a:buFont typeface="Arial" panose="020B0604020202020204" pitchFamily="34" charset="0"/>
              <a:buChar char="•"/>
            </a:pPr>
            <a:r>
              <a:rPr lang="en-US" i="1" dirty="0"/>
              <a:t>P</a:t>
            </a:r>
            <a:r>
              <a:rPr lang="en-US" dirty="0"/>
              <a:t>(</a:t>
            </a:r>
            <a:r>
              <a:rPr lang="en-US" i="1" dirty="0"/>
              <a:t>X </a:t>
            </a:r>
            <a:r>
              <a:rPr lang="en-US" dirty="0"/>
              <a:t>&lt; </a:t>
            </a:r>
            <a:r>
              <a:rPr lang="en-US" i="1" dirty="0"/>
              <a:t>x</a:t>
            </a:r>
            <a:r>
              <a:rPr lang="en-US" dirty="0"/>
              <a:t>) is the same as </a:t>
            </a:r>
            <a:r>
              <a:rPr lang="en-US" i="1" dirty="0"/>
              <a:t>P</a:t>
            </a:r>
            <a:r>
              <a:rPr lang="en-US" dirty="0"/>
              <a:t>(</a:t>
            </a:r>
            <a:r>
              <a:rPr lang="en-US" i="1" dirty="0"/>
              <a:t>X </a:t>
            </a:r>
            <a:r>
              <a:rPr lang="en-US" dirty="0"/>
              <a:t>≤ </a:t>
            </a:r>
            <a:r>
              <a:rPr lang="en-US" i="1" dirty="0"/>
              <a:t>x</a:t>
            </a:r>
            <a:r>
              <a:rPr lang="en-US" dirty="0"/>
              <a:t>) for continuous distributions.</a:t>
            </a:r>
          </a:p>
          <a:p>
            <a:pPr>
              <a:buFont typeface="Arial" panose="020B0604020202020204" pitchFamily="34" charset="0"/>
              <a:buChar char="•"/>
            </a:pPr>
            <a:r>
              <a:rPr lang="en-US" dirty="0"/>
              <a:t> Calculators are used to calculate the probability </a:t>
            </a:r>
            <a:r>
              <a:rPr lang="en-US" i="1" dirty="0"/>
              <a:t>P</a:t>
            </a:r>
            <a:r>
              <a:rPr lang="en-US" dirty="0"/>
              <a:t>(</a:t>
            </a:r>
            <a:r>
              <a:rPr lang="en-US" i="1" dirty="0"/>
              <a:t>X </a:t>
            </a:r>
            <a:r>
              <a:rPr lang="en-US" dirty="0"/>
              <a:t>&lt; </a:t>
            </a:r>
            <a:r>
              <a:rPr lang="en-US" i="1" dirty="0"/>
              <a:t>x</a:t>
            </a:r>
            <a:r>
              <a:rPr lang="en-US" dirty="0"/>
              <a:t>).</a:t>
            </a:r>
          </a:p>
          <a:p>
            <a:pPr>
              <a:buFont typeface="Arial" panose="020B0604020202020204" pitchFamily="34" charset="0"/>
              <a:buChar char="•"/>
            </a:pPr>
            <a:r>
              <a:rPr lang="en-US" dirty="0"/>
              <a:t> We can use Excel instead of a calculator.</a:t>
            </a:r>
          </a:p>
          <a:p>
            <a:pPr>
              <a:buFont typeface="Arial" panose="020B0604020202020204" pitchFamily="34" charset="0"/>
              <a:buChar char="•"/>
            </a:pPr>
            <a:r>
              <a:rPr lang="en-US" dirty="0"/>
              <a:t> Excel always calculates area to the left by default!</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9F421C9-6DD7-E95B-6308-6F5E8B997137}"/>
              </a:ext>
            </a:extLst>
          </p:cNvPr>
          <p:cNvSpPr>
            <a:spLocks noGrp="1"/>
          </p:cNvSpPr>
          <p:nvPr>
            <p:ph type="sldNum" sz="quarter" idx="12"/>
          </p:nvPr>
        </p:nvSpPr>
        <p:spPr/>
        <p:txBody>
          <a:bodyPr/>
          <a:lstStyle/>
          <a:p>
            <a:fld id="{3A98EE3D-8CD1-4C3F-BD1C-C98C9596463C}" type="slidenum">
              <a:rPr lang="en-US" smtClean="0"/>
              <a:t>24</a:t>
            </a:fld>
            <a:endParaRPr lang="en-US" dirty="0"/>
          </a:p>
        </p:txBody>
      </p:sp>
      <p:pic>
        <p:nvPicPr>
          <p:cNvPr id="5" name="Picture Placeholder 3" descr="fig-ch06_04_01.jpg" title="Normal Curve Shaded">
            <a:extLst>
              <a:ext uri="{FF2B5EF4-FFF2-40B4-BE49-F238E27FC236}">
                <a16:creationId xmlns:a16="http://schemas.microsoft.com/office/drawing/2014/main" id="{E5642437-1951-B0FE-C70F-BAF548EBC738}"/>
              </a:ext>
            </a:extLst>
          </p:cNvPr>
          <p:cNvPicPr>
            <a:picLocks noChangeAspect="1"/>
          </p:cNvPicPr>
          <p:nvPr/>
        </p:nvPicPr>
        <p:blipFill>
          <a:blip r:embed="rId2" cstate="email">
            <a:extLst>
              <a:ext uri="{28A0092B-C50C-407E-A947-70E740481C1C}">
                <a14:useLocalDpi xmlns:a14="http://schemas.microsoft.com/office/drawing/2010/main" val="0"/>
              </a:ext>
            </a:extLst>
          </a:blip>
          <a:srcRect l="-4162" r="-4162"/>
          <a:stretch>
            <a:fillRect/>
          </a:stretch>
        </p:blipFill>
        <p:spPr>
          <a:xfrm>
            <a:off x="6892394" y="3988646"/>
            <a:ext cx="4648999" cy="2018108"/>
          </a:xfrm>
          <a:prstGeom prst="rect">
            <a:avLst/>
          </a:prstGeom>
        </p:spPr>
      </p:pic>
    </p:spTree>
    <p:extLst>
      <p:ext uri="{BB962C8B-B14F-4D97-AF65-F5344CB8AC3E}">
        <p14:creationId xmlns:p14="http://schemas.microsoft.com/office/powerpoint/2010/main" val="3322123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0363D-FEA4-0253-CFA2-8A71A26B0307}"/>
              </a:ext>
            </a:extLst>
          </p:cNvPr>
          <p:cNvSpPr>
            <a:spLocks noGrp="1"/>
          </p:cNvSpPr>
          <p:nvPr>
            <p:ph type="title"/>
          </p:nvPr>
        </p:nvSpPr>
        <p:spPr/>
        <p:txBody>
          <a:bodyPr/>
          <a:lstStyle/>
          <a:p>
            <a:r>
              <a:rPr lang="en-US" dirty="0"/>
              <a:t>Using the Normal Distribution (Continued)</a:t>
            </a:r>
          </a:p>
        </p:txBody>
      </p:sp>
      <p:sp>
        <p:nvSpPr>
          <p:cNvPr id="3" name="Content Placeholder 2">
            <a:extLst>
              <a:ext uri="{FF2B5EF4-FFF2-40B4-BE49-F238E27FC236}">
                <a16:creationId xmlns:a16="http://schemas.microsoft.com/office/drawing/2014/main" id="{D64F0EFF-B125-538F-E1BE-57017FB4BD16}"/>
              </a:ext>
            </a:extLst>
          </p:cNvPr>
          <p:cNvSpPr>
            <a:spLocks noGrp="1"/>
          </p:cNvSpPr>
          <p:nvPr>
            <p:ph idx="1"/>
          </p:nvPr>
        </p:nvSpPr>
        <p:spPr/>
        <p:txBody>
          <a:bodyPr/>
          <a:lstStyle/>
          <a:p>
            <a:pPr>
              <a:buFont typeface="Arial" panose="020B0604020202020204" pitchFamily="34" charset="0"/>
              <a:buChar char="•"/>
            </a:pPr>
            <a:r>
              <a:rPr lang="en-US" dirty="0"/>
              <a:t>P(X &gt; x) = 1 – P(X &lt; x) = Area to the right of the vertical line through x. </a:t>
            </a:r>
          </a:p>
          <a:p>
            <a:pPr>
              <a:buFont typeface="Arial" panose="020B0604020202020204" pitchFamily="34" charset="0"/>
              <a:buChar char="•"/>
            </a:pPr>
            <a:r>
              <a:rPr lang="en-US" dirty="0"/>
              <a:t>P(X &gt; x) is the same as P(X ≥ x) for continuous distributions.</a:t>
            </a:r>
          </a:p>
          <a:p>
            <a:pPr>
              <a:buFont typeface="Arial" panose="020B0604020202020204" pitchFamily="34" charset="0"/>
              <a:buChar char="•"/>
            </a:pPr>
            <a:r>
              <a:rPr lang="en-US" dirty="0"/>
              <a:t>Calculators or Excel are used to calculate the probability P(X &gt; x).</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D30937F-5220-B657-95B6-19D8ED4DB975}"/>
              </a:ext>
            </a:extLst>
          </p:cNvPr>
          <p:cNvSpPr>
            <a:spLocks noGrp="1"/>
          </p:cNvSpPr>
          <p:nvPr>
            <p:ph type="sldNum" sz="quarter" idx="12"/>
          </p:nvPr>
        </p:nvSpPr>
        <p:spPr/>
        <p:txBody>
          <a:bodyPr/>
          <a:lstStyle/>
          <a:p>
            <a:fld id="{3A98EE3D-8CD1-4C3F-BD1C-C98C9596463C}" type="slidenum">
              <a:rPr lang="en-US" smtClean="0"/>
              <a:t>25</a:t>
            </a:fld>
            <a:endParaRPr lang="en-US" dirty="0"/>
          </a:p>
        </p:txBody>
      </p:sp>
    </p:spTree>
    <p:extLst>
      <p:ext uri="{BB962C8B-B14F-4D97-AF65-F5344CB8AC3E}">
        <p14:creationId xmlns:p14="http://schemas.microsoft.com/office/powerpoint/2010/main" val="3527378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E894E-E77D-8C0E-EB5D-829826AC6845}"/>
              </a:ext>
            </a:extLst>
          </p:cNvPr>
          <p:cNvSpPr>
            <a:spLocks noGrp="1"/>
          </p:cNvSpPr>
          <p:nvPr>
            <p:ph type="title"/>
          </p:nvPr>
        </p:nvSpPr>
        <p:spPr/>
        <p:txBody>
          <a:bodyPr>
            <a:normAutofit/>
          </a:bodyPr>
          <a:lstStyle/>
          <a:p>
            <a:r>
              <a:rPr lang="en-US" dirty="0"/>
              <a:t>Example of Probability Calculations to the Right</a:t>
            </a:r>
          </a:p>
        </p:txBody>
      </p:sp>
      <p:sp>
        <p:nvSpPr>
          <p:cNvPr id="3" name="Content Placeholder 2">
            <a:extLst>
              <a:ext uri="{FF2B5EF4-FFF2-40B4-BE49-F238E27FC236}">
                <a16:creationId xmlns:a16="http://schemas.microsoft.com/office/drawing/2014/main" id="{CFEE3356-2918-90E4-F1B2-FE2CF15CF023}"/>
              </a:ext>
            </a:extLst>
          </p:cNvPr>
          <p:cNvSpPr>
            <a:spLocks noGrp="1"/>
          </p:cNvSpPr>
          <p:nvPr>
            <p:ph idx="1"/>
          </p:nvPr>
        </p:nvSpPr>
        <p:spPr/>
        <p:txBody>
          <a:bodyPr/>
          <a:lstStyle/>
          <a:p>
            <a:r>
              <a:rPr lang="en-US" dirty="0"/>
              <a:t>If the area to the left of x is 0.0228, then the area to the right is 1 – 0.0228 = 0.9772.</a:t>
            </a:r>
          </a:p>
          <a:p>
            <a:endParaRPr lang="en-US" dirty="0"/>
          </a:p>
        </p:txBody>
      </p:sp>
      <p:sp>
        <p:nvSpPr>
          <p:cNvPr id="4" name="Slide Number Placeholder 3">
            <a:extLst>
              <a:ext uri="{FF2B5EF4-FFF2-40B4-BE49-F238E27FC236}">
                <a16:creationId xmlns:a16="http://schemas.microsoft.com/office/drawing/2014/main" id="{F844A1CE-E826-A9F1-D29D-079832D3C5C7}"/>
              </a:ext>
            </a:extLst>
          </p:cNvPr>
          <p:cNvSpPr>
            <a:spLocks noGrp="1"/>
          </p:cNvSpPr>
          <p:nvPr>
            <p:ph type="sldNum" sz="quarter" idx="12"/>
          </p:nvPr>
        </p:nvSpPr>
        <p:spPr/>
        <p:txBody>
          <a:bodyPr/>
          <a:lstStyle/>
          <a:p>
            <a:fld id="{3A98EE3D-8CD1-4C3F-BD1C-C98C9596463C}" type="slidenum">
              <a:rPr lang="en-US" smtClean="0"/>
              <a:t>26</a:t>
            </a:fld>
            <a:endParaRPr lang="en-US" dirty="0"/>
          </a:p>
        </p:txBody>
      </p:sp>
    </p:spTree>
    <p:extLst>
      <p:ext uri="{BB962C8B-B14F-4D97-AF65-F5344CB8AC3E}">
        <p14:creationId xmlns:p14="http://schemas.microsoft.com/office/powerpoint/2010/main" val="3457003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09414-0E3A-35E8-65AA-1B2350BF6FBA}"/>
              </a:ext>
            </a:extLst>
          </p:cNvPr>
          <p:cNvSpPr>
            <a:spLocks noGrp="1"/>
          </p:cNvSpPr>
          <p:nvPr>
            <p:ph type="title"/>
          </p:nvPr>
        </p:nvSpPr>
        <p:spPr/>
        <p:txBody>
          <a:bodyPr/>
          <a:lstStyle/>
          <a:p>
            <a:r>
              <a:rPr lang="en-US" dirty="0"/>
              <a:t>Calculation of Probabilities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3D6B385-30C4-7ACB-6B9D-FF9697BE5AEA}"/>
                  </a:ext>
                </a:extLst>
              </p:cNvPr>
              <p:cNvSpPr>
                <a:spLocks noGrp="1"/>
              </p:cNvSpPr>
              <p:nvPr>
                <p:ph idx="1"/>
              </p:nvPr>
            </p:nvSpPr>
            <p:spPr/>
            <p:txBody>
              <a:bodyPr/>
              <a:lstStyle/>
              <a:p>
                <a:pPr>
                  <a:buFont typeface="Arial" panose="020B0604020202020204" pitchFamily="34" charset="0"/>
                  <a:buChar char="•"/>
                </a:pPr>
                <a:r>
                  <a:rPr lang="en-US" dirty="0"/>
                  <a:t> </a:t>
                </a:r>
                <a:r>
                  <a:rPr lang="en-US" b="0" i="0" dirty="0">
                    <a:solidFill>
                      <a:srgbClr val="424242"/>
                    </a:solidFill>
                    <a:effectLst/>
                  </a:rPr>
                  <a:t>To find the probability for probability density functions with a continuous random variable we need to calculate the area under the function across the values of X we are interested in. </a:t>
                </a:r>
              </a:p>
              <a:p>
                <a:pPr>
                  <a:buFont typeface="Arial" panose="020B0604020202020204" pitchFamily="34" charset="0"/>
                  <a:buChar char="•"/>
                </a:pPr>
                <a:r>
                  <a:rPr lang="en-US" dirty="0">
                    <a:solidFill>
                      <a:srgbClr val="424242"/>
                    </a:solidFill>
                  </a:rPr>
                  <a:t> The true calculation of these probabilities would require complex formulas and integral calculus. </a:t>
                </a:r>
              </a:p>
              <a:p>
                <a:pPr>
                  <a:buFont typeface="Arial" panose="020B0604020202020204" pitchFamily="34" charset="0"/>
                  <a:buChar char="•"/>
                </a:pPr>
                <a:r>
                  <a:rPr lang="en-US" dirty="0">
                    <a:solidFill>
                      <a:srgbClr val="424242"/>
                    </a:solidFill>
                  </a:rPr>
                  <a:t> However, since the normal distribution is so heavily used in statistics, we can just use Excel formulas. We can also transform our data from the normal distribution to the standard normal distribution. </a:t>
                </a:r>
              </a:p>
              <a:p>
                <a:pPr>
                  <a:buFont typeface="Arial" panose="020B0604020202020204" pitchFamily="34" charset="0"/>
                  <a:buChar char="•"/>
                </a:pPr>
                <a:r>
                  <a:rPr lang="en-US" dirty="0">
                    <a:solidFill>
                      <a:srgbClr val="424242"/>
                    </a:solidFill>
                  </a:rPr>
                  <a:t> We can transform our distribution using the standard formula: </a:t>
                </a:r>
                <a14:m>
                  <m:oMath xmlns:m="http://schemas.openxmlformats.org/officeDocument/2006/math">
                    <m:r>
                      <a:rPr lang="en-US" b="0" i="1" smtClean="0">
                        <a:solidFill>
                          <a:srgbClr val="424242"/>
                        </a:solidFill>
                        <a:latin typeface="Cambria Math" panose="02040503050406030204" pitchFamily="18" charset="0"/>
                      </a:rPr>
                      <m:t>𝑍</m:t>
                    </m:r>
                    <m:r>
                      <a:rPr lang="en-US" b="0" i="1" smtClean="0">
                        <a:solidFill>
                          <a:srgbClr val="424242"/>
                        </a:solidFill>
                        <a:latin typeface="Cambria Math" panose="02040503050406030204" pitchFamily="18" charset="0"/>
                      </a:rPr>
                      <m:t>=</m:t>
                    </m:r>
                    <m:f>
                      <m:fPr>
                        <m:ctrlPr>
                          <a:rPr lang="en-US" b="0" i="1" smtClean="0">
                            <a:solidFill>
                              <a:srgbClr val="424242"/>
                            </a:solidFill>
                            <a:latin typeface="Cambria Math" panose="02040503050406030204" pitchFamily="18" charset="0"/>
                          </a:rPr>
                        </m:ctrlPr>
                      </m:fPr>
                      <m:num>
                        <m:r>
                          <a:rPr lang="en-US" b="0" i="1" smtClean="0">
                            <a:solidFill>
                              <a:srgbClr val="424242"/>
                            </a:solidFill>
                            <a:latin typeface="Cambria Math" panose="02040503050406030204" pitchFamily="18" charset="0"/>
                          </a:rPr>
                          <m:t>𝑥</m:t>
                        </m:r>
                        <m:r>
                          <a:rPr lang="en-US" b="0" i="1" smtClean="0">
                            <a:solidFill>
                              <a:srgbClr val="424242"/>
                            </a:solidFill>
                            <a:latin typeface="Cambria Math" panose="02040503050406030204" pitchFamily="18" charset="0"/>
                          </a:rPr>
                          <m:t>−</m:t>
                        </m:r>
                        <m:r>
                          <a:rPr lang="en-US" b="0" i="1" smtClean="0">
                            <a:solidFill>
                              <a:srgbClr val="424242"/>
                            </a:solidFill>
                            <a:latin typeface="Cambria Math" panose="02040503050406030204" pitchFamily="18" charset="0"/>
                          </a:rPr>
                          <m:t>𝜇</m:t>
                        </m:r>
                      </m:num>
                      <m:den>
                        <m:r>
                          <a:rPr lang="en-US" b="0" i="1" smtClean="0">
                            <a:solidFill>
                              <a:srgbClr val="424242"/>
                            </a:solidFill>
                            <a:latin typeface="Cambria Math" panose="02040503050406030204" pitchFamily="18" charset="0"/>
                          </a:rPr>
                          <m:t>𝜎</m:t>
                        </m:r>
                      </m:den>
                    </m:f>
                  </m:oMath>
                </a14:m>
                <a:endParaRPr lang="en-US" dirty="0">
                  <a:solidFill>
                    <a:srgbClr val="424242"/>
                  </a:solidFill>
                </a:endParaRPr>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43D6B385-30C4-7ACB-6B9D-FF9697BE5AEA}"/>
                  </a:ext>
                </a:extLst>
              </p:cNvPr>
              <p:cNvSpPr>
                <a:spLocks noGrp="1" noRot="1" noChangeAspect="1" noMove="1" noResize="1" noEditPoints="1" noAdjustHandles="1" noChangeArrowheads="1" noChangeShapeType="1" noTextEdit="1"/>
              </p:cNvSpPr>
              <p:nvPr>
                <p:ph idx="1"/>
              </p:nvPr>
            </p:nvSpPr>
            <p:spPr>
              <a:blipFill>
                <a:blip r:embed="rId2"/>
                <a:stretch>
                  <a:fillRect l="-1333" t="-810" r="-30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C682984-1FBA-EEB7-17DF-2E49176D7091}"/>
              </a:ext>
            </a:extLst>
          </p:cNvPr>
          <p:cNvSpPr>
            <a:spLocks noGrp="1"/>
          </p:cNvSpPr>
          <p:nvPr>
            <p:ph type="sldNum" sz="quarter" idx="12"/>
          </p:nvPr>
        </p:nvSpPr>
        <p:spPr/>
        <p:txBody>
          <a:bodyPr/>
          <a:lstStyle/>
          <a:p>
            <a:fld id="{3A98EE3D-8CD1-4C3F-BD1C-C98C9596463C}" type="slidenum">
              <a:rPr lang="en-US" smtClean="0"/>
              <a:t>27</a:t>
            </a:fld>
            <a:endParaRPr lang="en-US" dirty="0"/>
          </a:p>
        </p:txBody>
      </p:sp>
    </p:spTree>
    <p:extLst>
      <p:ext uri="{BB962C8B-B14F-4D97-AF65-F5344CB8AC3E}">
        <p14:creationId xmlns:p14="http://schemas.microsoft.com/office/powerpoint/2010/main" val="3989192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9FBBF-37CF-67FB-4982-3F6BD083F22A}"/>
              </a:ext>
            </a:extLst>
          </p:cNvPr>
          <p:cNvSpPr>
            <a:spLocks noGrp="1"/>
          </p:cNvSpPr>
          <p:nvPr>
            <p:ph type="title"/>
          </p:nvPr>
        </p:nvSpPr>
        <p:spPr/>
        <p:txBody>
          <a:bodyPr>
            <a:normAutofit/>
          </a:bodyPr>
          <a:lstStyle/>
          <a:p>
            <a:r>
              <a:rPr lang="en-US" sz="3800" dirty="0"/>
              <a:t>A Comparison of the Normal Distribution vs the Standard Normal Distribution</a:t>
            </a:r>
          </a:p>
        </p:txBody>
      </p:sp>
      <p:sp>
        <p:nvSpPr>
          <p:cNvPr id="4" name="Slide Number Placeholder 3">
            <a:extLst>
              <a:ext uri="{FF2B5EF4-FFF2-40B4-BE49-F238E27FC236}">
                <a16:creationId xmlns:a16="http://schemas.microsoft.com/office/drawing/2014/main" id="{12E003FB-89FC-D5FE-BA81-AC9BE587F219}"/>
              </a:ext>
            </a:extLst>
          </p:cNvPr>
          <p:cNvSpPr>
            <a:spLocks noGrp="1"/>
          </p:cNvSpPr>
          <p:nvPr>
            <p:ph type="sldNum" sz="quarter" idx="12"/>
          </p:nvPr>
        </p:nvSpPr>
        <p:spPr/>
        <p:txBody>
          <a:bodyPr/>
          <a:lstStyle/>
          <a:p>
            <a:fld id="{3A98EE3D-8CD1-4C3F-BD1C-C98C9596463C}" type="slidenum">
              <a:rPr lang="en-US" smtClean="0"/>
              <a:t>28</a:t>
            </a:fld>
            <a:endParaRPr lang="en-US" dirty="0"/>
          </a:p>
        </p:txBody>
      </p:sp>
      <p:pic>
        <p:nvPicPr>
          <p:cNvPr id="1026" name="Picture 2">
            <a:extLst>
              <a:ext uri="{FF2B5EF4-FFF2-40B4-BE49-F238E27FC236}">
                <a16:creationId xmlns:a16="http://schemas.microsoft.com/office/drawing/2014/main" id="{3DBC1DC4-9619-E3FF-8075-9F23759D43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6390" y="2257933"/>
            <a:ext cx="6939219" cy="3657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078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CD3D-819D-3ED7-BF60-291D465E3FEC}"/>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FB67D78B-9CAC-9A2E-0556-E4D2F3809F38}"/>
              </a:ext>
            </a:extLst>
          </p:cNvPr>
          <p:cNvSpPr>
            <a:spLocks noGrp="1"/>
          </p:cNvSpPr>
          <p:nvPr>
            <p:ph idx="1"/>
          </p:nvPr>
        </p:nvSpPr>
        <p:spPr/>
        <p:txBody>
          <a:bodyPr/>
          <a:lstStyle/>
          <a:p>
            <a:r>
              <a:rPr lang="en-US" b="0" i="0" dirty="0">
                <a:solidFill>
                  <a:srgbClr val="424242"/>
                </a:solidFill>
                <a:effectLst/>
              </a:rPr>
              <a:t>The final exam scores in a statistics class were normally distributed with a mean of 63 and a standard deviation of five. Refer to the Excel spreadsheet for hints on how to do the computations for this problem.</a:t>
            </a:r>
          </a:p>
          <a:p>
            <a:r>
              <a:rPr lang="en-US" b="0" i="0" dirty="0">
                <a:solidFill>
                  <a:srgbClr val="424242"/>
                </a:solidFill>
                <a:effectLst/>
              </a:rPr>
              <a:t>a. Find the probability that a randomly selected student scored more than 65 on the exam. </a:t>
            </a:r>
            <a:r>
              <a:rPr lang="en-US" dirty="0">
                <a:solidFill>
                  <a:srgbClr val="424242"/>
                </a:solidFill>
              </a:rPr>
              <a:t>Compare these results for both the normal and standard normal distributions.</a:t>
            </a:r>
            <a:br>
              <a:rPr lang="en-US" b="0" i="0" dirty="0">
                <a:solidFill>
                  <a:srgbClr val="424242"/>
                </a:solidFill>
                <a:effectLst/>
              </a:rPr>
            </a:br>
            <a:r>
              <a:rPr lang="en-US" b="0" i="0" dirty="0">
                <a:solidFill>
                  <a:srgbClr val="424242"/>
                </a:solidFill>
                <a:effectLst/>
              </a:rPr>
              <a:t>b. Find the probability that a randomly selected student scored less than 85. </a:t>
            </a:r>
            <a:r>
              <a:rPr lang="en-US" dirty="0">
                <a:solidFill>
                  <a:srgbClr val="424242"/>
                </a:solidFill>
              </a:rPr>
              <a:t>Compare these results for both the normal and standard normal distributions.</a:t>
            </a:r>
            <a:endParaRPr lang="en-US" dirty="0"/>
          </a:p>
        </p:txBody>
      </p:sp>
    </p:spTree>
    <p:extLst>
      <p:ext uri="{BB962C8B-B14F-4D97-AF65-F5344CB8AC3E}">
        <p14:creationId xmlns:p14="http://schemas.microsoft.com/office/powerpoint/2010/main" val="1779147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B47E8-FBDE-3B2D-F105-8CEDCB147FC0}"/>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5C1014E3-6567-138B-DBD0-B037870E5BF3}"/>
              </a:ext>
            </a:extLst>
          </p:cNvPr>
          <p:cNvSpPr>
            <a:spLocks noGrp="1"/>
          </p:cNvSpPr>
          <p:nvPr>
            <p:ph type="body" idx="1"/>
          </p:nvPr>
        </p:nvSpPr>
        <p:spPr/>
        <p:txBody>
          <a:bodyPr/>
          <a:lstStyle/>
          <a:p>
            <a:r>
              <a:rPr lang="en-US" dirty="0"/>
              <a:t>The Normal Distribution</a:t>
            </a:r>
          </a:p>
        </p:txBody>
      </p:sp>
      <p:sp>
        <p:nvSpPr>
          <p:cNvPr id="4" name="Slide Number Placeholder 3">
            <a:extLst>
              <a:ext uri="{FF2B5EF4-FFF2-40B4-BE49-F238E27FC236}">
                <a16:creationId xmlns:a16="http://schemas.microsoft.com/office/drawing/2014/main" id="{BF431C0E-E74E-5CAB-29B4-34C6A89EDBC7}"/>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4008144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59652-013E-B779-0501-390DBEBFB8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800CD8-163D-42B1-A23B-3ED49B1F737C}"/>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E99C9D1C-CD3E-C446-C475-7AF6702B436F}"/>
              </a:ext>
            </a:extLst>
          </p:cNvPr>
          <p:cNvSpPr>
            <a:spLocks noGrp="1"/>
          </p:cNvSpPr>
          <p:nvPr>
            <p:ph idx="1"/>
          </p:nvPr>
        </p:nvSpPr>
        <p:spPr/>
        <p:txBody>
          <a:bodyPr/>
          <a:lstStyle/>
          <a:p>
            <a:pPr algn="l"/>
            <a:r>
              <a:rPr lang="en-US" b="0" i="0" dirty="0">
                <a:solidFill>
                  <a:srgbClr val="424242"/>
                </a:solidFill>
                <a:effectLst/>
              </a:rPr>
              <a:t>a. Find the probability that a randomly selected student scored more than 65 on the exam.</a:t>
            </a:r>
            <a:br>
              <a:rPr lang="en-US" b="0" i="0" dirty="0">
                <a:solidFill>
                  <a:srgbClr val="424242"/>
                </a:solidFill>
                <a:effectLst/>
              </a:rPr>
            </a:br>
            <a:r>
              <a:rPr lang="en-US" b="0" i="0" dirty="0">
                <a:solidFill>
                  <a:srgbClr val="424242"/>
                </a:solidFill>
                <a:effectLst/>
              </a:rPr>
              <a:t>Let </a:t>
            </a:r>
            <a:r>
              <a:rPr lang="en-US" b="0" i="1" dirty="0">
                <a:solidFill>
                  <a:srgbClr val="424242"/>
                </a:solidFill>
                <a:effectLst/>
              </a:rPr>
              <a:t>X</a:t>
            </a:r>
            <a:r>
              <a:rPr lang="en-US" b="0" i="0" dirty="0">
                <a:solidFill>
                  <a:srgbClr val="424242"/>
                </a:solidFill>
                <a:effectLst/>
              </a:rPr>
              <a:t> = a score on the final exam. </a:t>
            </a:r>
            <a:r>
              <a:rPr lang="en-US" b="0" i="1" dirty="0">
                <a:solidFill>
                  <a:srgbClr val="424242"/>
                </a:solidFill>
                <a:effectLst/>
              </a:rPr>
              <a:t>X</a:t>
            </a:r>
            <a:r>
              <a:rPr lang="en-US" b="0" i="0" dirty="0">
                <a:solidFill>
                  <a:srgbClr val="424242"/>
                </a:solidFill>
                <a:effectLst/>
              </a:rPr>
              <a:t> ~ </a:t>
            </a:r>
            <a:r>
              <a:rPr lang="en-US" b="0" i="1" dirty="0">
                <a:solidFill>
                  <a:srgbClr val="424242"/>
                </a:solidFill>
                <a:effectLst/>
              </a:rPr>
              <a:t>N</a:t>
            </a:r>
            <a:r>
              <a:rPr lang="en-US" b="0" i="0" dirty="0">
                <a:solidFill>
                  <a:srgbClr val="424242"/>
                </a:solidFill>
                <a:effectLst/>
              </a:rPr>
              <a:t>(63, 5), where </a:t>
            </a:r>
            <a:r>
              <a:rPr lang="en-US" b="0" i="1" dirty="0">
                <a:solidFill>
                  <a:srgbClr val="424242"/>
                </a:solidFill>
                <a:effectLst/>
              </a:rPr>
              <a:t>μ</a:t>
            </a:r>
            <a:r>
              <a:rPr lang="en-US" b="0" i="0" dirty="0">
                <a:solidFill>
                  <a:srgbClr val="424242"/>
                </a:solidFill>
                <a:effectLst/>
              </a:rPr>
              <a:t> = 63 and </a:t>
            </a:r>
            <a:r>
              <a:rPr lang="en-US" b="0" i="1" dirty="0">
                <a:solidFill>
                  <a:srgbClr val="424242"/>
                </a:solidFill>
                <a:effectLst/>
              </a:rPr>
              <a:t>σ</a:t>
            </a:r>
            <a:r>
              <a:rPr lang="en-US" b="0" i="0" dirty="0">
                <a:solidFill>
                  <a:srgbClr val="424242"/>
                </a:solidFill>
                <a:effectLst/>
              </a:rPr>
              <a:t> = 5. Draw a graph.</a:t>
            </a:r>
          </a:p>
          <a:p>
            <a:pPr algn="l"/>
            <a:r>
              <a:rPr lang="en-US" b="0" i="0" dirty="0">
                <a:solidFill>
                  <a:srgbClr val="424242"/>
                </a:solidFill>
                <a:effectLst/>
              </a:rPr>
              <a:t>Then, find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x</a:t>
            </a:r>
            <a:r>
              <a:rPr lang="en-US" b="0" i="0" dirty="0">
                <a:solidFill>
                  <a:srgbClr val="424242"/>
                </a:solidFill>
                <a:effectLst/>
              </a:rPr>
              <a:t> &gt; 65).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x</a:t>
            </a:r>
            <a:r>
              <a:rPr lang="en-US" b="0" i="0" dirty="0">
                <a:solidFill>
                  <a:srgbClr val="424242"/>
                </a:solidFill>
                <a:effectLst/>
              </a:rPr>
              <a:t> &gt; 65) = 0.3446. We will use Excel for thi</a:t>
            </a:r>
            <a:r>
              <a:rPr lang="en-US" dirty="0">
                <a:solidFill>
                  <a:srgbClr val="424242"/>
                </a:solidFill>
              </a:rPr>
              <a:t>s.</a:t>
            </a:r>
            <a:endParaRPr lang="en-US" b="0" i="0" dirty="0">
              <a:solidFill>
                <a:srgbClr val="424242"/>
              </a:solidFill>
              <a:effectLst/>
            </a:endParaRPr>
          </a:p>
          <a:p>
            <a:endParaRPr lang="en-US" dirty="0"/>
          </a:p>
        </p:txBody>
      </p:sp>
      <p:pic>
        <p:nvPicPr>
          <p:cNvPr id="18434" name="Picture 2">
            <a:extLst>
              <a:ext uri="{FF2B5EF4-FFF2-40B4-BE49-F238E27FC236}">
                <a16:creationId xmlns:a16="http://schemas.microsoft.com/office/drawing/2014/main" id="{713A276D-E49B-3396-165D-4EDE20BE9C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436"/>
          <a:stretch/>
        </p:blipFill>
        <p:spPr bwMode="auto">
          <a:xfrm>
            <a:off x="5830633" y="3717830"/>
            <a:ext cx="4030009" cy="21512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DDA2A514-74D4-082D-435E-822D12F598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914" b="51346"/>
          <a:stretch/>
        </p:blipFill>
        <p:spPr bwMode="auto">
          <a:xfrm>
            <a:off x="1495608" y="3717830"/>
            <a:ext cx="3936697" cy="2042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753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05E54-A308-11B4-9CC8-7AA0F225DD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58070-172A-FDE3-7509-C7291988DE6D}"/>
              </a:ext>
            </a:extLst>
          </p:cNvPr>
          <p:cNvSpPr>
            <a:spLocks noGrp="1"/>
          </p:cNvSpPr>
          <p:nvPr>
            <p:ph type="title"/>
          </p:nvPr>
        </p:nvSpPr>
        <p:spPr/>
        <p:txBody>
          <a:bodyPr/>
          <a:lstStyle/>
          <a:p>
            <a:r>
              <a:rPr lang="en-US" dirty="0"/>
              <a:t>Example - Answer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18A60D-8F52-6402-400C-9EDB0FC21461}"/>
                  </a:ext>
                </a:extLst>
              </p:cNvPr>
              <p:cNvSpPr>
                <a:spLocks noGrp="1"/>
              </p:cNvSpPr>
              <p:nvPr>
                <p:ph idx="1"/>
              </p:nvPr>
            </p:nvSpPr>
            <p:spPr/>
            <p:txBody>
              <a:bodyPr/>
              <a:lstStyle/>
              <a:p>
                <a:r>
                  <a:rPr lang="en-US" b="0" i="0" dirty="0">
                    <a:solidFill>
                      <a:srgbClr val="424242"/>
                    </a:solidFill>
                    <a:effectLst/>
                  </a:rPr>
                  <a:t>b. Find the probability that a randomly selected student scored less than 85.</a:t>
                </a:r>
              </a:p>
              <a:p>
                <a:r>
                  <a:rPr lang="en-US" dirty="0">
                    <a:solidFill>
                      <a:srgbClr val="424242"/>
                    </a:solidFill>
                  </a:rPr>
                  <a:t>First let’s consider the Z-score in this case. </a:t>
                </a:r>
                <a:endParaRPr lang="en-US" b="0" i="0" dirty="0">
                  <a:solidFill>
                    <a:srgbClr val="424242"/>
                  </a:solidFill>
                  <a:effectLst/>
                </a:endParaRPr>
              </a:p>
              <a:p>
                <a14:m>
                  <m:oMath xmlns:m="http://schemas.openxmlformats.org/officeDocument/2006/math">
                    <m:r>
                      <a:rPr lang="en-US" i="1" dirty="0" smtClean="0">
                        <a:latin typeface="Cambria Math" panose="02040503050406030204" pitchFamily="18" charset="0"/>
                      </a:rPr>
                      <m:t>𝑍</m:t>
                    </m:r>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𝑥</m:t>
                        </m:r>
                        <m:r>
                          <a:rPr lang="en-US" i="1" dirty="0" smtClean="0">
                            <a:latin typeface="Cambria Math" panose="02040503050406030204" pitchFamily="18" charset="0"/>
                          </a:rPr>
                          <m:t>−</m:t>
                        </m:r>
                        <m:r>
                          <a:rPr lang="en-US" i="1" dirty="0" err="1" smtClean="0">
                            <a:latin typeface="Cambria Math" panose="02040503050406030204" pitchFamily="18" charset="0"/>
                          </a:rPr>
                          <m:t>𝜇</m:t>
                        </m:r>
                      </m:num>
                      <m:den>
                        <m:r>
                          <a:rPr lang="en-US" i="1" dirty="0" err="1" smtClean="0">
                            <a:latin typeface="Cambria Math" panose="02040503050406030204" pitchFamily="18" charset="0"/>
                          </a:rPr>
                          <m:t>𝜎</m:t>
                        </m:r>
                      </m:den>
                    </m:f>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85−63</m:t>
                        </m:r>
                      </m:num>
                      <m:den>
                        <m:r>
                          <a:rPr lang="en-US" i="1" dirty="0" smtClean="0">
                            <a:latin typeface="Cambria Math" panose="02040503050406030204" pitchFamily="18" charset="0"/>
                          </a:rPr>
                          <m:t>5</m:t>
                        </m:r>
                      </m:den>
                    </m:f>
                    <m:r>
                      <a:rPr lang="en-US" i="1" dirty="0" smtClean="0">
                        <a:latin typeface="Cambria Math" panose="02040503050406030204" pitchFamily="18" charset="0"/>
                      </a:rPr>
                      <m:t>=4.4</m:t>
                    </m:r>
                  </m:oMath>
                </a14:m>
                <a:endParaRPr lang="en-US" dirty="0"/>
              </a:p>
              <a:p>
                <a:r>
                  <a:rPr lang="en-US" dirty="0"/>
                  <a:t>which is larger than the maximum value on the Standard Normal Table. Therefore, the probability that one student scores less than 85 is approximately one or 100%.</a:t>
                </a:r>
              </a:p>
              <a:p>
                <a:r>
                  <a:rPr lang="en-US" dirty="0"/>
                  <a:t>A score of 85 is 4.4 standard deviations from the mean of 63 which is beyond the range of the standard normal table. Therefore, the probability that one student scores less than 85 is approximately one (or 100%).</a:t>
                </a:r>
              </a:p>
            </p:txBody>
          </p:sp>
        </mc:Choice>
        <mc:Fallback xmlns="">
          <p:sp>
            <p:nvSpPr>
              <p:cNvPr id="3" name="Content Placeholder 2">
                <a:extLst>
                  <a:ext uri="{FF2B5EF4-FFF2-40B4-BE49-F238E27FC236}">
                    <a16:creationId xmlns:a16="http://schemas.microsoft.com/office/drawing/2014/main" id="{9C18A60D-8F52-6402-400C-9EDB0FC21461}"/>
                  </a:ext>
                </a:extLst>
              </p:cNvPr>
              <p:cNvSpPr>
                <a:spLocks noGrp="1" noRot="1" noChangeAspect="1" noMove="1" noResize="1" noEditPoints="1" noAdjustHandles="1" noChangeArrowheads="1" noChangeShapeType="1" noTextEdit="1"/>
              </p:cNvSpPr>
              <p:nvPr>
                <p:ph idx="1"/>
              </p:nvPr>
            </p:nvSpPr>
            <p:spPr>
              <a:blipFill>
                <a:blip r:embed="rId2"/>
                <a:stretch>
                  <a:fillRect l="-1455" t="-810" r="-545"/>
                </a:stretch>
              </a:blipFill>
            </p:spPr>
            <p:txBody>
              <a:bodyPr/>
              <a:lstStyle/>
              <a:p>
                <a:r>
                  <a:rPr lang="en-US">
                    <a:noFill/>
                  </a:rPr>
                  <a:t> </a:t>
                </a:r>
              </a:p>
            </p:txBody>
          </p:sp>
        </mc:Fallback>
      </mc:AlternateContent>
    </p:spTree>
    <p:extLst>
      <p:ext uri="{BB962C8B-B14F-4D97-AF65-F5344CB8AC3E}">
        <p14:creationId xmlns:p14="http://schemas.microsoft.com/office/powerpoint/2010/main" val="295425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5D189-A40E-8CE8-2495-788459FEA40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12CBBC0A-BA0B-78B8-BB91-4D902585E390}"/>
              </a:ext>
            </a:extLst>
          </p:cNvPr>
          <p:cNvSpPr>
            <a:spLocks noGrp="1"/>
          </p:cNvSpPr>
          <p:nvPr>
            <p:ph idx="1"/>
          </p:nvPr>
        </p:nvSpPr>
        <p:spPr/>
        <p:txBody>
          <a:bodyPr>
            <a:normAutofit/>
          </a:bodyPr>
          <a:lstStyle/>
          <a:p>
            <a:r>
              <a:rPr lang="en-US" dirty="0"/>
              <a:t>A personal computer is used for office work at home, research, communication, personal finances, education, entertainment, social networking, and a myriad of other things. Suppose that the average number of hours a household personal computer is used for entertainment is two hours per day. Assume the times for entertainment are normally distributed and the standard deviation for the times is half an hour.</a:t>
            </a:r>
          </a:p>
          <a:p>
            <a:pPr marL="457200" indent="-457200">
              <a:buFont typeface="+mj-lt"/>
              <a:buAutoNum type="alphaLcPeriod"/>
            </a:pPr>
            <a:r>
              <a:rPr lang="en-US" dirty="0"/>
              <a:t>Find the probability that a household personal computer is used for entertainment between 1.8 and 2.75 hours per day.</a:t>
            </a:r>
          </a:p>
          <a:p>
            <a:pPr marL="457200" indent="-457200">
              <a:buFont typeface="+mj-lt"/>
              <a:buAutoNum type="alphaLcPeriod"/>
            </a:pPr>
            <a:r>
              <a:rPr lang="en-US" dirty="0"/>
              <a:t>Find the maximum number of hours per day that the bottom quartile of households uses a personal computer for entertainment.</a:t>
            </a:r>
          </a:p>
          <a:p>
            <a:endParaRPr lang="en-US" dirty="0"/>
          </a:p>
        </p:txBody>
      </p:sp>
      <p:sp>
        <p:nvSpPr>
          <p:cNvPr id="4" name="Slide Number Placeholder 3">
            <a:extLst>
              <a:ext uri="{FF2B5EF4-FFF2-40B4-BE49-F238E27FC236}">
                <a16:creationId xmlns:a16="http://schemas.microsoft.com/office/drawing/2014/main" id="{EFF950C9-DAF1-BACF-F53B-BEDF126EA7BD}"/>
              </a:ext>
            </a:extLst>
          </p:cNvPr>
          <p:cNvSpPr>
            <a:spLocks noGrp="1"/>
          </p:cNvSpPr>
          <p:nvPr>
            <p:ph type="sldNum" sz="quarter" idx="12"/>
          </p:nvPr>
        </p:nvSpPr>
        <p:spPr/>
        <p:txBody>
          <a:bodyPr/>
          <a:lstStyle/>
          <a:p>
            <a:fld id="{3A98EE3D-8CD1-4C3F-BD1C-C98C9596463C}" type="slidenum">
              <a:rPr lang="en-US" smtClean="0"/>
              <a:t>32</a:t>
            </a:fld>
            <a:endParaRPr lang="en-US" dirty="0"/>
          </a:p>
        </p:txBody>
      </p:sp>
    </p:spTree>
    <p:extLst>
      <p:ext uri="{BB962C8B-B14F-4D97-AF65-F5344CB8AC3E}">
        <p14:creationId xmlns:p14="http://schemas.microsoft.com/office/powerpoint/2010/main" val="2494746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79373-0343-BC08-24EB-05BA1A42CCD3}"/>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038FC85B-DFF4-57C8-5781-CC957D7E7927}"/>
              </a:ext>
            </a:extLst>
          </p:cNvPr>
          <p:cNvSpPr>
            <a:spLocks noGrp="1"/>
          </p:cNvSpPr>
          <p:nvPr>
            <p:ph idx="1"/>
          </p:nvPr>
        </p:nvSpPr>
        <p:spPr/>
        <p:txBody>
          <a:bodyPr/>
          <a:lstStyle/>
          <a:p>
            <a:pPr algn="l"/>
            <a:r>
              <a:rPr lang="en-US" b="0" i="0" dirty="0">
                <a:solidFill>
                  <a:srgbClr val="424242"/>
                </a:solidFill>
                <a:effectLst/>
              </a:rPr>
              <a:t>a. Let </a:t>
            </a:r>
            <a:r>
              <a:rPr lang="en-US" b="0" i="1" dirty="0">
                <a:solidFill>
                  <a:srgbClr val="424242"/>
                </a:solidFill>
                <a:effectLst/>
              </a:rPr>
              <a:t>X</a:t>
            </a:r>
            <a:r>
              <a:rPr lang="en-US" b="0" i="0" dirty="0">
                <a:solidFill>
                  <a:srgbClr val="424242"/>
                </a:solidFill>
                <a:effectLst/>
              </a:rPr>
              <a:t> = the amount of time (in hours) a household personal computer is used for entertainment. </a:t>
            </a:r>
            <a:r>
              <a:rPr lang="en-US" b="0" i="1" dirty="0">
                <a:solidFill>
                  <a:srgbClr val="424242"/>
                </a:solidFill>
                <a:effectLst/>
              </a:rPr>
              <a:t>X</a:t>
            </a:r>
            <a:r>
              <a:rPr lang="en-US" b="0" i="0" dirty="0">
                <a:solidFill>
                  <a:srgbClr val="424242"/>
                </a:solidFill>
                <a:effectLst/>
              </a:rPr>
              <a:t> ~ </a:t>
            </a:r>
            <a:r>
              <a:rPr lang="en-US" b="0" i="1" dirty="0">
                <a:solidFill>
                  <a:srgbClr val="424242"/>
                </a:solidFill>
                <a:effectLst/>
              </a:rPr>
              <a:t>N</a:t>
            </a:r>
            <a:r>
              <a:rPr lang="en-US" b="0" i="0" dirty="0">
                <a:solidFill>
                  <a:srgbClr val="424242"/>
                </a:solidFill>
                <a:effectLst/>
              </a:rPr>
              <a:t>(2, 0.5) where </a:t>
            </a:r>
            <a:r>
              <a:rPr lang="en-US" b="0" i="1" dirty="0">
                <a:solidFill>
                  <a:srgbClr val="424242"/>
                </a:solidFill>
                <a:effectLst/>
              </a:rPr>
              <a:t>μ</a:t>
            </a:r>
            <a:r>
              <a:rPr lang="en-US" b="0" i="0" dirty="0">
                <a:solidFill>
                  <a:srgbClr val="424242"/>
                </a:solidFill>
                <a:effectLst/>
              </a:rPr>
              <a:t> = 2 and </a:t>
            </a:r>
            <a:r>
              <a:rPr lang="en-US" b="0" i="1" dirty="0">
                <a:solidFill>
                  <a:srgbClr val="424242"/>
                </a:solidFill>
                <a:effectLst/>
              </a:rPr>
              <a:t>σ</a:t>
            </a:r>
            <a:r>
              <a:rPr lang="en-US" b="0" i="0" dirty="0">
                <a:solidFill>
                  <a:srgbClr val="424242"/>
                </a:solidFill>
                <a:effectLst/>
              </a:rPr>
              <a:t> = 0.5.</a:t>
            </a:r>
          </a:p>
          <a:p>
            <a:pPr algn="l"/>
            <a:r>
              <a:rPr lang="en-US" b="0" i="0" dirty="0">
                <a:solidFill>
                  <a:srgbClr val="424242"/>
                </a:solidFill>
                <a:effectLst/>
              </a:rPr>
              <a:t>Find </a:t>
            </a:r>
            <a:r>
              <a:rPr lang="en-US" b="0" i="1" dirty="0">
                <a:solidFill>
                  <a:srgbClr val="424242"/>
                </a:solidFill>
                <a:effectLst/>
              </a:rPr>
              <a:t>P</a:t>
            </a:r>
            <a:r>
              <a:rPr lang="en-US" b="0" i="0" dirty="0">
                <a:solidFill>
                  <a:srgbClr val="424242"/>
                </a:solidFill>
                <a:effectLst/>
              </a:rPr>
              <a:t>(1.8 &lt; </a:t>
            </a:r>
            <a:r>
              <a:rPr lang="en-US" b="0" i="1" dirty="0">
                <a:solidFill>
                  <a:srgbClr val="424242"/>
                </a:solidFill>
                <a:effectLst/>
              </a:rPr>
              <a:t>x</a:t>
            </a:r>
            <a:r>
              <a:rPr lang="en-US" b="0" i="0" dirty="0">
                <a:solidFill>
                  <a:srgbClr val="424242"/>
                </a:solidFill>
                <a:effectLst/>
              </a:rPr>
              <a:t> &lt; 2.75).</a:t>
            </a:r>
          </a:p>
          <a:p>
            <a:pPr algn="l"/>
            <a:r>
              <a:rPr lang="en-US" b="0" i="0" dirty="0">
                <a:solidFill>
                  <a:srgbClr val="424242"/>
                </a:solidFill>
                <a:effectLst/>
              </a:rPr>
              <a:t>The probability for which you are looking is the area </a:t>
            </a:r>
            <a:r>
              <a:rPr lang="en-US" b="1" i="0" dirty="0">
                <a:solidFill>
                  <a:srgbClr val="424242"/>
                </a:solidFill>
                <a:effectLst/>
              </a:rPr>
              <a:t>between</a:t>
            </a:r>
            <a:r>
              <a:rPr lang="en-US" b="0" i="0" dirty="0">
                <a:solidFill>
                  <a:srgbClr val="424242"/>
                </a:solidFill>
                <a:effectLst/>
              </a:rPr>
              <a:t> </a:t>
            </a:r>
            <a:r>
              <a:rPr lang="en-US" b="0" i="1" dirty="0">
                <a:solidFill>
                  <a:srgbClr val="424242"/>
                </a:solidFill>
                <a:effectLst/>
              </a:rPr>
              <a:t>x</a:t>
            </a:r>
            <a:r>
              <a:rPr lang="en-US" b="0" i="0" dirty="0">
                <a:solidFill>
                  <a:srgbClr val="424242"/>
                </a:solidFill>
                <a:effectLst/>
              </a:rPr>
              <a:t> = 1.8 and </a:t>
            </a:r>
            <a:r>
              <a:rPr lang="en-US" b="0" i="1" dirty="0">
                <a:solidFill>
                  <a:srgbClr val="424242"/>
                </a:solidFill>
                <a:effectLst/>
              </a:rPr>
              <a:t>x</a:t>
            </a:r>
            <a:r>
              <a:rPr lang="en-US" b="0" i="0" dirty="0">
                <a:solidFill>
                  <a:srgbClr val="424242"/>
                </a:solidFill>
                <a:effectLst/>
              </a:rPr>
              <a:t> = 2.75. </a:t>
            </a:r>
            <a:r>
              <a:rPr lang="en-US" b="0" i="1" dirty="0">
                <a:solidFill>
                  <a:srgbClr val="424242"/>
                </a:solidFill>
                <a:effectLst/>
              </a:rPr>
              <a:t>P</a:t>
            </a:r>
            <a:r>
              <a:rPr lang="en-US" b="0" i="0" dirty="0">
                <a:solidFill>
                  <a:srgbClr val="424242"/>
                </a:solidFill>
                <a:effectLst/>
              </a:rPr>
              <a:t>(1.8 &lt; </a:t>
            </a:r>
            <a:r>
              <a:rPr lang="en-US" b="0" i="1" dirty="0">
                <a:solidFill>
                  <a:srgbClr val="424242"/>
                </a:solidFill>
                <a:effectLst/>
              </a:rPr>
              <a:t>x</a:t>
            </a:r>
            <a:r>
              <a:rPr lang="en-US" b="0" i="0" dirty="0">
                <a:solidFill>
                  <a:srgbClr val="424242"/>
                </a:solidFill>
                <a:effectLst/>
              </a:rPr>
              <a:t> &lt; 2.75) = 0.5886</a:t>
            </a:r>
          </a:p>
          <a:p>
            <a:r>
              <a:rPr lang="en-US" b="0" i="0" dirty="0">
                <a:solidFill>
                  <a:srgbClr val="424242"/>
                </a:solidFill>
                <a:effectLst/>
              </a:rPr>
              <a:t>The probability that a household personal computer is used between 1.8 and 2.75 hours per day for entertainment is 0.5886.</a:t>
            </a:r>
            <a:endParaRPr lang="en-US" dirty="0"/>
          </a:p>
        </p:txBody>
      </p:sp>
      <p:sp>
        <p:nvSpPr>
          <p:cNvPr id="4" name="Slide Number Placeholder 3">
            <a:extLst>
              <a:ext uri="{FF2B5EF4-FFF2-40B4-BE49-F238E27FC236}">
                <a16:creationId xmlns:a16="http://schemas.microsoft.com/office/drawing/2014/main" id="{DBE685F0-CE9E-1BD1-D485-5E739FFC50D1}"/>
              </a:ext>
            </a:extLst>
          </p:cNvPr>
          <p:cNvSpPr>
            <a:spLocks noGrp="1"/>
          </p:cNvSpPr>
          <p:nvPr>
            <p:ph type="sldNum" sz="quarter" idx="12"/>
          </p:nvPr>
        </p:nvSpPr>
        <p:spPr/>
        <p:txBody>
          <a:bodyPr/>
          <a:lstStyle/>
          <a:p>
            <a:fld id="{3A98EE3D-8CD1-4C3F-BD1C-C98C9596463C}" type="slidenum">
              <a:rPr lang="en-US" smtClean="0"/>
              <a:t>33</a:t>
            </a:fld>
            <a:endParaRPr lang="en-US" dirty="0"/>
          </a:p>
        </p:txBody>
      </p:sp>
      <p:pic>
        <p:nvPicPr>
          <p:cNvPr id="2050" name="Picture 2">
            <a:extLst>
              <a:ext uri="{FF2B5EF4-FFF2-40B4-BE49-F238E27FC236}">
                <a16:creationId xmlns:a16="http://schemas.microsoft.com/office/drawing/2014/main" id="{E1BF4E41-A341-DABF-582C-C8752B6D6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6096" y="4767242"/>
            <a:ext cx="2729712" cy="1390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311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4F987-90FE-D0B4-559B-19EDD2360F03}"/>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E0A34745-15C0-AC62-537D-0B681EFA6639}"/>
              </a:ext>
            </a:extLst>
          </p:cNvPr>
          <p:cNvSpPr>
            <a:spLocks noGrp="1"/>
          </p:cNvSpPr>
          <p:nvPr>
            <p:ph idx="1"/>
          </p:nvPr>
        </p:nvSpPr>
        <p:spPr/>
        <p:txBody>
          <a:bodyPr/>
          <a:lstStyle/>
          <a:p>
            <a:r>
              <a:rPr lang="en-US" b="0" i="0" dirty="0">
                <a:solidFill>
                  <a:srgbClr val="424242"/>
                </a:solidFill>
                <a:effectLst/>
              </a:rPr>
              <a:t>b. To find the maximum number of hours per day that the bottom quartile of households uses a personal computer for entertainment, </a:t>
            </a:r>
            <a:r>
              <a:rPr lang="en-US" b="1" i="0" dirty="0">
                <a:solidFill>
                  <a:srgbClr val="424242"/>
                </a:solidFill>
                <a:effectLst/>
              </a:rPr>
              <a:t>find the 25</a:t>
            </a:r>
            <a:r>
              <a:rPr lang="en-US" b="1" i="0" baseline="30000" dirty="0">
                <a:solidFill>
                  <a:srgbClr val="424242"/>
                </a:solidFill>
                <a:effectLst/>
              </a:rPr>
              <a:t>th</a:t>
            </a:r>
            <a:r>
              <a:rPr lang="en-US" b="1" i="0" dirty="0">
                <a:solidFill>
                  <a:srgbClr val="424242"/>
                </a:solidFill>
                <a:effectLst/>
              </a:rPr>
              <a:t> percentile,</a:t>
            </a:r>
            <a:r>
              <a:rPr lang="en-US" b="0" i="0" dirty="0">
                <a:solidFill>
                  <a:srgbClr val="424242"/>
                </a:solidFill>
                <a:effectLst/>
              </a:rPr>
              <a:t> </a:t>
            </a:r>
            <a:r>
              <a:rPr lang="en-US" b="0" i="1" dirty="0">
                <a:solidFill>
                  <a:srgbClr val="424242"/>
                </a:solidFill>
                <a:effectLst/>
              </a:rPr>
              <a:t>k</a:t>
            </a:r>
            <a:r>
              <a:rPr lang="en-US" b="0" i="0" dirty="0">
                <a:solidFill>
                  <a:srgbClr val="424242"/>
                </a:solidFill>
                <a:effectLst/>
              </a:rPr>
              <a:t>, where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x</a:t>
            </a:r>
            <a:r>
              <a:rPr lang="en-US" b="0" i="0" dirty="0">
                <a:solidFill>
                  <a:srgbClr val="424242"/>
                </a:solidFill>
                <a:effectLst/>
              </a:rPr>
              <a:t> &lt; </a:t>
            </a:r>
            <a:r>
              <a:rPr lang="en-US" b="0" i="1" dirty="0">
                <a:solidFill>
                  <a:srgbClr val="424242"/>
                </a:solidFill>
                <a:effectLst/>
              </a:rPr>
              <a:t>k</a:t>
            </a:r>
            <a:r>
              <a:rPr lang="en-US" b="0" i="0" dirty="0">
                <a:solidFill>
                  <a:srgbClr val="424242"/>
                </a:solidFill>
                <a:effectLst/>
              </a:rPr>
              <a:t>) = 0.25.</a:t>
            </a:r>
          </a:p>
          <a:p>
            <a:r>
              <a:rPr lang="en-US" b="0" i="0" dirty="0">
                <a:solidFill>
                  <a:srgbClr val="424242"/>
                </a:solidFill>
                <a:effectLst/>
              </a:rPr>
              <a:t>The maximum number of hours per day that the bottom quartile of households uses a personal computer for entertainment is 1.66 hours.</a:t>
            </a:r>
            <a:endParaRPr lang="en-US" dirty="0"/>
          </a:p>
        </p:txBody>
      </p:sp>
      <p:sp>
        <p:nvSpPr>
          <p:cNvPr id="4" name="Slide Number Placeholder 3">
            <a:extLst>
              <a:ext uri="{FF2B5EF4-FFF2-40B4-BE49-F238E27FC236}">
                <a16:creationId xmlns:a16="http://schemas.microsoft.com/office/drawing/2014/main" id="{8F8490DC-527D-036C-F063-2A13C6151386}"/>
              </a:ext>
            </a:extLst>
          </p:cNvPr>
          <p:cNvSpPr>
            <a:spLocks noGrp="1"/>
          </p:cNvSpPr>
          <p:nvPr>
            <p:ph type="sldNum" sz="quarter" idx="12"/>
          </p:nvPr>
        </p:nvSpPr>
        <p:spPr/>
        <p:txBody>
          <a:bodyPr/>
          <a:lstStyle/>
          <a:p>
            <a:fld id="{3A98EE3D-8CD1-4C3F-BD1C-C98C9596463C}" type="slidenum">
              <a:rPr lang="en-US" smtClean="0"/>
              <a:t>34</a:t>
            </a:fld>
            <a:endParaRPr lang="en-US" dirty="0"/>
          </a:p>
        </p:txBody>
      </p:sp>
      <p:pic>
        <p:nvPicPr>
          <p:cNvPr id="3074" name="Picture 2" descr="This is a normal distribution curve. The area under the left tail of the curve is shaded. The shaded area shows that the probability that x is less than k is 0.25. It follows that k = 1.67.">
            <a:extLst>
              <a:ext uri="{FF2B5EF4-FFF2-40B4-BE49-F238E27FC236}">
                <a16:creationId xmlns:a16="http://schemas.microsoft.com/office/drawing/2014/main" id="{FAD7C869-D0E7-C250-E44A-72CD37E4BA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5549" y="3851236"/>
            <a:ext cx="5364799" cy="2062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666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7535F-A7F8-7DA4-CE98-A9321D1E249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480FFA67-474B-ED41-002F-87265DA9F061}"/>
              </a:ext>
            </a:extLst>
          </p:cNvPr>
          <p:cNvSpPr>
            <a:spLocks noGrp="1"/>
          </p:cNvSpPr>
          <p:nvPr>
            <p:ph idx="1"/>
          </p:nvPr>
        </p:nvSpPr>
        <p:spPr/>
        <p:txBody>
          <a:bodyPr/>
          <a:lstStyle/>
          <a:p>
            <a:r>
              <a:rPr lang="en-US" b="0" i="0" dirty="0">
                <a:solidFill>
                  <a:srgbClr val="424242"/>
                </a:solidFill>
                <a:effectLst/>
              </a:rPr>
              <a:t>In the United States the ages 13 to 55+ of smartphone users approximately follow a normal distribution with approximate mean and standard deviation of 36.9 years and 13.9 years, respectively.</a:t>
            </a:r>
          </a:p>
          <a:p>
            <a:r>
              <a:rPr lang="en-US" b="0" i="0" dirty="0">
                <a:solidFill>
                  <a:srgbClr val="424242"/>
                </a:solidFill>
                <a:effectLst/>
              </a:rPr>
              <a:t>a. Determine the probability that a random smartphone user in the age range 13 to 55+ is between 23 and 64.7 years old.</a:t>
            </a:r>
            <a:endParaRPr lang="en-US" dirty="0">
              <a:solidFill>
                <a:srgbClr val="424242"/>
              </a:solidFill>
            </a:endParaRPr>
          </a:p>
          <a:p>
            <a:r>
              <a:rPr lang="en-US" b="0" i="0" dirty="0">
                <a:solidFill>
                  <a:srgbClr val="424242"/>
                </a:solidFill>
                <a:effectLst/>
              </a:rPr>
              <a:t>b. Determine the probability that a randomly selected smartphone user in the age range 13 to 55+ is at most 50.8 years old.</a:t>
            </a:r>
          </a:p>
          <a:p>
            <a:r>
              <a:rPr lang="en-US" dirty="0">
                <a:solidFill>
                  <a:srgbClr val="424242"/>
                </a:solidFill>
              </a:rPr>
              <a:t>You will need to use Excel for both of these. Draw a graph to accompany each situation.</a:t>
            </a:r>
            <a:endParaRPr lang="en-US" dirty="0"/>
          </a:p>
          <a:p>
            <a:endParaRPr lang="en-US" dirty="0"/>
          </a:p>
        </p:txBody>
      </p:sp>
      <p:sp>
        <p:nvSpPr>
          <p:cNvPr id="4" name="Slide Number Placeholder 3">
            <a:extLst>
              <a:ext uri="{FF2B5EF4-FFF2-40B4-BE49-F238E27FC236}">
                <a16:creationId xmlns:a16="http://schemas.microsoft.com/office/drawing/2014/main" id="{3D408094-EC5E-5998-ADBD-F1ED4766B292}"/>
              </a:ext>
            </a:extLst>
          </p:cNvPr>
          <p:cNvSpPr>
            <a:spLocks noGrp="1"/>
          </p:cNvSpPr>
          <p:nvPr>
            <p:ph type="sldNum" sz="quarter" idx="12"/>
          </p:nvPr>
        </p:nvSpPr>
        <p:spPr/>
        <p:txBody>
          <a:bodyPr/>
          <a:lstStyle/>
          <a:p>
            <a:fld id="{3A98EE3D-8CD1-4C3F-BD1C-C98C9596463C}" type="slidenum">
              <a:rPr lang="en-US" smtClean="0"/>
              <a:t>35</a:t>
            </a:fld>
            <a:endParaRPr lang="en-US" dirty="0"/>
          </a:p>
        </p:txBody>
      </p:sp>
    </p:spTree>
    <p:extLst>
      <p:ext uri="{BB962C8B-B14F-4D97-AF65-F5344CB8AC3E}">
        <p14:creationId xmlns:p14="http://schemas.microsoft.com/office/powerpoint/2010/main" val="3104666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45DB9-6622-5315-C06D-30104F993456}"/>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EE01B6F8-B808-B5A3-0602-25DCBAF5D49A}"/>
              </a:ext>
            </a:extLst>
          </p:cNvPr>
          <p:cNvSpPr>
            <a:spLocks noGrp="1"/>
          </p:cNvSpPr>
          <p:nvPr>
            <p:ph idx="1"/>
          </p:nvPr>
        </p:nvSpPr>
        <p:spPr/>
        <p:txBody>
          <a:bodyPr/>
          <a:lstStyle/>
          <a:p>
            <a:r>
              <a:rPr lang="en-US" b="0" i="0" dirty="0">
                <a:solidFill>
                  <a:srgbClr val="424242"/>
                </a:solidFill>
                <a:effectLst/>
              </a:rPr>
              <a:t>a. Determine the probability that a random smartphone user in the age range 13 to 55+ is between 23 and 64.7 years old.</a:t>
            </a:r>
          </a:p>
          <a:p>
            <a:r>
              <a:rPr lang="en-US" b="0" i="0" dirty="0">
                <a:solidFill>
                  <a:srgbClr val="424242"/>
                </a:solidFill>
                <a:effectLst/>
              </a:rPr>
              <a:t>0.8186</a:t>
            </a:r>
            <a:endParaRPr lang="en-US" dirty="0">
              <a:solidFill>
                <a:srgbClr val="424242"/>
              </a:solidFill>
            </a:endParaRPr>
          </a:p>
          <a:p>
            <a:r>
              <a:rPr lang="en-US" b="0" i="0" dirty="0">
                <a:solidFill>
                  <a:srgbClr val="424242"/>
                </a:solidFill>
                <a:effectLst/>
              </a:rPr>
              <a:t>b. Determine the probability that a randomly selected smartphone user in the age range 13 to 55+ is at most 50.8 years old.</a:t>
            </a:r>
          </a:p>
          <a:p>
            <a:r>
              <a:rPr lang="en-US" b="0" i="0" dirty="0">
                <a:solidFill>
                  <a:srgbClr val="424242"/>
                </a:solidFill>
                <a:effectLst/>
              </a:rPr>
              <a:t>b. 0.8413</a:t>
            </a:r>
          </a:p>
          <a:p>
            <a:endParaRPr lang="en-US" dirty="0"/>
          </a:p>
        </p:txBody>
      </p:sp>
      <p:sp>
        <p:nvSpPr>
          <p:cNvPr id="4" name="Slide Number Placeholder 3">
            <a:extLst>
              <a:ext uri="{FF2B5EF4-FFF2-40B4-BE49-F238E27FC236}">
                <a16:creationId xmlns:a16="http://schemas.microsoft.com/office/drawing/2014/main" id="{1B2AD582-F1D4-964A-43F6-DC834F2B19D8}"/>
              </a:ext>
            </a:extLst>
          </p:cNvPr>
          <p:cNvSpPr>
            <a:spLocks noGrp="1"/>
          </p:cNvSpPr>
          <p:nvPr>
            <p:ph type="sldNum" sz="quarter" idx="12"/>
          </p:nvPr>
        </p:nvSpPr>
        <p:spPr/>
        <p:txBody>
          <a:bodyPr/>
          <a:lstStyle/>
          <a:p>
            <a:fld id="{3A98EE3D-8CD1-4C3F-BD1C-C98C9596463C}" type="slidenum">
              <a:rPr lang="en-US" smtClean="0"/>
              <a:t>36</a:t>
            </a:fld>
            <a:endParaRPr lang="en-US" dirty="0"/>
          </a:p>
        </p:txBody>
      </p:sp>
    </p:spTree>
    <p:extLst>
      <p:ext uri="{BB962C8B-B14F-4D97-AF65-F5344CB8AC3E}">
        <p14:creationId xmlns:p14="http://schemas.microsoft.com/office/powerpoint/2010/main" val="18219664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51ABF-944B-FA70-2A16-AAADD76C22D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828E867A-50A5-9882-AE13-4A7DE07BA1FA}"/>
              </a:ext>
            </a:extLst>
          </p:cNvPr>
          <p:cNvSpPr>
            <a:spLocks noGrp="1"/>
          </p:cNvSpPr>
          <p:nvPr>
            <p:ph idx="1"/>
          </p:nvPr>
        </p:nvSpPr>
        <p:spPr/>
        <p:txBody>
          <a:bodyPr/>
          <a:lstStyle/>
          <a:p>
            <a:r>
              <a:rPr lang="en-US" b="0" i="0" dirty="0">
                <a:solidFill>
                  <a:srgbClr val="424242"/>
                </a:solidFill>
                <a:effectLst/>
              </a:rPr>
              <a:t>A citrus farmer who grows mandarin oranges finds that the diameters of mandarin oranges harvested on their farm follow a normal distribution with a mean diameter of 5.85 cm and a standard deviation of 0.24 cm.</a:t>
            </a:r>
          </a:p>
          <a:p>
            <a:r>
              <a:rPr lang="en-US" b="0" i="0" dirty="0">
                <a:solidFill>
                  <a:srgbClr val="424242"/>
                </a:solidFill>
                <a:effectLst/>
              </a:rPr>
              <a:t>The middle 20% of mandarin oranges from this farm have diameters between ______ and ______.</a:t>
            </a:r>
            <a:endParaRPr lang="en-US" dirty="0"/>
          </a:p>
        </p:txBody>
      </p:sp>
    </p:spTree>
    <p:extLst>
      <p:ext uri="{BB962C8B-B14F-4D97-AF65-F5344CB8AC3E}">
        <p14:creationId xmlns:p14="http://schemas.microsoft.com/office/powerpoint/2010/main" val="2836144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16D67-A962-1B77-F73A-02E1849274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07A7A-32DA-9BAB-E0BA-F02C145183DF}"/>
              </a:ext>
            </a:extLst>
          </p:cNvPr>
          <p:cNvSpPr>
            <a:spLocks noGrp="1"/>
          </p:cNvSpPr>
          <p:nvPr>
            <p:ph type="title"/>
          </p:nvPr>
        </p:nvSpPr>
        <p:spPr/>
        <p:txBody>
          <a:bodyPr/>
          <a:lstStyle/>
          <a:p>
            <a:r>
              <a:rPr lang="en-US" dirty="0"/>
              <a:t>Example - Answer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0E6EAD5-D63F-C456-D997-BA81AF941C4F}"/>
                  </a:ext>
                </a:extLst>
              </p:cNvPr>
              <p:cNvSpPr>
                <a:spLocks noGrp="1"/>
              </p:cNvSpPr>
              <p:nvPr>
                <p:ph idx="1"/>
              </p:nvPr>
            </p:nvSpPr>
            <p:spPr/>
            <p:txBody>
              <a:bodyPr>
                <a:normAutofit/>
              </a:bodyPr>
              <a:lstStyle/>
              <a:p>
                <a:r>
                  <a:rPr lang="en-US" b="0" i="0" dirty="0">
                    <a:solidFill>
                      <a:srgbClr val="424242"/>
                    </a:solidFill>
                    <a:effectLst/>
                  </a:rPr>
                  <a:t>A citrus farmer who grows mandarin oranges finds that the diameters of mandarin oranges harvested on their farm follow a normal distribution with a mean diameter of 5.85 cm and a standard deviation of 0.24 cm.</a:t>
                </a:r>
              </a:p>
              <a:p>
                <a:r>
                  <a:rPr lang="en-US" b="0" i="0" dirty="0">
                    <a:solidFill>
                      <a:srgbClr val="424242"/>
                    </a:solidFill>
                    <a:effectLst/>
                  </a:rPr>
                  <a:t>The middle 20% of mandarin oranges from this farm have diameters between ______ and ______.</a:t>
                </a:r>
              </a:p>
              <a:p>
                <a14:m>
                  <m:oMath xmlns:m="http://schemas.openxmlformats.org/officeDocument/2006/math">
                    <m:f>
                      <m:fPr>
                        <m:ctrlPr>
                          <a:rPr lang="en-US" b="0" i="1" dirty="0" smtClean="0">
                            <a:latin typeface="Cambria Math" panose="02040503050406030204" pitchFamily="18" charset="0"/>
                          </a:rPr>
                        </m:ctrlPr>
                      </m:fPr>
                      <m:num>
                        <m:r>
                          <a:rPr lang="pl-PL" i="1" dirty="0" smtClean="0">
                            <a:latin typeface="Cambria Math" panose="02040503050406030204" pitchFamily="18" charset="0"/>
                          </a:rPr>
                          <m:t>0.20</m:t>
                        </m:r>
                      </m:num>
                      <m:den>
                        <m:r>
                          <a:rPr lang="pl-PL" i="1" dirty="0" smtClean="0">
                            <a:latin typeface="Cambria Math" panose="02040503050406030204" pitchFamily="18" charset="0"/>
                          </a:rPr>
                          <m:t>2</m:t>
                        </m:r>
                      </m:den>
                    </m:f>
                    <m:r>
                      <a:rPr lang="pl-PL" i="1" dirty="0" smtClean="0">
                        <a:latin typeface="Cambria Math" panose="02040503050406030204" pitchFamily="18" charset="0"/>
                      </a:rPr>
                      <m:t>=0.10</m:t>
                    </m:r>
                  </m:oMath>
                </a14:m>
                <a:r>
                  <a:rPr lang="pl-PL" dirty="0"/>
                  <a:t>, therefore Z  ≈±0.25</a:t>
                </a:r>
                <a:r>
                  <a:rPr lang="en-US" dirty="0"/>
                  <a:t> because: </a:t>
                </a:r>
                <a14:m>
                  <m:oMath xmlns:m="http://schemas.openxmlformats.org/officeDocument/2006/math">
                    <m:r>
                      <a:rPr lang="en-US" b="0" i="1" smtClean="0">
                        <a:latin typeface="Cambria Math" panose="02040503050406030204" pitchFamily="18" charset="0"/>
                      </a:rPr>
                      <m:t>0.5+0.1=0.6, 0.5−0.1=0.4</m:t>
                    </m:r>
                  </m:oMath>
                </a14:m>
                <a:r>
                  <a:rPr lang="en-US" dirty="0"/>
                  <a:t>, then use </a:t>
                </a:r>
                <a:r>
                  <a:rPr lang="en-US" dirty="0" err="1"/>
                  <a:t>norm.inv</a:t>
                </a:r>
                <a:r>
                  <a:rPr lang="en-US" dirty="0"/>
                  <a:t> function in Excel. </a:t>
                </a:r>
                <a:endParaRPr lang="pl-PL" dirty="0"/>
              </a:p>
              <a:p>
                <a14:m>
                  <m:oMath xmlns:m="http://schemas.openxmlformats.org/officeDocument/2006/math">
                    <m:r>
                      <a:rPr lang="pl-PL" i="1" dirty="0" smtClean="0">
                        <a:latin typeface="Cambria Math" panose="02040503050406030204" pitchFamily="18" charset="0"/>
                      </a:rPr>
                      <m:t>𝑍</m:t>
                    </m:r>
                    <m:r>
                      <a:rPr lang="pl-PL" i="1" dirty="0" smtClean="0">
                        <a:latin typeface="Cambria Math" panose="02040503050406030204" pitchFamily="18" charset="0"/>
                      </a:rPr>
                      <m:t>=</m:t>
                    </m:r>
                    <m:f>
                      <m:fPr>
                        <m:ctrlPr>
                          <a:rPr lang="en-US" b="0" i="1" dirty="0" smtClean="0">
                            <a:latin typeface="Cambria Math" panose="02040503050406030204" pitchFamily="18" charset="0"/>
                          </a:rPr>
                        </m:ctrlPr>
                      </m:fPr>
                      <m:num>
                        <m:r>
                          <a:rPr lang="pl-PL" i="1" dirty="0" smtClean="0">
                            <a:latin typeface="Cambria Math" panose="02040503050406030204" pitchFamily="18" charset="0"/>
                          </a:rPr>
                          <m:t>𝑥</m:t>
                        </m:r>
                        <m:r>
                          <a:rPr lang="pl-PL" i="1" dirty="0" smtClean="0">
                            <a:latin typeface="Cambria Math" panose="02040503050406030204" pitchFamily="18" charset="0"/>
                          </a:rPr>
                          <m:t>−</m:t>
                        </m:r>
                        <m:r>
                          <a:rPr lang="pl-PL" i="1" dirty="0" smtClean="0">
                            <a:latin typeface="Cambria Math" panose="02040503050406030204" pitchFamily="18" charset="0"/>
                          </a:rPr>
                          <m:t>𝜇</m:t>
                        </m:r>
                      </m:num>
                      <m:den>
                        <m:r>
                          <a:rPr lang="pl-PL" i="1" dirty="0" smtClean="0">
                            <a:latin typeface="Cambria Math" panose="02040503050406030204" pitchFamily="18" charset="0"/>
                          </a:rPr>
                          <m:t>𝜎</m:t>
                        </m:r>
                      </m:den>
                    </m:f>
                    <m:r>
                      <a:rPr lang="pl-PL" i="1" dirty="0" smtClean="0">
                        <a:latin typeface="Cambria Math" panose="02040503050406030204" pitchFamily="18" charset="0"/>
                      </a:rPr>
                      <m:t>=</m:t>
                    </m:r>
                    <m:f>
                      <m:fPr>
                        <m:ctrlPr>
                          <a:rPr lang="en-US" b="0" i="1" dirty="0" smtClean="0">
                            <a:latin typeface="Cambria Math" panose="02040503050406030204" pitchFamily="18" charset="0"/>
                          </a:rPr>
                        </m:ctrlPr>
                      </m:fPr>
                      <m:num>
                        <m:r>
                          <a:rPr lang="pl-PL" i="1" dirty="0" smtClean="0">
                            <a:latin typeface="Cambria Math" panose="02040503050406030204" pitchFamily="18" charset="0"/>
                          </a:rPr>
                          <m:t>𝑥</m:t>
                        </m:r>
                        <m:r>
                          <a:rPr lang="pl-PL" i="1" dirty="0" smtClean="0">
                            <a:latin typeface="Cambria Math" panose="02040503050406030204" pitchFamily="18" charset="0"/>
                          </a:rPr>
                          <m:t>−5.85</m:t>
                        </m:r>
                      </m:num>
                      <m:den>
                        <m:r>
                          <a:rPr lang="pl-PL" i="1" dirty="0" smtClean="0">
                            <a:latin typeface="Cambria Math" panose="02040503050406030204" pitchFamily="18" charset="0"/>
                          </a:rPr>
                          <m:t>0.24</m:t>
                        </m:r>
                      </m:den>
                    </m:f>
                    <m:r>
                      <a:rPr lang="pl-PL" i="1" dirty="0" smtClean="0">
                        <a:latin typeface="Cambria Math" panose="02040503050406030204" pitchFamily="18" charset="0"/>
                      </a:rPr>
                      <m:t>=±0.25→±0.25⋅0.24+5.85=(5.79,5.91)</m:t>
                    </m:r>
                  </m:oMath>
                </a14:m>
                <a:endParaRPr lang="en-US" dirty="0"/>
              </a:p>
            </p:txBody>
          </p:sp>
        </mc:Choice>
        <mc:Fallback xmlns="">
          <p:sp>
            <p:nvSpPr>
              <p:cNvPr id="3" name="Content Placeholder 2">
                <a:extLst>
                  <a:ext uri="{FF2B5EF4-FFF2-40B4-BE49-F238E27FC236}">
                    <a16:creationId xmlns:a16="http://schemas.microsoft.com/office/drawing/2014/main" id="{90E6EAD5-D63F-C456-D997-BA81AF941C4F}"/>
                  </a:ext>
                </a:extLst>
              </p:cNvPr>
              <p:cNvSpPr>
                <a:spLocks noGrp="1" noRot="1" noChangeAspect="1" noMove="1" noResize="1" noEditPoints="1" noAdjustHandles="1" noChangeArrowheads="1" noChangeShapeType="1" noTextEdit="1"/>
              </p:cNvSpPr>
              <p:nvPr>
                <p:ph idx="1"/>
              </p:nvPr>
            </p:nvSpPr>
            <p:spPr>
              <a:blipFill>
                <a:blip r:embed="rId2"/>
                <a:stretch>
                  <a:fillRect l="-1455" t="-810" r="-1333"/>
                </a:stretch>
              </a:blipFill>
            </p:spPr>
            <p:txBody>
              <a:bodyPr/>
              <a:lstStyle/>
              <a:p>
                <a:r>
                  <a:rPr lang="en-US">
                    <a:noFill/>
                  </a:rPr>
                  <a:t> </a:t>
                </a:r>
              </a:p>
            </p:txBody>
          </p:sp>
        </mc:Fallback>
      </mc:AlternateContent>
    </p:spTree>
    <p:extLst>
      <p:ext uri="{BB962C8B-B14F-4D97-AF65-F5344CB8AC3E}">
        <p14:creationId xmlns:p14="http://schemas.microsoft.com/office/powerpoint/2010/main" val="13243473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E9A2A-1AA5-ED92-8CEC-D997A6E3597E}"/>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FAC985B-EA53-ECED-9855-B73449928B81}"/>
              </a:ext>
            </a:extLst>
          </p:cNvPr>
          <p:cNvSpPr>
            <a:spLocks noGrp="1"/>
          </p:cNvSpPr>
          <p:nvPr>
            <p:ph idx="1"/>
          </p:nvPr>
        </p:nvSpPr>
        <p:spPr/>
        <p:txBody>
          <a:bodyPr/>
          <a:lstStyle/>
          <a:p>
            <a:r>
              <a:rPr lang="en-US" dirty="0"/>
              <a:t>In the United States the ages 13 to 55+ of smartphone users approximately follow a normal distribution with approximate mean and standard deviation of 36.9 years and 13.9 years respectively. Using this information, answer the following questions (round answers to one decimal place).</a:t>
            </a:r>
          </a:p>
          <a:p>
            <a:r>
              <a:rPr lang="en-US" dirty="0"/>
              <a:t>a. Calculate the interquartile range (IQR).</a:t>
            </a:r>
          </a:p>
          <a:p>
            <a:r>
              <a:rPr lang="en-US" dirty="0"/>
              <a:t>b. Forty percent of the smartphone users from 13 to 55+ are at least what age?</a:t>
            </a:r>
          </a:p>
        </p:txBody>
      </p:sp>
      <p:sp>
        <p:nvSpPr>
          <p:cNvPr id="4" name="Slide Number Placeholder 3">
            <a:extLst>
              <a:ext uri="{FF2B5EF4-FFF2-40B4-BE49-F238E27FC236}">
                <a16:creationId xmlns:a16="http://schemas.microsoft.com/office/drawing/2014/main" id="{B04AC3AE-88B3-082F-1A61-3E9989A8218C}"/>
              </a:ext>
            </a:extLst>
          </p:cNvPr>
          <p:cNvSpPr>
            <a:spLocks noGrp="1"/>
          </p:cNvSpPr>
          <p:nvPr>
            <p:ph type="sldNum" sz="quarter" idx="12"/>
          </p:nvPr>
        </p:nvSpPr>
        <p:spPr/>
        <p:txBody>
          <a:bodyPr/>
          <a:lstStyle/>
          <a:p>
            <a:fld id="{3A98EE3D-8CD1-4C3F-BD1C-C98C9596463C}" type="slidenum">
              <a:rPr lang="en-US" smtClean="0"/>
              <a:t>39</a:t>
            </a:fld>
            <a:endParaRPr lang="en-US" dirty="0"/>
          </a:p>
        </p:txBody>
      </p:sp>
    </p:spTree>
    <p:extLst>
      <p:ext uri="{BB962C8B-B14F-4D97-AF65-F5344CB8AC3E}">
        <p14:creationId xmlns:p14="http://schemas.microsoft.com/office/powerpoint/2010/main" val="3019846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A44EC-6C66-70F2-107F-3A0ADCF9B48B}"/>
              </a:ext>
            </a:extLst>
          </p:cNvPr>
          <p:cNvSpPr>
            <a:spLocks noGrp="1"/>
          </p:cNvSpPr>
          <p:nvPr>
            <p:ph type="title"/>
          </p:nvPr>
        </p:nvSpPr>
        <p:spPr/>
        <p:txBody>
          <a:bodyPr/>
          <a:lstStyle/>
          <a:p>
            <a:r>
              <a:rPr lang="en-US" dirty="0"/>
              <a:t>The Normal Distribution</a:t>
            </a:r>
          </a:p>
        </p:txBody>
      </p:sp>
      <p:sp>
        <p:nvSpPr>
          <p:cNvPr id="3" name="Content Placeholder 2">
            <a:extLst>
              <a:ext uri="{FF2B5EF4-FFF2-40B4-BE49-F238E27FC236}">
                <a16:creationId xmlns:a16="http://schemas.microsoft.com/office/drawing/2014/main" id="{9CE00CD3-6891-7D29-860D-B05B0EFAB480}"/>
              </a:ext>
            </a:extLst>
          </p:cNvPr>
          <p:cNvSpPr>
            <a:spLocks noGrp="1"/>
          </p:cNvSpPr>
          <p:nvPr>
            <p:ph idx="1"/>
          </p:nvPr>
        </p:nvSpPr>
        <p:spPr/>
        <p:txBody>
          <a:bodyPr>
            <a:normAutofit/>
          </a:bodyPr>
          <a:lstStyle/>
          <a:p>
            <a:pPr>
              <a:buFont typeface="Arial" panose="020B0604020202020204" pitchFamily="34" charset="0"/>
              <a:buChar char="•"/>
            </a:pPr>
            <a:r>
              <a:rPr lang="en-US" sz="2000" dirty="0"/>
              <a:t>The normal, a continuous distribution, is the most important of all the distributions. It is widely used and even more widely abused. </a:t>
            </a:r>
          </a:p>
          <a:p>
            <a:pPr>
              <a:buFont typeface="Arial" panose="020B0604020202020204" pitchFamily="34" charset="0"/>
              <a:buChar char="•"/>
            </a:pPr>
            <a:r>
              <a:rPr lang="en-US" sz="2000" dirty="0"/>
              <a:t>Its graph is bell-shaped. You see the bell curve in almost all disciplines. Two important points about this curve are:</a:t>
            </a:r>
          </a:p>
          <a:p>
            <a:r>
              <a:rPr lang="en-US" sz="2000" dirty="0"/>
              <a:t>1. The curve is symmetrical about a vertical line drawn through the mean, </a:t>
            </a:r>
            <a:r>
              <a:rPr lang="en-US" sz="2000" i="1" dirty="0"/>
              <a:t>μ</a:t>
            </a:r>
            <a:r>
              <a:rPr lang="en-US" sz="2000" dirty="0"/>
              <a:t>. </a:t>
            </a:r>
          </a:p>
          <a:p>
            <a:r>
              <a:rPr lang="en-US" sz="2000" dirty="0"/>
              <a:t>2. The area under the curve must equal one</a:t>
            </a:r>
          </a:p>
          <a:p>
            <a:endParaRPr lang="en-US" sz="2000" dirty="0"/>
          </a:p>
        </p:txBody>
      </p:sp>
      <p:sp>
        <p:nvSpPr>
          <p:cNvPr id="4" name="Slide Number Placeholder 3">
            <a:extLst>
              <a:ext uri="{FF2B5EF4-FFF2-40B4-BE49-F238E27FC236}">
                <a16:creationId xmlns:a16="http://schemas.microsoft.com/office/drawing/2014/main" id="{D526E71B-7E31-C10E-35CD-0A6FB62F42A6}"/>
              </a:ext>
            </a:extLst>
          </p:cNvPr>
          <p:cNvSpPr>
            <a:spLocks noGrp="1"/>
          </p:cNvSpPr>
          <p:nvPr>
            <p:ph type="sldNum" sz="quarter" idx="12"/>
          </p:nvPr>
        </p:nvSpPr>
        <p:spPr/>
        <p:txBody>
          <a:bodyPr/>
          <a:lstStyle/>
          <a:p>
            <a:fld id="{3A98EE3D-8CD1-4C3F-BD1C-C98C9596463C}" type="slidenum">
              <a:rPr lang="en-US" smtClean="0"/>
              <a:t>4</a:t>
            </a:fld>
            <a:endParaRPr lang="en-US" dirty="0"/>
          </a:p>
        </p:txBody>
      </p:sp>
      <p:pic>
        <p:nvPicPr>
          <p:cNvPr id="5" name="Picture Placeholder 3" descr="fig-ch06_01_01.jpg" title="Normal Curve">
            <a:extLst>
              <a:ext uri="{FF2B5EF4-FFF2-40B4-BE49-F238E27FC236}">
                <a16:creationId xmlns:a16="http://schemas.microsoft.com/office/drawing/2014/main" id="{EC9122FA-D896-A96B-58F1-82F96327F4E9}"/>
              </a:ext>
            </a:extLst>
          </p:cNvPr>
          <p:cNvPicPr>
            <a:picLocks noChangeAspect="1"/>
          </p:cNvPicPr>
          <p:nvPr/>
        </p:nvPicPr>
        <p:blipFill>
          <a:blip r:embed="rId2">
            <a:extLst>
              <a:ext uri="{28A0092B-C50C-407E-A947-70E740481C1C}">
                <a14:useLocalDpi xmlns:a14="http://schemas.microsoft.com/office/drawing/2010/main" val="0"/>
              </a:ext>
            </a:extLst>
          </a:blip>
          <a:srcRect l="-4162" r="-4162"/>
          <a:stretch>
            <a:fillRect/>
          </a:stretch>
        </p:blipFill>
        <p:spPr>
          <a:xfrm>
            <a:off x="6096000" y="4333424"/>
            <a:ext cx="4203092" cy="1824541"/>
          </a:xfrm>
          <a:prstGeom prst="rect">
            <a:avLst/>
          </a:prstGeom>
        </p:spPr>
      </p:pic>
    </p:spTree>
    <p:extLst>
      <p:ext uri="{BB962C8B-B14F-4D97-AF65-F5344CB8AC3E}">
        <p14:creationId xmlns:p14="http://schemas.microsoft.com/office/powerpoint/2010/main" val="3720177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48CD-620A-3AFC-7075-FC94470B6C0C}"/>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49A9BFF3-AFC7-363B-C960-3FAE47EB489E}"/>
              </a:ext>
            </a:extLst>
          </p:cNvPr>
          <p:cNvSpPr>
            <a:spLocks noGrp="1"/>
          </p:cNvSpPr>
          <p:nvPr>
            <p:ph idx="1"/>
          </p:nvPr>
        </p:nvSpPr>
        <p:spPr/>
        <p:txBody>
          <a:bodyPr>
            <a:normAutofit/>
          </a:bodyPr>
          <a:lstStyle/>
          <a:p>
            <a:pPr algn="l"/>
            <a:r>
              <a:rPr lang="en-US" b="0" i="0" dirty="0">
                <a:solidFill>
                  <a:srgbClr val="424242"/>
                </a:solidFill>
                <a:effectLst/>
              </a:rPr>
              <a:t>a.</a:t>
            </a:r>
          </a:p>
          <a:p>
            <a:pPr algn="l">
              <a:buFont typeface="Arial" panose="020B0604020202020204" pitchFamily="34" charset="0"/>
              <a:buChar char="•"/>
            </a:pPr>
            <a:r>
              <a:rPr lang="en-US" b="0" i="1" dirty="0">
                <a:solidFill>
                  <a:srgbClr val="424242"/>
                </a:solidFill>
                <a:effectLst/>
              </a:rPr>
              <a:t>IQR</a:t>
            </a:r>
            <a:r>
              <a:rPr lang="en-US" b="0" i="0" dirty="0">
                <a:solidFill>
                  <a:srgbClr val="424242"/>
                </a:solidFill>
                <a:effectLst/>
              </a:rPr>
              <a:t> = </a:t>
            </a:r>
            <a:r>
              <a:rPr lang="en-US" b="0" i="1" dirty="0">
                <a:solidFill>
                  <a:srgbClr val="424242"/>
                </a:solidFill>
                <a:effectLst/>
              </a:rPr>
              <a:t>Q</a:t>
            </a:r>
            <a:r>
              <a:rPr lang="en-US" b="0" i="0" baseline="-25000" dirty="0">
                <a:solidFill>
                  <a:srgbClr val="424242"/>
                </a:solidFill>
                <a:effectLst/>
              </a:rPr>
              <a:t>3</a:t>
            </a:r>
            <a:r>
              <a:rPr lang="en-US" b="0" i="0" dirty="0">
                <a:solidFill>
                  <a:srgbClr val="424242"/>
                </a:solidFill>
                <a:effectLst/>
              </a:rPr>
              <a:t> – </a:t>
            </a:r>
            <a:r>
              <a:rPr lang="en-US" b="0" i="1" dirty="0">
                <a:solidFill>
                  <a:srgbClr val="424242"/>
                </a:solidFill>
                <a:effectLst/>
              </a:rPr>
              <a:t>Q</a:t>
            </a:r>
            <a:r>
              <a:rPr lang="en-US" b="0" i="0" baseline="-25000" dirty="0">
                <a:solidFill>
                  <a:srgbClr val="424242"/>
                </a:solidFill>
                <a:effectLst/>
              </a:rPr>
              <a:t>1</a:t>
            </a:r>
            <a:endParaRPr lang="en-US" b="0" i="0" dirty="0">
              <a:solidFill>
                <a:srgbClr val="424242"/>
              </a:solidFill>
              <a:effectLst/>
            </a:endParaRPr>
          </a:p>
          <a:p>
            <a:pPr algn="l">
              <a:buFont typeface="Arial" panose="020B0604020202020204" pitchFamily="34" charset="0"/>
              <a:buChar char="•"/>
            </a:pPr>
            <a:r>
              <a:rPr lang="en-US" b="0" i="0" dirty="0">
                <a:solidFill>
                  <a:srgbClr val="424242"/>
                </a:solidFill>
                <a:effectLst/>
              </a:rPr>
              <a:t>Calculate </a:t>
            </a:r>
            <a:r>
              <a:rPr lang="en-US" b="0" i="1" dirty="0">
                <a:solidFill>
                  <a:srgbClr val="424242"/>
                </a:solidFill>
                <a:effectLst/>
              </a:rPr>
              <a:t>Q</a:t>
            </a:r>
            <a:r>
              <a:rPr lang="en-US" b="0" i="0" baseline="-25000" dirty="0">
                <a:solidFill>
                  <a:srgbClr val="424242"/>
                </a:solidFill>
                <a:effectLst/>
              </a:rPr>
              <a:t>3</a:t>
            </a:r>
            <a:r>
              <a:rPr lang="en-US" b="0" i="0" dirty="0">
                <a:solidFill>
                  <a:srgbClr val="424242"/>
                </a:solidFill>
                <a:effectLst/>
              </a:rPr>
              <a:t> = 75</a:t>
            </a:r>
            <a:r>
              <a:rPr lang="en-US" b="0" i="0" baseline="30000" dirty="0">
                <a:solidFill>
                  <a:srgbClr val="424242"/>
                </a:solidFill>
                <a:effectLst/>
              </a:rPr>
              <a:t>th</a:t>
            </a:r>
            <a:r>
              <a:rPr lang="en-US" b="0" i="0" dirty="0">
                <a:solidFill>
                  <a:srgbClr val="424242"/>
                </a:solidFill>
                <a:effectLst/>
              </a:rPr>
              <a:t> percentile and </a:t>
            </a:r>
            <a:r>
              <a:rPr lang="en-US" b="0" i="1" dirty="0">
                <a:solidFill>
                  <a:srgbClr val="424242"/>
                </a:solidFill>
                <a:effectLst/>
              </a:rPr>
              <a:t>Q</a:t>
            </a:r>
            <a:r>
              <a:rPr lang="en-US" b="0" i="0" baseline="-25000" dirty="0">
                <a:solidFill>
                  <a:srgbClr val="424242"/>
                </a:solidFill>
                <a:effectLst/>
              </a:rPr>
              <a:t>1</a:t>
            </a:r>
            <a:r>
              <a:rPr lang="en-US" b="0" i="0" dirty="0">
                <a:solidFill>
                  <a:srgbClr val="424242"/>
                </a:solidFill>
                <a:effectLst/>
              </a:rPr>
              <a:t> = 25</a:t>
            </a:r>
            <a:r>
              <a:rPr lang="en-US" b="0" i="0" baseline="30000" dirty="0">
                <a:solidFill>
                  <a:srgbClr val="424242"/>
                </a:solidFill>
                <a:effectLst/>
              </a:rPr>
              <a:t>th</a:t>
            </a:r>
            <a:r>
              <a:rPr lang="en-US" b="0" i="0" dirty="0">
                <a:solidFill>
                  <a:srgbClr val="424242"/>
                </a:solidFill>
                <a:effectLst/>
              </a:rPr>
              <a:t> percentile.</a:t>
            </a:r>
          </a:p>
          <a:p>
            <a:pPr algn="l">
              <a:buFont typeface="Arial" panose="020B0604020202020204" pitchFamily="34" charset="0"/>
              <a:buChar char="•"/>
            </a:pPr>
            <a:r>
              <a:rPr lang="en-US" b="0" i="0" dirty="0" err="1">
                <a:solidFill>
                  <a:srgbClr val="424242"/>
                </a:solidFill>
                <a:effectLst/>
              </a:rPr>
              <a:t>invNorm</a:t>
            </a:r>
            <a:r>
              <a:rPr lang="en-US" b="0" i="0" dirty="0">
                <a:solidFill>
                  <a:srgbClr val="424242"/>
                </a:solidFill>
                <a:effectLst/>
              </a:rPr>
              <a:t>(0.75,36.9,13.9) = </a:t>
            </a:r>
            <a:r>
              <a:rPr lang="en-US" b="0" i="1" dirty="0">
                <a:solidFill>
                  <a:srgbClr val="424242"/>
                </a:solidFill>
                <a:effectLst/>
              </a:rPr>
              <a:t>Q</a:t>
            </a:r>
            <a:r>
              <a:rPr lang="en-US" b="0" i="0" baseline="-25000" dirty="0">
                <a:solidFill>
                  <a:srgbClr val="424242"/>
                </a:solidFill>
                <a:effectLst/>
              </a:rPr>
              <a:t>3</a:t>
            </a:r>
            <a:r>
              <a:rPr lang="en-US" b="0" i="0" dirty="0">
                <a:solidFill>
                  <a:srgbClr val="424242"/>
                </a:solidFill>
                <a:effectLst/>
              </a:rPr>
              <a:t> = 46.2754</a:t>
            </a:r>
          </a:p>
          <a:p>
            <a:pPr algn="l">
              <a:buFont typeface="Arial" panose="020B0604020202020204" pitchFamily="34" charset="0"/>
              <a:buChar char="•"/>
            </a:pPr>
            <a:r>
              <a:rPr lang="en-US" b="0" i="0" dirty="0" err="1">
                <a:solidFill>
                  <a:srgbClr val="424242"/>
                </a:solidFill>
                <a:effectLst/>
              </a:rPr>
              <a:t>invNorm</a:t>
            </a:r>
            <a:r>
              <a:rPr lang="en-US" b="0" i="0" dirty="0">
                <a:solidFill>
                  <a:srgbClr val="424242"/>
                </a:solidFill>
                <a:effectLst/>
              </a:rPr>
              <a:t>(0.25,36.9,13.9) = </a:t>
            </a:r>
            <a:r>
              <a:rPr lang="en-US" b="0" i="1" dirty="0">
                <a:solidFill>
                  <a:srgbClr val="424242"/>
                </a:solidFill>
                <a:effectLst/>
              </a:rPr>
              <a:t>Q</a:t>
            </a:r>
            <a:r>
              <a:rPr lang="en-US" b="0" i="0" baseline="-25000" dirty="0">
                <a:solidFill>
                  <a:srgbClr val="424242"/>
                </a:solidFill>
                <a:effectLst/>
              </a:rPr>
              <a:t>1</a:t>
            </a:r>
            <a:r>
              <a:rPr lang="en-US" b="0" i="0" dirty="0">
                <a:solidFill>
                  <a:srgbClr val="424242"/>
                </a:solidFill>
                <a:effectLst/>
              </a:rPr>
              <a:t> = 27.5246</a:t>
            </a:r>
          </a:p>
          <a:p>
            <a:pPr algn="l">
              <a:buFont typeface="Arial" panose="020B0604020202020204" pitchFamily="34" charset="0"/>
              <a:buChar char="•"/>
            </a:pPr>
            <a:r>
              <a:rPr lang="en-US" b="0" i="1" dirty="0">
                <a:solidFill>
                  <a:srgbClr val="424242"/>
                </a:solidFill>
                <a:effectLst/>
              </a:rPr>
              <a:t>IQR</a:t>
            </a:r>
            <a:r>
              <a:rPr lang="en-US" b="0" i="0" dirty="0">
                <a:solidFill>
                  <a:srgbClr val="424242"/>
                </a:solidFill>
                <a:effectLst/>
              </a:rPr>
              <a:t> = </a:t>
            </a:r>
            <a:r>
              <a:rPr lang="en-US" b="0" i="1" dirty="0">
                <a:solidFill>
                  <a:srgbClr val="424242"/>
                </a:solidFill>
                <a:effectLst/>
              </a:rPr>
              <a:t>Q</a:t>
            </a:r>
            <a:r>
              <a:rPr lang="en-US" b="0" i="0" baseline="-25000" dirty="0">
                <a:solidFill>
                  <a:srgbClr val="424242"/>
                </a:solidFill>
                <a:effectLst/>
              </a:rPr>
              <a:t>3</a:t>
            </a:r>
            <a:r>
              <a:rPr lang="en-US" b="0" i="0" dirty="0">
                <a:solidFill>
                  <a:srgbClr val="424242"/>
                </a:solidFill>
                <a:effectLst/>
              </a:rPr>
              <a:t> – </a:t>
            </a:r>
            <a:r>
              <a:rPr lang="en-US" b="0" i="1" dirty="0">
                <a:solidFill>
                  <a:srgbClr val="424242"/>
                </a:solidFill>
                <a:effectLst/>
              </a:rPr>
              <a:t>Q</a:t>
            </a:r>
            <a:r>
              <a:rPr lang="en-US" b="0" i="0" baseline="-25000" dirty="0">
                <a:solidFill>
                  <a:srgbClr val="424242"/>
                </a:solidFill>
                <a:effectLst/>
              </a:rPr>
              <a:t>1</a:t>
            </a:r>
            <a:r>
              <a:rPr lang="en-US" b="0" i="0" dirty="0">
                <a:solidFill>
                  <a:srgbClr val="424242"/>
                </a:solidFill>
                <a:effectLst/>
              </a:rPr>
              <a:t> = 18.8</a:t>
            </a:r>
          </a:p>
          <a:p>
            <a:endParaRPr lang="en-US" dirty="0"/>
          </a:p>
        </p:txBody>
      </p:sp>
      <p:sp>
        <p:nvSpPr>
          <p:cNvPr id="4" name="Slide Number Placeholder 3">
            <a:extLst>
              <a:ext uri="{FF2B5EF4-FFF2-40B4-BE49-F238E27FC236}">
                <a16:creationId xmlns:a16="http://schemas.microsoft.com/office/drawing/2014/main" id="{31D99049-AEAB-AC5B-AB92-73E5FC5F25E1}"/>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11808722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A25BF-A05D-EBFE-40E7-10F3E4E5B1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B9858B-BEFA-06C6-B0D3-44DD73883098}"/>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44FDC824-0A95-AB48-5A3D-831D8BB641AB}"/>
              </a:ext>
            </a:extLst>
          </p:cNvPr>
          <p:cNvSpPr>
            <a:spLocks noGrp="1"/>
          </p:cNvSpPr>
          <p:nvPr>
            <p:ph idx="1"/>
          </p:nvPr>
        </p:nvSpPr>
        <p:spPr/>
        <p:txBody>
          <a:bodyPr>
            <a:normAutofit lnSpcReduction="10000"/>
          </a:bodyPr>
          <a:lstStyle/>
          <a:p>
            <a:pPr algn="l"/>
            <a:r>
              <a:rPr lang="en-US" b="0" i="0" dirty="0">
                <a:solidFill>
                  <a:srgbClr val="424242"/>
                </a:solidFill>
                <a:effectLst/>
              </a:rPr>
              <a:t>b.</a:t>
            </a:r>
          </a:p>
          <a:p>
            <a:pPr algn="l">
              <a:buFont typeface="Arial" panose="020B0604020202020204" pitchFamily="34" charset="0"/>
              <a:buChar char="•"/>
            </a:pPr>
            <a:r>
              <a:rPr lang="en-US" b="0" i="0" dirty="0">
                <a:solidFill>
                  <a:srgbClr val="424242"/>
                </a:solidFill>
                <a:effectLst/>
              </a:rPr>
              <a:t>Find </a:t>
            </a:r>
            <a:r>
              <a:rPr lang="en-US" b="0" i="1" dirty="0">
                <a:solidFill>
                  <a:srgbClr val="424242"/>
                </a:solidFill>
                <a:effectLst/>
              </a:rPr>
              <a:t>k</a:t>
            </a:r>
            <a:r>
              <a:rPr lang="en-US" b="0" i="0" dirty="0">
                <a:solidFill>
                  <a:srgbClr val="424242"/>
                </a:solidFill>
                <a:effectLst/>
              </a:rPr>
              <a:t> where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x</a:t>
            </a:r>
            <a:r>
              <a:rPr lang="en-US" b="0" i="0" dirty="0">
                <a:solidFill>
                  <a:srgbClr val="424242"/>
                </a:solidFill>
                <a:effectLst/>
              </a:rPr>
              <a:t> ≥ </a:t>
            </a:r>
            <a:r>
              <a:rPr lang="en-US" b="0" i="1" dirty="0">
                <a:solidFill>
                  <a:srgbClr val="424242"/>
                </a:solidFill>
                <a:effectLst/>
              </a:rPr>
              <a:t>k</a:t>
            </a:r>
            <a:r>
              <a:rPr lang="en-US" b="0" i="0" dirty="0">
                <a:solidFill>
                  <a:srgbClr val="424242"/>
                </a:solidFill>
                <a:effectLst/>
              </a:rPr>
              <a:t>) = 0.40 ("At least" translates to "greater than or equal to.")</a:t>
            </a:r>
          </a:p>
          <a:p>
            <a:pPr algn="l">
              <a:buFont typeface="Arial" panose="020B0604020202020204" pitchFamily="34" charset="0"/>
              <a:buChar char="•"/>
            </a:pPr>
            <a:r>
              <a:rPr lang="en-US" b="0" i="0" dirty="0">
                <a:solidFill>
                  <a:srgbClr val="424242"/>
                </a:solidFill>
                <a:effectLst/>
              </a:rPr>
              <a:t>0.40 = the area to the right.</a:t>
            </a:r>
          </a:p>
          <a:p>
            <a:pPr algn="l">
              <a:buFont typeface="Arial" panose="020B0604020202020204" pitchFamily="34" charset="0"/>
              <a:buChar char="•"/>
            </a:pPr>
            <a:r>
              <a:rPr lang="en-US" b="0" i="0" dirty="0">
                <a:solidFill>
                  <a:srgbClr val="424242"/>
                </a:solidFill>
                <a:effectLst/>
              </a:rPr>
              <a:t>Area to the left = 1 – 0.40 = 0.60.</a:t>
            </a:r>
          </a:p>
          <a:p>
            <a:pPr algn="l">
              <a:buFont typeface="Arial" panose="020B0604020202020204" pitchFamily="34" charset="0"/>
              <a:buChar char="•"/>
            </a:pPr>
            <a:r>
              <a:rPr lang="en-US" b="0" i="0" dirty="0">
                <a:solidFill>
                  <a:srgbClr val="424242"/>
                </a:solidFill>
                <a:effectLst/>
              </a:rPr>
              <a:t>The area to the left of </a:t>
            </a:r>
            <a:r>
              <a:rPr lang="en-US" b="0" i="1" dirty="0">
                <a:solidFill>
                  <a:srgbClr val="424242"/>
                </a:solidFill>
                <a:effectLst/>
              </a:rPr>
              <a:t>k</a:t>
            </a:r>
            <a:r>
              <a:rPr lang="en-US" b="0" i="0" dirty="0">
                <a:solidFill>
                  <a:srgbClr val="424242"/>
                </a:solidFill>
                <a:effectLst/>
              </a:rPr>
              <a:t> = 0.60.</a:t>
            </a:r>
          </a:p>
          <a:p>
            <a:pPr algn="l">
              <a:buFont typeface="Arial" panose="020B0604020202020204" pitchFamily="34" charset="0"/>
              <a:buChar char="•"/>
            </a:pPr>
            <a:r>
              <a:rPr lang="en-US" b="0" i="0" dirty="0" err="1">
                <a:solidFill>
                  <a:srgbClr val="424242"/>
                </a:solidFill>
                <a:effectLst/>
              </a:rPr>
              <a:t>invNorm</a:t>
            </a:r>
            <a:r>
              <a:rPr lang="en-US" b="0" i="0" dirty="0">
                <a:solidFill>
                  <a:srgbClr val="424242"/>
                </a:solidFill>
                <a:effectLst/>
              </a:rPr>
              <a:t>(0.60,36.9,13.9) = 40.4215.</a:t>
            </a:r>
          </a:p>
          <a:p>
            <a:pPr algn="l">
              <a:buFont typeface="Arial" panose="020B0604020202020204" pitchFamily="34" charset="0"/>
              <a:buChar char="•"/>
            </a:pPr>
            <a:r>
              <a:rPr lang="en-US" b="0" i="1" dirty="0">
                <a:solidFill>
                  <a:srgbClr val="424242"/>
                </a:solidFill>
                <a:effectLst/>
              </a:rPr>
              <a:t>k</a:t>
            </a:r>
            <a:r>
              <a:rPr lang="en-US" b="0" i="0" dirty="0">
                <a:solidFill>
                  <a:srgbClr val="424242"/>
                </a:solidFill>
                <a:effectLst/>
              </a:rPr>
              <a:t> = 40.4.</a:t>
            </a:r>
          </a:p>
          <a:p>
            <a:pPr algn="l">
              <a:buFont typeface="Arial" panose="020B0604020202020204" pitchFamily="34" charset="0"/>
              <a:buChar char="•"/>
            </a:pPr>
            <a:r>
              <a:rPr lang="en-US" b="0" i="0" dirty="0">
                <a:solidFill>
                  <a:srgbClr val="424242"/>
                </a:solidFill>
                <a:effectLst/>
              </a:rPr>
              <a:t>Forty percent of the smartphone users from 13 to 55+ are at least 40.4 years.</a:t>
            </a:r>
          </a:p>
          <a:p>
            <a:endParaRPr lang="en-US" dirty="0"/>
          </a:p>
        </p:txBody>
      </p:sp>
      <p:sp>
        <p:nvSpPr>
          <p:cNvPr id="4" name="Slide Number Placeholder 3">
            <a:extLst>
              <a:ext uri="{FF2B5EF4-FFF2-40B4-BE49-F238E27FC236}">
                <a16:creationId xmlns:a16="http://schemas.microsoft.com/office/drawing/2014/main" id="{A77DDFE2-A517-F52B-328A-3AF7E35E3D4C}"/>
              </a:ext>
            </a:extLst>
          </p:cNvPr>
          <p:cNvSpPr>
            <a:spLocks noGrp="1"/>
          </p:cNvSpPr>
          <p:nvPr>
            <p:ph type="sldNum" sz="quarter" idx="12"/>
          </p:nvPr>
        </p:nvSpPr>
        <p:spPr/>
        <p:txBody>
          <a:bodyPr/>
          <a:lstStyle/>
          <a:p>
            <a:fld id="{3A98EE3D-8CD1-4C3F-BD1C-C98C9596463C}" type="slidenum">
              <a:rPr lang="en-US" smtClean="0"/>
              <a:t>41</a:t>
            </a:fld>
            <a:endParaRPr lang="en-US" dirty="0"/>
          </a:p>
        </p:txBody>
      </p:sp>
    </p:spTree>
    <p:extLst>
      <p:ext uri="{BB962C8B-B14F-4D97-AF65-F5344CB8AC3E}">
        <p14:creationId xmlns:p14="http://schemas.microsoft.com/office/powerpoint/2010/main" val="34746168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B07E0-DC3B-E657-B3CF-99C793471B70}"/>
              </a:ext>
            </a:extLst>
          </p:cNvPr>
          <p:cNvSpPr>
            <a:spLocks noGrp="1"/>
          </p:cNvSpPr>
          <p:nvPr>
            <p:ph type="ctrTitle"/>
          </p:nvPr>
        </p:nvSpPr>
        <p:spPr/>
        <p:txBody>
          <a:bodyPr>
            <a:normAutofit/>
          </a:bodyPr>
          <a:lstStyle/>
          <a:p>
            <a:r>
              <a:rPr lang="en-US" sz="6500" dirty="0"/>
              <a:t>Estimating the Binomial Distribution with the Normal Distribution</a:t>
            </a:r>
          </a:p>
        </p:txBody>
      </p:sp>
      <p:sp>
        <p:nvSpPr>
          <p:cNvPr id="3" name="Subtitle 2">
            <a:extLst>
              <a:ext uri="{FF2B5EF4-FFF2-40B4-BE49-F238E27FC236}">
                <a16:creationId xmlns:a16="http://schemas.microsoft.com/office/drawing/2014/main" id="{138A1030-ED7B-BD4A-8ED9-5A5743B50A92}"/>
              </a:ext>
            </a:extLst>
          </p:cNvPr>
          <p:cNvSpPr>
            <a:spLocks noGrp="1"/>
          </p:cNvSpPr>
          <p:nvPr>
            <p:ph type="subTitle" idx="1"/>
          </p:nvPr>
        </p:nvSpPr>
        <p:spPr/>
        <p:txBody>
          <a:bodyPr/>
          <a:lstStyle/>
          <a:p>
            <a:r>
              <a:rPr lang="en-US" dirty="0"/>
              <a:t>Additional material (taken from the </a:t>
            </a:r>
            <a:r>
              <a:rPr lang="en-US" dirty="0" err="1"/>
              <a:t>openstax</a:t>
            </a:r>
            <a:r>
              <a:rPr lang="en-US" dirty="0"/>
              <a:t> business statistics text)</a:t>
            </a:r>
          </a:p>
        </p:txBody>
      </p:sp>
    </p:spTree>
    <p:extLst>
      <p:ext uri="{BB962C8B-B14F-4D97-AF65-F5344CB8AC3E}">
        <p14:creationId xmlns:p14="http://schemas.microsoft.com/office/powerpoint/2010/main" val="42770250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9EFB2-439C-A208-9EFA-8E1DA7CC12A9}"/>
              </a:ext>
            </a:extLst>
          </p:cNvPr>
          <p:cNvSpPr>
            <a:spLocks noGrp="1"/>
          </p:cNvSpPr>
          <p:nvPr>
            <p:ph type="title"/>
          </p:nvPr>
        </p:nvSpPr>
        <p:spPr/>
        <p:txBody>
          <a:bodyPr>
            <a:normAutofit/>
          </a:bodyPr>
          <a:lstStyle/>
          <a:p>
            <a:r>
              <a:rPr lang="en-US" sz="4000" dirty="0"/>
              <a:t>The Binomial Process can be Estimated with the Normal Distribution</a:t>
            </a:r>
          </a:p>
        </p:txBody>
      </p:sp>
      <p:sp>
        <p:nvSpPr>
          <p:cNvPr id="3" name="Content Placeholder 2">
            <a:extLst>
              <a:ext uri="{FF2B5EF4-FFF2-40B4-BE49-F238E27FC236}">
                <a16:creationId xmlns:a16="http://schemas.microsoft.com/office/drawing/2014/main" id="{8EA3ADBC-FDB6-F4D0-F04C-D2A5DE743732}"/>
              </a:ext>
            </a:extLst>
          </p:cNvPr>
          <p:cNvSpPr>
            <a:spLocks noGrp="1"/>
          </p:cNvSpPr>
          <p:nvPr>
            <p:ph idx="1"/>
          </p:nvPr>
        </p:nvSpPr>
        <p:spPr/>
        <p:txBody>
          <a:bodyPr/>
          <a:lstStyle/>
          <a:p>
            <a:pPr>
              <a:buFont typeface="Arial" panose="020B0604020202020204" pitchFamily="34" charset="0"/>
              <a:buChar char="•"/>
            </a:pPr>
            <a:r>
              <a:rPr lang="en-US" dirty="0"/>
              <a:t> </a:t>
            </a:r>
            <a:r>
              <a:rPr lang="en-US" b="0" i="0" dirty="0">
                <a:solidFill>
                  <a:srgbClr val="424242"/>
                </a:solidFill>
                <a:effectLst/>
              </a:rPr>
              <a:t>We found earlier that various probability density functions are the limiting distributions of others; thus, we can estimate one with another under certain circumstances. </a:t>
            </a:r>
          </a:p>
          <a:p>
            <a:pPr>
              <a:buFont typeface="Arial" panose="020B0604020202020204" pitchFamily="34" charset="0"/>
              <a:buChar char="•"/>
            </a:pPr>
            <a:r>
              <a:rPr lang="en-US" b="0" i="0" dirty="0">
                <a:solidFill>
                  <a:srgbClr val="424242"/>
                </a:solidFill>
                <a:effectLst/>
              </a:rPr>
              <a:t>We will find here that the normal distribution can be used to estimate a binomial process. You can see how this would work in certain circumstances: </a:t>
            </a:r>
            <a:endParaRPr lang="en-US" dirty="0"/>
          </a:p>
        </p:txBody>
      </p:sp>
      <p:pic>
        <p:nvPicPr>
          <p:cNvPr id="23554" name="Picture 2" descr="A histogram showing the frequency distribution of flipping three coins where x represents the number of heads. The vertical y axis represents Probability. Each bar has a label on the horizontal axis in the center of the bar. The labels are 0, 1, 2, 3. The height of the bar representing 0 heads is 1/8. The height of the bar representing 1 head is 3/8. The height of the bar representing 2 heads is 3/8. The height of the bar representing 3 heads is 1/8. Below the histogram is the set, s, representing the sample space. The elements of the set are HHH, HHT, HTH, THH, TTT, TTH, THT, HTT.">
            <a:extLst>
              <a:ext uri="{FF2B5EF4-FFF2-40B4-BE49-F238E27FC236}">
                <a16:creationId xmlns:a16="http://schemas.microsoft.com/office/drawing/2014/main" id="{2D150A96-573A-EB19-97BD-B7648C615B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3877" y="3855413"/>
            <a:ext cx="4241649" cy="2013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200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D85D6-0C91-37F4-6203-C6A60366F6D4}"/>
              </a:ext>
            </a:extLst>
          </p:cNvPr>
          <p:cNvSpPr>
            <a:spLocks noGrp="1"/>
          </p:cNvSpPr>
          <p:nvPr>
            <p:ph type="title"/>
          </p:nvPr>
        </p:nvSpPr>
        <p:spPr/>
        <p:txBody>
          <a:bodyPr/>
          <a:lstStyle/>
          <a:p>
            <a:r>
              <a:rPr lang="en-US" dirty="0"/>
              <a:t>Some Binomial Processes are Skewed</a:t>
            </a:r>
          </a:p>
        </p:txBody>
      </p:sp>
      <p:sp>
        <p:nvSpPr>
          <p:cNvPr id="3" name="Content Placeholder 2">
            <a:extLst>
              <a:ext uri="{FF2B5EF4-FFF2-40B4-BE49-F238E27FC236}">
                <a16:creationId xmlns:a16="http://schemas.microsoft.com/office/drawing/2014/main" id="{0797462C-C49C-00BA-7046-1B6B99EF8737}"/>
              </a:ext>
            </a:extLst>
          </p:cNvPr>
          <p:cNvSpPr>
            <a:spLocks noGrp="1"/>
          </p:cNvSpPr>
          <p:nvPr>
            <p:ph idx="1"/>
          </p:nvPr>
        </p:nvSpPr>
        <p:spPr/>
        <p:txBody>
          <a:bodyPr/>
          <a:lstStyle/>
          <a:p>
            <a:pPr>
              <a:buFont typeface="Arial" panose="020B0604020202020204" pitchFamily="34" charset="0"/>
              <a:buChar char="•"/>
            </a:pPr>
            <a:r>
              <a:rPr lang="en-US" dirty="0"/>
              <a:t> </a:t>
            </a:r>
            <a:r>
              <a:rPr lang="en-US" b="0" i="0" dirty="0">
                <a:solidFill>
                  <a:srgbClr val="424242"/>
                </a:solidFill>
                <a:effectLst/>
              </a:rPr>
              <a:t>The reason the skewness of the binomial distribution is important is because if it is to be estimated with a normal distribution, then we need to recognize that the normal distribution is symmetrical. In the example below, we used a coin that did not have 50/50 odds. </a:t>
            </a:r>
          </a:p>
          <a:p>
            <a:pPr>
              <a:buFont typeface="Arial" panose="020B0604020202020204" pitchFamily="34" charset="0"/>
              <a:buChar char="•"/>
            </a:pPr>
            <a:r>
              <a:rPr lang="en-US" dirty="0">
                <a:solidFill>
                  <a:srgbClr val="424242"/>
                </a:solidFill>
              </a:rPr>
              <a:t> </a:t>
            </a:r>
            <a:r>
              <a:rPr lang="en-US" b="0" i="0" dirty="0">
                <a:solidFill>
                  <a:srgbClr val="424242"/>
                </a:solidFill>
                <a:effectLst/>
              </a:rPr>
              <a:t>The closer the underlying binomial distribution is to being symmetrical, the better the estimate that is produced by the normal distribution.</a:t>
            </a:r>
          </a:p>
          <a:p>
            <a:pPr>
              <a:buFont typeface="Arial" panose="020B0604020202020204" pitchFamily="34" charset="0"/>
              <a:buChar char="•"/>
            </a:pPr>
            <a:endParaRPr lang="en-US" dirty="0"/>
          </a:p>
        </p:txBody>
      </p:sp>
      <p:pic>
        <p:nvPicPr>
          <p:cNvPr id="24578" name="Picture 2" descr="A histogram showing the frequency distribution of a binomial distribution with p = 0.2 and n = 5. The random variable X represents number of heads. The vertical y axis represents Probability P(X). Each bar has a label on the horizontal axis in the center of the bar. The labels are 0, 1, 2, 3, 4, 5. The height of the bar at 0 is 0.3277. The height of the bar at 1 is 0.4096. The height of the bar at 2 is 0.2048. The height of the bar at 3 is 0.0512. The height of the bar at 4 is 0.0064. The height of the bar at 5 is 0.0003. Superimposed on the histogram is a normal distribution curve with mean mu = 1.">
            <a:extLst>
              <a:ext uri="{FF2B5EF4-FFF2-40B4-BE49-F238E27FC236}">
                <a16:creationId xmlns:a16="http://schemas.microsoft.com/office/drawing/2014/main" id="{37960539-8F87-EC29-5ED3-B5C368795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4852" y="3821862"/>
            <a:ext cx="4580495" cy="2283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6460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8C61D-0FDF-22AC-E37B-9FF6DFC7FCE6}"/>
              </a:ext>
            </a:extLst>
          </p:cNvPr>
          <p:cNvSpPr>
            <a:spLocks noGrp="1"/>
          </p:cNvSpPr>
          <p:nvPr>
            <p:ph type="title"/>
          </p:nvPr>
        </p:nvSpPr>
        <p:spPr/>
        <p:txBody>
          <a:bodyPr>
            <a:normAutofit/>
          </a:bodyPr>
          <a:lstStyle/>
          <a:p>
            <a:r>
              <a:rPr lang="en-US" sz="3600" dirty="0"/>
              <a:t>Requirements to Use the Normal Distribution to Mimic the Binomial Process</a:t>
            </a:r>
          </a:p>
        </p:txBody>
      </p:sp>
      <p:sp>
        <p:nvSpPr>
          <p:cNvPr id="3" name="Content Placeholder 2">
            <a:extLst>
              <a:ext uri="{FF2B5EF4-FFF2-40B4-BE49-F238E27FC236}">
                <a16:creationId xmlns:a16="http://schemas.microsoft.com/office/drawing/2014/main" id="{3E90D293-57FC-54DC-B0EE-0791ECA4928A}"/>
              </a:ext>
            </a:extLst>
          </p:cNvPr>
          <p:cNvSpPr>
            <a:spLocks noGrp="1"/>
          </p:cNvSpPr>
          <p:nvPr>
            <p:ph idx="1"/>
          </p:nvPr>
        </p:nvSpPr>
        <p:spPr/>
        <p:txBody>
          <a:bodyPr>
            <a:normAutofit/>
          </a:bodyPr>
          <a:lstStyle/>
          <a:p>
            <a:pPr marL="0" indent="0">
              <a:buNone/>
            </a:pPr>
            <a:r>
              <a:rPr lang="en-US" sz="2800" dirty="0"/>
              <a:t> </a:t>
            </a:r>
            <a:r>
              <a:rPr lang="en-US" sz="2800" b="0" i="0" dirty="0">
                <a:solidFill>
                  <a:srgbClr val="424242"/>
                </a:solidFill>
                <a:effectLst/>
              </a:rPr>
              <a:t>The criteria for using a normal distribution to estimate a binomial requires BOTH </a:t>
            </a:r>
            <a:r>
              <a:rPr lang="en-US" sz="2800" b="0" i="1" dirty="0">
                <a:solidFill>
                  <a:srgbClr val="424242"/>
                </a:solidFill>
                <a:effectLst/>
              </a:rPr>
              <a:t>np</a:t>
            </a:r>
            <a:r>
              <a:rPr lang="en-US" sz="2800" b="0" i="0" dirty="0">
                <a:solidFill>
                  <a:srgbClr val="424242"/>
                </a:solidFill>
                <a:effectLst/>
              </a:rPr>
              <a:t> AND </a:t>
            </a:r>
            <a:r>
              <a:rPr lang="en-US" sz="2800" b="0" i="1" dirty="0">
                <a:solidFill>
                  <a:srgbClr val="424242"/>
                </a:solidFill>
                <a:effectLst/>
              </a:rPr>
              <a:t>n</a:t>
            </a:r>
            <a:r>
              <a:rPr lang="en-US" sz="2800" b="0" i="0" dirty="0">
                <a:solidFill>
                  <a:srgbClr val="424242"/>
                </a:solidFill>
                <a:effectLst/>
              </a:rPr>
              <a:t>(1 − </a:t>
            </a:r>
            <a:r>
              <a:rPr lang="en-US" sz="2800" b="0" i="1" dirty="0">
                <a:solidFill>
                  <a:srgbClr val="424242"/>
                </a:solidFill>
                <a:effectLst/>
              </a:rPr>
              <a:t>p</a:t>
            </a:r>
            <a:r>
              <a:rPr lang="en-US" sz="2800" b="0" i="0" dirty="0">
                <a:solidFill>
                  <a:srgbClr val="424242"/>
                </a:solidFill>
                <a:effectLst/>
              </a:rPr>
              <a:t>) are greater than five. Ensuring this allows for acceptable estimates of the binomial probability.</a:t>
            </a:r>
            <a:endParaRPr lang="en-US" sz="2800" dirty="0"/>
          </a:p>
          <a:p>
            <a:pPr marL="0" indent="0">
              <a:buNone/>
            </a:pPr>
            <a:endParaRPr lang="en-US" sz="2800" dirty="0"/>
          </a:p>
        </p:txBody>
      </p:sp>
    </p:spTree>
    <p:extLst>
      <p:ext uri="{BB962C8B-B14F-4D97-AF65-F5344CB8AC3E}">
        <p14:creationId xmlns:p14="http://schemas.microsoft.com/office/powerpoint/2010/main" val="10009427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5197F-3B65-5B29-A3FD-BF0DBAB22A9C}"/>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D76A6A9D-1EE5-274B-9415-F1FBBD98005F}"/>
              </a:ext>
            </a:extLst>
          </p:cNvPr>
          <p:cNvSpPr>
            <a:spLocks noGrp="1"/>
          </p:cNvSpPr>
          <p:nvPr>
            <p:ph idx="1"/>
          </p:nvPr>
        </p:nvSpPr>
        <p:spPr/>
        <p:txBody>
          <a:bodyPr/>
          <a:lstStyle/>
          <a:p>
            <a:r>
              <a:rPr lang="en-US" b="0" i="0" dirty="0">
                <a:solidFill>
                  <a:srgbClr val="424242"/>
                </a:solidFill>
                <a:effectLst/>
              </a:rPr>
              <a:t>Imagine that it is known that only 10% of Australian Shepherd puppies are born with what is called "perfect symmetry" in their three colors, black, white, and copper. Perfect symmetry is defined as equal coverage on all parts of the dog when looked at in the face and measuring left and right down the centerline. A kennel would have a good reputation for breeding Australian Shepherds if they had a high percentage of dogs that met this criterion. During the past 5 years and out of the 100 dogs born to Dundee Kennels, 16 were born with this coloring characteristic.</a:t>
            </a:r>
          </a:p>
          <a:p>
            <a:r>
              <a:rPr lang="en-US" b="0" i="0" dirty="0">
                <a:solidFill>
                  <a:srgbClr val="424242"/>
                </a:solidFill>
                <a:effectLst/>
              </a:rPr>
              <a:t>What is the probability that, in 100 births, more than 16 would have this characteristic?</a:t>
            </a:r>
            <a:endParaRPr lang="en-US" dirty="0">
              <a:solidFill>
                <a:srgbClr val="424242"/>
              </a:solidFill>
            </a:endParaRPr>
          </a:p>
          <a:p>
            <a:r>
              <a:rPr lang="en-US" b="0" i="0" dirty="0">
                <a:solidFill>
                  <a:srgbClr val="424242"/>
                </a:solidFill>
                <a:effectLst/>
              </a:rPr>
              <a:t>Use the </a:t>
            </a:r>
            <a:r>
              <a:rPr lang="en-US" dirty="0">
                <a:solidFill>
                  <a:srgbClr val="424242"/>
                </a:solidFill>
              </a:rPr>
              <a:t>class Excel spreadsheet to compare the binomial distribution versus the normal distribution. </a:t>
            </a:r>
            <a:endParaRPr lang="en-US" b="0" i="0" dirty="0">
              <a:solidFill>
                <a:srgbClr val="424242"/>
              </a:solidFill>
              <a:effectLst/>
            </a:endParaRPr>
          </a:p>
          <a:p>
            <a:endParaRPr lang="en-US" dirty="0"/>
          </a:p>
        </p:txBody>
      </p:sp>
    </p:spTree>
    <p:extLst>
      <p:ext uri="{BB962C8B-B14F-4D97-AF65-F5344CB8AC3E}">
        <p14:creationId xmlns:p14="http://schemas.microsoft.com/office/powerpoint/2010/main" val="33888596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439E4-4273-D208-F7E3-C27BB74D59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FA5D66-5EC5-6579-14BD-9966F89EA8E8}"/>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3888710A-7F5D-6B5C-E28F-9FFA14294597}"/>
              </a:ext>
            </a:extLst>
          </p:cNvPr>
          <p:cNvSpPr>
            <a:spLocks noGrp="1"/>
          </p:cNvSpPr>
          <p:nvPr>
            <p:ph idx="1"/>
          </p:nvPr>
        </p:nvSpPr>
        <p:spPr/>
        <p:txBody>
          <a:bodyPr>
            <a:normAutofit lnSpcReduction="10000"/>
          </a:bodyPr>
          <a:lstStyle/>
          <a:p>
            <a:r>
              <a:rPr lang="en-US" b="0" i="0" dirty="0">
                <a:solidFill>
                  <a:srgbClr val="424242"/>
                </a:solidFill>
                <a:effectLst/>
              </a:rPr>
              <a:t>If we assume that one dog's coloring is independent of other dogs' coloring, a bit of a brave assumption, this becomes a classic binomial probability problem.</a:t>
            </a:r>
          </a:p>
          <a:p>
            <a:r>
              <a:rPr lang="en-US" b="0" i="0" dirty="0">
                <a:solidFill>
                  <a:srgbClr val="424242"/>
                </a:solidFill>
                <a:effectLst/>
              </a:rPr>
              <a:t>The statement of the probability requested is 1 − [p(X = 0) + p(X = 1) + p(X = 2)+ … + p(X = 16)]. </a:t>
            </a:r>
            <a:r>
              <a:rPr lang="en-US" b="1" i="0" dirty="0">
                <a:solidFill>
                  <a:srgbClr val="424242"/>
                </a:solidFill>
                <a:effectLst/>
              </a:rPr>
              <a:t>This requires us to calculate 17 binomial formulas </a:t>
            </a:r>
            <a:r>
              <a:rPr lang="en-US" b="0" i="0" dirty="0">
                <a:solidFill>
                  <a:srgbClr val="424242"/>
                </a:solidFill>
                <a:effectLst/>
              </a:rPr>
              <a:t>and add them together and then subtract from one to get the right hand part of the distribution. Alternatively, we can use the normal distribution to get an acceptable answer and in much less time.</a:t>
            </a:r>
          </a:p>
          <a:p>
            <a:r>
              <a:rPr lang="en-US" b="0" i="0" dirty="0">
                <a:solidFill>
                  <a:srgbClr val="424242"/>
                </a:solidFill>
                <a:effectLst/>
              </a:rPr>
              <a:t>First, we need to check if the binomial distribution is symmetrical enough to use the normal distribution. This is the requirement of testing np and n(1-p). We know that the binomial for this problem is skewed because the probability of success, 0.1, is not the same as the probability of failure, 0.9. Nevertheless, both  np=10 and  n(1−p)=90  are larger than 5, the cutoff for using the normal distribution to estimate the binomial.</a:t>
            </a:r>
          </a:p>
        </p:txBody>
      </p:sp>
    </p:spTree>
    <p:extLst>
      <p:ext uri="{BB962C8B-B14F-4D97-AF65-F5344CB8AC3E}">
        <p14:creationId xmlns:p14="http://schemas.microsoft.com/office/powerpoint/2010/main" val="2306747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F3AF4-92F7-EDB2-C1D5-29FC2A6F5E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219D6-0A47-8393-1917-69C985EC4251}"/>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31496EE5-DB40-5136-FE14-3D44331B47CE}"/>
              </a:ext>
            </a:extLst>
          </p:cNvPr>
          <p:cNvSpPr>
            <a:spLocks noGrp="1"/>
          </p:cNvSpPr>
          <p:nvPr>
            <p:ph idx="1"/>
          </p:nvPr>
        </p:nvSpPr>
        <p:spPr/>
        <p:txBody>
          <a:bodyPr>
            <a:normAutofit/>
          </a:bodyPr>
          <a:lstStyle/>
          <a:p>
            <a:r>
              <a:rPr lang="en-US" b="0" i="0" dirty="0">
                <a:solidFill>
                  <a:srgbClr val="424242"/>
                </a:solidFill>
                <a:effectLst/>
              </a:rPr>
              <a:t>Here is how the binomial process can be visualized as a normal distribution:</a:t>
            </a:r>
          </a:p>
          <a:p>
            <a:endParaRPr lang="en-US" b="0" i="0" dirty="0">
              <a:solidFill>
                <a:srgbClr val="424242"/>
              </a:solidFill>
              <a:effectLst/>
            </a:endParaRPr>
          </a:p>
        </p:txBody>
      </p:sp>
      <p:pic>
        <p:nvPicPr>
          <p:cNvPr id="26626" name="Picture 2" descr="A histogram showing the frequency distribution of a binomial distribution with p = 0.1 and n = 100. The random variable X represents number of successes. The vertical y axis represents Probability P(X). The bars greater than 16 are shaded. Below the histogram is the graph of a normal distribution with mean m = 10. The area under the curve for x &gt; 16 is shaded (corresponding to the shaded area on the histogram above). Below the graph of the normal curve is the z-score formula: z 1 = (x – mu)/sigma and the calculation: z 1 = (16 – 10)/3 = 2.">
            <a:extLst>
              <a:ext uri="{FF2B5EF4-FFF2-40B4-BE49-F238E27FC236}">
                <a16:creationId xmlns:a16="http://schemas.microsoft.com/office/drawing/2014/main" id="{03B7FD51-CC45-A89F-C180-0435AA06EA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9432"/>
          <a:stretch/>
        </p:blipFill>
        <p:spPr bwMode="auto">
          <a:xfrm>
            <a:off x="1036321" y="2831142"/>
            <a:ext cx="4625294" cy="25304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 histogram showing the frequency distribution of a binomial distribution with p = 0.1 and n = 100. The random variable X represents number of successes. The vertical y axis represents Probability P(X). The bars greater than 16 are shaded. Below the histogram is the graph of a normal distribution with mean m = 10. The area under the curve for x &gt; 16 is shaded (corresponding to the shaded area on the histogram above). Below the graph of the normal curve is the z-score formula: z 1 = (x – mu)/sigma and the calculation: z 1 = (16 – 10)/3 = 2.">
            <a:extLst>
              <a:ext uri="{FF2B5EF4-FFF2-40B4-BE49-F238E27FC236}">
                <a16:creationId xmlns:a16="http://schemas.microsoft.com/office/drawing/2014/main" id="{9088213B-7995-B2CB-D9D1-E8B0CB7B82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830"/>
          <a:stretch/>
        </p:blipFill>
        <p:spPr bwMode="auto">
          <a:xfrm>
            <a:off x="6026752" y="2831142"/>
            <a:ext cx="5595944" cy="2916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9282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604D5-C187-01EF-2AAE-92B8151AD6AC}"/>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BAC4AFF-B29D-FBF5-FAA6-6E4386550222}"/>
                  </a:ext>
                </a:extLst>
              </p:cNvPr>
              <p:cNvSpPr>
                <a:spLocks noGrp="1"/>
              </p:cNvSpPr>
              <p:nvPr>
                <p:ph idx="1"/>
              </p:nvPr>
            </p:nvSpPr>
            <p:spPr/>
            <p:txBody>
              <a:bodyPr/>
              <a:lstStyle/>
              <a:p>
                <a:r>
                  <a:rPr lang="en-US" dirty="0"/>
                  <a:t>The mean of the binomial, 10, is also marked, and the standard deviation is written on the side of the graph: </a:t>
                </a:r>
                <a14:m>
                  <m:oMath xmlns:m="http://schemas.openxmlformats.org/officeDocument/2006/math">
                    <m:r>
                      <a:rPr lang="en-US" i="1" dirty="0" smtClean="0">
                        <a:latin typeface="Cambria Math" panose="02040503050406030204" pitchFamily="18" charset="0"/>
                      </a:rPr>
                      <m:t>𝜎</m:t>
                    </m:r>
                    <m:r>
                      <a:rPr lang="en-US" i="1" dirty="0" smtClean="0">
                        <a:latin typeface="Cambria Math" panose="02040503050406030204" pitchFamily="18" charset="0"/>
                      </a:rPr>
                      <m:t> =</m:t>
                    </m:r>
                    <m:rad>
                      <m:radPr>
                        <m:degHide m:val="on"/>
                        <m:ctrlPr>
                          <a:rPr lang="en-US" b="0" i="1" dirty="0" smtClean="0">
                            <a:latin typeface="Cambria Math" panose="02040503050406030204" pitchFamily="18" charset="0"/>
                          </a:rPr>
                        </m:ctrlPr>
                      </m:radPr>
                      <m:deg/>
                      <m:e>
                        <m:r>
                          <a:rPr lang="en-US" b="0" i="1" dirty="0" smtClean="0">
                            <a:latin typeface="Cambria Math" panose="02040503050406030204" pitchFamily="18" charset="0"/>
                          </a:rPr>
                          <m:t>𝑛𝑝𝑞</m:t>
                        </m:r>
                      </m:e>
                    </m:rad>
                    <m:r>
                      <a:rPr lang="en-US" i="1" dirty="0" smtClean="0">
                        <a:latin typeface="Cambria Math" panose="02040503050406030204" pitchFamily="18" charset="0"/>
                      </a:rPr>
                      <m:t>= 3</m:t>
                    </m:r>
                  </m:oMath>
                </a14:m>
                <a:r>
                  <a:rPr lang="en-US" dirty="0"/>
                  <a:t>. </a:t>
                </a:r>
              </a:p>
              <a:p>
                <a:r>
                  <a:rPr lang="en-US" dirty="0"/>
                  <a:t>Standardizing from the binomial to the normal distribution as done in the past shows where we are asking for the probability from 16 to positive infinity, or 100 in this case. We need to calculate the number of standard deviations 16 is away from the mean: 10.</a:t>
                </a:r>
              </a:p>
              <a:p>
                <a:pPr marL="0" indent="0">
                  <a:buNone/>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𝑍</m:t>
                      </m:r>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𝑥</m:t>
                          </m:r>
                          <m:r>
                            <a:rPr lang="en-US" i="1" dirty="0" smtClean="0">
                              <a:latin typeface="Cambria Math" panose="02040503050406030204" pitchFamily="18" charset="0"/>
                            </a:rPr>
                            <m:t>−</m:t>
                          </m:r>
                          <m:r>
                            <a:rPr lang="en-US" i="1" dirty="0" err="1" smtClean="0">
                              <a:latin typeface="Cambria Math" panose="02040503050406030204" pitchFamily="18" charset="0"/>
                            </a:rPr>
                            <m:t>𝜇</m:t>
                          </m:r>
                        </m:num>
                        <m:den>
                          <m:r>
                            <a:rPr lang="en-US" i="1" dirty="0" err="1" smtClean="0">
                              <a:latin typeface="Cambria Math" panose="02040503050406030204" pitchFamily="18" charset="0"/>
                            </a:rPr>
                            <m:t>𝜎</m:t>
                          </m:r>
                        </m:den>
                      </m:f>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16−10</m:t>
                          </m:r>
                        </m:num>
                        <m:den>
                          <m:r>
                            <a:rPr lang="en-US" i="1" dirty="0" smtClean="0">
                              <a:latin typeface="Cambria Math" panose="02040503050406030204" pitchFamily="18" charset="0"/>
                            </a:rPr>
                            <m:t>3</m:t>
                          </m:r>
                        </m:den>
                      </m:f>
                      <m:r>
                        <a:rPr lang="en-US" i="1" dirty="0" smtClean="0">
                          <a:latin typeface="Cambria Math" panose="02040503050406030204" pitchFamily="18" charset="0"/>
                        </a:rPr>
                        <m:t>=2</m:t>
                      </m:r>
                    </m:oMath>
                  </m:oMathPara>
                </a14:m>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0BAC4AFF-B29D-FBF5-FAA6-6E4386550222}"/>
                  </a:ext>
                </a:extLst>
              </p:cNvPr>
              <p:cNvSpPr>
                <a:spLocks noGrp="1" noRot="1" noChangeAspect="1" noMove="1" noResize="1" noEditPoints="1" noAdjustHandles="1" noChangeArrowheads="1" noChangeShapeType="1" noTextEdit="1"/>
              </p:cNvSpPr>
              <p:nvPr>
                <p:ph idx="1"/>
              </p:nvPr>
            </p:nvSpPr>
            <p:spPr>
              <a:blipFill>
                <a:blip r:embed="rId2"/>
                <a:stretch>
                  <a:fillRect l="-545" t="-810" r="-1273"/>
                </a:stretch>
              </a:blipFill>
            </p:spPr>
            <p:txBody>
              <a:bodyPr/>
              <a:lstStyle/>
              <a:p>
                <a:r>
                  <a:rPr lang="en-US">
                    <a:noFill/>
                  </a:rPr>
                  <a:t> </a:t>
                </a:r>
              </a:p>
            </p:txBody>
          </p:sp>
        </mc:Fallback>
      </mc:AlternateContent>
    </p:spTree>
    <p:extLst>
      <p:ext uri="{BB962C8B-B14F-4D97-AF65-F5344CB8AC3E}">
        <p14:creationId xmlns:p14="http://schemas.microsoft.com/office/powerpoint/2010/main" val="429493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AE77-A6B9-85E6-CC5B-6FC31B2F6CD6}"/>
              </a:ext>
            </a:extLst>
          </p:cNvPr>
          <p:cNvSpPr>
            <a:spLocks noGrp="1"/>
          </p:cNvSpPr>
          <p:nvPr>
            <p:ph type="title"/>
          </p:nvPr>
        </p:nvSpPr>
        <p:spPr/>
        <p:txBody>
          <a:bodyPr/>
          <a:lstStyle/>
          <a:p>
            <a:r>
              <a:rPr lang="en-US" dirty="0"/>
              <a:t>The Normal Distribution (Continued)</a:t>
            </a:r>
          </a:p>
        </p:txBody>
      </p:sp>
      <p:sp>
        <p:nvSpPr>
          <p:cNvPr id="3" name="Content Placeholder 2">
            <a:extLst>
              <a:ext uri="{FF2B5EF4-FFF2-40B4-BE49-F238E27FC236}">
                <a16:creationId xmlns:a16="http://schemas.microsoft.com/office/drawing/2014/main" id="{7BD31DDA-8A38-0168-AB82-E066BAC2F8C6}"/>
              </a:ext>
            </a:extLst>
          </p:cNvPr>
          <p:cNvSpPr>
            <a:spLocks noGrp="1"/>
          </p:cNvSpPr>
          <p:nvPr>
            <p:ph idx="1"/>
          </p:nvPr>
        </p:nvSpPr>
        <p:spPr/>
        <p:txBody>
          <a:bodyPr/>
          <a:lstStyle/>
          <a:p>
            <a:pPr>
              <a:buFont typeface="Arial" panose="020B0604020202020204" pitchFamily="34" charset="0"/>
              <a:buChar char="•"/>
            </a:pPr>
            <a:r>
              <a:rPr lang="en-US" dirty="0"/>
              <a:t>The normal distribution has two parameters (two numerical descriptive measures), the mean (μ) and the standard deviation (σ). </a:t>
            </a:r>
          </a:p>
          <a:p>
            <a:pPr>
              <a:buFont typeface="Arial" panose="020B0604020202020204" pitchFamily="34" charset="0"/>
              <a:buChar char="•"/>
            </a:pPr>
            <a:r>
              <a:rPr lang="en-US" dirty="0"/>
              <a:t>If X is a quantity to be measured that has a normal distribution with mean (μ) and standard deviation (σ), we designate this by writing X ~ N(μ, σ).</a:t>
            </a:r>
          </a:p>
          <a:p>
            <a:pPr>
              <a:buFont typeface="Arial" panose="020B0604020202020204" pitchFamily="34" charset="0"/>
              <a:buChar char="•"/>
            </a:pPr>
            <a:r>
              <a:rPr lang="en-US" dirty="0"/>
              <a:t>The cumulative distribution function is P(X &lt; x). It is calculated either by a calculator or a computer, or it is looked up in a table. </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B4C7C4A-D10D-C532-1FB9-58651BB8D7D9}"/>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20104413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4708E-2493-89DA-B24F-B60F301F2DA8}"/>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8627DDB-C081-345D-9B40-50D04B3DACE4}"/>
                  </a:ext>
                </a:extLst>
              </p:cNvPr>
              <p:cNvSpPr>
                <a:spLocks noGrp="1"/>
              </p:cNvSpPr>
              <p:nvPr>
                <p:ph idx="1"/>
              </p:nvPr>
            </p:nvSpPr>
            <p:spPr/>
            <p:txBody>
              <a:bodyPr/>
              <a:lstStyle/>
              <a:p>
                <a:r>
                  <a:rPr lang="en-US" b="0" i="0" dirty="0">
                    <a:solidFill>
                      <a:srgbClr val="424242"/>
                    </a:solidFill>
                    <a:effectLst/>
                  </a:rPr>
                  <a:t>We are asking for the probability beyond two standard deviations, a very unlikely event. We look up two standard deviations and find the area from zero to two standard deviations is 0.4772. We are interested in the tail, however, so we subtract 0.4772 from 0.5 and thus find the area in the tail. Our conclusion is the probability of a kennel having 16 dogs with "perfect symmetry" is 0.0228. Dundee Kennels has an extraordinary record in this regard.</a:t>
                </a:r>
              </a:p>
              <a:p>
                <a:r>
                  <a:rPr lang="en-US" dirty="0"/>
                  <a:t>Mathematically, we write this as:</a:t>
                </a:r>
              </a:p>
              <a:p>
                <a14:m>
                  <m:oMath xmlns:m="http://schemas.openxmlformats.org/officeDocument/2006/math">
                    <m:r>
                      <a:rPr lang="en-US" i="1" dirty="0" smtClean="0">
                        <a:latin typeface="Cambria Math" panose="02040503050406030204" pitchFamily="18" charset="0"/>
                      </a:rPr>
                      <m:t>1−[</m:t>
                    </m:r>
                    <m:r>
                      <a:rPr lang="en-US" i="1" dirty="0" smtClean="0">
                        <a:latin typeface="Cambria Math" panose="02040503050406030204" pitchFamily="18" charset="0"/>
                      </a:rPr>
                      <m:t>𝑝</m:t>
                    </m:r>
                    <m:r>
                      <a:rPr lang="en-US" i="1" dirty="0" smtClean="0">
                        <a:latin typeface="Cambria Math" panose="02040503050406030204" pitchFamily="18" charset="0"/>
                      </a:rPr>
                      <m:t>(</m:t>
                    </m:r>
                    <m:r>
                      <a:rPr lang="en-US" i="1" dirty="0" smtClean="0">
                        <a:latin typeface="Cambria Math" panose="02040503050406030204" pitchFamily="18" charset="0"/>
                      </a:rPr>
                      <m:t>𝑋</m:t>
                    </m:r>
                    <m:r>
                      <a:rPr lang="en-US" i="1" dirty="0" smtClean="0">
                        <a:latin typeface="Cambria Math" panose="02040503050406030204" pitchFamily="18" charset="0"/>
                      </a:rPr>
                      <m:t>=0)+</m:t>
                    </m:r>
                    <m:r>
                      <a:rPr lang="en-US" i="1" dirty="0" smtClean="0">
                        <a:latin typeface="Cambria Math" panose="02040503050406030204" pitchFamily="18" charset="0"/>
                      </a:rPr>
                      <m:t>𝑝</m:t>
                    </m:r>
                    <m:r>
                      <a:rPr lang="en-US" i="1" dirty="0" smtClean="0">
                        <a:latin typeface="Cambria Math" panose="02040503050406030204" pitchFamily="18" charset="0"/>
                      </a:rPr>
                      <m:t>(</m:t>
                    </m:r>
                    <m:r>
                      <a:rPr lang="en-US" i="1" dirty="0" smtClean="0">
                        <a:latin typeface="Cambria Math" panose="02040503050406030204" pitchFamily="18" charset="0"/>
                      </a:rPr>
                      <m:t>𝑋</m:t>
                    </m:r>
                    <m:r>
                      <a:rPr lang="en-US" i="1" dirty="0" smtClean="0">
                        <a:latin typeface="Cambria Math" panose="02040503050406030204" pitchFamily="18" charset="0"/>
                      </a:rPr>
                      <m:t>=1)+</m:t>
                    </m:r>
                    <m:r>
                      <a:rPr lang="en-US" i="1" dirty="0" smtClean="0">
                        <a:latin typeface="Cambria Math" panose="02040503050406030204" pitchFamily="18" charset="0"/>
                      </a:rPr>
                      <m:t>𝑝</m:t>
                    </m:r>
                    <m:r>
                      <a:rPr lang="en-US" i="1" dirty="0" smtClean="0">
                        <a:latin typeface="Cambria Math" panose="02040503050406030204" pitchFamily="18" charset="0"/>
                      </a:rPr>
                      <m:t>(</m:t>
                    </m:r>
                    <m:r>
                      <a:rPr lang="en-US" i="1" dirty="0" smtClean="0">
                        <a:latin typeface="Cambria Math" panose="02040503050406030204" pitchFamily="18" charset="0"/>
                      </a:rPr>
                      <m:t>𝑋</m:t>
                    </m:r>
                    <m:r>
                      <a:rPr lang="en-US" i="1" dirty="0" smtClean="0">
                        <a:latin typeface="Cambria Math" panose="02040503050406030204" pitchFamily="18" charset="0"/>
                      </a:rPr>
                      <m:t>=2)+…+</m:t>
                    </m:r>
                    <m:r>
                      <a:rPr lang="en-US" i="1" dirty="0" smtClean="0">
                        <a:latin typeface="Cambria Math" panose="02040503050406030204" pitchFamily="18" charset="0"/>
                      </a:rPr>
                      <m:t>𝑝</m:t>
                    </m:r>
                    <m:r>
                      <a:rPr lang="en-US" i="1" dirty="0" smtClean="0">
                        <a:latin typeface="Cambria Math" panose="02040503050406030204" pitchFamily="18" charset="0"/>
                      </a:rPr>
                      <m:t>(</m:t>
                    </m:r>
                    <m:r>
                      <a:rPr lang="en-US" i="1" dirty="0" smtClean="0">
                        <a:latin typeface="Cambria Math" panose="02040503050406030204" pitchFamily="18" charset="0"/>
                      </a:rPr>
                      <m:t>𝑋</m:t>
                    </m:r>
                    <m:r>
                      <a:rPr lang="en-US" i="1" dirty="0" smtClean="0">
                        <a:latin typeface="Cambria Math" panose="02040503050406030204" pitchFamily="18" charset="0"/>
                      </a:rPr>
                      <m:t>=16)]=</m:t>
                    </m:r>
                    <m:r>
                      <a:rPr lang="en-US" i="1" dirty="0" smtClean="0">
                        <a:latin typeface="Cambria Math" panose="02040503050406030204" pitchFamily="18" charset="0"/>
                      </a:rPr>
                      <m:t>𝑝</m:t>
                    </m:r>
                    <m:r>
                      <a:rPr lang="en-US" i="1" dirty="0" smtClean="0">
                        <a:latin typeface="Cambria Math" panose="02040503050406030204" pitchFamily="18" charset="0"/>
                      </a:rPr>
                      <m:t>(</m:t>
                    </m:r>
                    <m:r>
                      <a:rPr lang="en-US" i="1" dirty="0" smtClean="0">
                        <a:latin typeface="Cambria Math" panose="02040503050406030204" pitchFamily="18" charset="0"/>
                      </a:rPr>
                      <m:t>𝑋</m:t>
                    </m:r>
                    <m:r>
                      <a:rPr lang="en-US" i="1" dirty="0" smtClean="0">
                        <a:latin typeface="Cambria Math" panose="02040503050406030204" pitchFamily="18" charset="0"/>
                      </a:rPr>
                      <m:t>&gt;16)=</m:t>
                    </m:r>
                    <m:r>
                      <a:rPr lang="en-US" i="1" dirty="0" smtClean="0">
                        <a:latin typeface="Cambria Math" panose="02040503050406030204" pitchFamily="18" charset="0"/>
                      </a:rPr>
                      <m:t>𝑝</m:t>
                    </m:r>
                    <m:r>
                      <a:rPr lang="en-US" i="1" dirty="0" smtClean="0">
                        <a:latin typeface="Cambria Math" panose="02040503050406030204" pitchFamily="18" charset="0"/>
                      </a:rPr>
                      <m:t>(</m:t>
                    </m:r>
                    <m:r>
                      <a:rPr lang="en-US" i="1" dirty="0" smtClean="0">
                        <a:latin typeface="Cambria Math" panose="02040503050406030204" pitchFamily="18" charset="0"/>
                      </a:rPr>
                      <m:t>𝑍</m:t>
                    </m:r>
                    <m:r>
                      <a:rPr lang="en-US" i="1" dirty="0" smtClean="0">
                        <a:latin typeface="Cambria Math" panose="02040503050406030204" pitchFamily="18" charset="0"/>
                      </a:rPr>
                      <m:t>&gt;2)=0.0228</m:t>
                    </m:r>
                  </m:oMath>
                </a14:m>
                <a:endParaRPr lang="en-US" dirty="0"/>
              </a:p>
              <a:p>
                <a:r>
                  <a:rPr lang="en-US" dirty="0"/>
                  <a:t> </a:t>
                </a:r>
              </a:p>
              <a:p>
                <a:endParaRPr lang="en-US" dirty="0"/>
              </a:p>
            </p:txBody>
          </p:sp>
        </mc:Choice>
        <mc:Fallback xmlns="">
          <p:sp>
            <p:nvSpPr>
              <p:cNvPr id="3" name="Content Placeholder 2">
                <a:extLst>
                  <a:ext uri="{FF2B5EF4-FFF2-40B4-BE49-F238E27FC236}">
                    <a16:creationId xmlns:a16="http://schemas.microsoft.com/office/drawing/2014/main" id="{B8627DDB-C081-345D-9B40-50D04B3DACE4}"/>
                  </a:ext>
                </a:extLst>
              </p:cNvPr>
              <p:cNvSpPr>
                <a:spLocks noGrp="1" noRot="1" noChangeAspect="1" noMove="1" noResize="1" noEditPoints="1" noAdjustHandles="1" noChangeArrowheads="1" noChangeShapeType="1" noTextEdit="1"/>
              </p:cNvSpPr>
              <p:nvPr>
                <p:ph idx="1"/>
              </p:nvPr>
            </p:nvSpPr>
            <p:spPr>
              <a:blipFill>
                <a:blip r:embed="rId2"/>
                <a:stretch>
                  <a:fillRect l="-1455" t="-810" r="-242"/>
                </a:stretch>
              </a:blipFill>
            </p:spPr>
            <p:txBody>
              <a:bodyPr/>
              <a:lstStyle/>
              <a:p>
                <a:r>
                  <a:rPr lang="en-US">
                    <a:noFill/>
                  </a:rPr>
                  <a:t> </a:t>
                </a:r>
              </a:p>
            </p:txBody>
          </p:sp>
        </mc:Fallback>
      </mc:AlternateContent>
    </p:spTree>
    <p:extLst>
      <p:ext uri="{BB962C8B-B14F-4D97-AF65-F5344CB8AC3E}">
        <p14:creationId xmlns:p14="http://schemas.microsoft.com/office/powerpoint/2010/main" val="26297392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B41FA-586F-4F97-B208-0D5DAF16C75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F4D748BC-30EC-9E88-A126-E5343B42423A}"/>
              </a:ext>
            </a:extLst>
          </p:cNvPr>
          <p:cNvSpPr>
            <a:spLocks noGrp="1"/>
          </p:cNvSpPr>
          <p:nvPr>
            <p:ph idx="1"/>
          </p:nvPr>
        </p:nvSpPr>
        <p:spPr/>
        <p:txBody>
          <a:bodyPr/>
          <a:lstStyle/>
          <a:p>
            <a:r>
              <a:rPr lang="en-US" dirty="0"/>
              <a:t>An experiment with a probability of success given as 0.40 is repeated 100 times. Use the normal distribution to approximate the binomial distribution, and find the probability the experiment will have from 35 to 45 successes.</a:t>
            </a:r>
          </a:p>
        </p:txBody>
      </p:sp>
    </p:spTree>
    <p:extLst>
      <p:ext uri="{BB962C8B-B14F-4D97-AF65-F5344CB8AC3E}">
        <p14:creationId xmlns:p14="http://schemas.microsoft.com/office/powerpoint/2010/main" val="32343529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F95A1-DD00-3E21-8B33-EA68F8C1C9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BFEF9-2E51-7621-7672-480DE6EADE48}"/>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861422A-B7FC-786E-5993-22D252085614}"/>
                  </a:ext>
                </a:extLst>
              </p:cNvPr>
              <p:cNvSpPr>
                <a:spLocks noGrp="1"/>
              </p:cNvSpPr>
              <p:nvPr>
                <p:ph idx="1"/>
              </p:nvPr>
            </p:nvSpPr>
            <p:spPr/>
            <p:txBody>
              <a:bodyPr/>
              <a:lstStyle/>
              <a:p>
                <a:r>
                  <a:rPr lang="en-US" dirty="0"/>
                  <a:t>An experiment with a probability of success given as 0.40 is repeated 100 times. Use the normal distribution to approximate the binomial distribution, and find the probability the experiment will have from 35 to 45 successes.</a:t>
                </a:r>
              </a:p>
              <a:p>
                <a:r>
                  <a:rPr lang="en-US" dirty="0"/>
                  <a:t>Compute </a:t>
                </a:r>
                <a14:m>
                  <m:oMath xmlns:m="http://schemas.openxmlformats.org/officeDocument/2006/math">
                    <m:r>
                      <a:rPr lang="en-US" b="0" i="1" smtClean="0">
                        <a:latin typeface="Cambria Math" panose="02040503050406030204" pitchFamily="18" charset="0"/>
                      </a:rPr>
                      <m:t>𝜇</m:t>
                    </m:r>
                    <m:r>
                      <a:rPr lang="en-US" b="0" i="1" smtClean="0">
                        <a:latin typeface="Cambria Math" panose="02040503050406030204" pitchFamily="18" charset="0"/>
                      </a:rPr>
                      <m:t>=</m:t>
                    </m:r>
                    <m:r>
                      <a:rPr lang="en-US" b="0" i="1" smtClean="0">
                        <a:latin typeface="Cambria Math" panose="02040503050406030204" pitchFamily="18" charset="0"/>
                      </a:rPr>
                      <m:t>𝑛𝑝</m:t>
                    </m:r>
                  </m:oMath>
                </a14:m>
                <a:r>
                  <a:rPr lang="en-US" dirty="0"/>
                  <a:t> and </a:t>
                </a: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𝑛𝑝𝑞</m:t>
                        </m:r>
                      </m:e>
                    </m:rad>
                  </m:oMath>
                </a14:m>
                <a:r>
                  <a:rPr lang="en-US" dirty="0"/>
                  <a:t>. </a:t>
                </a:r>
              </a:p>
              <a:p>
                <a:r>
                  <a:rPr lang="en-US" dirty="0"/>
                  <a:t>Using Excel, the probability should be </a:t>
                </a:r>
                <a:r>
                  <a:rPr lang="en-US" b="0" i="0" dirty="0">
                    <a:solidFill>
                      <a:srgbClr val="424242"/>
                    </a:solidFill>
                    <a:effectLst/>
                  </a:rPr>
                  <a:t>0.693. </a:t>
                </a:r>
                <a:endParaRPr lang="en-US" dirty="0"/>
              </a:p>
            </p:txBody>
          </p:sp>
        </mc:Choice>
        <mc:Fallback xmlns="">
          <p:sp>
            <p:nvSpPr>
              <p:cNvPr id="3" name="Content Placeholder 2">
                <a:extLst>
                  <a:ext uri="{FF2B5EF4-FFF2-40B4-BE49-F238E27FC236}">
                    <a16:creationId xmlns:a16="http://schemas.microsoft.com/office/drawing/2014/main" id="{5861422A-B7FC-786E-5993-22D252085614}"/>
                  </a:ext>
                </a:extLst>
              </p:cNvPr>
              <p:cNvSpPr>
                <a:spLocks noGrp="1" noRot="1" noChangeAspect="1" noMove="1" noResize="1" noEditPoints="1" noAdjustHandles="1" noChangeArrowheads="1" noChangeShapeType="1" noTextEdit="1"/>
              </p:cNvSpPr>
              <p:nvPr>
                <p:ph idx="1"/>
              </p:nvPr>
            </p:nvSpPr>
            <p:spPr>
              <a:blipFill>
                <a:blip r:embed="rId2"/>
                <a:stretch>
                  <a:fillRect l="-545" t="-810" r="-364"/>
                </a:stretch>
              </a:blipFill>
            </p:spPr>
            <p:txBody>
              <a:bodyPr/>
              <a:lstStyle/>
              <a:p>
                <a:r>
                  <a:rPr lang="en-US">
                    <a:noFill/>
                  </a:rPr>
                  <a:t> </a:t>
                </a:r>
              </a:p>
            </p:txBody>
          </p:sp>
        </mc:Fallback>
      </mc:AlternateContent>
    </p:spTree>
    <p:extLst>
      <p:ext uri="{BB962C8B-B14F-4D97-AF65-F5344CB8AC3E}">
        <p14:creationId xmlns:p14="http://schemas.microsoft.com/office/powerpoint/2010/main" val="34648045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77866-012D-C76A-E738-557A8548C10D}"/>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2EA1879A-1E1E-4A30-FA03-B5472B01E093}"/>
              </a:ext>
            </a:extLst>
          </p:cNvPr>
          <p:cNvSpPr>
            <a:spLocks noGrp="1"/>
          </p:cNvSpPr>
          <p:nvPr>
            <p:ph idx="1"/>
          </p:nvPr>
        </p:nvSpPr>
        <p:spPr/>
        <p:txBody>
          <a:bodyPr/>
          <a:lstStyle/>
          <a:p>
            <a:r>
              <a:rPr lang="en-US" dirty="0"/>
              <a:t>Historically, a final exam in a course is passed with a probability of 0.9. The exam is given to a group of 70 students. What is the probability that at least 65 of them passed? </a:t>
            </a:r>
          </a:p>
        </p:txBody>
      </p:sp>
      <p:sp>
        <p:nvSpPr>
          <p:cNvPr id="4" name="Slide Number Placeholder 3">
            <a:extLst>
              <a:ext uri="{FF2B5EF4-FFF2-40B4-BE49-F238E27FC236}">
                <a16:creationId xmlns:a16="http://schemas.microsoft.com/office/drawing/2014/main" id="{8E4755A1-9C8D-0E2F-558F-305C02249DC5}"/>
              </a:ext>
            </a:extLst>
          </p:cNvPr>
          <p:cNvSpPr>
            <a:spLocks noGrp="1"/>
          </p:cNvSpPr>
          <p:nvPr>
            <p:ph type="sldNum" sz="quarter" idx="12"/>
          </p:nvPr>
        </p:nvSpPr>
        <p:spPr/>
        <p:txBody>
          <a:bodyPr/>
          <a:lstStyle/>
          <a:p>
            <a:fld id="{3A98EE3D-8CD1-4C3F-BD1C-C98C9596463C}" type="slidenum">
              <a:rPr lang="en-US" smtClean="0"/>
              <a:t>53</a:t>
            </a:fld>
            <a:endParaRPr lang="en-US" dirty="0"/>
          </a:p>
        </p:txBody>
      </p:sp>
    </p:spTree>
    <p:extLst>
      <p:ext uri="{BB962C8B-B14F-4D97-AF65-F5344CB8AC3E}">
        <p14:creationId xmlns:p14="http://schemas.microsoft.com/office/powerpoint/2010/main" val="17459696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B9FB5-0EA6-80CC-373C-4F02EB1BEC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A1AF0A-E62E-151D-9EC8-F74586C2C7A6}"/>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567C4198-5EAE-B31D-9D1F-1925CDD81FC8}"/>
              </a:ext>
            </a:extLst>
          </p:cNvPr>
          <p:cNvSpPr>
            <a:spLocks noGrp="1"/>
          </p:cNvSpPr>
          <p:nvPr>
            <p:ph idx="1"/>
          </p:nvPr>
        </p:nvSpPr>
        <p:spPr/>
        <p:txBody>
          <a:bodyPr/>
          <a:lstStyle/>
          <a:p>
            <a:r>
              <a:rPr lang="en-US" dirty="0"/>
              <a:t>Historically, a final exam in a course is passed with a probability of 0.9. The exam is given to a group of 70 students. What is the probability that at least 65 of them passed? </a:t>
            </a:r>
          </a:p>
        </p:txBody>
      </p:sp>
      <p:sp>
        <p:nvSpPr>
          <p:cNvPr id="4" name="Slide Number Placeholder 3">
            <a:extLst>
              <a:ext uri="{FF2B5EF4-FFF2-40B4-BE49-F238E27FC236}">
                <a16:creationId xmlns:a16="http://schemas.microsoft.com/office/drawing/2014/main" id="{22A95A6B-2316-B279-7683-95F39FC6E3D7}"/>
              </a:ext>
            </a:extLst>
          </p:cNvPr>
          <p:cNvSpPr>
            <a:spLocks noGrp="1"/>
          </p:cNvSpPr>
          <p:nvPr>
            <p:ph type="sldNum" sz="quarter" idx="12"/>
          </p:nvPr>
        </p:nvSpPr>
        <p:spPr/>
        <p:txBody>
          <a:bodyPr/>
          <a:lstStyle/>
          <a:p>
            <a:fld id="{3A98EE3D-8CD1-4C3F-BD1C-C98C9596463C}" type="slidenum">
              <a:rPr lang="en-US" smtClean="0"/>
              <a:t>54</a:t>
            </a:fld>
            <a:endParaRPr lang="en-US" dirty="0"/>
          </a:p>
        </p:txBody>
      </p:sp>
    </p:spTree>
    <p:extLst>
      <p:ext uri="{BB962C8B-B14F-4D97-AF65-F5344CB8AC3E}">
        <p14:creationId xmlns:p14="http://schemas.microsoft.com/office/powerpoint/2010/main" val="18971044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61C17-9BB8-EBC0-1E09-475D7EF3ECA3}"/>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A869649-0B3B-E0CF-B922-E723A6208999}"/>
              </a:ext>
            </a:extLst>
          </p:cNvPr>
          <p:cNvSpPr>
            <a:spLocks noGrp="1"/>
          </p:cNvSpPr>
          <p:nvPr>
            <p:ph idx="1"/>
          </p:nvPr>
        </p:nvSpPr>
        <p:spPr/>
        <p:txBody>
          <a:bodyPr/>
          <a:lstStyle/>
          <a:p>
            <a:r>
              <a:rPr lang="en-US" dirty="0"/>
              <a:t>A tree in an orchard has 200 oranges. Of the oranges, 40 are not ripe. Use the normal distribution to approximate the binomial distribution, and determine the probability a box containing 35 oranges has at most two oranges that are not ripe.</a:t>
            </a:r>
          </a:p>
        </p:txBody>
      </p:sp>
      <p:sp>
        <p:nvSpPr>
          <p:cNvPr id="4" name="Slide Number Placeholder 3">
            <a:extLst>
              <a:ext uri="{FF2B5EF4-FFF2-40B4-BE49-F238E27FC236}">
                <a16:creationId xmlns:a16="http://schemas.microsoft.com/office/drawing/2014/main" id="{6ED8FC98-DD33-D272-B31C-4776B20A9C85}"/>
              </a:ext>
            </a:extLst>
          </p:cNvPr>
          <p:cNvSpPr>
            <a:spLocks noGrp="1"/>
          </p:cNvSpPr>
          <p:nvPr>
            <p:ph type="sldNum" sz="quarter" idx="12"/>
          </p:nvPr>
        </p:nvSpPr>
        <p:spPr/>
        <p:txBody>
          <a:bodyPr/>
          <a:lstStyle/>
          <a:p>
            <a:fld id="{3A98EE3D-8CD1-4C3F-BD1C-C98C9596463C}" type="slidenum">
              <a:rPr lang="en-US" smtClean="0"/>
              <a:t>55</a:t>
            </a:fld>
            <a:endParaRPr lang="en-US" dirty="0"/>
          </a:p>
        </p:txBody>
      </p:sp>
    </p:spTree>
    <p:extLst>
      <p:ext uri="{BB962C8B-B14F-4D97-AF65-F5344CB8AC3E}">
        <p14:creationId xmlns:p14="http://schemas.microsoft.com/office/powerpoint/2010/main" val="20825748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EF32E-58EB-A099-5A7B-EDBCAA69BADD}"/>
              </a:ext>
            </a:extLst>
          </p:cNvPr>
          <p:cNvSpPr>
            <a:spLocks noGrp="1"/>
          </p:cNvSpPr>
          <p:nvPr>
            <p:ph type="title"/>
          </p:nvPr>
        </p:nvSpPr>
        <p:spPr/>
        <p:txBody>
          <a:bodyPr/>
          <a:lstStyle/>
          <a:p>
            <a:r>
              <a:rPr lang="en-US" dirty="0"/>
              <a:t>Putting It All Together</a:t>
            </a:r>
          </a:p>
        </p:txBody>
      </p:sp>
      <p:sp>
        <p:nvSpPr>
          <p:cNvPr id="3" name="Text Placeholder 2">
            <a:extLst>
              <a:ext uri="{FF2B5EF4-FFF2-40B4-BE49-F238E27FC236}">
                <a16:creationId xmlns:a16="http://schemas.microsoft.com/office/drawing/2014/main" id="{0A60A146-91D7-BC27-C8F7-AEA28B1D5530}"/>
              </a:ext>
            </a:extLst>
          </p:cNvPr>
          <p:cNvSpPr>
            <a:spLocks noGrp="1"/>
          </p:cNvSpPr>
          <p:nvPr>
            <p:ph type="body" idx="1"/>
          </p:nvPr>
        </p:nvSpPr>
        <p:spPr/>
        <p:txBody>
          <a:bodyPr/>
          <a:lstStyle/>
          <a:p>
            <a:r>
              <a:rPr lang="en-US" dirty="0"/>
              <a:t>A Brief Review</a:t>
            </a:r>
          </a:p>
        </p:txBody>
      </p:sp>
      <p:sp>
        <p:nvSpPr>
          <p:cNvPr id="4" name="Slide Number Placeholder 3">
            <a:extLst>
              <a:ext uri="{FF2B5EF4-FFF2-40B4-BE49-F238E27FC236}">
                <a16:creationId xmlns:a16="http://schemas.microsoft.com/office/drawing/2014/main" id="{6DB536E2-641D-7715-6369-D5971A0BF2F1}"/>
              </a:ext>
            </a:extLst>
          </p:cNvPr>
          <p:cNvSpPr>
            <a:spLocks noGrp="1"/>
          </p:cNvSpPr>
          <p:nvPr>
            <p:ph type="sldNum" sz="quarter" idx="12"/>
          </p:nvPr>
        </p:nvSpPr>
        <p:spPr/>
        <p:txBody>
          <a:bodyPr/>
          <a:lstStyle/>
          <a:p>
            <a:fld id="{3A98EE3D-8CD1-4C3F-BD1C-C98C9596463C}" type="slidenum">
              <a:rPr lang="en-US" smtClean="0"/>
              <a:t>56</a:t>
            </a:fld>
            <a:endParaRPr lang="en-US" dirty="0"/>
          </a:p>
        </p:txBody>
      </p:sp>
    </p:spTree>
    <p:extLst>
      <p:ext uri="{BB962C8B-B14F-4D97-AF65-F5344CB8AC3E}">
        <p14:creationId xmlns:p14="http://schemas.microsoft.com/office/powerpoint/2010/main" val="21254577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C2237-0733-B00B-40AF-C2688552A219}"/>
              </a:ext>
            </a:extLst>
          </p:cNvPr>
          <p:cNvSpPr>
            <a:spLocks noGrp="1"/>
          </p:cNvSpPr>
          <p:nvPr>
            <p:ph type="title"/>
          </p:nvPr>
        </p:nvSpPr>
        <p:spPr/>
        <p:txBody>
          <a:bodyPr/>
          <a:lstStyle/>
          <a:p>
            <a:r>
              <a:rPr lang="en-US" dirty="0"/>
              <a:t>Review</a:t>
            </a:r>
          </a:p>
        </p:txBody>
      </p:sp>
      <p:sp>
        <p:nvSpPr>
          <p:cNvPr id="3" name="Content Placeholder 2">
            <a:extLst>
              <a:ext uri="{FF2B5EF4-FFF2-40B4-BE49-F238E27FC236}">
                <a16:creationId xmlns:a16="http://schemas.microsoft.com/office/drawing/2014/main" id="{721CC741-4A76-BF03-9133-4D2966747B20}"/>
              </a:ext>
            </a:extLst>
          </p:cNvPr>
          <p:cNvSpPr>
            <a:spLocks noGrp="1"/>
          </p:cNvSpPr>
          <p:nvPr>
            <p:ph idx="1"/>
          </p:nvPr>
        </p:nvSpPr>
        <p:spPr/>
        <p:txBody>
          <a:bodyPr>
            <a:normAutofit lnSpcReduction="10000"/>
          </a:bodyPr>
          <a:lstStyle/>
          <a:p>
            <a:pPr marL="457200" indent="-457200">
              <a:buFont typeface="+mj-lt"/>
              <a:buAutoNum type="alphaLcPeriod"/>
            </a:pPr>
            <a:r>
              <a:rPr lang="en-US" dirty="0"/>
              <a:t>A fair coin is flipped 2 times. What is the probability of getting a heads first in this situation?</a:t>
            </a:r>
          </a:p>
          <a:p>
            <a:pPr marL="457200" indent="-457200">
              <a:buFont typeface="+mj-lt"/>
              <a:buAutoNum type="alphaLcPeriod"/>
            </a:pPr>
            <a:r>
              <a:rPr lang="en-US" dirty="0"/>
              <a:t>In a large city one in ten fire hydrants are in need of repair. If a crew examines 100 fire hydrants in a week, what is the probability they will find nine of fewer fire hydrants that need repair? Use the normal distribution to approximate the binomial distribution.</a:t>
            </a:r>
          </a:p>
          <a:p>
            <a:pPr marL="457200" indent="-457200">
              <a:buFont typeface="+mj-lt"/>
              <a:buAutoNum type="alphaLcPeriod"/>
            </a:pPr>
            <a:r>
              <a:rPr lang="en-US" dirty="0"/>
              <a:t>You buy a lottery ticket to a lottery that costs $10 per ticket. There are only 100 tickets available to be sold in this lottery. In this lottery there are one $500 prize, two $100 prizes, and four $25 prizes. Find your expected gain or loss.</a:t>
            </a:r>
          </a:p>
          <a:p>
            <a:pPr marL="457200" indent="-457200">
              <a:buFont typeface="+mj-lt"/>
              <a:buAutoNum type="alphaLcPeriod"/>
            </a:pPr>
            <a:r>
              <a:rPr lang="en-US" dirty="0"/>
              <a:t>Suppose that the duration of a particular type of criminal trial is known to be normally distributed with a mean of 21 days and a standard deviation of seven days. Sixty percent of all trials of this type are completed within how many days?</a:t>
            </a:r>
          </a:p>
          <a:p>
            <a:endParaRPr lang="en-US" dirty="0"/>
          </a:p>
        </p:txBody>
      </p:sp>
      <p:sp>
        <p:nvSpPr>
          <p:cNvPr id="4" name="Slide Number Placeholder 3">
            <a:extLst>
              <a:ext uri="{FF2B5EF4-FFF2-40B4-BE49-F238E27FC236}">
                <a16:creationId xmlns:a16="http://schemas.microsoft.com/office/drawing/2014/main" id="{652F4B28-765C-E7FA-2262-06D30E2F6F5A}"/>
              </a:ext>
            </a:extLst>
          </p:cNvPr>
          <p:cNvSpPr>
            <a:spLocks noGrp="1"/>
          </p:cNvSpPr>
          <p:nvPr>
            <p:ph type="sldNum" sz="quarter" idx="12"/>
          </p:nvPr>
        </p:nvSpPr>
        <p:spPr/>
        <p:txBody>
          <a:bodyPr/>
          <a:lstStyle/>
          <a:p>
            <a:fld id="{3A98EE3D-8CD1-4C3F-BD1C-C98C9596463C}" type="slidenum">
              <a:rPr lang="en-US" smtClean="0"/>
              <a:t>57</a:t>
            </a:fld>
            <a:endParaRPr lang="en-US" dirty="0"/>
          </a:p>
        </p:txBody>
      </p:sp>
    </p:spTree>
    <p:extLst>
      <p:ext uri="{BB962C8B-B14F-4D97-AF65-F5344CB8AC3E}">
        <p14:creationId xmlns:p14="http://schemas.microsoft.com/office/powerpoint/2010/main" val="27739815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C0809-07D5-AEAA-1699-72D748B5AC89}"/>
              </a:ext>
            </a:extLst>
          </p:cNvPr>
          <p:cNvSpPr>
            <a:spLocks noGrp="1"/>
          </p:cNvSpPr>
          <p:nvPr>
            <p:ph type="title"/>
          </p:nvPr>
        </p:nvSpPr>
        <p:spPr/>
        <p:txBody>
          <a:bodyPr/>
          <a:lstStyle/>
          <a:p>
            <a:r>
              <a:rPr lang="en-US" dirty="0"/>
              <a:t>Review</a:t>
            </a:r>
          </a:p>
        </p:txBody>
      </p:sp>
      <p:sp>
        <p:nvSpPr>
          <p:cNvPr id="3" name="Content Placeholder 2">
            <a:extLst>
              <a:ext uri="{FF2B5EF4-FFF2-40B4-BE49-F238E27FC236}">
                <a16:creationId xmlns:a16="http://schemas.microsoft.com/office/drawing/2014/main" id="{FA75CEE6-8DF6-C203-F917-E2FCF1F8F5BF}"/>
              </a:ext>
            </a:extLst>
          </p:cNvPr>
          <p:cNvSpPr>
            <a:spLocks noGrp="1"/>
          </p:cNvSpPr>
          <p:nvPr>
            <p:ph idx="1"/>
          </p:nvPr>
        </p:nvSpPr>
        <p:spPr/>
        <p:txBody>
          <a:bodyPr>
            <a:normAutofit fontScale="77500" lnSpcReduction="20000"/>
          </a:bodyPr>
          <a:lstStyle/>
          <a:p>
            <a:pPr marL="457200" indent="-457200">
              <a:buFont typeface="+mj-lt"/>
              <a:buAutoNum type="alphaLcPeriod" startAt="5"/>
            </a:pPr>
            <a:r>
              <a:rPr lang="en-US" dirty="0"/>
              <a:t>Find the mean and standard deviation from a sample consisting of the amount of money spent on groceries in a single trip: $25.12, $82.12, $123.23, $75.23, $88.12, $105.27, $65.45, $49.23. What percentage of grocery bills in this sample were less than $75? </a:t>
            </a:r>
          </a:p>
          <a:p>
            <a:pPr marL="457200" indent="-457200">
              <a:buFont typeface="+mj-lt"/>
              <a:buAutoNum type="alphaLcPeriod" startAt="5"/>
            </a:pPr>
            <a:r>
              <a:rPr lang="en-US" dirty="0"/>
              <a:t>A subway train arrives every eight minutes during rush hour. We are interested in the length of time a commuter must wait for a train to arrive. The time follows a uniform distribution. Find the mean and standard deviation. What is the probability that a commuter waits more than 5 minutes for the train?</a:t>
            </a:r>
          </a:p>
          <a:p>
            <a:pPr marL="457200" indent="-457200">
              <a:buFont typeface="+mj-lt"/>
              <a:buAutoNum type="alphaLcPeriod" startAt="5"/>
            </a:pPr>
            <a:r>
              <a:rPr lang="en-US" dirty="0"/>
              <a:t>A venture capitalist, willing to invest $1,000,000, has three investments to choose from. The first investment, a software company, has a 10% chance of returning $5,000,000 profit, a 30% chance of returning $1,000,000 profit, and a 60% chance of losing the million dollars. The second company, a hardware company, has a 20% chance of returning $3,000,000 profit, a 40% chance of returning $1,000,000 profit, and a 40% chance of losing the million dollars. The third company, a biotech firm, has a 10% chance of returning $6,000,000 profit, a 70% of no profit or loss, and a 20% chance of losing the million dollars. Which invest has the highest expected return?</a:t>
            </a:r>
          </a:p>
          <a:p>
            <a:pPr marL="457200" indent="-457200">
              <a:buFont typeface="+mj-lt"/>
              <a:buAutoNum type="alphaLcPeriod" startAt="5"/>
            </a:pPr>
            <a:r>
              <a:rPr lang="en-US" dirty="0"/>
              <a:t>The patient recovery time from a particular surgical procedure is normally distributed with a mean of 5.3 days and a standard deviation of 2.1 days. What is the probability of spending more than two days in recovery?</a:t>
            </a:r>
          </a:p>
        </p:txBody>
      </p:sp>
      <p:sp>
        <p:nvSpPr>
          <p:cNvPr id="4" name="Slide Number Placeholder 3">
            <a:extLst>
              <a:ext uri="{FF2B5EF4-FFF2-40B4-BE49-F238E27FC236}">
                <a16:creationId xmlns:a16="http://schemas.microsoft.com/office/drawing/2014/main" id="{12F213DF-54C5-AA71-F872-91246957D3FE}"/>
              </a:ext>
            </a:extLst>
          </p:cNvPr>
          <p:cNvSpPr>
            <a:spLocks noGrp="1"/>
          </p:cNvSpPr>
          <p:nvPr>
            <p:ph type="sldNum" sz="quarter" idx="12"/>
          </p:nvPr>
        </p:nvSpPr>
        <p:spPr/>
        <p:txBody>
          <a:bodyPr/>
          <a:lstStyle/>
          <a:p>
            <a:fld id="{3A98EE3D-8CD1-4C3F-BD1C-C98C9596463C}" type="slidenum">
              <a:rPr lang="en-US" smtClean="0"/>
              <a:t>58</a:t>
            </a:fld>
            <a:endParaRPr lang="en-US" dirty="0"/>
          </a:p>
        </p:txBody>
      </p:sp>
    </p:spTree>
    <p:extLst>
      <p:ext uri="{BB962C8B-B14F-4D97-AF65-F5344CB8AC3E}">
        <p14:creationId xmlns:p14="http://schemas.microsoft.com/office/powerpoint/2010/main" val="2059398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002F0-2671-5D63-C19C-A5EDFEBFA417}"/>
              </a:ext>
            </a:extLst>
          </p:cNvPr>
          <p:cNvSpPr>
            <a:spLocks noGrp="1"/>
          </p:cNvSpPr>
          <p:nvPr>
            <p:ph type="title"/>
          </p:nvPr>
        </p:nvSpPr>
        <p:spPr/>
        <p:txBody>
          <a:bodyPr/>
          <a:lstStyle/>
          <a:p>
            <a:r>
              <a:rPr lang="en-US" dirty="0"/>
              <a:t>The Probability Density Function</a:t>
            </a:r>
          </a:p>
        </p:txBody>
      </p:sp>
      <p:sp>
        <p:nvSpPr>
          <p:cNvPr id="3" name="Content Placeholder 2">
            <a:extLst>
              <a:ext uri="{FF2B5EF4-FFF2-40B4-BE49-F238E27FC236}">
                <a16:creationId xmlns:a16="http://schemas.microsoft.com/office/drawing/2014/main" id="{73FE5A0C-BC29-B59A-427F-68361CA619F2}"/>
              </a:ext>
            </a:extLst>
          </p:cNvPr>
          <p:cNvSpPr>
            <a:spLocks noGrp="1"/>
          </p:cNvSpPr>
          <p:nvPr>
            <p:ph idx="1"/>
          </p:nvPr>
        </p:nvSpPr>
        <p:spPr/>
        <p:txBody>
          <a:bodyPr>
            <a:normAutofit lnSpcReduction="10000"/>
          </a:bodyPr>
          <a:lstStyle/>
          <a:p>
            <a:pPr>
              <a:buFont typeface="Arial" panose="020B0604020202020204" pitchFamily="34" charset="0"/>
              <a:buChar char="•"/>
            </a:pPr>
            <a:r>
              <a:rPr lang="en-US" dirty="0"/>
              <a:t> </a:t>
            </a:r>
            <a:r>
              <a:rPr lang="en-US" b="0" i="0" dirty="0">
                <a:solidFill>
                  <a:srgbClr val="424242"/>
                </a:solidFill>
                <a:effectLst/>
                <a:latin typeface="Neue Helvetica W01"/>
              </a:rPr>
              <a:t>The probability density function is what models the normal curve is a rather complicated mathematical function. </a:t>
            </a:r>
            <a:r>
              <a:rPr lang="en-US" b="1" i="0" dirty="0">
                <a:solidFill>
                  <a:srgbClr val="424242"/>
                </a:solidFill>
                <a:effectLst/>
                <a:latin typeface="Neue Helvetica W01"/>
              </a:rPr>
              <a:t>Do not memorize it</a:t>
            </a:r>
            <a:r>
              <a:rPr lang="en-US" b="0" i="0" dirty="0">
                <a:solidFill>
                  <a:srgbClr val="424242"/>
                </a:solidFill>
                <a:effectLst/>
                <a:latin typeface="Neue Helvetica W01"/>
              </a:rPr>
              <a:t>. It is not necessary. </a:t>
            </a:r>
            <a:endParaRPr lang="en-US" dirty="0">
              <a:solidFill>
                <a:srgbClr val="424242"/>
              </a:solidFill>
              <a:latin typeface="Neue Helvetica W01"/>
            </a:endParaRPr>
          </a:p>
          <a:p>
            <a:pPr>
              <a:buFont typeface="Arial" panose="020B0604020202020204" pitchFamily="34" charset="0"/>
              <a:buChar char="•"/>
            </a:pPr>
            <a:endParaRPr lang="en-US" b="0" i="0" dirty="0">
              <a:solidFill>
                <a:srgbClr val="424242"/>
              </a:solidFill>
              <a:effectLst/>
              <a:latin typeface="Neue Helvetica W01"/>
            </a:endParaRPr>
          </a:p>
          <a:p>
            <a:pPr>
              <a:buFont typeface="Arial" panose="020B0604020202020204" pitchFamily="34" charset="0"/>
              <a:buChar char="•"/>
            </a:pPr>
            <a:endParaRPr lang="en-US" dirty="0">
              <a:solidFill>
                <a:srgbClr val="424242"/>
              </a:solidFill>
              <a:latin typeface="Neue Helvetica W01"/>
            </a:endParaRPr>
          </a:p>
          <a:p>
            <a:pPr>
              <a:buFont typeface="Arial" panose="020B0604020202020204" pitchFamily="34" charset="0"/>
              <a:buChar char="•"/>
            </a:pPr>
            <a:r>
              <a:rPr lang="en-US" b="0" i="0" dirty="0">
                <a:solidFill>
                  <a:srgbClr val="424242"/>
                </a:solidFill>
                <a:effectLst/>
                <a:latin typeface="Neue Helvetica W01"/>
              </a:rPr>
              <a:t> The curve is symmetric about a vertical line drawn through the mean, </a:t>
            </a:r>
            <a:r>
              <a:rPr lang="en-US" b="0" i="1" dirty="0">
                <a:solidFill>
                  <a:srgbClr val="424242"/>
                </a:solidFill>
                <a:effectLst/>
                <a:latin typeface="Neue Helvetica W01"/>
              </a:rPr>
              <a:t>μ</a:t>
            </a:r>
            <a:r>
              <a:rPr lang="en-US" b="0" i="0" dirty="0">
                <a:solidFill>
                  <a:srgbClr val="424242"/>
                </a:solidFill>
                <a:effectLst/>
                <a:latin typeface="Neue Helvetica W01"/>
              </a:rPr>
              <a:t>. </a:t>
            </a:r>
          </a:p>
          <a:p>
            <a:pPr>
              <a:buFont typeface="Arial" panose="020B0604020202020204" pitchFamily="34" charset="0"/>
              <a:buChar char="•"/>
            </a:pPr>
            <a:r>
              <a:rPr lang="en-US" dirty="0">
                <a:solidFill>
                  <a:srgbClr val="424242"/>
                </a:solidFill>
                <a:latin typeface="Neue Helvetica W01"/>
              </a:rPr>
              <a:t> </a:t>
            </a:r>
            <a:r>
              <a:rPr lang="en-US" b="0" i="0" dirty="0">
                <a:solidFill>
                  <a:srgbClr val="424242"/>
                </a:solidFill>
                <a:effectLst/>
                <a:latin typeface="Neue Helvetica W01"/>
              </a:rPr>
              <a:t>The mean is the same as the median, which is the same as the mode, because the graph is symmetric about </a:t>
            </a:r>
            <a:r>
              <a:rPr lang="en-US" b="0" i="1" dirty="0">
                <a:solidFill>
                  <a:srgbClr val="424242"/>
                </a:solidFill>
                <a:effectLst/>
                <a:latin typeface="Neue Helvetica W01"/>
              </a:rPr>
              <a:t>μ</a:t>
            </a:r>
            <a:r>
              <a:rPr lang="en-US" b="0" i="0" dirty="0">
                <a:solidFill>
                  <a:srgbClr val="424242"/>
                </a:solidFill>
                <a:effectLst/>
                <a:latin typeface="Neue Helvetica W01"/>
              </a:rPr>
              <a:t>.</a:t>
            </a:r>
          </a:p>
          <a:p>
            <a:pPr>
              <a:buFont typeface="Arial" panose="020B0604020202020204" pitchFamily="34" charset="0"/>
              <a:buChar char="•"/>
            </a:pPr>
            <a:r>
              <a:rPr lang="en-US" b="0" i="0" dirty="0">
                <a:solidFill>
                  <a:srgbClr val="424242"/>
                </a:solidFill>
                <a:effectLst/>
                <a:latin typeface="Neue Helvetica W01"/>
              </a:rPr>
              <a:t> As the notation indicates, the normal distribution depends only on the mean and the standard deviation. </a:t>
            </a:r>
          </a:p>
          <a:p>
            <a:pPr>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49E67153-910F-9B60-4303-1FCE6CF24412}"/>
              </a:ext>
            </a:extLst>
          </p:cNvPr>
          <p:cNvPicPr>
            <a:picLocks noChangeAspect="1"/>
          </p:cNvPicPr>
          <p:nvPr/>
        </p:nvPicPr>
        <p:blipFill>
          <a:blip r:embed="rId2"/>
          <a:stretch>
            <a:fillRect/>
          </a:stretch>
        </p:blipFill>
        <p:spPr>
          <a:xfrm>
            <a:off x="1787667" y="2832544"/>
            <a:ext cx="2571769" cy="809631"/>
          </a:xfrm>
          <a:prstGeom prst="rect">
            <a:avLst/>
          </a:prstGeom>
        </p:spPr>
      </p:pic>
    </p:spTree>
    <p:extLst>
      <p:ext uri="{BB962C8B-B14F-4D97-AF65-F5344CB8AC3E}">
        <p14:creationId xmlns:p14="http://schemas.microsoft.com/office/powerpoint/2010/main" val="1673945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08EA8-B9C6-ECDD-C812-837EC5E402D9}"/>
              </a:ext>
            </a:extLst>
          </p:cNvPr>
          <p:cNvSpPr>
            <a:spLocks noGrp="1"/>
          </p:cNvSpPr>
          <p:nvPr>
            <p:ph type="title"/>
          </p:nvPr>
        </p:nvSpPr>
        <p:spPr/>
        <p:txBody>
          <a:bodyPr>
            <a:normAutofit/>
          </a:bodyPr>
          <a:lstStyle/>
          <a:p>
            <a:r>
              <a:rPr lang="en-US" sz="6000" dirty="0"/>
              <a:t>We can see how real data can create a normal curve with an Excel activity</a:t>
            </a:r>
          </a:p>
        </p:txBody>
      </p:sp>
      <p:sp>
        <p:nvSpPr>
          <p:cNvPr id="4" name="Slide Number Placeholder 3">
            <a:extLst>
              <a:ext uri="{FF2B5EF4-FFF2-40B4-BE49-F238E27FC236}">
                <a16:creationId xmlns:a16="http://schemas.microsoft.com/office/drawing/2014/main" id="{1EBCEC64-28D9-1770-BB85-A08A46C62042}"/>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3723765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259E-4B3A-53A8-849C-03C66A92B9AD}"/>
              </a:ext>
            </a:extLst>
          </p:cNvPr>
          <p:cNvSpPr>
            <a:spLocks noGrp="1"/>
          </p:cNvSpPr>
          <p:nvPr>
            <p:ph type="title"/>
          </p:nvPr>
        </p:nvSpPr>
        <p:spPr/>
        <p:txBody>
          <a:bodyPr/>
          <a:lstStyle/>
          <a:p>
            <a:r>
              <a:rPr lang="en-US" dirty="0"/>
              <a:t>Section 6.1</a:t>
            </a:r>
          </a:p>
        </p:txBody>
      </p:sp>
      <p:sp>
        <p:nvSpPr>
          <p:cNvPr id="3" name="Text Placeholder 2">
            <a:extLst>
              <a:ext uri="{FF2B5EF4-FFF2-40B4-BE49-F238E27FC236}">
                <a16:creationId xmlns:a16="http://schemas.microsoft.com/office/drawing/2014/main" id="{04817B6C-6ED3-C28B-EFCA-25836CE5E0D8}"/>
              </a:ext>
            </a:extLst>
          </p:cNvPr>
          <p:cNvSpPr>
            <a:spLocks noGrp="1"/>
          </p:cNvSpPr>
          <p:nvPr>
            <p:ph type="body" idx="1"/>
          </p:nvPr>
        </p:nvSpPr>
        <p:spPr/>
        <p:txBody>
          <a:bodyPr/>
          <a:lstStyle/>
          <a:p>
            <a:r>
              <a:rPr lang="en-US" dirty="0"/>
              <a:t>The Standard Normal Distribution </a:t>
            </a:r>
          </a:p>
        </p:txBody>
      </p:sp>
      <p:sp>
        <p:nvSpPr>
          <p:cNvPr id="4" name="Slide Number Placeholder 3">
            <a:extLst>
              <a:ext uri="{FF2B5EF4-FFF2-40B4-BE49-F238E27FC236}">
                <a16:creationId xmlns:a16="http://schemas.microsoft.com/office/drawing/2014/main" id="{6659BA4D-C561-21AE-3D45-2E3E3C7F55DA}"/>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4089870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3E1A7-5D5E-40E1-D6D8-001D112356B4}"/>
              </a:ext>
            </a:extLst>
          </p:cNvPr>
          <p:cNvSpPr>
            <a:spLocks noGrp="1"/>
          </p:cNvSpPr>
          <p:nvPr>
            <p:ph type="title"/>
          </p:nvPr>
        </p:nvSpPr>
        <p:spPr/>
        <p:txBody>
          <a:bodyPr/>
          <a:lstStyle/>
          <a:p>
            <a:r>
              <a:rPr lang="en-US" dirty="0"/>
              <a:t>The Standard Normal Distribution</a:t>
            </a:r>
          </a:p>
        </p:txBody>
      </p:sp>
      <p:sp>
        <p:nvSpPr>
          <p:cNvPr id="3" name="Content Placeholder 2">
            <a:extLst>
              <a:ext uri="{FF2B5EF4-FFF2-40B4-BE49-F238E27FC236}">
                <a16:creationId xmlns:a16="http://schemas.microsoft.com/office/drawing/2014/main" id="{91475D8F-912C-EB79-7015-B7FD0990D977}"/>
              </a:ext>
            </a:extLst>
          </p:cNvPr>
          <p:cNvSpPr>
            <a:spLocks noGrp="1"/>
          </p:cNvSpPr>
          <p:nvPr>
            <p:ph idx="1"/>
          </p:nvPr>
        </p:nvSpPr>
        <p:spPr/>
        <p:txBody>
          <a:bodyPr/>
          <a:lstStyle/>
          <a:p>
            <a:pPr>
              <a:buFont typeface="Arial" panose="020B0604020202020204" pitchFamily="34" charset="0"/>
              <a:buChar char="•"/>
            </a:pPr>
            <a:r>
              <a:rPr lang="en-US" dirty="0"/>
              <a:t>The standard normal distribution is a normal distribution of standardized values called z-scores. </a:t>
            </a:r>
          </a:p>
          <a:p>
            <a:pPr>
              <a:buFont typeface="Arial" panose="020B0604020202020204" pitchFamily="34" charset="0"/>
              <a:buChar char="•"/>
            </a:pPr>
            <a:r>
              <a:rPr lang="en-US" dirty="0"/>
              <a:t>The mean for the standard normal distribution is zero, and the standard deviation is one. When the z-score is used, the distribution is Z ~ N(0, 1).</a:t>
            </a:r>
          </a:p>
          <a:p>
            <a:pPr>
              <a:buFont typeface="Arial" panose="020B0604020202020204" pitchFamily="34" charset="0"/>
              <a:buChar char="•"/>
            </a:pPr>
            <a:r>
              <a:rPr lang="en-US" dirty="0"/>
              <a:t>The value x comes from a normal distribution with mean μ and standard deviation σ.</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E4BF4F63-61D9-4F52-805A-3C709A4C7B8E}"/>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1375816637"/>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3F7EDC-E5B4-4BBC-9D2A-CBE6D46C37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Statistics focus</Template>
  <TotalTime>10758</TotalTime>
  <Words>4540</Words>
  <Application>Microsoft Office PowerPoint</Application>
  <PresentationFormat>Widescreen</PresentationFormat>
  <Paragraphs>253</Paragraphs>
  <Slides>58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Aptos</vt:lpstr>
      <vt:lpstr>Arial</vt:lpstr>
      <vt:lpstr>Bookman Old Style</vt:lpstr>
      <vt:lpstr>Calibri</vt:lpstr>
      <vt:lpstr>Cambria Math</vt:lpstr>
      <vt:lpstr>Franklin Gothic Book</vt:lpstr>
      <vt:lpstr>Neue Helvetica W01</vt:lpstr>
      <vt:lpstr>Custom</vt:lpstr>
      <vt:lpstr>Chapter 6 Normal Distribution</vt:lpstr>
      <vt:lpstr>Objectives</vt:lpstr>
      <vt:lpstr>Introduction</vt:lpstr>
      <vt:lpstr>The Normal Distribution</vt:lpstr>
      <vt:lpstr>The Normal Distribution (Continued)</vt:lpstr>
      <vt:lpstr>The Probability Density Function</vt:lpstr>
      <vt:lpstr>We can see how real data can create a normal curve with an Excel activity</vt:lpstr>
      <vt:lpstr>Section 6.1</vt:lpstr>
      <vt:lpstr>The Standard Normal Distribution</vt:lpstr>
      <vt:lpstr>Z-Scores</vt:lpstr>
      <vt:lpstr>The Standard Normal Distribution  Example</vt:lpstr>
      <vt:lpstr>The Standard Normal Distribution  Example</vt:lpstr>
      <vt:lpstr>Let’s refer to Excel and see and create an example of how the normal distribution compares to the standard normal distribution</vt:lpstr>
      <vt:lpstr>The Empirical Rule</vt:lpstr>
      <vt:lpstr>The Empirical Rule as a Graph</vt:lpstr>
      <vt:lpstr>Example of the Empirical Rule</vt:lpstr>
      <vt:lpstr>Example</vt:lpstr>
      <vt:lpstr>Example - Answer</vt:lpstr>
      <vt:lpstr>Example</vt:lpstr>
      <vt:lpstr>Example - Answer</vt:lpstr>
      <vt:lpstr>Example</vt:lpstr>
      <vt:lpstr>Example - Answers</vt:lpstr>
      <vt:lpstr>Section 6.2</vt:lpstr>
      <vt:lpstr>Using the Normal Distribution</vt:lpstr>
      <vt:lpstr>Using the Normal Distribution (Continued)</vt:lpstr>
      <vt:lpstr>Example of Probability Calculations to the Right</vt:lpstr>
      <vt:lpstr>Calculation of Probabilities</vt:lpstr>
      <vt:lpstr>A Comparison of the Normal Distribution vs the Standard Normal Distribution</vt:lpstr>
      <vt:lpstr>Example</vt:lpstr>
      <vt:lpstr>Example - Answer</vt:lpstr>
      <vt:lpstr>Example - Answer</vt:lpstr>
      <vt:lpstr>Example</vt:lpstr>
      <vt:lpstr>Example - Answer</vt:lpstr>
      <vt:lpstr>Example - Answer</vt:lpstr>
      <vt:lpstr>Example</vt:lpstr>
      <vt:lpstr>Example - Answer</vt:lpstr>
      <vt:lpstr>Example</vt:lpstr>
      <vt:lpstr>Example - Answer</vt:lpstr>
      <vt:lpstr>Example</vt:lpstr>
      <vt:lpstr>Example - Answers</vt:lpstr>
      <vt:lpstr>Example - Answers</vt:lpstr>
      <vt:lpstr>Estimating the Binomial Distribution with the Normal Distribution</vt:lpstr>
      <vt:lpstr>The Binomial Process can be Estimated with the Normal Distribution</vt:lpstr>
      <vt:lpstr>Some Binomial Processes are Skewed</vt:lpstr>
      <vt:lpstr>Requirements to Use the Normal Distribution to Mimic the Binomial Process</vt:lpstr>
      <vt:lpstr>Example</vt:lpstr>
      <vt:lpstr>Example - Answers</vt:lpstr>
      <vt:lpstr>Example - Answers</vt:lpstr>
      <vt:lpstr>Example - Answers</vt:lpstr>
      <vt:lpstr>Example - Answers</vt:lpstr>
      <vt:lpstr>Example</vt:lpstr>
      <vt:lpstr>Example - Answers</vt:lpstr>
      <vt:lpstr>Example</vt:lpstr>
      <vt:lpstr>Example - Answers</vt:lpstr>
      <vt:lpstr>Example</vt:lpstr>
      <vt:lpstr>Putting It All Together</vt:lpstr>
      <vt:lpstr>Review</vt:lpstr>
      <vt:lpstr>Review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Jen Hill</cp:lastModifiedBy>
  <cp:revision>7</cp:revision>
  <dcterms:created xsi:type="dcterms:W3CDTF">2025-02-12T15:23:18Z</dcterms:created>
  <dcterms:modified xsi:type="dcterms:W3CDTF">2026-01-31T19:25:29Z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