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9"/>
  </p:notesMasterIdLst>
  <p:sldIdLst>
    <p:sldId id="298" r:id="rId5"/>
    <p:sldId id="299" r:id="rId6"/>
    <p:sldId id="373" r:id="rId7"/>
    <p:sldId id="377" r:id="rId8"/>
    <p:sldId id="378" r:id="rId9"/>
    <p:sldId id="375" r:id="rId10"/>
    <p:sldId id="300" r:id="rId11"/>
    <p:sldId id="301" r:id="rId12"/>
    <p:sldId id="379" r:id="rId13"/>
    <p:sldId id="447" r:id="rId14"/>
    <p:sldId id="387" r:id="rId15"/>
    <p:sldId id="383" r:id="rId16"/>
    <p:sldId id="439" r:id="rId17"/>
    <p:sldId id="380" r:id="rId18"/>
    <p:sldId id="381" r:id="rId19"/>
    <p:sldId id="382" r:id="rId20"/>
    <p:sldId id="408" r:id="rId21"/>
    <p:sldId id="409" r:id="rId22"/>
    <p:sldId id="410" r:id="rId23"/>
    <p:sldId id="411" r:id="rId24"/>
    <p:sldId id="393" r:id="rId25"/>
    <p:sldId id="384" r:id="rId26"/>
    <p:sldId id="385" r:id="rId27"/>
    <p:sldId id="388" r:id="rId28"/>
    <p:sldId id="389" r:id="rId29"/>
    <p:sldId id="390" r:id="rId30"/>
    <p:sldId id="391" r:id="rId31"/>
    <p:sldId id="392" r:id="rId32"/>
    <p:sldId id="394" r:id="rId33"/>
    <p:sldId id="395" r:id="rId34"/>
    <p:sldId id="397" r:id="rId35"/>
    <p:sldId id="398" r:id="rId36"/>
    <p:sldId id="446" r:id="rId37"/>
    <p:sldId id="448" r:id="rId38"/>
    <p:sldId id="399" r:id="rId39"/>
    <p:sldId id="400" r:id="rId40"/>
    <p:sldId id="401" r:id="rId41"/>
    <p:sldId id="402" r:id="rId42"/>
    <p:sldId id="403" r:id="rId43"/>
    <p:sldId id="436" r:id="rId44"/>
    <p:sldId id="450" r:id="rId45"/>
    <p:sldId id="405" r:id="rId46"/>
    <p:sldId id="406" r:id="rId47"/>
    <p:sldId id="407" r:id="rId48"/>
    <p:sldId id="404" r:id="rId49"/>
    <p:sldId id="412" r:id="rId50"/>
    <p:sldId id="413" r:id="rId51"/>
    <p:sldId id="414" r:id="rId52"/>
    <p:sldId id="415" r:id="rId53"/>
    <p:sldId id="416" r:id="rId54"/>
    <p:sldId id="441" r:id="rId55"/>
    <p:sldId id="451" r:id="rId56"/>
    <p:sldId id="443" r:id="rId57"/>
    <p:sldId id="452" r:id="rId58"/>
    <p:sldId id="422" r:id="rId59"/>
    <p:sldId id="396" r:id="rId60"/>
    <p:sldId id="449" r:id="rId61"/>
    <p:sldId id="423" r:id="rId62"/>
    <p:sldId id="424" r:id="rId63"/>
    <p:sldId id="425" r:id="rId64"/>
    <p:sldId id="426" r:id="rId65"/>
    <p:sldId id="427" r:id="rId66"/>
    <p:sldId id="445" r:id="rId67"/>
    <p:sldId id="453"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9" autoAdjust="0"/>
    <p:restoredTop sz="94619" autoAdjust="0"/>
  </p:normalViewPr>
  <p:slideViewPr>
    <p:cSldViewPr snapToGrid="0">
      <p:cViewPr varScale="1">
        <p:scale>
          <a:sx n="72" d="100"/>
          <a:sy n="72" d="100"/>
        </p:scale>
        <p:origin x="60"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2-21T16:49:35.830"/>
    </inkml:context>
    <inkml:brush xml:id="br0">
      <inkml:brushProperty name="width" value="0.05" units="cm"/>
      <inkml:brushProperty name="height" value="0.05" units="cm"/>
      <inkml:brushProperty name="color" value="#FFC114"/>
    </inkml:brush>
  </inkml:definitions>
  <inkml:trace contextRef="#ctx0" brushRef="#br0">0 4669 3680 0 0,'0'0'1842'0'0,"3"1"-210"0"0,5 1-1508 0 0,0-1 0 0 0,0 0 0 0 0,-1 0-1 0 0,1-1 1 0 0,0 1 0 0 0,0-2 0 0 0,0 1-1 0 0,-1-1 1 0 0,1 0 0 0 0,8-3-1 0 0,14-5 601 0 0,37-15 0 0 0,-44 14-450 0 0,0 2-1 0 0,42-10 1 0 0,-24 8 468 0 0,0-1 1 0 0,51-23-1 0 0,-65 24-513 0 0,7-3 167 0 0,0-1 1 0 0,-2-1 0 0 0,0-2 0 0 0,36-25 0 0 0,-37 25-245 0 0,-25 15-125 0 0,-1-1 0 0 0,1 1 0 0 0,-1-1 0 0 0,9-7 1 0 0,73-56 392 0 0,-52 41-133 0 0,-1-2 0 0 0,49-48 0 0 0,-48 45-53 0 0,0 0 12 0 0,39-46 47 0 0,-49 53-159 0 0,-2-1 0 0 0,35-45-1 0 0,-21 22-133 0 0,-26 36 0 0 0,-2-1 0 0 0,0 0 0 0 0,13-22 0 0 0,14-23-2 0 0,-16 26 16 0 0,-8 13 47 0 0,-7 13-29 0 0,-1-1 0 0 0,-1 0 0 0 0,1 0 0 0 0,3-8-1 0 0,-2 0 84 0 0,2 1 0 0 0,9-16 0 0 0,0 1 100 0 0,35-54 201 0 0,12-23 48 0 0,10-25-496 0 0,4-39-80 0 0,-24 63 422 0 0,-39 79-144 0 0,0 1 1 0 0,36-48-1 0 0,-10 17-79 0 0,-23 29-68 0 0,99-137 122 0 0,-88 129-141 0 0,-2-2 0 0 0,23-43 0 0 0,-37 61 0 0 0,29-58 0 0 0,21-52 54 0 0,-33 71 98 0 0,-21 39-7 0 0,19-29 0 0 0,50-75 69 0 0,-55 84-203 0 0,-14 26-8 0 0,0 0 1 0 0,11-14-1 0 0,13-18 333 0 0,29-56 0 0 0,-38 63-259 0 0,-7 15-77 0 0,-11 18 0 0 0,-1-1 0 0 0,0 1 0 0 0,0-1 0 0 0,0 1 0 0 0,3-11 0 0 0,0-2 54 0 0,1-1-1 0 0,15-22 0 0 0,-21 36-40 0 0,1 0 0 0 0,-1 0-1 0 0,1 0 1 0 0,1-11 0 0 0,-2 10-13 0 0,-1 1 0 0 0,1 0 0 0 0,0 0 0 0 0,4-7 0 0 0,15-29 27 0 0,17-50 0 0 0,-4 32-17 0 0,-31 56-10 0 0,-1 0 0 0 0,1 0 0 0 0,0 0 0 0 0,0 0 0 0 0,0 1 0 0 0,1-1 0 0 0,5-3 0 0 0,13-17 0 0 0,-6-1-19 0 0,-12 18 10 0 0,0 0 0 0 0,1 0 0 0 0,-1 1 0 0 0,8-7 0 0 0,-11 12 9 0 0,2-2 0 0 0,0 0 0 0 0,0 0 0 0 0,0-1 0 0 0,0 1 0 0 0,-1-1 0 0 0,1 1 0 0 0,-1-1 0 0 0,0 0 0 0 0,0 0 0 0 0,1-4 0 0 0,1-1-6 0 0,1 0 0 0 0,0 0 0 0 0,0 0 0 0 0,1 1 0 0 0,0 0-1 0 0,12-12 1 0 0,-9 10-6 0 0,-1 0 0 0 0,0 0 1 0 0,10-19-1 0 0,2-3-20 0 0,2-5 10 0 0,-16 25 52 0 0,0 1 0 0 0,1 0 0 0 0,0 0 0 0 0,11-12-1 0 0,8-11 8 0 0,-9 13-91 0 0,1 1 1 0 0,0 0 0 0 0,33-25 0 0 0,-36 32 54 0 0,92-70-55 0 0,-97 75 54 0 0,2 1 0 0 0,20-12 0 0 0,-22 14 0 0 0,-1 0 0 0 0,1 0 0 0 0,-1-1 0 0 0,0-1 0 0 0,10-9 0 0 0,9-10 0 0 0,2 2 0 0 0,48-31 0 0 0,28-22 0 0 0,34-28 0 0 0,-136 102 0 0 0,37-23 0 0 0,2 2 0 0 0,82-33 0 0 0,-19 22-3 0 0,-4 1 21 0 0,-53 17 53 0 0,-1 3 0 0 0,60-11 0 0 0,-53 13-141 0 0,-25 7 26 0 0,0 1 0 0 0,0 2-1 0 0,47 2 1 0 0,-32 0 31 0 0,-19 2 13 0 0,0 1 0 0 0,-1 2 0 0 0,0 0 0 0 0,27 10 0 0 0,-6-3 0 0 0,359 60-164 0 0,-395-70 162 0 0,4 0-3 0 0,-1 1 0 0 0,1 0 0 0 0,-1 2 0 0 0,1-1 0 0 0,-1 2 0 0 0,-1-1 1 0 0,1 2-1 0 0,-1 0 0 0 0,0 0 0 0 0,13 11 0 0 0,7 10-7 0 0,-1 1 1 0 0,28 34-1 0 0,-40-42 11 0 0,6 6 1 0 0,1-1 0 0 0,2-1 0 0 0,33 24 0 0 0,-29-26 124 0 0,29 27 0 0 0,-50-41-104 0 0,0 0-1 0 0,17 9 1 0 0,15 11-221 0 0,61 55 103 0 0,-100-80 98 0 0,0 0 0 0 0,0 1 0 0 0,-1-1 0 0 0,5 10 0 0 0,11 11 0 0 0,46 63 0 0 0,-57-79 0 0 0,-1 1 0 0 0,0 1 0 0 0,-1 0 0 0 0,7 13 0 0 0,11 21 0 0 0,82 106 0 0 0,-53-78 0 0 0,-28-38 0 0 0,-2 1 0 0 0,28 56 0 0 0,-7-11 0 0 0,-8-12 34 0 0,-25-50-13 0 0,-1 0 0 0 0,0 1 0 0 0,8 28 0 0 0,-15-40-3 0 0,0-1 0 0 0,0 1 0 0 0,8 12 0 0 0,5 12 27 0 0,30 51 8 0 0,-11-14-53 0 0,9 18 0 0 0,-24-45-24 0 0,6 12-65 0 0,15 43 18 0 0,-4-14 55 0 0,-14-32 16 0 0,34 58 0 0 0,-22-45 0 0 0,-9-8 54 0 0,35 109 0 0 0,-52-138-44 0 0,10 22 2 0 0,-12-33-12 0 0,-1 0-1 0 0,8 33 0 0 0,-10-30 1 0 0,13 32 0 0 0,-11-34 0 0 0,0 1 0 0 0,3 20 0 0 0,-6-21 0 0 0,1 1 0 0 0,1-1 0 0 0,1 0 0 0 0,0-1 0 0 0,13 24 0 0 0,-1 3 47 0 0,-13-32-25 0 0,-1 1-1 0 0,2-1 1 0 0,7 13 0 0 0,1 0 36 0 0,15 32 1 0 0,-13-22-16 0 0,12 27-26 0 0,19 35 40 0 0,-22-48-57 0 0,-19-34 0 0 0,1 0 0 0 0,0-1 0 0 0,11 14 0 0 0,8 12 2 0 0,-17-25 23 0 0,0-1 0 0 0,14 17-1 0 0,-13-20-9 0 0,0 1 0 0 0,1-2 0 0 0,15 12 0 0 0,-3-3 161 0 0,22 23 0 0 0,2 1 111 0 0,-26-25-219 0 0,-7-6-16 0 0,-1 0 1 0 0,17 19-1 0 0,-20-20-36 0 0,1 0 1 0 0,0-1-1 0 0,21 14 0 0 0,10 7-17 0 0,-19-12 1 0 0,28 15 0 0 0,7 4 0 0 0,-32-21 38 0 0,-21-13-23 0 0,0 0 0 0 0,0-1-1 0 0,0 2 1 0 0,7 6 0 0 0,8 7 63 0 0,41 29-1 0 0,-50-39-52 0 0,0 1 0 0 0,-1 0 0 0 0,12 13 0 0 0,12 9 40 0 0,104 71 198 0 0,-109-83-209 0 0,0-1 1 0 0,2-1-1 0 0,32 12 0 0 0,5-1 58 0 0,57 19 51 0 0,-68-29-118 0 0,30 8 3 0 0,69 16 64 0 0,-99-23-13 0 0,1-4 0 0 0,1-1-1 0 0,80 5 1 0 0,422 33 704 0 0,-352-8-297 0 0,-179-39-522 0 0,1 0-1 0 0,0-2 0 0 0,0-2 1 0 0,0 0-1 0 0,0-2 1 0 0,0-2-1 0 0,0-1 0 0 0,-1-1 1 0 0,0-1-1 0 0,44-17 1 0 0,-60 17-459 0 0,-1 0 1 0 0,0-1-1 0 0,-1 0 1 0 0,0-1-1 0 0,22-20 1 0 0,-19 15-1449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6C8F3-0599-4B9E-94DE-FE7A426A9B8F}" type="datetimeFigureOut">
              <a:rPr lang="en-US" smtClean="0"/>
              <a:t>2/20/2026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43074-8DF4-4D1B-81E0-5FAF7DB87AF3}" type="slidenum">
              <a:rPr lang="en-US" smtClean="0"/>
              <a:t>‹#›</a:t>
            </a:fld>
            <a:endParaRPr lang="en-US"/>
          </a:p>
        </p:txBody>
      </p:sp>
    </p:spTree>
    <p:extLst>
      <p:ext uri="{BB962C8B-B14F-4D97-AF65-F5344CB8AC3E}">
        <p14:creationId xmlns:p14="http://schemas.microsoft.com/office/powerpoint/2010/main" val="3518846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018F8735-6B25-410A-8936-E29DA821E262}" type="datetime1">
              <a:rPr lang="en-US" smtClean="0"/>
              <a:t>2/20/2026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8096F25-83C6-4159-8286-BCB9C7A92405}" type="datetime1">
              <a:rPr lang="en-US" smtClean="0"/>
              <a:t>2/20/2026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ABFD9328-A4E4-4915-B1A6-2C43818E4879}" type="datetime1">
              <a:rPr lang="en-US" smtClean="0"/>
              <a:t>2/20/2026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579036CD-EE71-430D-9766-6BC4CB92C20D}" type="datetime1">
              <a:rPr lang="en-US" smtClean="0"/>
              <a:t>2/20/2026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C25AC53D-642D-4C2E-908E-7A48C76CFAE2}" type="datetime1">
              <a:rPr lang="en-US" smtClean="0"/>
              <a:t>2/20/2026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F0CBA6F9-0908-4B54-9C6C-8D80D4DCC1F8}" type="datetime1">
              <a:rPr lang="en-US" smtClean="0"/>
              <a:t>2/20/2026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70D4FFF7-9613-44CB-833C-DE664117F20B}" type="datetime1">
              <a:rPr lang="en-US" smtClean="0"/>
              <a:t>2/20/2026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35B37557-D27D-4B9B-A23D-1EFA36086BBB}" type="datetime1">
              <a:rPr lang="en-US" smtClean="0"/>
              <a:t>2/20/2026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BECCD43-0010-4D50-A073-939FFDC33220}" type="datetime1">
              <a:rPr lang="en-US" smtClean="0"/>
              <a:t>2/20/2026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C2AB1FAC-93BB-470C-ACF8-3DA324B9EAD4}" type="datetime1">
              <a:rPr lang="en-US" smtClean="0"/>
              <a:t>2/20/2026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000" dirty="0">
                <a:solidFill>
                  <a:schemeClr val="tx1"/>
                </a:solidFill>
              </a:rPr>
              <a:t>Chapter 7 The Central Limit Theorem</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54C7451E-96D9-D768-013F-333A084E91ED}"/>
              </a:ext>
            </a:extLst>
          </p:cNvPr>
          <p:cNvSpPr>
            <a:spLocks noGrp="1"/>
          </p:cNvSpPr>
          <p:nvPr>
            <p:ph type="sldNum" sz="quarter" idx="12"/>
          </p:nvPr>
        </p:nvSpPr>
        <p:spPr/>
        <p:txBody>
          <a:bodyPr/>
          <a:lstStyle/>
          <a:p>
            <a:fld id="{3A98EE3D-8CD1-4C3F-BD1C-C98C9596463C}" type="slidenum">
              <a:rPr lang="en-US" smtClean="0"/>
              <a:t>1</a:t>
            </a:fld>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38AE2-9AA8-CA46-84FC-9D648CF69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DD96A4-B819-6958-4A34-59CE203470F8}"/>
              </a:ext>
            </a:extLst>
          </p:cNvPr>
          <p:cNvSpPr>
            <a:spLocks noGrp="1"/>
          </p:cNvSpPr>
          <p:nvPr>
            <p:ph type="title"/>
          </p:nvPr>
        </p:nvSpPr>
        <p:spPr/>
        <p:txBody>
          <a:bodyPr/>
          <a:lstStyle/>
          <a:p>
            <a:r>
              <a:rPr lang="en-US" dirty="0"/>
              <a:t>Notice There is A Difference In Notation Now!</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DE16086-E137-4857-F808-237809D7E881}"/>
                  </a:ext>
                </a:extLst>
              </p:cNvPr>
              <p:cNvSpPr>
                <a:spLocks noGrp="1"/>
              </p:cNvSpPr>
              <p:nvPr>
                <p:ph idx="1"/>
              </p:nvPr>
            </p:nvSpPr>
            <p:spPr/>
            <p:txBody>
              <a:bodyPr>
                <a:normAutofit/>
              </a:bodyPr>
              <a:lstStyle/>
              <a:p>
                <a:pPr>
                  <a:buFont typeface="Arial" panose="020B0604020202020204" pitchFamily="34" charset="0"/>
                  <a:buChar char="•"/>
                </a:pPr>
                <a:r>
                  <a:rPr lang="en-US" sz="2800" dirty="0"/>
                  <a:t> </a:t>
                </a:r>
                <a14:m>
                  <m:oMath xmlns:m="http://schemas.openxmlformats.org/officeDocument/2006/math">
                    <m:r>
                      <a:rPr lang="en-US" sz="2800" b="0" i="1" smtClean="0">
                        <a:latin typeface="Cambria Math" panose="02040503050406030204" pitchFamily="18" charset="0"/>
                      </a:rPr>
                      <m:t>𝑋</m:t>
                    </m:r>
                    <m:r>
                      <a:rPr lang="en-US" sz="2800" b="0" i="1" smtClean="0">
                        <a:latin typeface="Cambria Math" panose="02040503050406030204" pitchFamily="18" charset="0"/>
                      </a:rPr>
                      <m:t>, </m:t>
                    </m:r>
                    <m:r>
                      <a:rPr lang="en-US" sz="2800" b="0" i="1" smtClean="0">
                        <a:latin typeface="Cambria Math" panose="02040503050406030204" pitchFamily="18" charset="0"/>
                      </a:rPr>
                      <m:t>𝜇</m:t>
                    </m:r>
                    <m:r>
                      <a:rPr lang="en-US" sz="2800" b="0" i="1" smtClean="0">
                        <a:latin typeface="Cambria Math" panose="02040503050406030204" pitchFamily="18" charset="0"/>
                      </a:rPr>
                      <m:t>,</m:t>
                    </m:r>
                  </m:oMath>
                </a14:m>
                <a:r>
                  <a:rPr lang="en-US" sz="2800" dirty="0"/>
                  <a:t> </a:t>
                </a:r>
                <a14:m>
                  <m:oMath xmlns:m="http://schemas.openxmlformats.org/officeDocument/2006/math">
                    <m:sSub>
                      <m:sSubPr>
                        <m:ctrlPr>
                          <a:rPr lang="en-US" sz="2800" b="0" i="1" dirty="0" smtClean="0">
                            <a:latin typeface="Cambria Math" panose="02040503050406030204" pitchFamily="18" charset="0"/>
                          </a:rPr>
                        </m:ctrlPr>
                      </m:sSubPr>
                      <m:e>
                        <m:r>
                          <a:rPr lang="en-US" sz="2800" b="0" i="1" dirty="0" smtClean="0">
                            <a:latin typeface="Cambria Math" panose="02040503050406030204" pitchFamily="18" charset="0"/>
                          </a:rPr>
                          <m:t>𝜇</m:t>
                        </m:r>
                      </m:e>
                      <m:sub>
                        <m:r>
                          <a:rPr lang="en-US" sz="2800" b="0" i="1" dirty="0" smtClean="0">
                            <a:latin typeface="Cambria Math" panose="02040503050406030204" pitchFamily="18" charset="0"/>
                          </a:rPr>
                          <m:t>𝑋</m:t>
                        </m:r>
                      </m:sub>
                    </m:sSub>
                    <m:r>
                      <a:rPr lang="en-US" sz="2800" b="0" i="1" dirty="0" smtClean="0">
                        <a:latin typeface="Cambria Math" panose="02040503050406030204" pitchFamily="18" charset="0"/>
                      </a:rPr>
                      <m:t>, </m:t>
                    </m:r>
                    <m:r>
                      <a:rPr lang="en-US" sz="2800" b="0" i="1" dirty="0" smtClean="0">
                        <a:latin typeface="Cambria Math" panose="02040503050406030204" pitchFamily="18" charset="0"/>
                      </a:rPr>
                      <m:t>𝜎</m:t>
                    </m:r>
                    <m:r>
                      <a:rPr lang="en-US" sz="2800" b="0" i="1" dirty="0" smtClean="0">
                        <a:latin typeface="Cambria Math" panose="02040503050406030204" pitchFamily="18" charset="0"/>
                      </a:rPr>
                      <m:t>, </m:t>
                    </m:r>
                  </m:oMath>
                </a14:m>
                <a:r>
                  <a:rPr lang="en-US" sz="2800" dirty="0"/>
                  <a:t>and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𝜎</m:t>
                        </m:r>
                      </m:e>
                      <m:sub>
                        <m:r>
                          <a:rPr lang="en-US" sz="2800" b="0" i="1" smtClean="0">
                            <a:latin typeface="Cambria Math" panose="02040503050406030204" pitchFamily="18" charset="0"/>
                          </a:rPr>
                          <m:t>𝑋</m:t>
                        </m:r>
                      </m:sub>
                    </m:sSub>
                  </m:oMath>
                </a14:m>
                <a:r>
                  <a:rPr lang="en-US" sz="2800" dirty="0"/>
                  <a:t> all indicate we are talking about a population’s distribution and analyzing individual data points. A population can have any type of distribution: normal, discrete, uniform, or something complete random.</a:t>
                </a:r>
              </a:p>
              <a:p>
                <a:pPr>
                  <a:buFont typeface="Arial" panose="020B0604020202020204" pitchFamily="34" charset="0"/>
                  <a:buChar char="•"/>
                </a:pPr>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panose="02040503050406030204" pitchFamily="18" charset="0"/>
                          </a:rPr>
                          <m:t>𝑋</m:t>
                        </m:r>
                      </m:e>
                    </m:acc>
                    <m:r>
                      <a:rPr lang="en-US" sz="2800" b="0" i="1" smtClean="0">
                        <a:latin typeface="Cambria Math" panose="02040503050406030204" pitchFamily="18" charset="0"/>
                      </a:rPr>
                      <m:t>, </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𝜇</m:t>
                        </m:r>
                      </m:e>
                      <m:sub>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𝑋</m:t>
                            </m:r>
                          </m:e>
                        </m:acc>
                      </m:sub>
                    </m:sSub>
                    <m:r>
                      <a:rPr lang="en-US" sz="2800" b="0" i="1" smtClean="0">
                        <a:latin typeface="Cambria Math" panose="02040503050406030204" pitchFamily="18" charset="0"/>
                      </a:rPr>
                      <m:t>, </m:t>
                    </m:r>
                  </m:oMath>
                </a14:m>
                <a:r>
                  <a:rPr lang="en-US" sz="2800" dirty="0"/>
                  <a:t>and </a:t>
                </a:r>
                <a14:m>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𝜎</m:t>
                        </m:r>
                      </m:e>
                      <m:sub>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𝑋</m:t>
                            </m:r>
                          </m:e>
                        </m:acc>
                      </m:sub>
                    </m:sSub>
                  </m:oMath>
                </a14:m>
                <a:r>
                  <a:rPr lang="en-US" sz="2800" dirty="0"/>
                  <a:t> all indicate we are now utilizing the Central Limit Theorem and we are now working with the Sampling Distribution of Means which is </a:t>
                </a:r>
                <a:r>
                  <a:rPr lang="en-US" sz="2800" i="1" dirty="0"/>
                  <a:t>always</a:t>
                </a:r>
                <a:r>
                  <a:rPr lang="en-US" sz="2800" dirty="0"/>
                  <a:t> normally distributed </a:t>
                </a:r>
              </a:p>
            </p:txBody>
          </p:sp>
        </mc:Choice>
        <mc:Fallback>
          <p:sp>
            <p:nvSpPr>
              <p:cNvPr id="3" name="Content Placeholder 2">
                <a:extLst>
                  <a:ext uri="{FF2B5EF4-FFF2-40B4-BE49-F238E27FC236}">
                    <a16:creationId xmlns:a16="http://schemas.microsoft.com/office/drawing/2014/main" id="{2DE16086-E137-4857-F808-237809D7E881}"/>
                  </a:ext>
                </a:extLst>
              </p:cNvPr>
              <p:cNvSpPr>
                <a:spLocks noGrp="1" noRot="1" noChangeAspect="1" noMove="1" noResize="1" noEditPoints="1" noAdjustHandles="1" noChangeArrowheads="1" noChangeShapeType="1" noTextEdit="1"/>
              </p:cNvSpPr>
              <p:nvPr>
                <p:ph idx="1"/>
              </p:nvPr>
            </p:nvSpPr>
            <p:spPr>
              <a:blipFill>
                <a:blip r:embed="rId2"/>
                <a:stretch>
                  <a:fillRect l="-2000" t="-1459" r="-187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38C7972-E673-6A65-0703-033F747A5CEE}"/>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2470186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CFE99-4F06-7D26-6299-9F7E9081A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4E4ACF-E6FA-5FB0-CEFD-A4DDA562FBA5}"/>
              </a:ext>
            </a:extLst>
          </p:cNvPr>
          <p:cNvSpPr>
            <a:spLocks noGrp="1"/>
          </p:cNvSpPr>
          <p:nvPr>
            <p:ph type="ctrTitle"/>
          </p:nvPr>
        </p:nvSpPr>
        <p:spPr/>
        <p:txBody>
          <a:bodyPr>
            <a:normAutofit/>
          </a:bodyPr>
          <a:lstStyle/>
          <a:p>
            <a:r>
              <a:rPr lang="en-US" sz="4800" dirty="0"/>
              <a:t>The Central Limit Theorem focuses on the sampling distribution of means. </a:t>
            </a:r>
          </a:p>
        </p:txBody>
      </p:sp>
      <p:sp>
        <p:nvSpPr>
          <p:cNvPr id="4" name="Slide Number Placeholder 3">
            <a:extLst>
              <a:ext uri="{FF2B5EF4-FFF2-40B4-BE49-F238E27FC236}">
                <a16:creationId xmlns:a16="http://schemas.microsoft.com/office/drawing/2014/main" id="{6B04E5CE-5A0C-D399-F5F0-994050EAA574}"/>
              </a:ext>
            </a:extLst>
          </p:cNvPr>
          <p:cNvSpPr>
            <a:spLocks noGrp="1"/>
          </p:cNvSpPr>
          <p:nvPr>
            <p:ph type="sldNum" sz="quarter" idx="12"/>
          </p:nvPr>
        </p:nvSpPr>
        <p:spPr/>
        <p:txBody>
          <a:bodyPr/>
          <a:lstStyle/>
          <a:p>
            <a:fld id="{3A98EE3D-8CD1-4C3F-BD1C-C98C9596463C}" type="slidenum">
              <a:rPr lang="en-US" smtClean="0"/>
              <a:t>11</a:t>
            </a:fld>
            <a:endParaRPr lang="en-US" dirty="0"/>
          </a:p>
        </p:txBody>
      </p:sp>
    </p:spTree>
    <p:extLst>
      <p:ext uri="{BB962C8B-B14F-4D97-AF65-F5344CB8AC3E}">
        <p14:creationId xmlns:p14="http://schemas.microsoft.com/office/powerpoint/2010/main" val="1272231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BB9B1-5ED8-E14B-BEFD-57C0FB79AEE5}"/>
              </a:ext>
            </a:extLst>
          </p:cNvPr>
          <p:cNvSpPr>
            <a:spLocks noGrp="1"/>
          </p:cNvSpPr>
          <p:nvPr>
            <p:ph type="ctrTitle"/>
          </p:nvPr>
        </p:nvSpPr>
        <p:spPr/>
        <p:txBody>
          <a:bodyPr>
            <a:normAutofit/>
          </a:bodyPr>
          <a:lstStyle/>
          <a:p>
            <a:r>
              <a:rPr lang="en-US" sz="4800" dirty="0"/>
              <a:t>It is crucial that you understand the differences between a population distribution versus a sampling distribution of means.</a:t>
            </a:r>
          </a:p>
        </p:txBody>
      </p:sp>
      <p:sp>
        <p:nvSpPr>
          <p:cNvPr id="4" name="Slide Number Placeholder 3">
            <a:extLst>
              <a:ext uri="{FF2B5EF4-FFF2-40B4-BE49-F238E27FC236}">
                <a16:creationId xmlns:a16="http://schemas.microsoft.com/office/drawing/2014/main" id="{5F824E1D-8001-519B-5468-42C52561F776}"/>
              </a:ext>
            </a:extLst>
          </p:cNvPr>
          <p:cNvSpPr>
            <a:spLocks noGrp="1"/>
          </p:cNvSpPr>
          <p:nvPr>
            <p:ph type="sldNum" sz="quarter" idx="12"/>
          </p:nvPr>
        </p:nvSpPr>
        <p:spPr/>
        <p:txBody>
          <a:bodyPr/>
          <a:lstStyle/>
          <a:p>
            <a:fld id="{3A98EE3D-8CD1-4C3F-BD1C-C98C9596463C}" type="slidenum">
              <a:rPr lang="en-US" smtClean="0"/>
              <a:t>12</a:t>
            </a:fld>
            <a:endParaRPr lang="en-US" dirty="0"/>
          </a:p>
        </p:txBody>
      </p:sp>
    </p:spTree>
    <p:extLst>
      <p:ext uri="{BB962C8B-B14F-4D97-AF65-F5344CB8AC3E}">
        <p14:creationId xmlns:p14="http://schemas.microsoft.com/office/powerpoint/2010/main" val="528061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AAFC6-379C-915F-3B99-81D73AF04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C88438-5F60-0379-E1CC-EE93638E79E6}"/>
              </a:ext>
            </a:extLst>
          </p:cNvPr>
          <p:cNvSpPr>
            <a:spLocks noGrp="1"/>
          </p:cNvSpPr>
          <p:nvPr>
            <p:ph type="ctrTitle"/>
          </p:nvPr>
        </p:nvSpPr>
        <p:spPr/>
        <p:txBody>
          <a:bodyPr>
            <a:normAutofit/>
          </a:bodyPr>
          <a:lstStyle/>
          <a:p>
            <a:r>
              <a:rPr lang="en-US" sz="4800" dirty="0"/>
              <a:t>Refer to the Excel Lab to see an example of how the Central Limit Theorem works!</a:t>
            </a:r>
          </a:p>
        </p:txBody>
      </p:sp>
      <p:sp>
        <p:nvSpPr>
          <p:cNvPr id="4" name="Slide Number Placeholder 3">
            <a:extLst>
              <a:ext uri="{FF2B5EF4-FFF2-40B4-BE49-F238E27FC236}">
                <a16:creationId xmlns:a16="http://schemas.microsoft.com/office/drawing/2014/main" id="{F0B74830-4578-83E3-D4FF-72FFBC2D54EE}"/>
              </a:ext>
            </a:extLst>
          </p:cNvPr>
          <p:cNvSpPr>
            <a:spLocks noGrp="1"/>
          </p:cNvSpPr>
          <p:nvPr>
            <p:ph type="sldNum" sz="quarter" idx="12"/>
          </p:nvPr>
        </p:nvSpPr>
        <p:spPr/>
        <p:txBody>
          <a:bodyPr/>
          <a:lstStyle/>
          <a:p>
            <a:fld id="{3A98EE3D-8CD1-4C3F-BD1C-C98C9596463C}" type="slidenum">
              <a:rPr lang="en-US" smtClean="0"/>
              <a:t>13</a:t>
            </a:fld>
            <a:endParaRPr lang="en-US" dirty="0"/>
          </a:p>
        </p:txBody>
      </p:sp>
    </p:spTree>
    <p:extLst>
      <p:ext uri="{BB962C8B-B14F-4D97-AF65-F5344CB8AC3E}">
        <p14:creationId xmlns:p14="http://schemas.microsoft.com/office/powerpoint/2010/main" val="2088278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0FAC0-06FC-9492-AA06-21689776F80B}"/>
              </a:ext>
            </a:extLst>
          </p:cNvPr>
          <p:cNvSpPr>
            <a:spLocks noGrp="1"/>
          </p:cNvSpPr>
          <p:nvPr>
            <p:ph type="title"/>
          </p:nvPr>
        </p:nvSpPr>
        <p:spPr/>
        <p:txBody>
          <a:bodyPr/>
          <a:lstStyle/>
          <a:p>
            <a:r>
              <a:rPr lang="en-US" dirty="0"/>
              <a:t>The Difference Graphically</a:t>
            </a:r>
          </a:p>
        </p:txBody>
      </p:sp>
      <p:pic>
        <p:nvPicPr>
          <p:cNvPr id="1026" name="Picture 2" descr="...">
            <a:extLst>
              <a:ext uri="{FF2B5EF4-FFF2-40B4-BE49-F238E27FC236}">
                <a16:creationId xmlns:a16="http://schemas.microsoft.com/office/drawing/2014/main" id="{A05DDA92-114F-7A05-8C27-69B56D9651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2894"/>
          <a:stretch/>
        </p:blipFill>
        <p:spPr bwMode="auto">
          <a:xfrm>
            <a:off x="965130" y="2718561"/>
            <a:ext cx="5175498" cy="25953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
            <a:extLst>
              <a:ext uri="{FF2B5EF4-FFF2-40B4-BE49-F238E27FC236}">
                <a16:creationId xmlns:a16="http://schemas.microsoft.com/office/drawing/2014/main" id="{4D8001D4-BF35-7A91-2A0C-CF9E5977D6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7266"/>
          <a:stretch/>
        </p:blipFill>
        <p:spPr bwMode="auto">
          <a:xfrm>
            <a:off x="6470592" y="2502280"/>
            <a:ext cx="5008337" cy="28116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10DD9F3-08E7-F0C6-29F4-3CECF00BFF6A}"/>
              </a:ext>
            </a:extLst>
          </p:cNvPr>
          <p:cNvSpPr txBox="1"/>
          <p:nvPr/>
        </p:nvSpPr>
        <p:spPr>
          <a:xfrm>
            <a:off x="2012604" y="5477523"/>
            <a:ext cx="2636668" cy="369332"/>
          </a:xfrm>
          <a:prstGeom prst="rect">
            <a:avLst/>
          </a:prstGeom>
          <a:noFill/>
        </p:spPr>
        <p:txBody>
          <a:bodyPr wrap="square" rtlCol="0">
            <a:spAutoFit/>
          </a:bodyPr>
          <a:lstStyle/>
          <a:p>
            <a:pPr algn="ctr"/>
            <a:r>
              <a:rPr lang="en-US" dirty="0"/>
              <a:t>For Single Data Points</a:t>
            </a:r>
          </a:p>
        </p:txBody>
      </p:sp>
      <p:sp>
        <p:nvSpPr>
          <p:cNvPr id="5" name="TextBox 4">
            <a:extLst>
              <a:ext uri="{FF2B5EF4-FFF2-40B4-BE49-F238E27FC236}">
                <a16:creationId xmlns:a16="http://schemas.microsoft.com/office/drawing/2014/main" id="{BFCC457F-E4C6-D55A-999F-F423C003C3CF}"/>
              </a:ext>
            </a:extLst>
          </p:cNvPr>
          <p:cNvSpPr txBox="1"/>
          <p:nvPr/>
        </p:nvSpPr>
        <p:spPr>
          <a:xfrm>
            <a:off x="7542730" y="5477523"/>
            <a:ext cx="2636668" cy="369332"/>
          </a:xfrm>
          <a:prstGeom prst="rect">
            <a:avLst/>
          </a:prstGeom>
          <a:noFill/>
        </p:spPr>
        <p:txBody>
          <a:bodyPr wrap="square" rtlCol="0">
            <a:spAutoFit/>
          </a:bodyPr>
          <a:lstStyle/>
          <a:p>
            <a:pPr algn="ctr"/>
            <a:r>
              <a:rPr lang="en-US" dirty="0"/>
              <a:t>For Means</a:t>
            </a:r>
          </a:p>
        </p:txBody>
      </p:sp>
    </p:spTree>
    <p:extLst>
      <p:ext uri="{BB962C8B-B14F-4D97-AF65-F5344CB8AC3E}">
        <p14:creationId xmlns:p14="http://schemas.microsoft.com/office/powerpoint/2010/main" val="195132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441E7-37FD-01CC-2187-6EF3CFF99F4A}"/>
              </a:ext>
            </a:extLst>
          </p:cNvPr>
          <p:cNvSpPr>
            <a:spLocks noGrp="1"/>
          </p:cNvSpPr>
          <p:nvPr>
            <p:ph type="title"/>
          </p:nvPr>
        </p:nvSpPr>
        <p:spPr/>
        <p:txBody>
          <a:bodyPr/>
          <a:lstStyle/>
          <a:p>
            <a:r>
              <a:rPr lang="en-US" dirty="0"/>
              <a:t>On the Population Distribution</a:t>
            </a:r>
          </a:p>
        </p:txBody>
      </p:sp>
      <p:sp>
        <p:nvSpPr>
          <p:cNvPr id="3" name="Content Placeholder 2">
            <a:extLst>
              <a:ext uri="{FF2B5EF4-FFF2-40B4-BE49-F238E27FC236}">
                <a16:creationId xmlns:a16="http://schemas.microsoft.com/office/drawing/2014/main" id="{9D8B3386-9745-D5CC-9B77-572845701327}"/>
              </a:ext>
            </a:extLst>
          </p:cNvPr>
          <p:cNvSpPr>
            <a:spLocks noGrp="1"/>
          </p:cNvSpPr>
          <p:nvPr>
            <p:ph idx="1"/>
          </p:nvPr>
        </p:nvSpPr>
        <p:spPr>
          <a:xfrm>
            <a:off x="1097280" y="2108201"/>
            <a:ext cx="6168641" cy="3760891"/>
          </a:xfrm>
        </p:spPr>
        <p:txBody>
          <a:bodyPr/>
          <a:lstStyle/>
          <a:p>
            <a:pPr>
              <a:buFont typeface="Arial" panose="020B0604020202020204" pitchFamily="34" charset="0"/>
              <a:buChar char="•"/>
            </a:pPr>
            <a:r>
              <a:rPr lang="en-US" dirty="0"/>
              <a:t> </a:t>
            </a:r>
            <a:r>
              <a:rPr lang="en-US" b="0" i="0" dirty="0">
                <a:solidFill>
                  <a:srgbClr val="424242"/>
                </a:solidFill>
                <a:effectLst/>
              </a:rPr>
              <a:t>Notice that the horizontal axis in the top panel is labeled X. These are the individual observations of the population. </a:t>
            </a:r>
          </a:p>
          <a:p>
            <a:pPr>
              <a:buFont typeface="Arial" panose="020B0604020202020204" pitchFamily="34" charset="0"/>
              <a:buChar char="•"/>
            </a:pPr>
            <a:r>
              <a:rPr lang="en-US" dirty="0">
                <a:solidFill>
                  <a:srgbClr val="424242"/>
                </a:solidFill>
              </a:rPr>
              <a:t> </a:t>
            </a:r>
            <a:r>
              <a:rPr lang="en-US" b="0" i="0" dirty="0">
                <a:solidFill>
                  <a:srgbClr val="424242"/>
                </a:solidFill>
                <a:effectLst/>
              </a:rPr>
              <a:t>This is the </a:t>
            </a:r>
            <a:r>
              <a:rPr lang="en-US" b="1" i="0" dirty="0">
                <a:solidFill>
                  <a:srgbClr val="424242"/>
                </a:solidFill>
                <a:effectLst/>
              </a:rPr>
              <a:t>unknown</a:t>
            </a:r>
            <a:r>
              <a:rPr lang="en-US" b="0" i="0" dirty="0">
                <a:solidFill>
                  <a:srgbClr val="424242"/>
                </a:solidFill>
                <a:effectLst/>
              </a:rPr>
              <a:t> distribution of the population values. </a:t>
            </a:r>
          </a:p>
          <a:p>
            <a:pPr>
              <a:buFont typeface="Arial" panose="020B0604020202020204" pitchFamily="34" charset="0"/>
              <a:buChar char="•"/>
            </a:pPr>
            <a:r>
              <a:rPr lang="en-US" dirty="0">
                <a:solidFill>
                  <a:srgbClr val="424242"/>
                </a:solidFill>
              </a:rPr>
              <a:t> </a:t>
            </a:r>
            <a:r>
              <a:rPr lang="en-US" b="0" i="0" dirty="0">
                <a:solidFill>
                  <a:srgbClr val="424242"/>
                </a:solidFill>
                <a:effectLst/>
              </a:rPr>
              <a:t>The graph is purposefully drawn all squiggly to show that it does not matter just how odd ball it really is. </a:t>
            </a:r>
          </a:p>
          <a:p>
            <a:pPr>
              <a:buFont typeface="Arial" panose="020B0604020202020204" pitchFamily="34" charset="0"/>
              <a:buChar char="•"/>
            </a:pPr>
            <a:r>
              <a:rPr lang="en-US" dirty="0">
                <a:solidFill>
                  <a:srgbClr val="424242"/>
                </a:solidFill>
              </a:rPr>
              <a:t> </a:t>
            </a:r>
            <a:r>
              <a:rPr lang="en-US" b="0" i="0" dirty="0">
                <a:solidFill>
                  <a:srgbClr val="424242"/>
                </a:solidFill>
                <a:effectLst/>
              </a:rPr>
              <a:t>Remember, we will never know what this distribution looks like, or its mean or standard deviation for that matter.</a:t>
            </a:r>
            <a:endParaRPr lang="en-US" dirty="0"/>
          </a:p>
        </p:txBody>
      </p:sp>
      <p:pic>
        <p:nvPicPr>
          <p:cNvPr id="4" name="Picture 2" descr="...">
            <a:extLst>
              <a:ext uri="{FF2B5EF4-FFF2-40B4-BE49-F238E27FC236}">
                <a16:creationId xmlns:a16="http://schemas.microsoft.com/office/drawing/2014/main" id="{2027270A-AF42-683E-4690-84DA589A6C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2894"/>
          <a:stretch/>
        </p:blipFill>
        <p:spPr bwMode="auto">
          <a:xfrm>
            <a:off x="7840875" y="2206606"/>
            <a:ext cx="2833423" cy="1420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9589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BA6BF-9543-E1B1-5865-A1A33A430DB4}"/>
              </a:ext>
            </a:extLst>
          </p:cNvPr>
          <p:cNvSpPr>
            <a:spLocks noGrp="1"/>
          </p:cNvSpPr>
          <p:nvPr>
            <p:ph type="title"/>
          </p:nvPr>
        </p:nvSpPr>
        <p:spPr/>
        <p:txBody>
          <a:bodyPr/>
          <a:lstStyle/>
          <a:p>
            <a:r>
              <a:rPr lang="en-US" dirty="0"/>
              <a:t>On the Sampling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C42C49C-E339-C2F0-4C87-8A000730D3FB}"/>
                  </a:ext>
                </a:extLst>
              </p:cNvPr>
              <p:cNvSpPr>
                <a:spLocks noGrp="1"/>
              </p:cNvSpPr>
              <p:nvPr>
                <p:ph idx="1"/>
              </p:nvPr>
            </p:nvSpPr>
            <p:spPr>
              <a:xfrm>
                <a:off x="1097280" y="2108201"/>
                <a:ext cx="7214452" cy="3760891"/>
              </a:xfrm>
            </p:spPr>
            <p:txBody>
              <a:bodyPr>
                <a:normAutofit fontScale="92500" lnSpcReduction="20000"/>
              </a:bodyPr>
              <a:lstStyle/>
              <a:p>
                <a:pPr>
                  <a:buFont typeface="Arial" panose="020B0604020202020204" pitchFamily="34" charset="0"/>
                  <a:buChar char="•"/>
                </a:pPr>
                <a:r>
                  <a:rPr lang="en-US" dirty="0"/>
                  <a:t> The horizontal axis in the bottom panel is labeled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𝑋</m:t>
                        </m:r>
                      </m:e>
                    </m:acc>
                  </m:oMath>
                </a14:m>
                <a:r>
                  <a:rPr lang="en-US" dirty="0"/>
                  <a:t>’s. This is the theoretical distribution called the sampling distribution of the means. </a:t>
                </a:r>
              </a:p>
              <a:p>
                <a:pPr>
                  <a:buFont typeface="Arial" panose="020B0604020202020204" pitchFamily="34" charset="0"/>
                  <a:buChar char="•"/>
                </a:pPr>
                <a:r>
                  <a:rPr lang="en-US" dirty="0"/>
                  <a:t> Each observation on this distribution is a sample mean. </a:t>
                </a:r>
              </a:p>
              <a:p>
                <a:pPr>
                  <a:buFont typeface="Arial" panose="020B0604020202020204" pitchFamily="34" charset="0"/>
                  <a:buChar char="•"/>
                </a:pPr>
                <a:r>
                  <a:rPr lang="en-US" dirty="0"/>
                  <a:t> All these sample means were calculated from individual samples with the same sample size. </a:t>
                </a:r>
              </a:p>
              <a:p>
                <a:pPr>
                  <a:buFont typeface="Arial" panose="020B0604020202020204" pitchFamily="34" charset="0"/>
                  <a:buChar char="•"/>
                </a:pPr>
                <a:r>
                  <a:rPr lang="en-US" dirty="0"/>
                  <a:t> The theoretical sampling distribution contains all of the sample mean values from all the possible samples that could have been taken from the population. </a:t>
                </a:r>
              </a:p>
              <a:p>
                <a:pPr>
                  <a:buFont typeface="Arial" panose="020B0604020202020204" pitchFamily="34" charset="0"/>
                  <a:buChar char="•"/>
                </a:pPr>
                <a:r>
                  <a:rPr lang="en-US" dirty="0"/>
                  <a:t> Of course, no one would ever actually take all of these samples, but if they did this is how they would look. </a:t>
                </a:r>
              </a:p>
              <a:p>
                <a:pPr>
                  <a:buFont typeface="Arial" panose="020B0604020202020204" pitchFamily="34" charset="0"/>
                  <a:buChar char="•"/>
                </a:pPr>
                <a:r>
                  <a:rPr lang="en-US" dirty="0"/>
                  <a:t> And the Central Limit Theorem says that they will be normally distributed.</a:t>
                </a:r>
              </a:p>
            </p:txBody>
          </p:sp>
        </mc:Choice>
        <mc:Fallback xmlns="">
          <p:sp>
            <p:nvSpPr>
              <p:cNvPr id="3" name="Content Placeholder 2">
                <a:extLst>
                  <a:ext uri="{FF2B5EF4-FFF2-40B4-BE49-F238E27FC236}">
                    <a16:creationId xmlns:a16="http://schemas.microsoft.com/office/drawing/2014/main" id="{6C42C49C-E339-C2F0-4C87-8A000730D3FB}"/>
                  </a:ext>
                </a:extLst>
              </p:cNvPr>
              <p:cNvSpPr>
                <a:spLocks noGrp="1" noRot="1" noChangeAspect="1" noMove="1" noResize="1" noEditPoints="1" noAdjustHandles="1" noChangeArrowheads="1" noChangeShapeType="1" noTextEdit="1"/>
              </p:cNvSpPr>
              <p:nvPr>
                <p:ph idx="1"/>
              </p:nvPr>
            </p:nvSpPr>
            <p:spPr>
              <a:xfrm>
                <a:off x="1097280" y="2108201"/>
                <a:ext cx="7214452" cy="3760891"/>
              </a:xfrm>
              <a:blipFill>
                <a:blip r:embed="rId2"/>
                <a:stretch>
                  <a:fillRect l="-1775" t="-1621" r="-2451" b="-972"/>
                </a:stretch>
              </a:blipFill>
            </p:spPr>
            <p:txBody>
              <a:bodyPr/>
              <a:lstStyle/>
              <a:p>
                <a:r>
                  <a:rPr lang="en-US">
                    <a:noFill/>
                  </a:rPr>
                  <a:t> </a:t>
                </a:r>
              </a:p>
            </p:txBody>
          </p:sp>
        </mc:Fallback>
      </mc:AlternateContent>
      <p:pic>
        <p:nvPicPr>
          <p:cNvPr id="5" name="Picture 2" descr="...">
            <a:extLst>
              <a:ext uri="{FF2B5EF4-FFF2-40B4-BE49-F238E27FC236}">
                <a16:creationId xmlns:a16="http://schemas.microsoft.com/office/drawing/2014/main" id="{80110062-7764-6FAA-D528-14C6663BF3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7266"/>
          <a:stretch/>
        </p:blipFill>
        <p:spPr bwMode="auto">
          <a:xfrm>
            <a:off x="8311732" y="2299688"/>
            <a:ext cx="3096684" cy="1738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0908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65F2F-2F01-C39B-FAB7-FE0BB58594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17CB38-EA4A-6F61-5001-41ED56503C06}"/>
              </a:ext>
            </a:extLst>
          </p:cNvPr>
          <p:cNvSpPr>
            <a:spLocks noGrp="1"/>
          </p:cNvSpPr>
          <p:nvPr>
            <p:ph type="title"/>
          </p:nvPr>
        </p:nvSpPr>
        <p:spPr/>
        <p:txBody>
          <a:bodyPr>
            <a:normAutofit/>
          </a:bodyPr>
          <a:lstStyle/>
          <a:p>
            <a:r>
              <a:rPr lang="en-US" sz="5400" dirty="0"/>
              <a:t>The Central Limit Theorem works with </a:t>
            </a:r>
            <a:r>
              <a:rPr lang="en-US" sz="5400" i="1" dirty="0"/>
              <a:t>any</a:t>
            </a:r>
            <a:r>
              <a:rPr lang="en-US" sz="5400" dirty="0"/>
              <a:t> type of data distribution</a:t>
            </a:r>
          </a:p>
        </p:txBody>
      </p:sp>
      <p:sp>
        <p:nvSpPr>
          <p:cNvPr id="3" name="Text Placeholder 2">
            <a:extLst>
              <a:ext uri="{FF2B5EF4-FFF2-40B4-BE49-F238E27FC236}">
                <a16:creationId xmlns:a16="http://schemas.microsoft.com/office/drawing/2014/main" id="{36E04E0A-6840-2D38-B12C-E08406A7C4AB}"/>
              </a:ext>
            </a:extLst>
          </p:cNvPr>
          <p:cNvSpPr>
            <a:spLocks noGrp="1"/>
          </p:cNvSpPr>
          <p:nvPr>
            <p:ph type="body" idx="1"/>
          </p:nvPr>
        </p:nvSpPr>
        <p:spPr/>
        <p:txBody>
          <a:bodyPr/>
          <a:lstStyle/>
          <a:p>
            <a:r>
              <a:rPr lang="en-US" dirty="0"/>
              <a:t>Here are some other examples </a:t>
            </a:r>
          </a:p>
        </p:txBody>
      </p:sp>
    </p:spTree>
    <p:extLst>
      <p:ext uri="{BB962C8B-B14F-4D97-AF65-F5344CB8AC3E}">
        <p14:creationId xmlns:p14="http://schemas.microsoft.com/office/powerpoint/2010/main" val="1436806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B6B65-74A0-19D6-A7D3-81FE0B8503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6DB866-24EF-45AC-7E13-795B951F804B}"/>
              </a:ext>
            </a:extLst>
          </p:cNvPr>
          <p:cNvSpPr>
            <a:spLocks noGrp="1"/>
          </p:cNvSpPr>
          <p:nvPr>
            <p:ph type="title"/>
          </p:nvPr>
        </p:nvSpPr>
        <p:spPr/>
        <p:txBody>
          <a:bodyPr/>
          <a:lstStyle/>
          <a:p>
            <a:r>
              <a:rPr lang="en-US" dirty="0"/>
              <a:t>Examples with a Uniform Distribution</a:t>
            </a:r>
          </a:p>
        </p:txBody>
      </p:sp>
      <p:pic>
        <p:nvPicPr>
          <p:cNvPr id="6146" name="Picture 2" descr="...">
            <a:extLst>
              <a:ext uri="{FF2B5EF4-FFF2-40B4-BE49-F238E27FC236}">
                <a16:creationId xmlns:a16="http://schemas.microsoft.com/office/drawing/2014/main" id="{ADAE8B92-D9A1-62D0-7ADB-CBF91A6625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74878"/>
          <a:stretch/>
        </p:blipFill>
        <p:spPr bwMode="auto">
          <a:xfrm>
            <a:off x="1475085" y="1976691"/>
            <a:ext cx="3474720" cy="193984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
            <a:extLst>
              <a:ext uri="{FF2B5EF4-FFF2-40B4-BE49-F238E27FC236}">
                <a16:creationId xmlns:a16="http://schemas.microsoft.com/office/drawing/2014/main" id="{13DB61AD-07D1-691D-E5B1-578062A524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4878"/>
          <a:stretch/>
        </p:blipFill>
        <p:spPr bwMode="auto">
          <a:xfrm>
            <a:off x="5749220" y="4199668"/>
            <a:ext cx="3474720" cy="19398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
            <a:extLst>
              <a:ext uri="{FF2B5EF4-FFF2-40B4-BE49-F238E27FC236}">
                <a16:creationId xmlns:a16="http://schemas.microsoft.com/office/drawing/2014/main" id="{A3A226C0-2A59-CA81-0A78-4E281DB305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9688" b="24603"/>
          <a:stretch/>
        </p:blipFill>
        <p:spPr bwMode="auto">
          <a:xfrm>
            <a:off x="5749220" y="1975956"/>
            <a:ext cx="3474720" cy="19851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
            <a:extLst>
              <a:ext uri="{FF2B5EF4-FFF2-40B4-BE49-F238E27FC236}">
                <a16:creationId xmlns:a16="http://schemas.microsoft.com/office/drawing/2014/main" id="{F4C40B20-CDDE-CAB8-28C5-0DCB54BA55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232" b="49646"/>
          <a:stretch/>
        </p:blipFill>
        <p:spPr bwMode="auto">
          <a:xfrm>
            <a:off x="1475085" y="4199669"/>
            <a:ext cx="3474720" cy="1939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833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558F2-8828-7E37-E425-93966C27A9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B40F0D-794F-B4DE-9775-8C29EE77AFE5}"/>
              </a:ext>
            </a:extLst>
          </p:cNvPr>
          <p:cNvSpPr>
            <a:spLocks noGrp="1"/>
          </p:cNvSpPr>
          <p:nvPr>
            <p:ph type="title"/>
          </p:nvPr>
        </p:nvSpPr>
        <p:spPr/>
        <p:txBody>
          <a:bodyPr/>
          <a:lstStyle/>
          <a:p>
            <a:r>
              <a:rPr lang="en-US" dirty="0"/>
              <a:t>Examples with a Skewed Distribution</a:t>
            </a:r>
          </a:p>
        </p:txBody>
      </p:sp>
      <p:pic>
        <p:nvPicPr>
          <p:cNvPr id="7170" name="Picture 2" descr="...">
            <a:extLst>
              <a:ext uri="{FF2B5EF4-FFF2-40B4-BE49-F238E27FC236}">
                <a16:creationId xmlns:a16="http://schemas.microsoft.com/office/drawing/2014/main" id="{6947C975-EF70-94E6-15F9-6A617CD338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2974"/>
          <a:stretch/>
        </p:blipFill>
        <p:spPr bwMode="auto">
          <a:xfrm>
            <a:off x="1712970" y="2358298"/>
            <a:ext cx="3474720" cy="39435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
            <a:extLst>
              <a:ext uri="{FF2B5EF4-FFF2-40B4-BE49-F238E27FC236}">
                <a16:creationId xmlns:a16="http://schemas.microsoft.com/office/drawing/2014/main" id="{B4428574-ADFC-EEBD-89E5-19E9A72288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6880"/>
          <a:stretch/>
        </p:blipFill>
        <p:spPr bwMode="auto">
          <a:xfrm>
            <a:off x="6008890" y="1960210"/>
            <a:ext cx="3438138" cy="4407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813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normAutofit/>
          </a:bodyPr>
          <a:lstStyle/>
          <a:p>
            <a:pPr algn="l">
              <a:buNone/>
            </a:pPr>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Recognize central limit theorem problems.</a:t>
            </a:r>
          </a:p>
          <a:p>
            <a:pPr algn="l">
              <a:buFont typeface="Arial" panose="020B0604020202020204" pitchFamily="34" charset="0"/>
              <a:buChar char="•"/>
            </a:pPr>
            <a:r>
              <a:rPr lang="en-US" b="0" i="0" dirty="0">
                <a:solidFill>
                  <a:srgbClr val="424242"/>
                </a:solidFill>
                <a:effectLst/>
              </a:rPr>
              <a:t>Classify continuous word problems by their distributions.</a:t>
            </a:r>
          </a:p>
          <a:p>
            <a:pPr algn="l">
              <a:buFont typeface="Arial" panose="020B0604020202020204" pitchFamily="34" charset="0"/>
              <a:buChar char="•"/>
            </a:pPr>
            <a:r>
              <a:rPr lang="en-US" b="0" i="0" dirty="0">
                <a:solidFill>
                  <a:srgbClr val="424242"/>
                </a:solidFill>
                <a:effectLst/>
              </a:rPr>
              <a:t>Apply and interpret the central limit theorem for means.</a:t>
            </a:r>
          </a:p>
          <a:p>
            <a:pPr algn="l">
              <a:buFont typeface="Arial" panose="020B0604020202020204" pitchFamily="34" charset="0"/>
              <a:buChar char="•"/>
            </a:pPr>
            <a:r>
              <a:rPr lang="en-US" b="0" i="0" dirty="0">
                <a:solidFill>
                  <a:srgbClr val="424242"/>
                </a:solidFill>
                <a:effectLst/>
              </a:rPr>
              <a:t>Apply and interpret the central limit theorem for sums.</a:t>
            </a:r>
          </a:p>
        </p:txBody>
      </p:sp>
      <p:sp>
        <p:nvSpPr>
          <p:cNvPr id="4" name="Slide Number Placeholder 3">
            <a:extLst>
              <a:ext uri="{FF2B5EF4-FFF2-40B4-BE49-F238E27FC236}">
                <a16:creationId xmlns:a16="http://schemas.microsoft.com/office/drawing/2014/main" id="{108700FC-2FF8-120D-633A-72E5FFB5770E}"/>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E24EA-B82D-E35F-D071-BB1CDD4E21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8C5F00-5053-9FDF-F8FE-18711B0A1C13}"/>
              </a:ext>
            </a:extLst>
          </p:cNvPr>
          <p:cNvSpPr>
            <a:spLocks noGrp="1"/>
          </p:cNvSpPr>
          <p:nvPr>
            <p:ph type="title"/>
          </p:nvPr>
        </p:nvSpPr>
        <p:spPr/>
        <p:txBody>
          <a:bodyPr/>
          <a:lstStyle/>
          <a:p>
            <a:r>
              <a:rPr lang="en-US" dirty="0"/>
              <a:t>On the Sampling Distribution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933EBDD-2D78-8BE3-A6E4-F872197D5AE5}"/>
                  </a:ext>
                </a:extLst>
              </p:cNvPr>
              <p:cNvSpPr>
                <a:spLocks noGrp="1"/>
              </p:cNvSpPr>
              <p:nvPr>
                <p:ph idx="1"/>
              </p:nvPr>
            </p:nvSpPr>
            <p:spPr>
              <a:xfrm>
                <a:off x="1097280" y="2108201"/>
                <a:ext cx="6508119" cy="3760891"/>
              </a:xfrm>
            </p:spPr>
            <p:txBody>
              <a:bodyPr>
                <a:normAutofit fontScale="85000" lnSpcReduction="10000"/>
              </a:bodyPr>
              <a:lstStyle/>
              <a:p>
                <a:pPr>
                  <a:buFont typeface="Arial" panose="020B0604020202020204" pitchFamily="34" charset="0"/>
                  <a:buChar char="•"/>
                </a:pPr>
                <a:r>
                  <a:rPr lang="en-US" dirty="0">
                    <a:latin typeface="Neue Helvetica W01"/>
                  </a:rPr>
                  <a:t> The graph to the right shows a sampling distribution. The mean has been marked on the horizontal axis of the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oMath>
                </a14:m>
                <a:r>
                  <a:rPr lang="en-US" dirty="0">
                    <a:latin typeface="Neue Helvetica W01"/>
                  </a:rPr>
                  <a:t>'s and the standard deviation has been written to the right above the distribution. </a:t>
                </a:r>
              </a:p>
              <a:p>
                <a:pPr>
                  <a:buFont typeface="Arial" panose="020B0604020202020204" pitchFamily="34" charset="0"/>
                  <a:buChar char="•"/>
                </a:pPr>
                <a:r>
                  <a:rPr lang="en-US" dirty="0">
                    <a:latin typeface="Neue Helvetica W01"/>
                  </a:rPr>
                  <a:t> Notice that the standard deviation of the sampling distribution is the original standard deviation of the population, divided by the sample size. We have already seen that as the sample size increases the sampling distribution becomes closer and closer to the normal distribution. As this happens, the standard deviation of the sampling distribution changes in another way; the standard deviation decreases as n increases. </a:t>
                </a:r>
              </a:p>
              <a:p>
                <a:pPr>
                  <a:buFont typeface="Arial" panose="020B0604020202020204" pitchFamily="34" charset="0"/>
                  <a:buChar char="•"/>
                </a:pPr>
                <a:r>
                  <a:rPr lang="en-US" dirty="0">
                    <a:latin typeface="Neue Helvetica W01"/>
                  </a:rPr>
                  <a:t> At very large n, the standard deviation of the sampling distribution becomes very small and at infinity it collapses on top of the population mean. This is what it means that the expected value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sub>
                    </m:sSub>
                  </m:oMath>
                </a14:m>
                <a:r>
                  <a:rPr lang="en-US" dirty="0">
                    <a:latin typeface="Neue Helvetica W01"/>
                  </a:rPr>
                  <a:t> is the population mean, µ.</a:t>
                </a:r>
              </a:p>
            </p:txBody>
          </p:sp>
        </mc:Choice>
        <mc:Fallback xmlns="">
          <p:sp>
            <p:nvSpPr>
              <p:cNvPr id="3" name="Content Placeholder 2">
                <a:extLst>
                  <a:ext uri="{FF2B5EF4-FFF2-40B4-BE49-F238E27FC236}">
                    <a16:creationId xmlns:a16="http://schemas.microsoft.com/office/drawing/2014/main" id="{39541D5F-61A5-3141-52E6-5971AC17F1A2}"/>
                  </a:ext>
                </a:extLst>
              </p:cNvPr>
              <p:cNvSpPr>
                <a:spLocks noGrp="1" noRot="1" noChangeAspect="1" noMove="1" noResize="1" noEditPoints="1" noAdjustHandles="1" noChangeArrowheads="1" noChangeShapeType="1" noTextEdit="1"/>
              </p:cNvSpPr>
              <p:nvPr>
                <p:ph idx="1"/>
              </p:nvPr>
            </p:nvSpPr>
            <p:spPr>
              <a:xfrm>
                <a:off x="1097280" y="2108201"/>
                <a:ext cx="6508119" cy="3760891"/>
              </a:xfrm>
              <a:blipFill>
                <a:blip r:embed="rId2"/>
                <a:stretch>
                  <a:fillRect l="-1779" t="-486" r="-1685"/>
                </a:stretch>
              </a:blipFill>
            </p:spPr>
            <p:txBody>
              <a:bodyPr/>
              <a:lstStyle/>
              <a:p>
                <a:r>
                  <a:rPr lang="en-US">
                    <a:noFill/>
                  </a:rPr>
                  <a:t> </a:t>
                </a:r>
              </a:p>
            </p:txBody>
          </p:sp>
        </mc:Fallback>
      </mc:AlternateContent>
      <p:pic>
        <p:nvPicPr>
          <p:cNvPr id="8195" name="Picture 3" descr="..">
            <a:extLst>
              <a:ext uri="{FF2B5EF4-FFF2-40B4-BE49-F238E27FC236}">
                <a16:creationId xmlns:a16="http://schemas.microsoft.com/office/drawing/2014/main" id="{A2CFEE55-029D-9494-EF1A-9471CE41F3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9555" y="3100473"/>
            <a:ext cx="3286125" cy="186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636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373D5-774C-7A9F-4AA4-38FC7EDF18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2B9F3D-C054-CD01-7583-EBEAA7C5C0F1}"/>
              </a:ext>
            </a:extLst>
          </p:cNvPr>
          <p:cNvSpPr>
            <a:spLocks noGrp="1"/>
          </p:cNvSpPr>
          <p:nvPr>
            <p:ph type="title"/>
          </p:nvPr>
        </p:nvSpPr>
        <p:spPr/>
        <p:txBody>
          <a:bodyPr/>
          <a:lstStyle/>
          <a:p>
            <a:r>
              <a:rPr lang="en-US" dirty="0"/>
              <a:t>Different Sample Sizes</a:t>
            </a:r>
          </a:p>
        </p:txBody>
      </p:sp>
      <p:sp>
        <p:nvSpPr>
          <p:cNvPr id="3" name="Content Placeholder 2">
            <a:extLst>
              <a:ext uri="{FF2B5EF4-FFF2-40B4-BE49-F238E27FC236}">
                <a16:creationId xmlns:a16="http://schemas.microsoft.com/office/drawing/2014/main" id="{29625A30-09FF-E879-BE9F-2DEFCC6B853F}"/>
              </a:ext>
            </a:extLst>
          </p:cNvPr>
          <p:cNvSpPr>
            <a:spLocks noGrp="1"/>
          </p:cNvSpPr>
          <p:nvPr>
            <p:ph idx="1"/>
          </p:nvPr>
        </p:nvSpPr>
        <p:spPr>
          <a:xfrm>
            <a:off x="1097280" y="2108201"/>
            <a:ext cx="5664900" cy="3760891"/>
          </a:xfrm>
        </p:spPr>
        <p:txBody>
          <a:bodyPr/>
          <a:lstStyle/>
          <a:p>
            <a:pPr>
              <a:buFont typeface="Arial" panose="020B0604020202020204" pitchFamily="34" charset="0"/>
              <a:buChar char="•"/>
            </a:pPr>
            <a:r>
              <a:rPr lang="en-US" dirty="0">
                <a:latin typeface="Neue Helvetica W01"/>
              </a:rPr>
              <a:t> To the right are </a:t>
            </a:r>
            <a:r>
              <a:rPr lang="en-US" b="0" i="0" dirty="0">
                <a:solidFill>
                  <a:srgbClr val="424242"/>
                </a:solidFill>
                <a:effectLst/>
                <a:latin typeface="Neue Helvetica W01"/>
              </a:rPr>
              <a:t>three sampling distributions. The only change that was made is the sample size that was used to get the sample means for each distribution. </a:t>
            </a:r>
          </a:p>
          <a:p>
            <a:pPr>
              <a:buFont typeface="Arial" panose="020B0604020202020204" pitchFamily="34" charset="0"/>
              <a:buChar char="•"/>
            </a:pPr>
            <a:r>
              <a:rPr lang="en-US" dirty="0">
                <a:solidFill>
                  <a:srgbClr val="424242"/>
                </a:solidFill>
                <a:latin typeface="Neue Helvetica W01"/>
              </a:rPr>
              <a:t> </a:t>
            </a:r>
            <a:r>
              <a:rPr lang="en-US" b="0" i="0" dirty="0">
                <a:solidFill>
                  <a:srgbClr val="424242"/>
                </a:solidFill>
                <a:effectLst/>
                <a:latin typeface="Neue Helvetica W01"/>
              </a:rPr>
              <a:t>As the sample size increases, n goes from 10 to 30 to 50, the standard deviations of the respective sampling distributions decrease because the sample size is in the denominator of the standard deviations of the sampling distributions.</a:t>
            </a:r>
            <a:endParaRPr lang="en-US" dirty="0">
              <a:latin typeface="Neue Helvetica W01"/>
            </a:endParaRPr>
          </a:p>
        </p:txBody>
      </p:sp>
      <p:pic>
        <p:nvPicPr>
          <p:cNvPr id="9218" name="Picture 2" descr="..">
            <a:extLst>
              <a:ext uri="{FF2B5EF4-FFF2-40B4-BE49-F238E27FC236}">
                <a16:creationId xmlns:a16="http://schemas.microsoft.com/office/drawing/2014/main" id="{33CDB9F9-4E47-2B64-F6EC-03F2D9A6E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0035" y="2343491"/>
            <a:ext cx="4235645" cy="2673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27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57DA3-3D22-1E3A-A74D-0C3662F68700}"/>
              </a:ext>
            </a:extLst>
          </p:cNvPr>
          <p:cNvSpPr>
            <a:spLocks noGrp="1"/>
          </p:cNvSpPr>
          <p:nvPr>
            <p:ph type="title"/>
          </p:nvPr>
        </p:nvSpPr>
        <p:spPr/>
        <p:txBody>
          <a:bodyPr/>
          <a:lstStyle/>
          <a:p>
            <a:r>
              <a:rPr lang="en-US" dirty="0"/>
              <a:t>Formula Comparison</a:t>
            </a:r>
          </a:p>
        </p:txBody>
      </p:sp>
      <p:sp>
        <p:nvSpPr>
          <p:cNvPr id="3" name="Content Placeholder 2">
            <a:extLst>
              <a:ext uri="{FF2B5EF4-FFF2-40B4-BE49-F238E27FC236}">
                <a16:creationId xmlns:a16="http://schemas.microsoft.com/office/drawing/2014/main" id="{2647EA0B-53FA-A36C-CC50-B693633973D8}"/>
              </a:ext>
            </a:extLst>
          </p:cNvPr>
          <p:cNvSpPr>
            <a:spLocks noGrp="1"/>
          </p:cNvSpPr>
          <p:nvPr>
            <p:ph idx="1"/>
          </p:nvPr>
        </p:nvSpPr>
        <p:spPr/>
        <p:txBody>
          <a:bodyPr/>
          <a:lstStyle/>
          <a:p>
            <a:r>
              <a:rPr lang="en-US" b="0" i="0" dirty="0">
                <a:solidFill>
                  <a:srgbClr val="424242"/>
                </a:solidFill>
                <a:effectLst/>
              </a:rPr>
              <a:t>The Central Limit Theorem goes even further and tells us the mean and standard deviation of this theoretical distribution.</a:t>
            </a:r>
          </a:p>
          <a:p>
            <a:endParaRPr lang="en-US" dirty="0"/>
          </a:p>
        </p:txBody>
      </p:sp>
      <mc:AlternateContent xmlns:mc="http://schemas.openxmlformats.org/markup-compatibility/2006" xmlns:a14="http://schemas.microsoft.com/office/drawing/2010/main">
        <mc:Choice Requires="a14">
          <p:graphicFrame>
            <p:nvGraphicFramePr>
              <p:cNvPr id="4" name="Table 5">
                <a:extLst>
                  <a:ext uri="{FF2B5EF4-FFF2-40B4-BE49-F238E27FC236}">
                    <a16:creationId xmlns:a16="http://schemas.microsoft.com/office/drawing/2014/main" id="{775886B6-59F8-5456-87E9-B44FEEE60177}"/>
                  </a:ext>
                </a:extLst>
              </p:cNvPr>
              <p:cNvGraphicFramePr>
                <a:graphicFrameLocks noGrp="1"/>
              </p:cNvGraphicFramePr>
              <p:nvPr>
                <p:extLst>
                  <p:ext uri="{D42A27DB-BD31-4B8C-83A1-F6EECF244321}">
                    <p14:modId xmlns:p14="http://schemas.microsoft.com/office/powerpoint/2010/main" val="1723293002"/>
                  </p:ext>
                </p:extLst>
              </p:nvPr>
            </p:nvGraphicFramePr>
            <p:xfrm>
              <a:off x="1164948" y="3177846"/>
              <a:ext cx="9923064" cy="1621600"/>
            </p:xfrm>
            <a:graphic>
              <a:graphicData uri="http://schemas.openxmlformats.org/drawingml/2006/table">
                <a:tbl>
                  <a:tblPr firstRow="1" bandRow="1">
                    <a:tableStyleId>{073A0DAA-6AF3-43AB-8588-CEC1D06C72B9}</a:tableStyleId>
                  </a:tblPr>
                  <a:tblGrid>
                    <a:gridCol w="2480766">
                      <a:extLst>
                        <a:ext uri="{9D8B030D-6E8A-4147-A177-3AD203B41FA5}">
                          <a16:colId xmlns:a16="http://schemas.microsoft.com/office/drawing/2014/main" val="420194480"/>
                        </a:ext>
                      </a:extLst>
                    </a:gridCol>
                    <a:gridCol w="2480766">
                      <a:extLst>
                        <a:ext uri="{9D8B030D-6E8A-4147-A177-3AD203B41FA5}">
                          <a16:colId xmlns:a16="http://schemas.microsoft.com/office/drawing/2014/main" val="2518451166"/>
                        </a:ext>
                      </a:extLst>
                    </a:gridCol>
                    <a:gridCol w="2480766">
                      <a:extLst>
                        <a:ext uri="{9D8B030D-6E8A-4147-A177-3AD203B41FA5}">
                          <a16:colId xmlns:a16="http://schemas.microsoft.com/office/drawing/2014/main" val="3263910458"/>
                        </a:ext>
                      </a:extLst>
                    </a:gridCol>
                    <a:gridCol w="2480766">
                      <a:extLst>
                        <a:ext uri="{9D8B030D-6E8A-4147-A177-3AD203B41FA5}">
                          <a16:colId xmlns:a16="http://schemas.microsoft.com/office/drawing/2014/main" val="2311003910"/>
                        </a:ext>
                      </a:extLst>
                    </a:gridCol>
                  </a:tblGrid>
                  <a:tr h="370840">
                    <a:tc>
                      <a:txBody>
                        <a:bodyPr/>
                        <a:lstStyle/>
                        <a:p>
                          <a:r>
                            <a:rPr lang="en-US" dirty="0"/>
                            <a:t>Parameter</a:t>
                          </a:r>
                        </a:p>
                      </a:txBody>
                      <a:tcPr/>
                    </a:tc>
                    <a:tc>
                      <a:txBody>
                        <a:bodyPr/>
                        <a:lstStyle/>
                        <a:p>
                          <a:r>
                            <a:rPr lang="en-US" dirty="0"/>
                            <a:t>Population</a:t>
                          </a:r>
                        </a:p>
                      </a:txBody>
                      <a:tcPr/>
                    </a:tc>
                    <a:tc>
                      <a:txBody>
                        <a:bodyPr/>
                        <a:lstStyle/>
                        <a:p>
                          <a:r>
                            <a:rPr lang="en-US" dirty="0"/>
                            <a:t>Sample</a:t>
                          </a:r>
                        </a:p>
                      </a:txBody>
                      <a:tcPr/>
                    </a:tc>
                    <a:tc>
                      <a:txBody>
                        <a:bodyPr/>
                        <a:lstStyle/>
                        <a:p>
                          <a:r>
                            <a:rPr lang="en-US" dirty="0"/>
                            <a:t>Sampling Distribution of Means</a:t>
                          </a:r>
                        </a:p>
                      </a:txBody>
                      <a:tcPr/>
                    </a:tc>
                    <a:extLst>
                      <a:ext uri="{0D108BD9-81ED-4DB2-BD59-A6C34878D82A}">
                        <a16:rowId xmlns:a16="http://schemas.microsoft.com/office/drawing/2014/main" val="1130431460"/>
                      </a:ext>
                    </a:extLst>
                  </a:tr>
                  <a:tr h="370840">
                    <a:tc>
                      <a:txBody>
                        <a:bodyPr/>
                        <a:lstStyle/>
                        <a:p>
                          <a:r>
                            <a:rPr lang="en-US" dirty="0"/>
                            <a:t>Mean</a:t>
                          </a:r>
                        </a:p>
                      </a:txBody>
                      <a:tcPr/>
                    </a:tc>
                    <a:tc>
                      <a:txBody>
                        <a:bodyPr/>
                        <a:lstStyle/>
                        <a:p>
                          <a:pP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𝜇</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US" b="0" smtClean="0">
                                        <a:latin typeface="Cambria Math" panose="02040503050406030204" pitchFamily="18" charset="0"/>
                                      </a:rPr>
                                      <m:t>𝑥</m:t>
                                    </m:r>
                                  </m:e>
                                </m:acc>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smtClean="0">
                                        <a:latin typeface="Cambria Math" panose="02040503050406030204" pitchFamily="18" charset="0"/>
                                      </a:rPr>
                                      <m:t>𝜇</m:t>
                                    </m:r>
                                  </m:e>
                                  <m:sub>
                                    <m:acc>
                                      <m:accPr>
                                        <m:chr m:val="̅"/>
                                        <m:ctrlPr>
                                          <a:rPr lang="en-US" b="0" i="1" smtClean="0">
                                            <a:latin typeface="Cambria Math" panose="02040503050406030204" pitchFamily="18" charset="0"/>
                                          </a:rPr>
                                        </m:ctrlPr>
                                      </m:accPr>
                                      <m:e>
                                        <m:r>
                                          <a:rPr lang="en-US" b="0" smtClean="0">
                                            <a:latin typeface="Cambria Math" panose="02040503050406030204" pitchFamily="18" charset="0"/>
                                          </a:rPr>
                                          <m:t>𝑥</m:t>
                                        </m:r>
                                      </m:e>
                                    </m:acc>
                                  </m:sub>
                                </m:sSub>
                              </m:oMath>
                            </m:oMathPara>
                          </a14:m>
                          <a:endParaRPr lang="en-US" dirty="0"/>
                        </a:p>
                      </a:txBody>
                      <a:tcPr/>
                    </a:tc>
                    <a:extLst>
                      <a:ext uri="{0D108BD9-81ED-4DB2-BD59-A6C34878D82A}">
                        <a16:rowId xmlns:a16="http://schemas.microsoft.com/office/drawing/2014/main" val="50726836"/>
                      </a:ext>
                    </a:extLst>
                  </a:tr>
                  <a:tr h="370840">
                    <a:tc>
                      <a:txBody>
                        <a:bodyPr/>
                        <a:lstStyle/>
                        <a:p>
                          <a:r>
                            <a:rPr lang="en-US" dirty="0"/>
                            <a:t>Standard Deviation</a:t>
                          </a:r>
                        </a:p>
                      </a:txBody>
                      <a:tcPr/>
                    </a:tc>
                    <a:tc>
                      <a:txBody>
                        <a:bodyPr/>
                        <a:lstStyle/>
                        <a:p>
                          <a:pP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𝜎</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𝑠</m:t>
                                </m:r>
                              </m:oMath>
                            </m:oMathPara>
                          </a14:m>
                          <a:endParaRPr lang="en-US" dirty="0"/>
                        </a:p>
                      </a:txBody>
                      <a:tcPr/>
                    </a:tc>
                    <a:tc>
                      <a:txBody>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smtClean="0">
                                        <a:latin typeface="Cambria Math" panose="02040503050406030204" pitchFamily="18" charset="0"/>
                                      </a:rPr>
                                      <m:t>𝜎</m:t>
                                    </m:r>
                                  </m:e>
                                  <m:sub>
                                    <m:acc>
                                      <m:accPr>
                                        <m:chr m:val="̅"/>
                                        <m:ctrlPr>
                                          <a:rPr lang="en-US" b="0" i="1" smtClean="0">
                                            <a:latin typeface="Cambria Math" panose="02040503050406030204" pitchFamily="18" charset="0"/>
                                          </a:rPr>
                                        </m:ctrlPr>
                                      </m:accPr>
                                      <m:e>
                                        <m:r>
                                          <a:rPr lang="en-US" b="0" smtClean="0">
                                            <a:latin typeface="Cambria Math" panose="02040503050406030204" pitchFamily="18" charset="0"/>
                                          </a:rPr>
                                          <m:t>𝑥</m:t>
                                        </m:r>
                                      </m:e>
                                    </m:acc>
                                  </m:sub>
                                </m:sSub>
                                <m:r>
                                  <a:rPr lang="en-US" b="0" smtClean="0">
                                    <a:latin typeface="Cambria Math" panose="02040503050406030204" pitchFamily="18" charset="0"/>
                                  </a:rPr>
                                  <m:t>=</m:t>
                                </m:r>
                                <m:f>
                                  <m:fPr>
                                    <m:ctrlPr>
                                      <a:rPr lang="en-US" b="0" i="1" smtClean="0">
                                        <a:latin typeface="Cambria Math" panose="02040503050406030204" pitchFamily="18" charset="0"/>
                                      </a:rPr>
                                    </m:ctrlPr>
                                  </m:fPr>
                                  <m:num>
                                    <m:r>
                                      <a:rPr lang="en-US" b="0" smtClean="0">
                                        <a:latin typeface="Cambria Math" panose="02040503050406030204" pitchFamily="18" charset="0"/>
                                      </a:rPr>
                                      <m:t>𝜎</m:t>
                                    </m:r>
                                  </m:num>
                                  <m:den>
                                    <m:rad>
                                      <m:radPr>
                                        <m:degHide m:val="on"/>
                                        <m:ctrlPr>
                                          <a:rPr lang="en-US" b="0" i="1" smtClean="0">
                                            <a:latin typeface="Cambria Math" panose="02040503050406030204" pitchFamily="18" charset="0"/>
                                          </a:rPr>
                                        </m:ctrlPr>
                                      </m:radPr>
                                      <m:deg/>
                                      <m:e>
                                        <m:r>
                                          <a:rPr lang="en-US" b="0" smtClean="0">
                                            <a:latin typeface="Cambria Math" panose="02040503050406030204" pitchFamily="18" charset="0"/>
                                          </a:rPr>
                                          <m:t>𝑛</m:t>
                                        </m:r>
                                      </m:e>
                                    </m:rad>
                                  </m:den>
                                </m:f>
                              </m:oMath>
                            </m:oMathPara>
                          </a14:m>
                          <a:endParaRPr lang="en-US" dirty="0"/>
                        </a:p>
                      </a:txBody>
                      <a:tcPr/>
                    </a:tc>
                    <a:extLst>
                      <a:ext uri="{0D108BD9-81ED-4DB2-BD59-A6C34878D82A}">
                        <a16:rowId xmlns:a16="http://schemas.microsoft.com/office/drawing/2014/main" val="1585525177"/>
                      </a:ext>
                    </a:extLst>
                  </a:tr>
                </a:tbl>
              </a:graphicData>
            </a:graphic>
          </p:graphicFrame>
        </mc:Choice>
        <mc:Fallback xmlns="">
          <p:graphicFrame>
            <p:nvGraphicFramePr>
              <p:cNvPr id="4" name="Table 5">
                <a:extLst>
                  <a:ext uri="{FF2B5EF4-FFF2-40B4-BE49-F238E27FC236}">
                    <a16:creationId xmlns:a16="http://schemas.microsoft.com/office/drawing/2014/main" id="{775886B6-59F8-5456-87E9-B44FEEE60177}"/>
                  </a:ext>
                </a:extLst>
              </p:cNvPr>
              <p:cNvGraphicFramePr>
                <a:graphicFrameLocks noGrp="1"/>
              </p:cNvGraphicFramePr>
              <p:nvPr>
                <p:extLst>
                  <p:ext uri="{D42A27DB-BD31-4B8C-83A1-F6EECF244321}">
                    <p14:modId xmlns:p14="http://schemas.microsoft.com/office/powerpoint/2010/main" val="1723293002"/>
                  </p:ext>
                </p:extLst>
              </p:nvPr>
            </p:nvGraphicFramePr>
            <p:xfrm>
              <a:off x="1164948" y="3177846"/>
              <a:ext cx="9923064" cy="1621600"/>
            </p:xfrm>
            <a:graphic>
              <a:graphicData uri="http://schemas.openxmlformats.org/drawingml/2006/table">
                <a:tbl>
                  <a:tblPr firstRow="1" bandRow="1">
                    <a:tableStyleId>{073A0DAA-6AF3-43AB-8588-CEC1D06C72B9}</a:tableStyleId>
                  </a:tblPr>
                  <a:tblGrid>
                    <a:gridCol w="2480766">
                      <a:extLst>
                        <a:ext uri="{9D8B030D-6E8A-4147-A177-3AD203B41FA5}">
                          <a16:colId xmlns:a16="http://schemas.microsoft.com/office/drawing/2014/main" val="420194480"/>
                        </a:ext>
                      </a:extLst>
                    </a:gridCol>
                    <a:gridCol w="2480766">
                      <a:extLst>
                        <a:ext uri="{9D8B030D-6E8A-4147-A177-3AD203B41FA5}">
                          <a16:colId xmlns:a16="http://schemas.microsoft.com/office/drawing/2014/main" val="2518451166"/>
                        </a:ext>
                      </a:extLst>
                    </a:gridCol>
                    <a:gridCol w="2480766">
                      <a:extLst>
                        <a:ext uri="{9D8B030D-6E8A-4147-A177-3AD203B41FA5}">
                          <a16:colId xmlns:a16="http://schemas.microsoft.com/office/drawing/2014/main" val="3263910458"/>
                        </a:ext>
                      </a:extLst>
                    </a:gridCol>
                    <a:gridCol w="2480766">
                      <a:extLst>
                        <a:ext uri="{9D8B030D-6E8A-4147-A177-3AD203B41FA5}">
                          <a16:colId xmlns:a16="http://schemas.microsoft.com/office/drawing/2014/main" val="2311003910"/>
                        </a:ext>
                      </a:extLst>
                    </a:gridCol>
                  </a:tblGrid>
                  <a:tr h="640080">
                    <a:tc>
                      <a:txBody>
                        <a:bodyPr/>
                        <a:lstStyle/>
                        <a:p>
                          <a:r>
                            <a:rPr lang="en-US" dirty="0"/>
                            <a:t>Parameter</a:t>
                          </a:r>
                        </a:p>
                      </a:txBody>
                      <a:tcPr/>
                    </a:tc>
                    <a:tc>
                      <a:txBody>
                        <a:bodyPr/>
                        <a:lstStyle/>
                        <a:p>
                          <a:r>
                            <a:rPr lang="en-US" dirty="0"/>
                            <a:t>Population</a:t>
                          </a:r>
                        </a:p>
                      </a:txBody>
                      <a:tcPr/>
                    </a:tc>
                    <a:tc>
                      <a:txBody>
                        <a:bodyPr/>
                        <a:lstStyle/>
                        <a:p>
                          <a:r>
                            <a:rPr lang="en-US" dirty="0"/>
                            <a:t>Sample</a:t>
                          </a:r>
                        </a:p>
                      </a:txBody>
                      <a:tcPr/>
                    </a:tc>
                    <a:tc>
                      <a:txBody>
                        <a:bodyPr/>
                        <a:lstStyle/>
                        <a:p>
                          <a:r>
                            <a:rPr lang="en-US" dirty="0"/>
                            <a:t>Sampling Distribution of Means</a:t>
                          </a:r>
                        </a:p>
                      </a:txBody>
                      <a:tcPr/>
                    </a:tc>
                    <a:extLst>
                      <a:ext uri="{0D108BD9-81ED-4DB2-BD59-A6C34878D82A}">
                        <a16:rowId xmlns:a16="http://schemas.microsoft.com/office/drawing/2014/main" val="1130431460"/>
                      </a:ext>
                    </a:extLst>
                  </a:tr>
                  <a:tr h="370840">
                    <a:tc>
                      <a:txBody>
                        <a:bodyPr/>
                        <a:lstStyle/>
                        <a:p>
                          <a:r>
                            <a:rPr lang="en-US" dirty="0"/>
                            <a:t>Mean</a:t>
                          </a:r>
                        </a:p>
                      </a:txBody>
                      <a:tcPr/>
                    </a:tc>
                    <a:tc>
                      <a:txBody>
                        <a:bodyPr/>
                        <a:lstStyle/>
                        <a:p>
                          <a:endParaRPr lang="en-US"/>
                        </a:p>
                      </a:txBody>
                      <a:tcPr>
                        <a:blipFill>
                          <a:blip r:embed="rId2"/>
                          <a:stretch>
                            <a:fillRect l="-100246" t="-180328" r="-201229" b="-168852"/>
                          </a:stretch>
                        </a:blipFill>
                      </a:tcPr>
                    </a:tc>
                    <a:tc>
                      <a:txBody>
                        <a:bodyPr/>
                        <a:lstStyle/>
                        <a:p>
                          <a:endParaRPr lang="en-US"/>
                        </a:p>
                      </a:txBody>
                      <a:tcPr>
                        <a:blipFill>
                          <a:blip r:embed="rId2"/>
                          <a:stretch>
                            <a:fillRect l="-200246" t="-180328" r="-101229" b="-168852"/>
                          </a:stretch>
                        </a:blipFill>
                      </a:tcPr>
                    </a:tc>
                    <a:tc>
                      <a:txBody>
                        <a:bodyPr/>
                        <a:lstStyle/>
                        <a:p>
                          <a:endParaRPr lang="en-US"/>
                        </a:p>
                      </a:txBody>
                      <a:tcPr>
                        <a:blipFill>
                          <a:blip r:embed="rId2"/>
                          <a:stretch>
                            <a:fillRect l="-300246" t="-180328" r="-1229" b="-168852"/>
                          </a:stretch>
                        </a:blipFill>
                      </a:tcPr>
                    </a:tc>
                    <a:extLst>
                      <a:ext uri="{0D108BD9-81ED-4DB2-BD59-A6C34878D82A}">
                        <a16:rowId xmlns:a16="http://schemas.microsoft.com/office/drawing/2014/main" val="50726836"/>
                      </a:ext>
                    </a:extLst>
                  </a:tr>
                  <a:tr h="610680">
                    <a:tc>
                      <a:txBody>
                        <a:bodyPr/>
                        <a:lstStyle/>
                        <a:p>
                          <a:r>
                            <a:rPr lang="en-US" dirty="0"/>
                            <a:t>Standard Deviation</a:t>
                          </a:r>
                        </a:p>
                      </a:txBody>
                      <a:tcPr/>
                    </a:tc>
                    <a:tc>
                      <a:txBody>
                        <a:bodyPr/>
                        <a:lstStyle/>
                        <a:p>
                          <a:endParaRPr lang="en-US"/>
                        </a:p>
                      </a:txBody>
                      <a:tcPr>
                        <a:blipFill>
                          <a:blip r:embed="rId2"/>
                          <a:stretch>
                            <a:fillRect l="-100246" t="-169307" r="-201229" b="-1980"/>
                          </a:stretch>
                        </a:blipFill>
                      </a:tcPr>
                    </a:tc>
                    <a:tc>
                      <a:txBody>
                        <a:bodyPr/>
                        <a:lstStyle/>
                        <a:p>
                          <a:endParaRPr lang="en-US"/>
                        </a:p>
                      </a:txBody>
                      <a:tcPr>
                        <a:blipFill>
                          <a:blip r:embed="rId2"/>
                          <a:stretch>
                            <a:fillRect l="-200246" t="-169307" r="-101229" b="-1980"/>
                          </a:stretch>
                        </a:blipFill>
                      </a:tcPr>
                    </a:tc>
                    <a:tc>
                      <a:txBody>
                        <a:bodyPr/>
                        <a:lstStyle/>
                        <a:p>
                          <a:endParaRPr lang="en-US"/>
                        </a:p>
                      </a:txBody>
                      <a:tcPr>
                        <a:blipFill>
                          <a:blip r:embed="rId2"/>
                          <a:stretch>
                            <a:fillRect l="-300246" t="-169307" r="-1229" b="-1980"/>
                          </a:stretch>
                        </a:blipFill>
                      </a:tcPr>
                    </a:tc>
                    <a:extLst>
                      <a:ext uri="{0D108BD9-81ED-4DB2-BD59-A6C34878D82A}">
                        <a16:rowId xmlns:a16="http://schemas.microsoft.com/office/drawing/2014/main" val="1585525177"/>
                      </a:ext>
                    </a:extLst>
                  </a:tr>
                </a:tbl>
              </a:graphicData>
            </a:graphic>
          </p:graphicFrame>
        </mc:Fallback>
      </mc:AlternateContent>
    </p:spTree>
    <p:extLst>
      <p:ext uri="{BB962C8B-B14F-4D97-AF65-F5344CB8AC3E}">
        <p14:creationId xmlns:p14="http://schemas.microsoft.com/office/powerpoint/2010/main" val="710806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E977B-3DD6-78AC-F416-9AAB5A29A890}"/>
              </a:ext>
            </a:extLst>
          </p:cNvPr>
          <p:cNvSpPr>
            <a:spLocks noGrp="1"/>
          </p:cNvSpPr>
          <p:nvPr>
            <p:ph type="title"/>
          </p:nvPr>
        </p:nvSpPr>
        <p:spPr/>
        <p:txBody>
          <a:bodyPr/>
          <a:lstStyle/>
          <a:p>
            <a:r>
              <a:rPr lang="en-US" dirty="0"/>
              <a:t>The Significance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E977115-CD25-5533-DA27-82D1CF14D5E6}"/>
                  </a:ext>
                </a:extLst>
              </p:cNvPr>
              <p:cNvSpPr>
                <a:spLocks noGrp="1"/>
              </p:cNvSpPr>
              <p:nvPr>
                <p:ph idx="1"/>
              </p:nvPr>
            </p:nvSpPr>
            <p:spPr/>
            <p:txBody>
              <a:bodyPr>
                <a:normAutofit/>
              </a:bodyPr>
              <a:lstStyle/>
              <a:p>
                <a:pPr>
                  <a:buFont typeface="Arial" panose="020B0604020202020204" pitchFamily="34" charset="0"/>
                  <a:buChar char="•"/>
                </a:pPr>
                <a:r>
                  <a:rPr lang="en-US" sz="1800" dirty="0"/>
                  <a:t> The practical significance of The Central Limit Theorem is that now we can compute probabilities for drawing a sample mean,  </a:t>
                </a:r>
                <a14:m>
                  <m:oMath xmlns:m="http://schemas.openxmlformats.org/officeDocument/2006/math">
                    <m:acc>
                      <m:accPr>
                        <m:chr m:val="̅"/>
                        <m:ctrlPr>
                          <a:rPr lang="en-US" sz="1800" i="1" smtClean="0">
                            <a:latin typeface="Cambria Math" panose="02040503050406030204" pitchFamily="18" charset="0"/>
                          </a:rPr>
                        </m:ctrlPr>
                      </m:accPr>
                      <m:e>
                        <m:r>
                          <a:rPr lang="en-US" sz="1800" b="0" i="1" smtClean="0">
                            <a:latin typeface="Cambria Math" panose="02040503050406030204" pitchFamily="18" charset="0"/>
                          </a:rPr>
                          <m:t>𝑋</m:t>
                        </m:r>
                        <m:r>
                          <a:rPr lang="en-US" sz="1800" b="0" i="1" smtClean="0">
                            <a:latin typeface="Cambria Math" panose="02040503050406030204" pitchFamily="18" charset="0"/>
                          </a:rPr>
                          <m:t>,</m:t>
                        </m:r>
                      </m:e>
                    </m:acc>
                  </m:oMath>
                </a14:m>
                <a:r>
                  <a:rPr lang="en-US" sz="1800" dirty="0"/>
                  <a:t> in just the same way as we did for drawing specific observations, X's, when we knew the population mean and standard deviation and that the population data were normally distributed.</a:t>
                </a:r>
              </a:p>
              <a:p>
                <a:pPr>
                  <a:buFont typeface="Arial" panose="020B0604020202020204" pitchFamily="34" charset="0"/>
                  <a:buChar char="•"/>
                </a:pPr>
                <a:r>
                  <a:rPr lang="en-US" sz="1800" dirty="0"/>
                  <a:t> </a:t>
                </a:r>
                <a:r>
                  <a:rPr lang="en-US" sz="1800" b="0" i="0" dirty="0">
                    <a:solidFill>
                      <a:srgbClr val="424242"/>
                    </a:solidFill>
                    <a:effectLst/>
                  </a:rPr>
                  <a:t>The standardizing formula has to be amended to recognize that the mean and standard deviation of the sampling distribution, sometimes, called the standard error of the mean, are different from those of the population distribution, but otherwise nothing has changed. The new standardizing formula is:</a:t>
                </a:r>
                <a:endParaRPr lang="en-US" sz="1800" dirty="0"/>
              </a:p>
            </p:txBody>
          </p:sp>
        </mc:Choice>
        <mc:Fallback xmlns="">
          <p:sp>
            <p:nvSpPr>
              <p:cNvPr id="3" name="Content Placeholder 2">
                <a:extLst>
                  <a:ext uri="{FF2B5EF4-FFF2-40B4-BE49-F238E27FC236}">
                    <a16:creationId xmlns:a16="http://schemas.microsoft.com/office/drawing/2014/main" id="{1E977115-CD25-5533-DA27-82D1CF14D5E6}"/>
                  </a:ext>
                </a:extLst>
              </p:cNvPr>
              <p:cNvSpPr>
                <a:spLocks noGrp="1" noRot="1" noChangeAspect="1" noMove="1" noResize="1" noEditPoints="1" noAdjustHandles="1" noChangeArrowheads="1" noChangeShapeType="1" noTextEdit="1"/>
              </p:cNvSpPr>
              <p:nvPr>
                <p:ph idx="1"/>
              </p:nvPr>
            </p:nvSpPr>
            <p:spPr>
              <a:blipFill>
                <a:blip r:embed="rId2"/>
                <a:stretch>
                  <a:fillRect l="-1273" t="-810" r="-1576"/>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FD32CCE6-07E3-AA87-4DAE-6FB5C721C44D}"/>
              </a:ext>
            </a:extLst>
          </p:cNvPr>
          <p:cNvPicPr>
            <a:picLocks noChangeAspect="1"/>
          </p:cNvPicPr>
          <p:nvPr/>
        </p:nvPicPr>
        <p:blipFill>
          <a:blip r:embed="rId3"/>
          <a:stretch>
            <a:fillRect/>
          </a:stretch>
        </p:blipFill>
        <p:spPr>
          <a:xfrm>
            <a:off x="2435427" y="4686984"/>
            <a:ext cx="2498473" cy="993711"/>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D7BE4D8-D81F-FC1A-1430-4FF53E7C83DE}"/>
                  </a:ext>
                </a:extLst>
              </p:cNvPr>
              <p:cNvSpPr txBox="1"/>
              <p:nvPr/>
            </p:nvSpPr>
            <p:spPr>
              <a:xfrm>
                <a:off x="4933900" y="4580469"/>
                <a:ext cx="6023671" cy="1288623"/>
              </a:xfrm>
              <a:prstGeom prst="rect">
                <a:avLst/>
              </a:prstGeom>
              <a:noFill/>
            </p:spPr>
            <p:txBody>
              <a:bodyPr wrap="square" rtlCol="0">
                <a:spAutoFit/>
              </a:bodyPr>
              <a:lstStyle/>
              <a:p>
                <a:pPr>
                  <a:lnSpc>
                    <a:spcPct val="110000"/>
                  </a:lnSpc>
                  <a:spcBef>
                    <a:spcPts val="1200"/>
                  </a:spcBef>
                  <a:spcAft>
                    <a:spcPts val="200"/>
                  </a:spcAft>
                  <a:buClr>
                    <a:schemeClr val="accent1"/>
                  </a:buClr>
                  <a:buSzPct val="100000"/>
                </a:pPr>
                <a:r>
                  <a:rPr lang="en-US" dirty="0">
                    <a:solidFill>
                      <a:schemeClr val="tx1">
                        <a:lumMod val="75000"/>
                        <a:lumOff val="25000"/>
                      </a:schemeClr>
                    </a:solidFill>
                  </a:rPr>
                  <a:t>Notice that </a:t>
                </a:r>
                <a14:m>
                  <m:oMath xmlns:m="http://schemas.openxmlformats.org/officeDocument/2006/math">
                    <m:sSub>
                      <m:sSubPr>
                        <m:ctrlPr>
                          <a:rPr lang="en-US" i="1">
                            <a:solidFill>
                              <a:schemeClr val="tx1">
                                <a:lumMod val="75000"/>
                                <a:lumOff val="25000"/>
                              </a:schemeClr>
                            </a:solidFill>
                            <a:latin typeface="Cambria Math" panose="02040503050406030204" pitchFamily="18" charset="0"/>
                          </a:rPr>
                        </m:ctrlPr>
                      </m:sSubPr>
                      <m:e>
                        <m:r>
                          <a:rPr lang="en-US">
                            <a:solidFill>
                              <a:schemeClr val="tx1">
                                <a:lumMod val="75000"/>
                                <a:lumOff val="25000"/>
                              </a:schemeClr>
                            </a:solidFill>
                            <a:latin typeface="Cambria Math" panose="02040503050406030204" pitchFamily="18" charset="0"/>
                          </a:rPr>
                          <m:t>𝜇</m:t>
                        </m:r>
                      </m:e>
                      <m:sub>
                        <m:acc>
                          <m:accPr>
                            <m:chr m:val="̅"/>
                            <m:ctrlPr>
                              <a:rPr lang="en-US" i="1">
                                <a:solidFill>
                                  <a:schemeClr val="tx1">
                                    <a:lumMod val="75000"/>
                                    <a:lumOff val="25000"/>
                                  </a:schemeClr>
                                </a:solidFill>
                                <a:latin typeface="Cambria Math" panose="02040503050406030204" pitchFamily="18" charset="0"/>
                              </a:rPr>
                            </m:ctrlPr>
                          </m:accPr>
                          <m:e>
                            <m:r>
                              <a:rPr lang="en-US">
                                <a:solidFill>
                                  <a:schemeClr val="tx1">
                                    <a:lumMod val="75000"/>
                                    <a:lumOff val="25000"/>
                                  </a:schemeClr>
                                </a:solidFill>
                                <a:latin typeface="Cambria Math" panose="02040503050406030204" pitchFamily="18" charset="0"/>
                              </a:rPr>
                              <m:t>𝑋</m:t>
                            </m:r>
                          </m:e>
                        </m:acc>
                      </m:sub>
                    </m:sSub>
                  </m:oMath>
                </a14:m>
                <a:r>
                  <a:rPr lang="en-US" dirty="0">
                    <a:solidFill>
                      <a:schemeClr val="tx1">
                        <a:lumMod val="75000"/>
                        <a:lumOff val="25000"/>
                      </a:schemeClr>
                    </a:solidFill>
                  </a:rPr>
                  <a:t> in the first formula has been changed to simply µ in the second version. The reason is that mathematically it can be shown that the expected value of </a:t>
                </a:r>
                <a14:m>
                  <m:oMath xmlns:m="http://schemas.openxmlformats.org/officeDocument/2006/math">
                    <m:sSub>
                      <m:sSubPr>
                        <m:ctrlPr>
                          <a:rPr lang="en-US" i="1">
                            <a:solidFill>
                              <a:schemeClr val="tx1">
                                <a:lumMod val="75000"/>
                                <a:lumOff val="25000"/>
                              </a:schemeClr>
                            </a:solidFill>
                            <a:latin typeface="Cambria Math" panose="02040503050406030204" pitchFamily="18" charset="0"/>
                          </a:rPr>
                        </m:ctrlPr>
                      </m:sSubPr>
                      <m:e>
                        <m:r>
                          <a:rPr lang="en-US">
                            <a:solidFill>
                              <a:schemeClr val="tx1">
                                <a:lumMod val="75000"/>
                                <a:lumOff val="25000"/>
                              </a:schemeClr>
                            </a:solidFill>
                            <a:latin typeface="Cambria Math" panose="02040503050406030204" pitchFamily="18" charset="0"/>
                          </a:rPr>
                          <m:t>𝜇</m:t>
                        </m:r>
                      </m:e>
                      <m:sub>
                        <m:acc>
                          <m:accPr>
                            <m:chr m:val="̅"/>
                            <m:ctrlPr>
                              <a:rPr lang="en-US" i="1">
                                <a:solidFill>
                                  <a:schemeClr val="tx1">
                                    <a:lumMod val="75000"/>
                                    <a:lumOff val="25000"/>
                                  </a:schemeClr>
                                </a:solidFill>
                                <a:latin typeface="Cambria Math" panose="02040503050406030204" pitchFamily="18" charset="0"/>
                              </a:rPr>
                            </m:ctrlPr>
                          </m:accPr>
                          <m:e>
                            <m:r>
                              <a:rPr lang="en-US">
                                <a:solidFill>
                                  <a:schemeClr val="tx1">
                                    <a:lumMod val="75000"/>
                                    <a:lumOff val="25000"/>
                                  </a:schemeClr>
                                </a:solidFill>
                                <a:latin typeface="Cambria Math" panose="02040503050406030204" pitchFamily="18" charset="0"/>
                              </a:rPr>
                              <m:t>𝑋</m:t>
                            </m:r>
                          </m:e>
                        </m:acc>
                      </m:sub>
                    </m:sSub>
                  </m:oMath>
                </a14:m>
                <a:r>
                  <a:rPr lang="en-US" dirty="0">
                    <a:solidFill>
                      <a:schemeClr val="tx1">
                        <a:lumMod val="75000"/>
                        <a:lumOff val="25000"/>
                      </a:schemeClr>
                    </a:solidFill>
                  </a:rPr>
                  <a:t>  is equal to µ. </a:t>
                </a:r>
              </a:p>
            </p:txBody>
          </p:sp>
        </mc:Choice>
        <mc:Fallback xmlns="">
          <p:sp>
            <p:nvSpPr>
              <p:cNvPr id="7" name="TextBox 6">
                <a:extLst>
                  <a:ext uri="{FF2B5EF4-FFF2-40B4-BE49-F238E27FC236}">
                    <a16:creationId xmlns:a16="http://schemas.microsoft.com/office/drawing/2014/main" id="{4D7BE4D8-D81F-FC1A-1430-4FF53E7C83DE}"/>
                  </a:ext>
                </a:extLst>
              </p:cNvPr>
              <p:cNvSpPr txBox="1">
                <a:spLocks noRot="1" noChangeAspect="1" noMove="1" noResize="1" noEditPoints="1" noAdjustHandles="1" noChangeArrowheads="1" noChangeShapeType="1" noTextEdit="1"/>
              </p:cNvSpPr>
              <p:nvPr/>
            </p:nvSpPr>
            <p:spPr>
              <a:xfrm>
                <a:off x="4933900" y="4580469"/>
                <a:ext cx="6023671" cy="1288623"/>
              </a:xfrm>
              <a:prstGeom prst="rect">
                <a:avLst/>
              </a:prstGeom>
              <a:blipFill>
                <a:blip r:embed="rId4"/>
                <a:stretch>
                  <a:fillRect l="-809" t="-1887" b="-6604"/>
                </a:stretch>
              </a:blipFill>
            </p:spPr>
            <p:txBody>
              <a:bodyPr/>
              <a:lstStyle/>
              <a:p>
                <a:r>
                  <a:rPr lang="en-US">
                    <a:noFill/>
                  </a:rPr>
                  <a:t> </a:t>
                </a:r>
              </a:p>
            </p:txBody>
          </p:sp>
        </mc:Fallback>
      </mc:AlternateContent>
    </p:spTree>
    <p:extLst>
      <p:ext uri="{BB962C8B-B14F-4D97-AF65-F5344CB8AC3E}">
        <p14:creationId xmlns:p14="http://schemas.microsoft.com/office/powerpoint/2010/main" val="1334963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EAB84-2313-09A2-EDF1-67F992641BAC}"/>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1D9B5665-09D7-9886-C862-16DA75C441FD}"/>
              </a:ext>
            </a:extLst>
          </p:cNvPr>
          <p:cNvSpPr>
            <a:spLocks noGrp="1"/>
          </p:cNvSpPr>
          <p:nvPr>
            <p:ph idx="1"/>
          </p:nvPr>
        </p:nvSpPr>
        <p:spPr/>
        <p:txBody>
          <a:bodyPr/>
          <a:lstStyle/>
          <a:p>
            <a:r>
              <a:rPr lang="en-US" sz="2000" dirty="0"/>
              <a:t>An unknown distribution has a mean of 90 and a standard deviation of 15. Samples of size </a:t>
            </a:r>
            <a:r>
              <a:rPr lang="en-US" sz="2000" i="1" dirty="0"/>
              <a:t>n</a:t>
            </a:r>
            <a:r>
              <a:rPr lang="en-US" sz="2000" dirty="0"/>
              <a:t> = 25 are drawn randomly from the population. </a:t>
            </a:r>
            <a:r>
              <a:rPr lang="en-US" sz="2000" b="0" i="0" dirty="0">
                <a:solidFill>
                  <a:srgbClr val="424242"/>
                </a:solidFill>
                <a:effectLst/>
              </a:rPr>
              <a:t>See the Excel spreadsheet.</a:t>
            </a:r>
            <a:br>
              <a:rPr lang="en-US" sz="2000" dirty="0"/>
            </a:br>
            <a:r>
              <a:rPr lang="en-US" sz="2000" dirty="0"/>
              <a:t>a. Find the probability that the sample mean is between 85 and 92.</a:t>
            </a:r>
          </a:p>
          <a:p>
            <a:r>
              <a:rPr lang="en-US" sz="2000" dirty="0"/>
              <a:t>b. Find the value that is two standard deviations above the expected value, 90, of the sample mean.</a:t>
            </a:r>
          </a:p>
        </p:txBody>
      </p:sp>
      <p:sp>
        <p:nvSpPr>
          <p:cNvPr id="4" name="Slide Number Placeholder 3">
            <a:extLst>
              <a:ext uri="{FF2B5EF4-FFF2-40B4-BE49-F238E27FC236}">
                <a16:creationId xmlns:a16="http://schemas.microsoft.com/office/drawing/2014/main" id="{6312A80E-0319-7586-E07C-CB9F22A301CA}"/>
              </a:ext>
            </a:extLst>
          </p:cNvPr>
          <p:cNvSpPr>
            <a:spLocks noGrp="1"/>
          </p:cNvSpPr>
          <p:nvPr>
            <p:ph type="sldNum" sz="quarter" idx="12"/>
          </p:nvPr>
        </p:nvSpPr>
        <p:spPr/>
        <p:txBody>
          <a:bodyPr/>
          <a:lstStyle/>
          <a:p>
            <a:fld id="{3A98EE3D-8CD1-4C3F-BD1C-C98C9596463C}" type="slidenum">
              <a:rPr lang="en-US" smtClean="0"/>
              <a:t>24</a:t>
            </a:fld>
            <a:endParaRPr lang="en-US" dirty="0"/>
          </a:p>
        </p:txBody>
      </p:sp>
    </p:spTree>
    <p:extLst>
      <p:ext uri="{BB962C8B-B14F-4D97-AF65-F5344CB8AC3E}">
        <p14:creationId xmlns:p14="http://schemas.microsoft.com/office/powerpoint/2010/main" val="3610287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8002B-6692-12E9-5885-6AFB24D54BEE}"/>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279FDD7-8C5B-A08D-B42F-9857C76C34AC}"/>
                  </a:ext>
                </a:extLst>
              </p:cNvPr>
              <p:cNvSpPr>
                <a:spLocks noGrp="1"/>
              </p:cNvSpPr>
              <p:nvPr>
                <p:ph idx="1"/>
              </p:nvPr>
            </p:nvSpPr>
            <p:spPr/>
            <p:txBody>
              <a:bodyPr>
                <a:normAutofit/>
              </a:bodyPr>
              <a:lstStyle/>
              <a:p>
                <a:r>
                  <a:rPr lang="en-US" dirty="0"/>
                  <a:t>a. Let X = one value from the original unknown population. The probability question asks you to find a probability for the sample mean.</a:t>
                </a:r>
              </a:p>
              <a:p>
                <a:r>
                  <a:rPr lang="en-US" dirty="0"/>
                  <a:t>Let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oMath>
                </a14:m>
                <a:r>
                  <a:rPr lang="en-US" dirty="0"/>
                  <a:t>= the mean of a sample of size 25. Since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𝑋</m:t>
                        </m:r>
                      </m:sub>
                    </m:sSub>
                  </m:oMath>
                </a14:m>
                <a:r>
                  <a:rPr lang="en-US" dirty="0"/>
                  <a:t>= 90,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𝜎</m:t>
                        </m:r>
                      </m:e>
                      <m:sub>
                        <m:r>
                          <a:rPr lang="en-US" b="0" i="1" dirty="0" smtClean="0">
                            <a:latin typeface="Cambria Math" panose="02040503050406030204" pitchFamily="18" charset="0"/>
                          </a:rPr>
                          <m:t>𝑋</m:t>
                        </m:r>
                      </m:sub>
                    </m:sSub>
                  </m:oMath>
                </a14:m>
                <a:r>
                  <a:rPr lang="en-US" dirty="0"/>
                  <a:t> = 15, and n = 25,</a:t>
                </a:r>
              </a:p>
              <a:p>
                <a14:m>
                  <m:oMath xmlns:m="http://schemas.openxmlformats.org/officeDocument/2006/math">
                    <m:acc>
                      <m:accPr>
                        <m:chr m:val="̅"/>
                        <m:ctrlPr>
                          <a:rPr lang="en-US" i="1">
                            <a:latin typeface="Cambria Math" panose="02040503050406030204" pitchFamily="18" charset="0"/>
                          </a:rPr>
                        </m:ctrlPr>
                      </m:accPr>
                      <m:e>
                        <m:r>
                          <a:rPr lang="en-US" b="0" i="1" smtClean="0">
                            <a:latin typeface="Cambria Math" panose="02040503050406030204" pitchFamily="18" charset="0"/>
                          </a:rPr>
                          <m:t>𝑋</m:t>
                        </m:r>
                      </m:e>
                    </m:acc>
                  </m:oMath>
                </a14:m>
                <a:r>
                  <a:rPr lang="en-US" dirty="0"/>
                  <a:t> ~ </a:t>
                </a:r>
                <a14:m>
                  <m:oMath xmlns:m="http://schemas.openxmlformats.org/officeDocument/2006/math">
                    <m:r>
                      <a:rPr lang="en-US" i="1" dirty="0" smtClean="0">
                        <a:latin typeface="Cambria Math" panose="02040503050406030204" pitchFamily="18" charset="0"/>
                      </a:rPr>
                      <m:t>𝑁</m:t>
                    </m:r>
                    <m:r>
                      <a:rPr lang="en-US" i="1" dirty="0" smtClean="0">
                        <a:latin typeface="Cambria Math" panose="02040503050406030204" pitchFamily="18" charset="0"/>
                      </a:rPr>
                      <m:t> (90,</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15</m:t>
                        </m:r>
                      </m:num>
                      <m:den>
                        <m:rad>
                          <m:radPr>
                            <m:degHide m:val="on"/>
                            <m:ctrlPr>
                              <a:rPr lang="en-US" b="0" i="1" dirty="0" smtClean="0">
                                <a:latin typeface="Cambria Math" panose="02040503050406030204" pitchFamily="18" charset="0"/>
                              </a:rPr>
                            </m:ctrlPr>
                          </m:radPr>
                          <m:deg/>
                          <m:e>
                            <m:r>
                              <a:rPr lang="en-US" b="0" i="1" dirty="0" smtClean="0">
                                <a:latin typeface="Cambria Math" panose="02040503050406030204" pitchFamily="18" charset="0"/>
                              </a:rPr>
                              <m:t>25</m:t>
                            </m:r>
                          </m:e>
                        </m:rad>
                      </m:den>
                    </m:f>
                    <m:r>
                      <a:rPr lang="en-US" i="1" dirty="0" smtClean="0">
                        <a:latin typeface="Cambria Math" panose="02040503050406030204" pitchFamily="18" charset="0"/>
                      </a:rPr>
                      <m:t>)</m:t>
                    </m:r>
                  </m:oMath>
                </a14:m>
                <a:endParaRPr lang="en-US" dirty="0"/>
              </a:p>
              <a:p>
                <a14:m>
                  <m:oMath xmlns:m="http://schemas.openxmlformats.org/officeDocument/2006/math">
                    <m:r>
                      <a:rPr lang="en-US" i="1" dirty="0" smtClean="0">
                        <a:latin typeface="Cambria Math" panose="02040503050406030204" pitchFamily="18" charset="0"/>
                      </a:rPr>
                      <m:t>𝑃</m:t>
                    </m:r>
                    <m:r>
                      <a:rPr lang="en-US" i="1" dirty="0" smtClean="0">
                        <a:latin typeface="Cambria Math" panose="02040503050406030204" pitchFamily="18" charset="0"/>
                      </a:rPr>
                      <m:t>(85 &lt;</m:t>
                    </m:r>
                    <m:acc>
                      <m:accPr>
                        <m:chr m:val="̅"/>
                        <m:ctrlPr>
                          <a:rPr lang="en-US" i="1">
                            <a:latin typeface="Cambria Math" panose="02040503050406030204" pitchFamily="18" charset="0"/>
                          </a:rPr>
                        </m:ctrlPr>
                      </m:accPr>
                      <m:e>
                        <m:r>
                          <a:rPr lang="en-US" i="1">
                            <a:latin typeface="Cambria Math" panose="02040503050406030204" pitchFamily="18" charset="0"/>
                          </a:rPr>
                          <m:t>𝑥</m:t>
                        </m:r>
                      </m:e>
                    </m:acc>
                    <m:r>
                      <a:rPr lang="en-US" i="1" dirty="0" smtClean="0">
                        <a:latin typeface="Cambria Math" panose="02040503050406030204" pitchFamily="18" charset="0"/>
                      </a:rPr>
                      <m:t>&lt; 92) = 0.6997</m:t>
                    </m:r>
                  </m:oMath>
                </a14:m>
                <a:endParaRPr lang="en-US" dirty="0"/>
              </a:p>
              <a:p>
                <a:r>
                  <a:rPr lang="en-US" dirty="0"/>
                  <a:t>The probability that the sample mean is between 85 and 92 is 0.6997.</a:t>
                </a:r>
              </a:p>
            </p:txBody>
          </p:sp>
        </mc:Choice>
        <mc:Fallback xmlns="">
          <p:sp>
            <p:nvSpPr>
              <p:cNvPr id="3" name="Content Placeholder 2">
                <a:extLst>
                  <a:ext uri="{FF2B5EF4-FFF2-40B4-BE49-F238E27FC236}">
                    <a16:creationId xmlns:a16="http://schemas.microsoft.com/office/drawing/2014/main" id="{0279FDD7-8C5B-A08D-B42F-9857C76C34AC}"/>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7179CA1-55A7-38F9-37DC-919DAEE25C26}"/>
              </a:ext>
            </a:extLst>
          </p:cNvPr>
          <p:cNvSpPr>
            <a:spLocks noGrp="1"/>
          </p:cNvSpPr>
          <p:nvPr>
            <p:ph type="sldNum" sz="quarter" idx="12"/>
          </p:nvPr>
        </p:nvSpPr>
        <p:spPr/>
        <p:txBody>
          <a:bodyPr/>
          <a:lstStyle/>
          <a:p>
            <a:fld id="{3A98EE3D-8CD1-4C3F-BD1C-C98C9596463C}" type="slidenum">
              <a:rPr lang="en-US" smtClean="0"/>
              <a:t>25</a:t>
            </a:fld>
            <a:endParaRPr lang="en-US" dirty="0"/>
          </a:p>
        </p:txBody>
      </p:sp>
      <p:pic>
        <p:nvPicPr>
          <p:cNvPr id="1027" name="Picture 3">
            <a:extLst>
              <a:ext uri="{FF2B5EF4-FFF2-40B4-BE49-F238E27FC236}">
                <a16:creationId xmlns:a16="http://schemas.microsoft.com/office/drawing/2014/main" id="{0DB9CE0A-EB57-E3D4-A100-2C775FCA6A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6132" y="2876424"/>
            <a:ext cx="4036070" cy="18509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55615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4B089-7FA4-8D34-D91B-A34130AB1809}"/>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3D7AC0E-2373-101E-2A2B-97D9E63945B8}"/>
                  </a:ext>
                </a:extLst>
              </p:cNvPr>
              <p:cNvSpPr>
                <a:spLocks noGrp="1"/>
              </p:cNvSpPr>
              <p:nvPr>
                <p:ph idx="1"/>
              </p:nvPr>
            </p:nvSpPr>
            <p:spPr/>
            <p:txBody>
              <a:bodyPr>
                <a:normAutofit/>
              </a:bodyPr>
              <a:lstStyle/>
              <a:p>
                <a:r>
                  <a:rPr lang="en-US" dirty="0"/>
                  <a:t>b. To find the value that is two standard deviations above the expected value 90, use the formula:</a:t>
                </a:r>
              </a:p>
              <a:p>
                <a:r>
                  <a:rPr lang="en-US" dirty="0"/>
                  <a:t>value =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𝜇</m:t>
                        </m:r>
                      </m:e>
                      <m:sub>
                        <m:r>
                          <a:rPr lang="en-US" b="0" i="1" dirty="0" smtClean="0">
                            <a:latin typeface="Cambria Math" panose="02040503050406030204" pitchFamily="18" charset="0"/>
                          </a:rPr>
                          <m:t>𝑋</m:t>
                        </m:r>
                      </m:sub>
                    </m:sSub>
                  </m:oMath>
                </a14:m>
                <a:r>
                  <a:rPr lang="en-US" dirty="0"/>
                  <a:t> + (#ofTSDEVs) (</a:t>
                </a:r>
                <a14:m>
                  <m:oMath xmlns:m="http://schemas.openxmlformats.org/officeDocument/2006/math">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𝑋</m:t>
                            </m:r>
                          </m:sub>
                        </m:sSub>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den>
                    </m:f>
                  </m:oMath>
                </a14:m>
                <a:r>
                  <a:rPr lang="en-US" dirty="0"/>
                  <a:t>) = </a:t>
                </a:r>
                <a14:m>
                  <m:oMath xmlns:m="http://schemas.openxmlformats.org/officeDocument/2006/math">
                    <m:r>
                      <a:rPr lang="en-US" i="1" dirty="0" smtClean="0">
                        <a:latin typeface="Cambria Math" panose="02040503050406030204" pitchFamily="18" charset="0"/>
                      </a:rPr>
                      <m:t>90 + 2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15</m:t>
                        </m:r>
                      </m:num>
                      <m:den>
                        <m:rad>
                          <m:radPr>
                            <m:degHide m:val="on"/>
                            <m:ctrlPr>
                              <a:rPr lang="en-US" b="0" i="1" dirty="0" smtClean="0">
                                <a:latin typeface="Cambria Math" panose="02040503050406030204" pitchFamily="18" charset="0"/>
                              </a:rPr>
                            </m:ctrlPr>
                          </m:radPr>
                          <m:deg/>
                          <m:e>
                            <m:r>
                              <a:rPr lang="en-US" b="0" i="1" dirty="0" smtClean="0">
                                <a:latin typeface="Cambria Math" panose="02040503050406030204" pitchFamily="18" charset="0"/>
                              </a:rPr>
                              <m:t>25</m:t>
                            </m:r>
                          </m:e>
                        </m:rad>
                      </m:den>
                    </m:f>
                    <m:r>
                      <a:rPr lang="en-US" i="1" dirty="0" smtClean="0">
                        <a:latin typeface="Cambria Math" panose="02040503050406030204" pitchFamily="18" charset="0"/>
                      </a:rPr>
                      <m:t>) = 96</m:t>
                    </m:r>
                  </m:oMath>
                </a14:m>
                <a:endParaRPr lang="en-US" dirty="0"/>
              </a:p>
              <a:p>
                <a:r>
                  <a:rPr lang="en-US" dirty="0"/>
                  <a:t>The value that is two standard deviations above the expected value is 96.</a:t>
                </a:r>
              </a:p>
              <a:p>
                <a:r>
                  <a:rPr lang="en-US" dirty="0"/>
                  <a:t>The standard error of the mean is </a:t>
                </a:r>
                <a14:m>
                  <m:oMath xmlns:m="http://schemas.openxmlformats.org/officeDocument/2006/math">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𝑋</m:t>
                            </m:r>
                          </m:sub>
                        </m:sSub>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15</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25</m:t>
                            </m:r>
                          </m:e>
                        </m:rad>
                      </m:den>
                    </m:f>
                    <m:r>
                      <a:rPr lang="en-US" b="0" i="0" smtClean="0">
                        <a:latin typeface="Cambria Math" panose="02040503050406030204" pitchFamily="18" charset="0"/>
                      </a:rPr>
                      <m:t> </m:t>
                    </m:r>
                  </m:oMath>
                </a14:m>
                <a:r>
                  <a:rPr lang="en-US" dirty="0"/>
                  <a:t>= 3. </a:t>
                </a:r>
              </a:p>
              <a:p>
                <a:r>
                  <a:rPr lang="en-US" dirty="0"/>
                  <a:t>Recall that the standard error of the mean is a description of how far (on average) that the sample mean will be from the population mean in repeated simple random samples of size n.</a:t>
                </a:r>
              </a:p>
            </p:txBody>
          </p:sp>
        </mc:Choice>
        <mc:Fallback xmlns="">
          <p:sp>
            <p:nvSpPr>
              <p:cNvPr id="3" name="Content Placeholder 2">
                <a:extLst>
                  <a:ext uri="{FF2B5EF4-FFF2-40B4-BE49-F238E27FC236}">
                    <a16:creationId xmlns:a16="http://schemas.microsoft.com/office/drawing/2014/main" id="{23D7AC0E-2373-101E-2A2B-97D9E63945B8}"/>
                  </a:ext>
                </a:extLst>
              </p:cNvPr>
              <p:cNvSpPr>
                <a:spLocks noGrp="1" noRot="1" noChangeAspect="1" noMove="1" noResize="1" noEditPoints="1" noAdjustHandles="1" noChangeArrowheads="1" noChangeShapeType="1" noTextEdit="1"/>
              </p:cNvSpPr>
              <p:nvPr>
                <p:ph idx="1"/>
              </p:nvPr>
            </p:nvSpPr>
            <p:spPr>
              <a:blipFill>
                <a:blip r:embed="rId2"/>
                <a:stretch>
                  <a:fillRect l="-545" t="-810" r="-175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BA9D040B-72A3-904D-7EFA-C47A807998E1}"/>
              </a:ext>
            </a:extLst>
          </p:cNvPr>
          <p:cNvSpPr>
            <a:spLocks noGrp="1"/>
          </p:cNvSpPr>
          <p:nvPr>
            <p:ph type="sldNum" sz="quarter" idx="12"/>
          </p:nvPr>
        </p:nvSpPr>
        <p:spPr/>
        <p:txBody>
          <a:bodyPr/>
          <a:lstStyle/>
          <a:p>
            <a:fld id="{3A98EE3D-8CD1-4C3F-BD1C-C98C9596463C}" type="slidenum">
              <a:rPr lang="en-US" smtClean="0"/>
              <a:t>26</a:t>
            </a:fld>
            <a:endParaRPr lang="en-US" dirty="0"/>
          </a:p>
        </p:txBody>
      </p:sp>
    </p:spTree>
    <p:extLst>
      <p:ext uri="{BB962C8B-B14F-4D97-AF65-F5344CB8AC3E}">
        <p14:creationId xmlns:p14="http://schemas.microsoft.com/office/powerpoint/2010/main" val="3222910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9704-E19B-A27E-ADFC-CC23C6C972FC}"/>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9C5405C6-941C-ADC7-9445-1B1EE83FEDFC}"/>
              </a:ext>
            </a:extLst>
          </p:cNvPr>
          <p:cNvSpPr>
            <a:spLocks noGrp="1"/>
          </p:cNvSpPr>
          <p:nvPr>
            <p:ph idx="1"/>
          </p:nvPr>
        </p:nvSpPr>
        <p:spPr/>
        <p:txBody>
          <a:bodyPr/>
          <a:lstStyle/>
          <a:p>
            <a:r>
              <a:rPr lang="en-US" dirty="0"/>
              <a:t>The length of time, in hours, it takes an "over 40" group of people to play one soccer match is normally distributed with a mean of two hours and a standard deviation of 0.5 hours. A sample of size n = 50 is drawn randomly from the population. Find the probability that the sample mean is between 1.8 hours and 2.3 hours. </a:t>
            </a:r>
            <a:r>
              <a:rPr lang="en-US" b="0" i="0" dirty="0">
                <a:solidFill>
                  <a:srgbClr val="424242"/>
                </a:solidFill>
                <a:effectLst/>
              </a:rPr>
              <a:t>See the Excel spreadsheet.</a:t>
            </a:r>
            <a:endParaRPr lang="en-US" dirty="0"/>
          </a:p>
        </p:txBody>
      </p:sp>
      <p:sp>
        <p:nvSpPr>
          <p:cNvPr id="4" name="Slide Number Placeholder 3">
            <a:extLst>
              <a:ext uri="{FF2B5EF4-FFF2-40B4-BE49-F238E27FC236}">
                <a16:creationId xmlns:a16="http://schemas.microsoft.com/office/drawing/2014/main" id="{FA08D94D-7F29-A93E-4024-5CA410ACCE0D}"/>
              </a:ext>
            </a:extLst>
          </p:cNvPr>
          <p:cNvSpPr>
            <a:spLocks noGrp="1"/>
          </p:cNvSpPr>
          <p:nvPr>
            <p:ph type="sldNum" sz="quarter" idx="12"/>
          </p:nvPr>
        </p:nvSpPr>
        <p:spPr/>
        <p:txBody>
          <a:bodyPr/>
          <a:lstStyle/>
          <a:p>
            <a:fld id="{3A98EE3D-8CD1-4C3F-BD1C-C98C9596463C}" type="slidenum">
              <a:rPr lang="en-US" smtClean="0"/>
              <a:t>27</a:t>
            </a:fld>
            <a:endParaRPr lang="en-US" dirty="0"/>
          </a:p>
        </p:txBody>
      </p:sp>
    </p:spTree>
    <p:extLst>
      <p:ext uri="{BB962C8B-B14F-4D97-AF65-F5344CB8AC3E}">
        <p14:creationId xmlns:p14="http://schemas.microsoft.com/office/powerpoint/2010/main" val="20480534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4B4E9-F6F4-069E-0E12-07F702586A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EB6905-A71E-3D8B-DB13-00E2DA70D287}"/>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CCA924B-1CE3-A56F-04E2-343D02E8C393}"/>
                  </a:ext>
                </a:extLst>
              </p:cNvPr>
              <p:cNvSpPr>
                <a:spLocks noGrp="1"/>
              </p:cNvSpPr>
              <p:nvPr>
                <p:ph idx="1"/>
              </p:nvPr>
            </p:nvSpPr>
            <p:spPr/>
            <p:txBody>
              <a:bodyPr>
                <a:normAutofit/>
              </a:bodyPr>
              <a:lstStyle/>
              <a:p>
                <a:r>
                  <a:rPr lang="en-US" dirty="0"/>
                  <a:t>Let X = the time, in hours, it takes to play one soccer match.</a:t>
                </a:r>
              </a:p>
              <a:p>
                <a:r>
                  <a:rPr lang="en-US" dirty="0"/>
                  <a:t>The probability question asks you to find a probability for the sample mean time, in hours, it takes to play one soccer match.</a:t>
                </a:r>
              </a:p>
              <a:p>
                <a:r>
                  <a:rPr lang="en-US" dirty="0"/>
                  <a:t>Let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oMath>
                </a14:m>
                <a:r>
                  <a:rPr lang="en-US" dirty="0"/>
                  <a:t>  = the mean time, in hours, it takes to play one soccer match.</a:t>
                </a:r>
              </a:p>
              <a:p>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𝜇</m:t>
                        </m:r>
                      </m:e>
                      <m:sub>
                        <m:r>
                          <a:rPr lang="en-US" i="1" dirty="0" smtClean="0">
                            <a:latin typeface="Cambria Math" panose="02040503050406030204" pitchFamily="18" charset="0"/>
                          </a:rPr>
                          <m:t>𝑋</m:t>
                        </m:r>
                      </m:sub>
                    </m:sSub>
                    <m:r>
                      <a:rPr lang="en-US" i="1" dirty="0" smtClean="0">
                        <a:latin typeface="Cambria Math" panose="02040503050406030204" pitchFamily="18" charset="0"/>
                      </a:rPr>
                      <m:t> = 2, </m:t>
                    </m:r>
                    <m:sSub>
                      <m:sSubPr>
                        <m:ctrlPr>
                          <a:rPr lang="en-US" b="0" i="1" dirty="0" smtClean="0">
                            <a:latin typeface="Cambria Math" panose="02040503050406030204" pitchFamily="18" charset="0"/>
                          </a:rPr>
                        </m:ctrlPr>
                      </m:sSubPr>
                      <m:e>
                        <m:r>
                          <a:rPr lang="en-US" i="1" dirty="0" err="1" smtClean="0">
                            <a:latin typeface="Cambria Math" panose="02040503050406030204" pitchFamily="18" charset="0"/>
                          </a:rPr>
                          <m:t>𝜎</m:t>
                        </m:r>
                      </m:e>
                      <m:sub>
                        <m:r>
                          <a:rPr lang="en-US" i="1" dirty="0" err="1" smtClean="0">
                            <a:latin typeface="Cambria Math" panose="02040503050406030204" pitchFamily="18" charset="0"/>
                          </a:rPr>
                          <m:t>𝑋</m:t>
                        </m:r>
                      </m:sub>
                    </m:sSub>
                    <m:r>
                      <a:rPr lang="en-US" i="1" dirty="0" smtClean="0">
                        <a:latin typeface="Cambria Math" panose="02040503050406030204" pitchFamily="18" charset="0"/>
                      </a:rPr>
                      <m:t> = 0.5, </m:t>
                    </m:r>
                    <m:r>
                      <a:rPr lang="en-US" i="1" dirty="0" smtClean="0">
                        <a:latin typeface="Cambria Math" panose="02040503050406030204" pitchFamily="18" charset="0"/>
                      </a:rPr>
                      <m:t>𝑛</m:t>
                    </m:r>
                    <m:r>
                      <a:rPr lang="en-US" i="1" dirty="0" smtClean="0">
                        <a:latin typeface="Cambria Math" panose="02040503050406030204" pitchFamily="18" charset="0"/>
                      </a:rPr>
                      <m:t> = 50, </m:t>
                    </m:r>
                    <m:r>
                      <a:rPr lang="en-US" i="1" dirty="0" smtClean="0">
                        <a:latin typeface="Cambria Math" panose="02040503050406030204" pitchFamily="18" charset="0"/>
                      </a:rPr>
                      <m:t>𝑎𝑛𝑑</m:t>
                    </m:r>
                    <m:r>
                      <a:rPr lang="en-US" i="1" dirty="0" smtClean="0">
                        <a:latin typeface="Cambria Math" panose="02040503050406030204" pitchFamily="18" charset="0"/>
                      </a:rPr>
                      <m:t> </m:t>
                    </m:r>
                    <m:r>
                      <a:rPr lang="en-US" i="1" dirty="0" smtClean="0">
                        <a:latin typeface="Cambria Math" panose="02040503050406030204" pitchFamily="18" charset="0"/>
                      </a:rPr>
                      <m:t>𝑋</m:t>
                    </m:r>
                    <m:r>
                      <a:rPr lang="en-US" i="1" dirty="0" smtClean="0">
                        <a:latin typeface="Cambria Math" panose="02040503050406030204" pitchFamily="18" charset="0"/>
                      </a:rPr>
                      <m:t> ~ </m:t>
                    </m:r>
                    <m:r>
                      <a:rPr lang="en-US" i="1" dirty="0" smtClean="0">
                        <a:latin typeface="Cambria Math" panose="02040503050406030204" pitchFamily="18" charset="0"/>
                      </a:rPr>
                      <m:t>𝑁</m:t>
                    </m:r>
                    <m:r>
                      <a:rPr lang="en-US" i="1" dirty="0" smtClean="0">
                        <a:latin typeface="Cambria Math" panose="02040503050406030204" pitchFamily="18" charset="0"/>
                      </a:rPr>
                      <m:t> </m:t>
                    </m:r>
                    <m:d>
                      <m:dPr>
                        <m:ctrlPr>
                          <a:rPr lang="en-US" i="1" dirty="0" smtClean="0">
                            <a:latin typeface="Cambria Math" panose="02040503050406030204" pitchFamily="18" charset="0"/>
                          </a:rPr>
                        </m:ctrlPr>
                      </m:dPr>
                      <m:e>
                        <m:r>
                          <a:rPr lang="en-US" i="1" dirty="0" smtClean="0">
                            <a:latin typeface="Cambria Math" panose="02040503050406030204" pitchFamily="18" charset="0"/>
                          </a:rPr>
                          <m:t>2,</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0.5</m:t>
                            </m:r>
                          </m:num>
                          <m:den>
                            <m:rad>
                              <m:radPr>
                                <m:degHide m:val="on"/>
                                <m:ctrlPr>
                                  <a:rPr lang="en-US" b="0" i="1" dirty="0" smtClean="0">
                                    <a:latin typeface="Cambria Math" panose="02040503050406030204" pitchFamily="18" charset="0"/>
                                  </a:rPr>
                                </m:ctrlPr>
                              </m:radPr>
                              <m:deg/>
                              <m:e>
                                <m:r>
                                  <a:rPr lang="en-US" b="0" i="1" dirty="0" smtClean="0">
                                    <a:latin typeface="Cambria Math" panose="02040503050406030204" pitchFamily="18" charset="0"/>
                                  </a:rPr>
                                  <m:t>50</m:t>
                                </m:r>
                              </m:e>
                            </m:rad>
                          </m:den>
                        </m:f>
                      </m:e>
                    </m:d>
                  </m:oMath>
                </a14:m>
                <a:endParaRPr lang="en-US" dirty="0"/>
              </a:p>
              <a:p>
                <a:r>
                  <a:rPr lang="en-US" dirty="0"/>
                  <a:t>Find </a:t>
                </a:r>
                <a14:m>
                  <m:oMath xmlns:m="http://schemas.openxmlformats.org/officeDocument/2006/math">
                    <m:r>
                      <a:rPr lang="en-US" i="1" dirty="0" smtClean="0">
                        <a:latin typeface="Cambria Math" panose="02040503050406030204" pitchFamily="18" charset="0"/>
                      </a:rPr>
                      <m:t>𝑃</m:t>
                    </m:r>
                    <m:d>
                      <m:dPr>
                        <m:ctrlPr>
                          <a:rPr lang="en-US" i="1" dirty="0" smtClean="0">
                            <a:latin typeface="Cambria Math" panose="02040503050406030204" pitchFamily="18" charset="0"/>
                          </a:rPr>
                        </m:ctrlPr>
                      </m:dPr>
                      <m:e>
                        <m:r>
                          <a:rPr lang="en-US" i="1" dirty="0" smtClean="0">
                            <a:latin typeface="Cambria Math" panose="02040503050406030204" pitchFamily="18" charset="0"/>
                          </a:rPr>
                          <m:t>1.8 &lt; </m:t>
                        </m:r>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r>
                          <a:rPr lang="en-US" i="1" dirty="0" smtClean="0">
                            <a:latin typeface="Cambria Math" panose="02040503050406030204" pitchFamily="18" charset="0"/>
                          </a:rPr>
                          <m:t> &lt; 2.3</m:t>
                        </m:r>
                      </m:e>
                    </m:d>
                    <m:r>
                      <a:rPr lang="en-US" b="0" i="1" dirty="0" smtClean="0">
                        <a:latin typeface="Cambria Math" panose="02040503050406030204" pitchFamily="18" charset="0"/>
                      </a:rPr>
                      <m:t> </m:t>
                    </m:r>
                  </m:oMath>
                </a14:m>
                <a:r>
                  <a:rPr lang="en-US" dirty="0"/>
                  <a:t>= 0.9977</a:t>
                </a:r>
              </a:p>
              <a:p>
                <a:r>
                  <a:rPr lang="en-US" dirty="0"/>
                  <a:t>The probability that the mean time is between 1.8 hours and 2.3 hours is 0.9977.</a:t>
                </a:r>
              </a:p>
            </p:txBody>
          </p:sp>
        </mc:Choice>
        <mc:Fallback xmlns="">
          <p:sp>
            <p:nvSpPr>
              <p:cNvPr id="3" name="Content Placeholder 2">
                <a:extLst>
                  <a:ext uri="{FF2B5EF4-FFF2-40B4-BE49-F238E27FC236}">
                    <a16:creationId xmlns:a16="http://schemas.microsoft.com/office/drawing/2014/main" id="{3CCA924B-1CE3-A56F-04E2-343D02E8C393}"/>
                  </a:ext>
                </a:extLst>
              </p:cNvPr>
              <p:cNvSpPr>
                <a:spLocks noGrp="1" noRot="1" noChangeAspect="1" noMove="1" noResize="1" noEditPoints="1" noAdjustHandles="1" noChangeArrowheads="1" noChangeShapeType="1" noTextEdit="1"/>
              </p:cNvSpPr>
              <p:nvPr>
                <p:ph idx="1"/>
              </p:nvPr>
            </p:nvSpPr>
            <p:spPr>
              <a:blipFill>
                <a:blip r:embed="rId2"/>
                <a:stretch>
                  <a:fillRect l="-545" t="-810" r="-121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14891CAC-1752-A463-932B-A1D18EE9ACCA}"/>
              </a:ext>
            </a:extLst>
          </p:cNvPr>
          <p:cNvSpPr>
            <a:spLocks noGrp="1"/>
          </p:cNvSpPr>
          <p:nvPr>
            <p:ph type="sldNum" sz="quarter" idx="12"/>
          </p:nvPr>
        </p:nvSpPr>
        <p:spPr/>
        <p:txBody>
          <a:bodyPr/>
          <a:lstStyle/>
          <a:p>
            <a:fld id="{3A98EE3D-8CD1-4C3F-BD1C-C98C9596463C}" type="slidenum">
              <a:rPr lang="en-US" smtClean="0"/>
              <a:t>28</a:t>
            </a:fld>
            <a:endParaRPr lang="en-US" dirty="0"/>
          </a:p>
        </p:txBody>
      </p:sp>
    </p:spTree>
    <p:extLst>
      <p:ext uri="{BB962C8B-B14F-4D97-AF65-F5344CB8AC3E}">
        <p14:creationId xmlns:p14="http://schemas.microsoft.com/office/powerpoint/2010/main" val="15317815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CC967-258A-2C6A-2218-C38BD2B0E9AF}"/>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4236295-B663-3EC9-ABC4-FCDAB6187B75}"/>
              </a:ext>
            </a:extLst>
          </p:cNvPr>
          <p:cNvSpPr>
            <a:spLocks noGrp="1"/>
          </p:cNvSpPr>
          <p:nvPr>
            <p:ph idx="1"/>
          </p:nvPr>
        </p:nvSpPr>
        <p:spPr/>
        <p:txBody>
          <a:bodyPr/>
          <a:lstStyle/>
          <a:p>
            <a:pPr algn="l">
              <a:buNone/>
            </a:pPr>
            <a:r>
              <a:rPr lang="en-US" b="0" i="0" dirty="0">
                <a:solidFill>
                  <a:srgbClr val="424242"/>
                </a:solidFill>
                <a:effectLst/>
              </a:rPr>
              <a:t>In a recent study, it was reported that the mean age of iPad users is 34 years. Suppose the standard deviation is 15 years. Take a sample of size </a:t>
            </a:r>
            <a:r>
              <a:rPr lang="en-US" b="0" i="1" dirty="0">
                <a:solidFill>
                  <a:srgbClr val="424242"/>
                </a:solidFill>
                <a:effectLst/>
              </a:rPr>
              <a:t>n</a:t>
            </a:r>
            <a:r>
              <a:rPr lang="en-US" b="0" i="0" dirty="0">
                <a:solidFill>
                  <a:srgbClr val="424242"/>
                </a:solidFill>
                <a:effectLst/>
              </a:rPr>
              <a:t> = 100. See the Excel spreadsheet.</a:t>
            </a:r>
          </a:p>
          <a:p>
            <a:pPr algn="l">
              <a:buFont typeface="+mj-lt"/>
              <a:buAutoNum type="alphaLcPeriod"/>
            </a:pPr>
            <a:r>
              <a:rPr lang="en-US" b="0" i="0" dirty="0">
                <a:solidFill>
                  <a:srgbClr val="424242"/>
                </a:solidFill>
                <a:effectLst/>
              </a:rPr>
              <a:t>What are the mean and standard deviation for the sample mean ages of iPad users?</a:t>
            </a:r>
          </a:p>
          <a:p>
            <a:pPr algn="l">
              <a:buFont typeface="+mj-lt"/>
              <a:buAutoNum type="alphaLcPeriod"/>
            </a:pPr>
            <a:r>
              <a:rPr lang="en-US" b="0" i="0" dirty="0">
                <a:solidFill>
                  <a:srgbClr val="424242"/>
                </a:solidFill>
                <a:effectLst/>
              </a:rPr>
              <a:t>What does the distribution look like?</a:t>
            </a:r>
          </a:p>
          <a:p>
            <a:pPr algn="l">
              <a:buFont typeface="+mj-lt"/>
              <a:buAutoNum type="alphaLcPeriod"/>
            </a:pPr>
            <a:r>
              <a:rPr lang="en-US" b="0" i="0" dirty="0">
                <a:solidFill>
                  <a:srgbClr val="424242"/>
                </a:solidFill>
                <a:effectLst/>
              </a:rPr>
              <a:t>Find the probability that the sample mean age is more than 30 years (the reported mean age of iPad users in this particular study).</a:t>
            </a:r>
          </a:p>
          <a:p>
            <a:pPr algn="l">
              <a:buFont typeface="+mj-lt"/>
              <a:buAutoNum type="alphaLcPeriod"/>
            </a:pPr>
            <a:r>
              <a:rPr lang="en-US" b="0" i="0" dirty="0">
                <a:solidFill>
                  <a:srgbClr val="424242"/>
                </a:solidFill>
                <a:effectLst/>
              </a:rPr>
              <a:t>Find the 95</a:t>
            </a:r>
            <a:r>
              <a:rPr lang="en-US" b="0" i="0" baseline="30000" dirty="0">
                <a:solidFill>
                  <a:srgbClr val="424242"/>
                </a:solidFill>
                <a:effectLst/>
              </a:rPr>
              <a:t>th</a:t>
            </a:r>
            <a:r>
              <a:rPr lang="en-US" b="0" i="0" dirty="0">
                <a:solidFill>
                  <a:srgbClr val="424242"/>
                </a:solidFill>
                <a:effectLst/>
              </a:rPr>
              <a:t> percentile for the sample mean age (to one decimal place).</a:t>
            </a:r>
          </a:p>
          <a:p>
            <a:endParaRPr lang="en-US" dirty="0"/>
          </a:p>
        </p:txBody>
      </p:sp>
      <p:sp>
        <p:nvSpPr>
          <p:cNvPr id="4" name="Slide Number Placeholder 3">
            <a:extLst>
              <a:ext uri="{FF2B5EF4-FFF2-40B4-BE49-F238E27FC236}">
                <a16:creationId xmlns:a16="http://schemas.microsoft.com/office/drawing/2014/main" id="{F1300E56-57AD-E3F2-322D-620D7CE1FAD7}"/>
              </a:ext>
            </a:extLst>
          </p:cNvPr>
          <p:cNvSpPr>
            <a:spLocks noGrp="1"/>
          </p:cNvSpPr>
          <p:nvPr>
            <p:ph type="sldNum" sz="quarter" idx="12"/>
          </p:nvPr>
        </p:nvSpPr>
        <p:spPr/>
        <p:txBody>
          <a:bodyPr/>
          <a:lstStyle/>
          <a:p>
            <a:fld id="{3A98EE3D-8CD1-4C3F-BD1C-C98C9596463C}" type="slidenum">
              <a:rPr lang="en-US" smtClean="0"/>
              <a:t>29</a:t>
            </a:fld>
            <a:endParaRPr lang="en-US" dirty="0"/>
          </a:p>
        </p:txBody>
      </p:sp>
    </p:spTree>
    <p:extLst>
      <p:ext uri="{BB962C8B-B14F-4D97-AF65-F5344CB8AC3E}">
        <p14:creationId xmlns:p14="http://schemas.microsoft.com/office/powerpoint/2010/main" val="96095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4B42A-6FEC-36CC-8910-301372D5B00B}"/>
              </a:ext>
            </a:extLst>
          </p:cNvPr>
          <p:cNvSpPr>
            <a:spLocks noGrp="1"/>
          </p:cNvSpPr>
          <p:nvPr>
            <p:ph type="ctrTitle"/>
          </p:nvPr>
        </p:nvSpPr>
        <p:spPr/>
        <p:txBody>
          <a:bodyPr>
            <a:normAutofit/>
          </a:bodyPr>
          <a:lstStyle/>
          <a:p>
            <a:r>
              <a:rPr lang="en-US" sz="6000" dirty="0"/>
              <a:t>The Central Limit Theorem is one of the most powerful and useful ideas in all of statistics.</a:t>
            </a:r>
          </a:p>
        </p:txBody>
      </p:sp>
    </p:spTree>
    <p:extLst>
      <p:ext uri="{BB962C8B-B14F-4D97-AF65-F5344CB8AC3E}">
        <p14:creationId xmlns:p14="http://schemas.microsoft.com/office/powerpoint/2010/main" val="2553687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1A693-51A6-15C8-4C17-AA425EBA19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8C0B4B-2D02-4C76-9BA3-19CF8B9CBDB4}"/>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F4D2906-7BBA-F296-7A37-A18FC4E532E7}"/>
                  </a:ext>
                </a:extLst>
              </p:cNvPr>
              <p:cNvSpPr>
                <a:spLocks noGrp="1"/>
              </p:cNvSpPr>
              <p:nvPr>
                <p:ph idx="1"/>
              </p:nvPr>
            </p:nvSpPr>
            <p:spPr/>
            <p:txBody>
              <a:bodyPr>
                <a:normAutofit/>
              </a:bodyPr>
              <a:lstStyle/>
              <a:p>
                <a:pPr algn="l">
                  <a:buFont typeface="+mj-lt"/>
                  <a:buAutoNum type="alphaLcPeriod"/>
                </a:pPr>
                <a:r>
                  <a:rPr lang="en-US" b="0" i="0" dirty="0">
                    <a:solidFill>
                      <a:srgbClr val="424242"/>
                    </a:solidFill>
                    <a:effectLst/>
                  </a:rPr>
                  <a:t>Since the sample mean tends to target the population mean, we have </a:t>
                </a:r>
                <a:r>
                  <a:rPr lang="en-US" b="0" i="0" dirty="0" err="1">
                    <a:solidFill>
                      <a:srgbClr val="424242"/>
                    </a:solidFill>
                    <a:effectLst/>
                  </a:rPr>
                  <a:t>μχ</a:t>
                </a:r>
                <a:r>
                  <a:rPr lang="en-US" b="0" i="0" dirty="0">
                    <a:solidFill>
                      <a:srgbClr val="424242"/>
                    </a:solidFill>
                    <a:effectLst/>
                  </a:rPr>
                  <a:t> = μ = 34. The sample standard deviation is given by </a:t>
                </a:r>
                <a14:m>
                  <m:oMath xmlns:m="http://schemas.openxmlformats.org/officeDocument/2006/math">
                    <m:sSub>
                      <m:sSubPr>
                        <m:ctrlPr>
                          <a:rPr lang="en-US" b="0" i="1" dirty="0" smtClean="0">
                            <a:solidFill>
                              <a:srgbClr val="424242"/>
                            </a:solidFill>
                            <a:effectLst/>
                            <a:latin typeface="Cambria Math" panose="02040503050406030204" pitchFamily="18" charset="0"/>
                          </a:rPr>
                        </m:ctrlPr>
                      </m:sSubPr>
                      <m:e>
                        <m:r>
                          <a:rPr lang="en-US" b="0" i="1" dirty="0" smtClean="0">
                            <a:solidFill>
                              <a:srgbClr val="424242"/>
                            </a:solidFill>
                            <a:effectLst/>
                            <a:latin typeface="Cambria Math" panose="02040503050406030204" pitchFamily="18" charset="0"/>
                          </a:rPr>
                          <m:t>𝜎</m:t>
                        </m:r>
                      </m:e>
                      <m:sub>
                        <m:r>
                          <a:rPr lang="en-US" b="0" i="1" dirty="0" smtClean="0">
                            <a:solidFill>
                              <a:srgbClr val="424242"/>
                            </a:solidFill>
                            <a:effectLst/>
                            <a:latin typeface="Cambria Math" panose="02040503050406030204" pitchFamily="18" charset="0"/>
                          </a:rPr>
                          <m:t>𝜒</m:t>
                        </m:r>
                      </m:sub>
                    </m:sSub>
                    <m:r>
                      <a:rPr lang="en-US" b="0" i="1" dirty="0" smtClean="0">
                        <a:solidFill>
                          <a:srgbClr val="424242"/>
                        </a:solidFill>
                        <a:effectLst/>
                        <a:latin typeface="Cambria Math" panose="02040503050406030204" pitchFamily="18" charset="0"/>
                      </a:rPr>
                      <m:t> = </m:t>
                    </m:r>
                    <m:f>
                      <m:fPr>
                        <m:ctrlPr>
                          <a:rPr lang="en-US" b="0" i="1" dirty="0" smtClean="0">
                            <a:solidFill>
                              <a:srgbClr val="424242"/>
                            </a:solidFill>
                            <a:effectLst/>
                            <a:latin typeface="Cambria Math" panose="02040503050406030204" pitchFamily="18" charset="0"/>
                          </a:rPr>
                        </m:ctrlPr>
                      </m:fPr>
                      <m:num>
                        <m:r>
                          <a:rPr lang="en-US" b="0" i="1" dirty="0" err="1" smtClean="0">
                            <a:solidFill>
                              <a:srgbClr val="424242"/>
                            </a:solidFill>
                            <a:effectLst/>
                            <a:latin typeface="Cambria Math" panose="02040503050406030204" pitchFamily="18" charset="0"/>
                          </a:rPr>
                          <m:t>𝜎</m:t>
                        </m:r>
                      </m:num>
                      <m:den>
                        <m:rad>
                          <m:radPr>
                            <m:degHide m:val="on"/>
                            <m:ctrlPr>
                              <a:rPr lang="en-US" b="0" i="1" dirty="0" smtClean="0">
                                <a:solidFill>
                                  <a:srgbClr val="424242"/>
                                </a:solidFill>
                                <a:effectLst/>
                                <a:latin typeface="Cambria Math" panose="02040503050406030204" pitchFamily="18" charset="0"/>
                              </a:rPr>
                            </m:ctrlPr>
                          </m:radPr>
                          <m:deg/>
                          <m:e>
                            <m:r>
                              <a:rPr lang="en-US" b="0" i="1" dirty="0" err="1" smtClean="0">
                                <a:solidFill>
                                  <a:srgbClr val="424242"/>
                                </a:solidFill>
                                <a:effectLst/>
                                <a:latin typeface="Cambria Math" panose="02040503050406030204" pitchFamily="18" charset="0"/>
                              </a:rPr>
                              <m:t>𝑛</m:t>
                            </m:r>
                          </m:e>
                        </m:rad>
                      </m:den>
                    </m:f>
                    <m:r>
                      <a:rPr lang="en-US" b="0" i="1" dirty="0" smtClean="0">
                        <a:solidFill>
                          <a:srgbClr val="424242"/>
                        </a:solidFill>
                        <a:effectLst/>
                        <a:latin typeface="Cambria Math" panose="02040503050406030204" pitchFamily="18" charset="0"/>
                      </a:rPr>
                      <m:t>=</m:t>
                    </m:r>
                    <m:f>
                      <m:fPr>
                        <m:ctrlPr>
                          <a:rPr lang="en-US" b="0" i="1" dirty="0" smtClean="0">
                            <a:solidFill>
                              <a:srgbClr val="424242"/>
                            </a:solidFill>
                            <a:effectLst/>
                            <a:latin typeface="Cambria Math" panose="02040503050406030204" pitchFamily="18" charset="0"/>
                          </a:rPr>
                        </m:ctrlPr>
                      </m:fPr>
                      <m:num>
                        <m:r>
                          <a:rPr lang="en-US" b="0" i="1" dirty="0" smtClean="0">
                            <a:solidFill>
                              <a:srgbClr val="424242"/>
                            </a:solidFill>
                            <a:effectLst/>
                            <a:latin typeface="Cambria Math" panose="02040503050406030204" pitchFamily="18" charset="0"/>
                          </a:rPr>
                          <m:t>15</m:t>
                        </m:r>
                      </m:num>
                      <m:den>
                        <m:rad>
                          <m:radPr>
                            <m:degHide m:val="on"/>
                            <m:ctrlPr>
                              <a:rPr lang="en-US" b="0" i="1" dirty="0" smtClean="0">
                                <a:solidFill>
                                  <a:srgbClr val="424242"/>
                                </a:solidFill>
                                <a:effectLst/>
                                <a:latin typeface="Cambria Math" panose="02040503050406030204" pitchFamily="18" charset="0"/>
                              </a:rPr>
                            </m:ctrlPr>
                          </m:radPr>
                          <m:deg/>
                          <m:e>
                            <m:r>
                              <a:rPr lang="en-US" b="0" i="1" dirty="0" smtClean="0">
                                <a:solidFill>
                                  <a:srgbClr val="424242"/>
                                </a:solidFill>
                                <a:effectLst/>
                                <a:latin typeface="Cambria Math" panose="02040503050406030204" pitchFamily="18" charset="0"/>
                              </a:rPr>
                              <m:t>100</m:t>
                            </m:r>
                          </m:e>
                        </m:rad>
                      </m:den>
                    </m:f>
                    <m:r>
                      <a:rPr lang="en-US" b="0" i="1" dirty="0" smtClean="0">
                        <a:solidFill>
                          <a:srgbClr val="424242"/>
                        </a:solidFill>
                        <a:effectLst/>
                        <a:latin typeface="Cambria Math" panose="02040503050406030204" pitchFamily="18" charset="0"/>
                      </a:rPr>
                      <m:t>=</m:t>
                    </m:r>
                    <m:f>
                      <m:fPr>
                        <m:ctrlPr>
                          <a:rPr lang="en-US" b="0" i="1" dirty="0" smtClean="0">
                            <a:solidFill>
                              <a:srgbClr val="424242"/>
                            </a:solidFill>
                            <a:effectLst/>
                            <a:latin typeface="Cambria Math" panose="02040503050406030204" pitchFamily="18" charset="0"/>
                          </a:rPr>
                        </m:ctrlPr>
                      </m:fPr>
                      <m:num>
                        <m:r>
                          <a:rPr lang="en-US" b="0" i="1" dirty="0" smtClean="0">
                            <a:solidFill>
                              <a:srgbClr val="424242"/>
                            </a:solidFill>
                            <a:effectLst/>
                            <a:latin typeface="Cambria Math" panose="02040503050406030204" pitchFamily="18" charset="0"/>
                          </a:rPr>
                          <m:t>15</m:t>
                        </m:r>
                      </m:num>
                      <m:den>
                        <m:r>
                          <a:rPr lang="en-US" b="0" i="1" dirty="0" smtClean="0">
                            <a:solidFill>
                              <a:srgbClr val="424242"/>
                            </a:solidFill>
                            <a:effectLst/>
                            <a:latin typeface="Cambria Math" panose="02040503050406030204" pitchFamily="18" charset="0"/>
                          </a:rPr>
                          <m:t>10</m:t>
                        </m:r>
                      </m:den>
                    </m:f>
                    <m:r>
                      <a:rPr lang="en-US" b="0" i="1" dirty="0" smtClean="0">
                        <a:solidFill>
                          <a:srgbClr val="424242"/>
                        </a:solidFill>
                        <a:effectLst/>
                        <a:latin typeface="Cambria Math" panose="02040503050406030204" pitchFamily="18" charset="0"/>
                      </a:rPr>
                      <m:t>=1.5</m:t>
                    </m:r>
                  </m:oMath>
                </a14:m>
                <a:endParaRPr lang="en-US" b="0" i="0" dirty="0">
                  <a:solidFill>
                    <a:srgbClr val="424242"/>
                  </a:solidFill>
                  <a:effectLst/>
                </a:endParaRPr>
              </a:p>
              <a:p>
                <a:pPr algn="l">
                  <a:buFont typeface="+mj-lt"/>
                  <a:buAutoNum type="alphaLcPeriod"/>
                </a:pPr>
                <a:r>
                  <a:rPr lang="en-US" dirty="0"/>
                  <a:t>The central limit theorem states that for large sample sizes(n), the sampling distribution will be approximately normal.</a:t>
                </a:r>
              </a:p>
              <a:p>
                <a:pPr algn="l">
                  <a:buFont typeface="+mj-lt"/>
                  <a:buAutoNum type="alphaLcPeriod"/>
                </a:pPr>
                <a:r>
                  <a:rPr lang="en-US" dirty="0"/>
                  <a:t>The probability that the sample mean age is more than 30 is given by  P(</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oMath>
                </a14:m>
                <a:r>
                  <a:rPr lang="en-US" dirty="0"/>
                  <a:t>&gt; 30) = 0.9962</a:t>
                </a:r>
              </a:p>
              <a:p>
                <a:pPr algn="l">
                  <a:buFont typeface="+mj-lt"/>
                  <a:buAutoNum type="alphaLcPeriod"/>
                </a:pPr>
                <a:r>
                  <a:rPr lang="en-US" dirty="0"/>
                  <a:t>Let k = the 95th percentile. Use the </a:t>
                </a:r>
                <a:r>
                  <a:rPr lang="en-US" dirty="0" err="1"/>
                  <a:t>inv.norm</a:t>
                </a:r>
                <a:r>
                  <a:rPr lang="en-US" dirty="0"/>
                  <a:t> formula to find: 36.5</a:t>
                </a:r>
              </a:p>
            </p:txBody>
          </p:sp>
        </mc:Choice>
        <mc:Fallback xmlns="">
          <p:sp>
            <p:nvSpPr>
              <p:cNvPr id="3" name="Content Placeholder 2">
                <a:extLst>
                  <a:ext uri="{FF2B5EF4-FFF2-40B4-BE49-F238E27FC236}">
                    <a16:creationId xmlns:a16="http://schemas.microsoft.com/office/drawing/2014/main" id="{0F4D2906-7BBA-F296-7A37-A18FC4E532E7}"/>
                  </a:ext>
                </a:extLst>
              </p:cNvPr>
              <p:cNvSpPr>
                <a:spLocks noGrp="1" noRot="1" noChangeAspect="1" noMove="1" noResize="1" noEditPoints="1" noAdjustHandles="1" noChangeArrowheads="1" noChangeShapeType="1" noTextEdit="1"/>
              </p:cNvSpPr>
              <p:nvPr>
                <p:ph idx="1"/>
              </p:nvPr>
            </p:nvSpPr>
            <p:spPr>
              <a:blipFill>
                <a:blip r:embed="rId2"/>
                <a:stretch>
                  <a:fillRect l="-1394"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06D41FF-45D3-17AC-8628-CA5B87C7E249}"/>
              </a:ext>
            </a:extLst>
          </p:cNvPr>
          <p:cNvSpPr>
            <a:spLocks noGrp="1"/>
          </p:cNvSpPr>
          <p:nvPr>
            <p:ph type="sldNum" sz="quarter" idx="12"/>
          </p:nvPr>
        </p:nvSpPr>
        <p:spPr/>
        <p:txBody>
          <a:bodyPr/>
          <a:lstStyle/>
          <a:p>
            <a:fld id="{3A98EE3D-8CD1-4C3F-BD1C-C98C9596463C}" type="slidenum">
              <a:rPr lang="en-US" smtClean="0"/>
              <a:t>30</a:t>
            </a:fld>
            <a:endParaRPr lang="en-US" dirty="0"/>
          </a:p>
        </p:txBody>
      </p:sp>
    </p:spTree>
    <p:extLst>
      <p:ext uri="{BB962C8B-B14F-4D97-AF65-F5344CB8AC3E}">
        <p14:creationId xmlns:p14="http://schemas.microsoft.com/office/powerpoint/2010/main" val="20889097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157A5-CF41-C6F8-A651-3296D2ACC3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D94008-FA0E-0E15-A952-27D655AC5778}"/>
              </a:ext>
            </a:extLst>
          </p:cNvPr>
          <p:cNvSpPr>
            <a:spLocks noGrp="1"/>
          </p:cNvSpPr>
          <p:nvPr>
            <p:ph type="title"/>
          </p:nvPr>
        </p:nvSpPr>
        <p:spPr/>
        <p:txBody>
          <a:bodyPr/>
          <a:lstStyle/>
          <a:p>
            <a:r>
              <a:rPr lang="en-US" dirty="0"/>
              <a:t>Section 7.2</a:t>
            </a:r>
          </a:p>
        </p:txBody>
      </p:sp>
      <p:sp>
        <p:nvSpPr>
          <p:cNvPr id="3" name="Text Placeholder 2">
            <a:extLst>
              <a:ext uri="{FF2B5EF4-FFF2-40B4-BE49-F238E27FC236}">
                <a16:creationId xmlns:a16="http://schemas.microsoft.com/office/drawing/2014/main" id="{D247D78A-259B-09D8-1A58-E8001F8E1898}"/>
              </a:ext>
            </a:extLst>
          </p:cNvPr>
          <p:cNvSpPr>
            <a:spLocks noGrp="1"/>
          </p:cNvSpPr>
          <p:nvPr>
            <p:ph type="body" idx="1"/>
          </p:nvPr>
        </p:nvSpPr>
        <p:spPr/>
        <p:txBody>
          <a:bodyPr/>
          <a:lstStyle/>
          <a:p>
            <a:r>
              <a:rPr lang="en-US" dirty="0"/>
              <a:t>The Central Limit Theorem for Sums</a:t>
            </a:r>
          </a:p>
        </p:txBody>
      </p:sp>
      <p:sp>
        <p:nvSpPr>
          <p:cNvPr id="4" name="Slide Number Placeholder 3">
            <a:extLst>
              <a:ext uri="{FF2B5EF4-FFF2-40B4-BE49-F238E27FC236}">
                <a16:creationId xmlns:a16="http://schemas.microsoft.com/office/drawing/2014/main" id="{738CC750-0543-1222-1D5C-8C8350006C9D}"/>
              </a:ext>
            </a:extLst>
          </p:cNvPr>
          <p:cNvSpPr>
            <a:spLocks noGrp="1"/>
          </p:cNvSpPr>
          <p:nvPr>
            <p:ph type="sldNum" sz="quarter" idx="12"/>
          </p:nvPr>
        </p:nvSpPr>
        <p:spPr/>
        <p:txBody>
          <a:bodyPr/>
          <a:lstStyle/>
          <a:p>
            <a:fld id="{3A98EE3D-8CD1-4C3F-BD1C-C98C9596463C}" type="slidenum">
              <a:rPr lang="en-US" smtClean="0"/>
              <a:t>31</a:t>
            </a:fld>
            <a:endParaRPr lang="en-US" dirty="0"/>
          </a:p>
        </p:txBody>
      </p:sp>
    </p:spTree>
    <p:extLst>
      <p:ext uri="{BB962C8B-B14F-4D97-AF65-F5344CB8AC3E}">
        <p14:creationId xmlns:p14="http://schemas.microsoft.com/office/powerpoint/2010/main" val="3472150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EE98E-19DD-7B11-A7AD-2873448EBE1C}"/>
              </a:ext>
            </a:extLst>
          </p:cNvPr>
          <p:cNvSpPr>
            <a:spLocks noGrp="1"/>
          </p:cNvSpPr>
          <p:nvPr>
            <p:ph type="title"/>
          </p:nvPr>
        </p:nvSpPr>
        <p:spPr/>
        <p:txBody>
          <a:bodyPr/>
          <a:lstStyle/>
          <a:p>
            <a:r>
              <a:rPr lang="en-US" dirty="0"/>
              <a:t>The Central Limit Theorem for </a:t>
            </a:r>
            <a:br>
              <a:rPr lang="en-US" dirty="0"/>
            </a:br>
            <a:r>
              <a:rPr lang="en-US" dirty="0"/>
              <a:t>Sums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C57DE33-402B-3C6D-C42C-079A801D0474}"/>
                  </a:ext>
                </a:extLst>
              </p:cNvPr>
              <p:cNvSpPr>
                <a:spLocks noGrp="1"/>
              </p:cNvSpPr>
              <p:nvPr>
                <p:ph idx="1"/>
              </p:nvPr>
            </p:nvSpPr>
            <p:spPr>
              <a:xfrm>
                <a:off x="1097280" y="2108201"/>
                <a:ext cx="10058400" cy="3965595"/>
              </a:xfrm>
            </p:spPr>
            <p:txBody>
              <a:bodyPr>
                <a:normAutofit fontScale="92500" lnSpcReduction="10000"/>
              </a:bodyPr>
              <a:lstStyle/>
              <a:p>
                <a:pPr>
                  <a:buFont typeface="Arial" panose="020B0604020202020204" pitchFamily="34" charset="0"/>
                  <a:buChar char="•"/>
                </a:pPr>
                <a:r>
                  <a:rPr lang="en-US" sz="2000" dirty="0"/>
                  <a:t>Suppose </a:t>
                </a:r>
                <a:r>
                  <a:rPr lang="en-US" sz="2000" i="1" dirty="0"/>
                  <a:t>X </a:t>
                </a:r>
                <a:r>
                  <a:rPr lang="en-US" sz="2000" dirty="0"/>
                  <a:t>is a random variable with a distribution that may be known or unknown (it can be any distribution). </a:t>
                </a:r>
              </a:p>
              <a:p>
                <a:pPr>
                  <a:buFont typeface="Arial" panose="020B0604020202020204" pitchFamily="34" charset="0"/>
                  <a:buChar char="•"/>
                </a:pPr>
                <a:r>
                  <a:rPr lang="en-US" sz="2000" dirty="0"/>
                  <a:t>Using a subscript that matches the random variable, suppose:</a:t>
                </a:r>
              </a:p>
              <a:p>
                <a:pPr>
                  <a:buFont typeface="Arial" panose="020B0604020202020204" pitchFamily="34" charset="0"/>
                  <a:buChar char="•"/>
                </a:pPr>
                <a:r>
                  <a:rPr lang="en-US" sz="2000" i="1" dirty="0" err="1"/>
                  <a:t>μ</a:t>
                </a:r>
                <a:r>
                  <a:rPr lang="en-US" sz="2000" i="1" baseline="-25000" dirty="0" err="1"/>
                  <a:t>X</a:t>
                </a:r>
                <a:r>
                  <a:rPr lang="en-US" sz="2000" i="1" dirty="0"/>
                  <a:t> </a:t>
                </a:r>
                <a:r>
                  <a:rPr lang="en-US" sz="2000" dirty="0"/>
                  <a:t>= the mean of </a:t>
                </a:r>
                <a:r>
                  <a:rPr lang="en-US" sz="2000" i="1" dirty="0"/>
                  <a:t>X</a:t>
                </a:r>
              </a:p>
              <a:p>
                <a:pPr>
                  <a:buFont typeface="Arial" panose="020B0604020202020204" pitchFamily="34" charset="0"/>
                  <a:buChar char="•"/>
                </a:pPr>
                <a:r>
                  <a:rPr lang="en-US" sz="2000" i="1" dirty="0" err="1"/>
                  <a:t>σ</a:t>
                </a:r>
                <a:r>
                  <a:rPr lang="en-US" sz="2000" i="1" baseline="-25000" dirty="0" err="1"/>
                  <a:t>X</a:t>
                </a:r>
                <a:r>
                  <a:rPr lang="en-US" sz="2000" i="1" dirty="0"/>
                  <a:t> </a:t>
                </a:r>
                <a:r>
                  <a:rPr lang="en-US" sz="2000" dirty="0"/>
                  <a:t>= the standard deviation of </a:t>
                </a:r>
                <a:r>
                  <a:rPr lang="en-US" sz="2000" i="1" dirty="0"/>
                  <a:t>X</a:t>
                </a:r>
                <a:endParaRPr lang="en-US" sz="2000" dirty="0"/>
              </a:p>
              <a:p>
                <a:pPr>
                  <a:buFont typeface="Arial" panose="020B0604020202020204" pitchFamily="34" charset="0"/>
                  <a:buChar char="•"/>
                </a:pPr>
                <a:r>
                  <a:rPr lang="en-US" sz="2000" dirty="0"/>
                  <a:t>If you draw random samples of size </a:t>
                </a:r>
                <a:r>
                  <a:rPr lang="en-US" sz="2000" i="1" dirty="0"/>
                  <a:t>n</a:t>
                </a:r>
                <a:r>
                  <a:rPr lang="en-US" sz="2000" dirty="0"/>
                  <a:t>, then as </a:t>
                </a:r>
                <a:r>
                  <a:rPr lang="en-US" sz="2000" i="1" dirty="0"/>
                  <a:t>n </a:t>
                </a:r>
                <a:r>
                  <a:rPr lang="en-US" sz="2000" dirty="0"/>
                  <a:t>increases, the random variable Σ</a:t>
                </a:r>
                <a:r>
                  <a:rPr lang="en-US" sz="2000" i="1" dirty="0"/>
                  <a:t>X </a:t>
                </a:r>
                <a:r>
                  <a:rPr lang="en-US" sz="2000" dirty="0"/>
                  <a:t>consisting of </a:t>
                </a:r>
                <a:r>
                  <a:rPr lang="en-US" sz="2000" b="1" dirty="0"/>
                  <a:t>sums</a:t>
                </a:r>
                <a:r>
                  <a:rPr lang="en-US" sz="2000" dirty="0"/>
                  <a:t> tends to be </a:t>
                </a:r>
                <a:r>
                  <a:rPr lang="en-US" sz="2000" b="1" dirty="0"/>
                  <a:t>normally </a:t>
                </a:r>
                <a:r>
                  <a:rPr lang="pt-BR" sz="2000" b="1" dirty="0"/>
                  <a:t>distributed </a:t>
                </a:r>
                <a:r>
                  <a:rPr lang="pt-BR" sz="2000" dirty="0"/>
                  <a:t>and Σ</a:t>
                </a:r>
                <a:r>
                  <a:rPr lang="pt-BR" sz="2000" i="1" dirty="0"/>
                  <a:t>Χ </a:t>
                </a:r>
                <a:r>
                  <a:rPr lang="pt-BR" sz="2000" dirty="0"/>
                  <a:t>~ </a:t>
                </a:r>
                <a:r>
                  <a:rPr lang="pt-BR" sz="2000" i="1" dirty="0"/>
                  <a:t>N</a:t>
                </a:r>
                <a:r>
                  <a:rPr lang="pt-BR" sz="2000" dirty="0"/>
                  <a:t>((</a:t>
                </a:r>
                <a:r>
                  <a:rPr lang="pt-BR" sz="2000" i="1" dirty="0"/>
                  <a:t>n</a:t>
                </a:r>
                <a:r>
                  <a:rPr lang="pt-BR" sz="2000" dirty="0"/>
                  <a:t>)(</a:t>
                </a:r>
                <a:r>
                  <a:rPr lang="pt-BR" sz="2000" i="1" dirty="0"/>
                  <a:t>μ</a:t>
                </a:r>
                <a:r>
                  <a:rPr lang="pt-BR" sz="2000" i="1" baseline="-25000" dirty="0"/>
                  <a:t>Χ</a:t>
                </a:r>
                <a:r>
                  <a:rPr lang="pt-BR" sz="2000" dirty="0"/>
                  <a:t>), </a:t>
                </a:r>
                <a:r>
                  <a:rPr lang="pt-BR" sz="2000" b="1" dirty="0"/>
                  <a:t>(</a:t>
                </a:r>
                <a14:m>
                  <m:oMath xmlns:m="http://schemas.openxmlformats.org/officeDocument/2006/math">
                    <m:rad>
                      <m:radPr>
                        <m:degHide m:val="on"/>
                        <m:ctrlPr>
                          <a:rPr lang="en-US" sz="2000" i="1">
                            <a:latin typeface="Cambria Math" panose="02040503050406030204" pitchFamily="18" charset="0"/>
                          </a:rPr>
                        </m:ctrlPr>
                      </m:radPr>
                      <m:deg/>
                      <m:e>
                        <m:r>
                          <a:rPr lang="en-US" sz="2000" i="1">
                            <a:latin typeface="Cambria Math" panose="02040503050406030204" pitchFamily="18" charset="0"/>
                          </a:rPr>
                          <m:t>𝑛</m:t>
                        </m:r>
                      </m:e>
                    </m:rad>
                  </m:oMath>
                </a14:m>
                <a:r>
                  <a:rPr lang="pt-BR" sz="2000" b="1" dirty="0"/>
                  <a:t>)(</a:t>
                </a:r>
                <a:r>
                  <a:rPr lang="pt-BR" sz="2000" i="1" dirty="0"/>
                  <a:t>σ</a:t>
                </a:r>
                <a:r>
                  <a:rPr lang="pt-BR" sz="2000" i="1" baseline="-25000" dirty="0"/>
                  <a:t>Χ</a:t>
                </a:r>
                <a:r>
                  <a:rPr lang="pt-BR" sz="2000" dirty="0"/>
                  <a:t>)).</a:t>
                </a:r>
              </a:p>
              <a:p>
                <a:pPr>
                  <a:buFont typeface="Arial" panose="020B0604020202020204" pitchFamily="34" charset="0"/>
                  <a:buChar char="•"/>
                </a:pPr>
                <a:r>
                  <a:rPr lang="en-US" sz="2000" b="1" dirty="0"/>
                  <a:t>The central limit theorem for sums </a:t>
                </a:r>
                <a:r>
                  <a:rPr lang="en-US" sz="2000" dirty="0"/>
                  <a:t>says that if you keep drawing larger and larger samples and taking their sums, </a:t>
                </a:r>
                <a:r>
                  <a:rPr lang="en-US" sz="2000" b="1" dirty="0"/>
                  <a:t>the sums </a:t>
                </a:r>
                <a:r>
                  <a:rPr lang="en-US" sz="2000" dirty="0"/>
                  <a:t>form their own normal distribution (the sampling distribution), which approaches a normal distribution as the sample size increases. </a:t>
                </a:r>
              </a:p>
            </p:txBody>
          </p:sp>
        </mc:Choice>
        <mc:Fallback xmlns="">
          <p:sp>
            <p:nvSpPr>
              <p:cNvPr id="3" name="Content Placeholder 2">
                <a:extLst>
                  <a:ext uri="{FF2B5EF4-FFF2-40B4-BE49-F238E27FC236}">
                    <a16:creationId xmlns:a16="http://schemas.microsoft.com/office/drawing/2014/main" id="{2C57DE33-402B-3C6D-C42C-079A801D0474}"/>
                  </a:ext>
                </a:extLst>
              </p:cNvPr>
              <p:cNvSpPr>
                <a:spLocks noGrp="1" noRot="1" noChangeAspect="1" noMove="1" noResize="1" noEditPoints="1" noAdjustHandles="1" noChangeArrowheads="1" noChangeShapeType="1" noTextEdit="1"/>
              </p:cNvSpPr>
              <p:nvPr>
                <p:ph idx="1"/>
              </p:nvPr>
            </p:nvSpPr>
            <p:spPr>
              <a:xfrm>
                <a:off x="1097280" y="2108201"/>
                <a:ext cx="10058400" cy="3965595"/>
              </a:xfrm>
              <a:blipFill>
                <a:blip r:embed="rId2"/>
                <a:stretch>
                  <a:fillRect l="-1333" t="-923" r="-364" b="-46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E362BA4-DE7B-908D-7226-C1B2BD3AF15D}"/>
              </a:ext>
            </a:extLst>
          </p:cNvPr>
          <p:cNvSpPr>
            <a:spLocks noGrp="1"/>
          </p:cNvSpPr>
          <p:nvPr>
            <p:ph type="sldNum" sz="quarter" idx="12"/>
          </p:nvPr>
        </p:nvSpPr>
        <p:spPr/>
        <p:txBody>
          <a:bodyPr/>
          <a:lstStyle/>
          <a:p>
            <a:fld id="{3A98EE3D-8CD1-4C3F-BD1C-C98C9596463C}" type="slidenum">
              <a:rPr lang="en-US" smtClean="0"/>
              <a:t>32</a:t>
            </a:fld>
            <a:endParaRPr lang="en-US" dirty="0"/>
          </a:p>
        </p:txBody>
      </p:sp>
    </p:spTree>
    <p:extLst>
      <p:ext uri="{BB962C8B-B14F-4D97-AF65-F5344CB8AC3E}">
        <p14:creationId xmlns:p14="http://schemas.microsoft.com/office/powerpoint/2010/main" val="36990062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A6866-BA0D-06E1-4A8A-5FA218564306}"/>
              </a:ext>
            </a:extLst>
          </p:cNvPr>
          <p:cNvSpPr>
            <a:spLocks noGrp="1"/>
          </p:cNvSpPr>
          <p:nvPr>
            <p:ph type="title"/>
          </p:nvPr>
        </p:nvSpPr>
        <p:spPr/>
        <p:txBody>
          <a:bodyPr>
            <a:normAutofit fontScale="90000"/>
          </a:bodyPr>
          <a:lstStyle/>
          <a:p>
            <a:r>
              <a:rPr lang="en-US" dirty="0"/>
              <a:t>Let’s Revisit Our Excel Central Limit Theorem Experiment</a:t>
            </a:r>
          </a:p>
        </p:txBody>
      </p:sp>
      <p:sp>
        <p:nvSpPr>
          <p:cNvPr id="4" name="Slide Number Placeholder 3">
            <a:extLst>
              <a:ext uri="{FF2B5EF4-FFF2-40B4-BE49-F238E27FC236}">
                <a16:creationId xmlns:a16="http://schemas.microsoft.com/office/drawing/2014/main" id="{CB95FA8E-8E6A-9D5F-B635-15BA43D50F2D}"/>
              </a:ext>
            </a:extLst>
          </p:cNvPr>
          <p:cNvSpPr>
            <a:spLocks noGrp="1"/>
          </p:cNvSpPr>
          <p:nvPr>
            <p:ph type="sldNum" sz="quarter" idx="12"/>
          </p:nvPr>
        </p:nvSpPr>
        <p:spPr/>
        <p:txBody>
          <a:bodyPr/>
          <a:lstStyle/>
          <a:p>
            <a:fld id="{3A98EE3D-8CD1-4C3F-BD1C-C98C9596463C}" type="slidenum">
              <a:rPr lang="en-US" smtClean="0"/>
              <a:t>33</a:t>
            </a:fld>
            <a:endParaRPr lang="en-US" dirty="0"/>
          </a:p>
        </p:txBody>
      </p:sp>
    </p:spTree>
    <p:extLst>
      <p:ext uri="{BB962C8B-B14F-4D97-AF65-F5344CB8AC3E}">
        <p14:creationId xmlns:p14="http://schemas.microsoft.com/office/powerpoint/2010/main" val="20424303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57DA3-3D22-1E3A-A74D-0C3662F68700}"/>
              </a:ext>
            </a:extLst>
          </p:cNvPr>
          <p:cNvSpPr>
            <a:spLocks noGrp="1"/>
          </p:cNvSpPr>
          <p:nvPr>
            <p:ph type="title"/>
          </p:nvPr>
        </p:nvSpPr>
        <p:spPr/>
        <p:txBody>
          <a:bodyPr/>
          <a:lstStyle/>
          <a:p>
            <a:r>
              <a:rPr lang="en-US" dirty="0"/>
              <a:t>Formula Comparison</a:t>
            </a:r>
          </a:p>
        </p:txBody>
      </p:sp>
      <mc:AlternateContent xmlns:mc="http://schemas.openxmlformats.org/markup-compatibility/2006">
        <mc:Choice xmlns:a14="http://schemas.microsoft.com/office/drawing/2010/main" Requires="a14">
          <p:graphicFrame>
            <p:nvGraphicFramePr>
              <p:cNvPr id="4" name="Table 5">
                <a:extLst>
                  <a:ext uri="{FF2B5EF4-FFF2-40B4-BE49-F238E27FC236}">
                    <a16:creationId xmlns:a16="http://schemas.microsoft.com/office/drawing/2014/main" id="{775886B6-59F8-5456-87E9-B44FEEE60177}"/>
                  </a:ext>
                </a:extLst>
              </p:cNvPr>
              <p:cNvGraphicFramePr>
                <a:graphicFrameLocks noGrp="1"/>
              </p:cNvGraphicFramePr>
              <p:nvPr>
                <p:extLst>
                  <p:ext uri="{D42A27DB-BD31-4B8C-83A1-F6EECF244321}">
                    <p14:modId xmlns:p14="http://schemas.microsoft.com/office/powerpoint/2010/main" val="1843129331"/>
                  </p:ext>
                </p:extLst>
              </p:nvPr>
            </p:nvGraphicFramePr>
            <p:xfrm>
              <a:off x="1164947" y="2544990"/>
              <a:ext cx="9923065" cy="1925320"/>
            </p:xfrm>
            <a:graphic>
              <a:graphicData uri="http://schemas.openxmlformats.org/drawingml/2006/table">
                <a:tbl>
                  <a:tblPr firstRow="1" bandRow="1">
                    <a:tableStyleId>{073A0DAA-6AF3-43AB-8588-CEC1D06C72B9}</a:tableStyleId>
                  </a:tblPr>
                  <a:tblGrid>
                    <a:gridCol w="1984613">
                      <a:extLst>
                        <a:ext uri="{9D8B030D-6E8A-4147-A177-3AD203B41FA5}">
                          <a16:colId xmlns:a16="http://schemas.microsoft.com/office/drawing/2014/main" val="420194480"/>
                        </a:ext>
                      </a:extLst>
                    </a:gridCol>
                    <a:gridCol w="1984613">
                      <a:extLst>
                        <a:ext uri="{9D8B030D-6E8A-4147-A177-3AD203B41FA5}">
                          <a16:colId xmlns:a16="http://schemas.microsoft.com/office/drawing/2014/main" val="2518451166"/>
                        </a:ext>
                      </a:extLst>
                    </a:gridCol>
                    <a:gridCol w="1984613">
                      <a:extLst>
                        <a:ext uri="{9D8B030D-6E8A-4147-A177-3AD203B41FA5}">
                          <a16:colId xmlns:a16="http://schemas.microsoft.com/office/drawing/2014/main" val="3263910458"/>
                        </a:ext>
                      </a:extLst>
                    </a:gridCol>
                    <a:gridCol w="1984613">
                      <a:extLst>
                        <a:ext uri="{9D8B030D-6E8A-4147-A177-3AD203B41FA5}">
                          <a16:colId xmlns:a16="http://schemas.microsoft.com/office/drawing/2014/main" val="2311003910"/>
                        </a:ext>
                      </a:extLst>
                    </a:gridCol>
                    <a:gridCol w="1984613">
                      <a:extLst>
                        <a:ext uri="{9D8B030D-6E8A-4147-A177-3AD203B41FA5}">
                          <a16:colId xmlns:a16="http://schemas.microsoft.com/office/drawing/2014/main" val="3388105123"/>
                        </a:ext>
                      </a:extLst>
                    </a:gridCol>
                  </a:tblGrid>
                  <a:tr h="352725">
                    <a:tc>
                      <a:txBody>
                        <a:bodyPr/>
                        <a:lstStyle/>
                        <a:p>
                          <a:pPr algn="ctr"/>
                          <a:r>
                            <a:rPr lang="en-US" dirty="0"/>
                            <a:t>Parameter</a:t>
                          </a:r>
                        </a:p>
                      </a:txBody>
                      <a:tcPr anchor="ctr"/>
                    </a:tc>
                    <a:tc>
                      <a:txBody>
                        <a:bodyPr/>
                        <a:lstStyle/>
                        <a:p>
                          <a:pPr algn="ctr"/>
                          <a:r>
                            <a:rPr lang="en-US" dirty="0"/>
                            <a:t>Population</a:t>
                          </a:r>
                        </a:p>
                      </a:txBody>
                      <a:tcPr anchor="ctr"/>
                    </a:tc>
                    <a:tc>
                      <a:txBody>
                        <a:bodyPr/>
                        <a:lstStyle/>
                        <a:p>
                          <a:pPr algn="ctr"/>
                          <a:r>
                            <a:rPr lang="en-US" dirty="0"/>
                            <a:t>Sample</a:t>
                          </a:r>
                        </a:p>
                      </a:txBody>
                      <a:tcPr anchor="ctr"/>
                    </a:tc>
                    <a:tc>
                      <a:txBody>
                        <a:bodyPr/>
                        <a:lstStyle/>
                        <a:p>
                          <a:pPr algn="ctr"/>
                          <a:r>
                            <a:rPr lang="en-US" dirty="0"/>
                            <a:t>Sampling Distribution of Means</a:t>
                          </a:r>
                        </a:p>
                      </a:txBody>
                      <a:tcPr anchor="ctr"/>
                    </a:tc>
                    <a:tc>
                      <a:txBody>
                        <a:bodyPr/>
                        <a:lstStyle/>
                        <a:p>
                          <a:pPr algn="ctr"/>
                          <a:r>
                            <a:rPr lang="en-US" dirty="0"/>
                            <a:t>Sampling Distribution of Sums</a:t>
                          </a:r>
                        </a:p>
                      </a:txBody>
                      <a:tcPr anchor="ctr"/>
                    </a:tc>
                    <a:extLst>
                      <a:ext uri="{0D108BD9-81ED-4DB2-BD59-A6C34878D82A}">
                        <a16:rowId xmlns:a16="http://schemas.microsoft.com/office/drawing/2014/main" val="1130431460"/>
                      </a:ext>
                    </a:extLst>
                  </a:tr>
                  <a:tr h="370840">
                    <a:tc>
                      <a:txBody>
                        <a:bodyPr/>
                        <a:lstStyle/>
                        <a:p>
                          <a:pPr algn="ctr"/>
                          <a:r>
                            <a:rPr lang="en-US" dirty="0"/>
                            <a:t>Mean</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𝜇</m:t>
                                </m:r>
                              </m:oMath>
                            </m:oMathPara>
                          </a14:m>
                          <a:endParaRPr lang="en-US" dirty="0"/>
                        </a:p>
                      </a:txBody>
                      <a:tcPr anchor="ctr"/>
                    </a:tc>
                    <a:tc>
                      <a:txBody>
                        <a:bodyPr/>
                        <a:lstStyle/>
                        <a:p>
                          <a:pPr algn="ct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US" b="0" smtClean="0">
                                        <a:latin typeface="Cambria Math" panose="02040503050406030204" pitchFamily="18" charset="0"/>
                                      </a:rPr>
                                      <m:t>𝑥</m:t>
                                    </m:r>
                                  </m:e>
                                </m:acc>
                              </m:oMath>
                            </m:oMathPara>
                          </a14:m>
                          <a:endParaRPr lang="en-US"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smtClean="0">
                                        <a:latin typeface="Cambria Math" panose="02040503050406030204" pitchFamily="18" charset="0"/>
                                      </a:rPr>
                                      <m:t>𝜇</m:t>
                                    </m:r>
                                  </m:e>
                                  <m:sub>
                                    <m:acc>
                                      <m:accPr>
                                        <m:chr m:val="̅"/>
                                        <m:ctrlPr>
                                          <a:rPr lang="en-US" b="0" i="1" smtClean="0">
                                            <a:latin typeface="Cambria Math" panose="02040503050406030204" pitchFamily="18" charset="0"/>
                                          </a:rPr>
                                        </m:ctrlPr>
                                      </m:accPr>
                                      <m:e>
                                        <m:r>
                                          <a:rPr lang="en-US" b="0" smtClean="0">
                                            <a:latin typeface="Cambria Math" panose="02040503050406030204" pitchFamily="18" charset="0"/>
                                          </a:rPr>
                                          <m:t>𝑥</m:t>
                                        </m:r>
                                      </m:e>
                                    </m:acc>
                                  </m:sub>
                                </m:sSub>
                              </m:oMath>
                            </m:oMathPara>
                          </a14:m>
                          <a:endParaRPr lang="en-US" dirty="0"/>
                        </a:p>
                      </a:txBody>
                      <a:tcPr anchor="ctr"/>
                    </a:tc>
                    <a:tc>
                      <a:txBody>
                        <a:bodyPr/>
                        <a:lstStyle/>
                        <a:p>
                          <a:pPr algn="ctr"/>
                          <a:r>
                            <a:rPr lang="pt-BR" sz="1800" i="1" dirty="0"/>
                            <a:t>(n</a:t>
                          </a:r>
                          <a:r>
                            <a:rPr lang="pt-BR" sz="1800" dirty="0"/>
                            <a:t>)(</a:t>
                          </a:r>
                          <a:r>
                            <a:rPr lang="pt-BR" sz="1800" i="1" dirty="0"/>
                            <a:t>μ</a:t>
                          </a:r>
                          <a:r>
                            <a:rPr lang="pt-BR" sz="1800" i="1" baseline="-25000" dirty="0"/>
                            <a:t>Χ</a:t>
                          </a:r>
                          <a:r>
                            <a:rPr lang="pt-BR" sz="1800" dirty="0"/>
                            <a:t>)</a:t>
                          </a:r>
                          <a:endParaRPr lang="en-US" dirty="0"/>
                        </a:p>
                      </a:txBody>
                      <a:tcPr anchor="ctr"/>
                    </a:tc>
                    <a:extLst>
                      <a:ext uri="{0D108BD9-81ED-4DB2-BD59-A6C34878D82A}">
                        <a16:rowId xmlns:a16="http://schemas.microsoft.com/office/drawing/2014/main" val="50726836"/>
                      </a:ext>
                    </a:extLst>
                  </a:tr>
                  <a:tr h="370840">
                    <a:tc>
                      <a:txBody>
                        <a:bodyPr/>
                        <a:lstStyle/>
                        <a:p>
                          <a:pPr algn="ctr"/>
                          <a:r>
                            <a:rPr lang="en-US" dirty="0"/>
                            <a:t>Standard Deviation</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𝜎</m:t>
                                </m:r>
                              </m:oMath>
                            </m:oMathPara>
                          </a14:m>
                          <a:endParaRPr lang="en-US"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𝑠</m:t>
                                </m:r>
                              </m:oMath>
                            </m:oMathPara>
                          </a14:m>
                          <a:endParaRPr lang="en-US" dirty="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smtClean="0">
                                        <a:latin typeface="Cambria Math" panose="02040503050406030204" pitchFamily="18" charset="0"/>
                                      </a:rPr>
                                      <m:t>𝜎</m:t>
                                    </m:r>
                                  </m:e>
                                  <m:sub>
                                    <m:acc>
                                      <m:accPr>
                                        <m:chr m:val="̅"/>
                                        <m:ctrlPr>
                                          <a:rPr lang="en-US" b="0" i="1" smtClean="0">
                                            <a:latin typeface="Cambria Math" panose="02040503050406030204" pitchFamily="18" charset="0"/>
                                          </a:rPr>
                                        </m:ctrlPr>
                                      </m:accPr>
                                      <m:e>
                                        <m:r>
                                          <a:rPr lang="en-US" b="0" smtClean="0">
                                            <a:latin typeface="Cambria Math" panose="02040503050406030204" pitchFamily="18" charset="0"/>
                                          </a:rPr>
                                          <m:t>𝑥</m:t>
                                        </m:r>
                                      </m:e>
                                    </m:acc>
                                  </m:sub>
                                </m:sSub>
                                <m:r>
                                  <a:rPr lang="en-US" b="0" smtClean="0">
                                    <a:latin typeface="Cambria Math" panose="02040503050406030204" pitchFamily="18" charset="0"/>
                                  </a:rPr>
                                  <m:t>=</m:t>
                                </m:r>
                                <m:f>
                                  <m:fPr>
                                    <m:ctrlPr>
                                      <a:rPr lang="en-US" b="0" i="1" smtClean="0">
                                        <a:latin typeface="Cambria Math" panose="02040503050406030204" pitchFamily="18" charset="0"/>
                                      </a:rPr>
                                    </m:ctrlPr>
                                  </m:fPr>
                                  <m:num>
                                    <m:r>
                                      <a:rPr lang="en-US" b="0" smtClean="0">
                                        <a:latin typeface="Cambria Math" panose="02040503050406030204" pitchFamily="18" charset="0"/>
                                      </a:rPr>
                                      <m:t>𝜎</m:t>
                                    </m:r>
                                  </m:num>
                                  <m:den>
                                    <m:rad>
                                      <m:radPr>
                                        <m:degHide m:val="on"/>
                                        <m:ctrlPr>
                                          <a:rPr lang="en-US" b="0" i="1" smtClean="0">
                                            <a:latin typeface="Cambria Math" panose="02040503050406030204" pitchFamily="18" charset="0"/>
                                          </a:rPr>
                                        </m:ctrlPr>
                                      </m:radPr>
                                      <m:deg/>
                                      <m:e>
                                        <m:r>
                                          <a:rPr lang="en-US" b="0" smtClean="0">
                                            <a:latin typeface="Cambria Math" panose="02040503050406030204" pitchFamily="18" charset="0"/>
                                          </a:rPr>
                                          <m:t>𝑛</m:t>
                                        </m:r>
                                      </m:e>
                                    </m:rad>
                                  </m:den>
                                </m:f>
                              </m:oMath>
                            </m:oMathPara>
                          </a14:m>
                          <a:endParaRPr lang="en-US" dirty="0"/>
                        </a:p>
                      </a:txBody>
                      <a:tcPr anchor="ctr"/>
                    </a:tc>
                    <a:tc>
                      <a:txBody>
                        <a:bodyPr/>
                        <a:lstStyle/>
                        <a:p>
                          <a:pPr algn="ctr"/>
                          <a:r>
                            <a:rPr lang="pt-BR" sz="1800" b="1" dirty="0"/>
                            <a:t>(</a:t>
                          </a:r>
                          <a14:m>
                            <m:oMath xmlns:m="http://schemas.openxmlformats.org/officeDocument/2006/math">
                              <m:rad>
                                <m:radPr>
                                  <m:degHide m:val="on"/>
                                  <m:ctrlPr>
                                    <a:rPr lang="en-US" sz="1800" i="1">
                                      <a:latin typeface="Cambria Math" panose="02040503050406030204" pitchFamily="18" charset="0"/>
                                    </a:rPr>
                                  </m:ctrlPr>
                                </m:radPr>
                                <m:deg/>
                                <m:e>
                                  <m:r>
                                    <a:rPr lang="en-US" sz="1800" i="1">
                                      <a:latin typeface="Cambria Math" panose="02040503050406030204" pitchFamily="18" charset="0"/>
                                    </a:rPr>
                                    <m:t>𝑛</m:t>
                                  </m:r>
                                </m:e>
                              </m:rad>
                            </m:oMath>
                          </a14:m>
                          <a:r>
                            <a:rPr lang="pt-BR" sz="1800" b="1" dirty="0"/>
                            <a:t>)(</a:t>
                          </a:r>
                          <a:r>
                            <a:rPr lang="pt-BR" sz="1800" i="1" dirty="0"/>
                            <a:t>σ</a:t>
                          </a:r>
                          <a:r>
                            <a:rPr lang="pt-BR" sz="1800" i="1" baseline="-25000" dirty="0"/>
                            <a:t>Χ</a:t>
                          </a:r>
                          <a:r>
                            <a:rPr lang="pt-BR" sz="1800" dirty="0"/>
                            <a:t>))</a:t>
                          </a:r>
                          <a:endParaRPr lang="en-US" dirty="0"/>
                        </a:p>
                      </a:txBody>
                      <a:tcPr anchor="ctr"/>
                    </a:tc>
                    <a:extLst>
                      <a:ext uri="{0D108BD9-81ED-4DB2-BD59-A6C34878D82A}">
                        <a16:rowId xmlns:a16="http://schemas.microsoft.com/office/drawing/2014/main" val="1585525177"/>
                      </a:ext>
                    </a:extLst>
                  </a:tr>
                </a:tbl>
              </a:graphicData>
            </a:graphic>
          </p:graphicFrame>
        </mc:Choice>
        <mc:Fallback>
          <p:graphicFrame>
            <p:nvGraphicFramePr>
              <p:cNvPr id="4" name="Table 5">
                <a:extLst>
                  <a:ext uri="{FF2B5EF4-FFF2-40B4-BE49-F238E27FC236}">
                    <a16:creationId xmlns:a16="http://schemas.microsoft.com/office/drawing/2014/main" id="{775886B6-59F8-5456-87E9-B44FEEE60177}"/>
                  </a:ext>
                </a:extLst>
              </p:cNvPr>
              <p:cNvGraphicFramePr>
                <a:graphicFrameLocks noGrp="1"/>
              </p:cNvGraphicFramePr>
              <p:nvPr>
                <p:extLst>
                  <p:ext uri="{D42A27DB-BD31-4B8C-83A1-F6EECF244321}">
                    <p14:modId xmlns:p14="http://schemas.microsoft.com/office/powerpoint/2010/main" val="1843129331"/>
                  </p:ext>
                </p:extLst>
              </p:nvPr>
            </p:nvGraphicFramePr>
            <p:xfrm>
              <a:off x="1164947" y="2544990"/>
              <a:ext cx="9923065" cy="1925320"/>
            </p:xfrm>
            <a:graphic>
              <a:graphicData uri="http://schemas.openxmlformats.org/drawingml/2006/table">
                <a:tbl>
                  <a:tblPr firstRow="1" bandRow="1">
                    <a:tableStyleId>{073A0DAA-6AF3-43AB-8588-CEC1D06C72B9}</a:tableStyleId>
                  </a:tblPr>
                  <a:tblGrid>
                    <a:gridCol w="1984613">
                      <a:extLst>
                        <a:ext uri="{9D8B030D-6E8A-4147-A177-3AD203B41FA5}">
                          <a16:colId xmlns:a16="http://schemas.microsoft.com/office/drawing/2014/main" val="420194480"/>
                        </a:ext>
                      </a:extLst>
                    </a:gridCol>
                    <a:gridCol w="1984613">
                      <a:extLst>
                        <a:ext uri="{9D8B030D-6E8A-4147-A177-3AD203B41FA5}">
                          <a16:colId xmlns:a16="http://schemas.microsoft.com/office/drawing/2014/main" val="2518451166"/>
                        </a:ext>
                      </a:extLst>
                    </a:gridCol>
                    <a:gridCol w="1984613">
                      <a:extLst>
                        <a:ext uri="{9D8B030D-6E8A-4147-A177-3AD203B41FA5}">
                          <a16:colId xmlns:a16="http://schemas.microsoft.com/office/drawing/2014/main" val="3263910458"/>
                        </a:ext>
                      </a:extLst>
                    </a:gridCol>
                    <a:gridCol w="1984613">
                      <a:extLst>
                        <a:ext uri="{9D8B030D-6E8A-4147-A177-3AD203B41FA5}">
                          <a16:colId xmlns:a16="http://schemas.microsoft.com/office/drawing/2014/main" val="2311003910"/>
                        </a:ext>
                      </a:extLst>
                    </a:gridCol>
                    <a:gridCol w="1984613">
                      <a:extLst>
                        <a:ext uri="{9D8B030D-6E8A-4147-A177-3AD203B41FA5}">
                          <a16:colId xmlns:a16="http://schemas.microsoft.com/office/drawing/2014/main" val="3388105123"/>
                        </a:ext>
                      </a:extLst>
                    </a:gridCol>
                  </a:tblGrid>
                  <a:tr h="914400">
                    <a:tc>
                      <a:txBody>
                        <a:bodyPr/>
                        <a:lstStyle/>
                        <a:p>
                          <a:pPr algn="ctr"/>
                          <a:r>
                            <a:rPr lang="en-US" dirty="0"/>
                            <a:t>Parameter</a:t>
                          </a:r>
                        </a:p>
                      </a:txBody>
                      <a:tcPr anchor="ctr"/>
                    </a:tc>
                    <a:tc>
                      <a:txBody>
                        <a:bodyPr/>
                        <a:lstStyle/>
                        <a:p>
                          <a:pPr algn="ctr"/>
                          <a:r>
                            <a:rPr lang="en-US" dirty="0"/>
                            <a:t>Population</a:t>
                          </a:r>
                        </a:p>
                      </a:txBody>
                      <a:tcPr anchor="ctr"/>
                    </a:tc>
                    <a:tc>
                      <a:txBody>
                        <a:bodyPr/>
                        <a:lstStyle/>
                        <a:p>
                          <a:pPr algn="ctr"/>
                          <a:r>
                            <a:rPr lang="en-US" dirty="0"/>
                            <a:t>Sample</a:t>
                          </a:r>
                        </a:p>
                      </a:txBody>
                      <a:tcPr anchor="ctr"/>
                    </a:tc>
                    <a:tc>
                      <a:txBody>
                        <a:bodyPr/>
                        <a:lstStyle/>
                        <a:p>
                          <a:pPr algn="ctr"/>
                          <a:r>
                            <a:rPr lang="en-US" dirty="0"/>
                            <a:t>Sampling Distribution of Means</a:t>
                          </a:r>
                        </a:p>
                      </a:txBody>
                      <a:tcPr anchor="ctr"/>
                    </a:tc>
                    <a:tc>
                      <a:txBody>
                        <a:bodyPr/>
                        <a:lstStyle/>
                        <a:p>
                          <a:pPr algn="ctr"/>
                          <a:r>
                            <a:rPr lang="en-US" dirty="0"/>
                            <a:t>Sampling Distribution of Sums</a:t>
                          </a:r>
                        </a:p>
                      </a:txBody>
                      <a:tcPr anchor="ctr"/>
                    </a:tc>
                    <a:extLst>
                      <a:ext uri="{0D108BD9-81ED-4DB2-BD59-A6C34878D82A}">
                        <a16:rowId xmlns:a16="http://schemas.microsoft.com/office/drawing/2014/main" val="1130431460"/>
                      </a:ext>
                    </a:extLst>
                  </a:tr>
                  <a:tr h="370840">
                    <a:tc>
                      <a:txBody>
                        <a:bodyPr/>
                        <a:lstStyle/>
                        <a:p>
                          <a:pPr algn="ctr"/>
                          <a:r>
                            <a:rPr lang="en-US" dirty="0"/>
                            <a:t>Mean</a:t>
                          </a:r>
                        </a:p>
                      </a:txBody>
                      <a:tcPr anchor="ctr"/>
                    </a:tc>
                    <a:tc>
                      <a:txBody>
                        <a:bodyPr/>
                        <a:lstStyle/>
                        <a:p>
                          <a:endParaRPr lang="en-US"/>
                        </a:p>
                      </a:txBody>
                      <a:tcPr anchor="ctr">
                        <a:blipFill>
                          <a:blip r:embed="rId2"/>
                          <a:stretch>
                            <a:fillRect l="-100615" t="-255738" r="-302154" b="-196721"/>
                          </a:stretch>
                        </a:blipFill>
                      </a:tcPr>
                    </a:tc>
                    <a:tc>
                      <a:txBody>
                        <a:bodyPr/>
                        <a:lstStyle/>
                        <a:p>
                          <a:endParaRPr lang="en-US"/>
                        </a:p>
                      </a:txBody>
                      <a:tcPr anchor="ctr">
                        <a:blipFill>
                          <a:blip r:embed="rId2"/>
                          <a:stretch>
                            <a:fillRect l="-200000" t="-255738" r="-201227" b="-196721"/>
                          </a:stretch>
                        </a:blipFill>
                      </a:tcPr>
                    </a:tc>
                    <a:tc>
                      <a:txBody>
                        <a:bodyPr/>
                        <a:lstStyle/>
                        <a:p>
                          <a:endParaRPr lang="en-US"/>
                        </a:p>
                      </a:txBody>
                      <a:tcPr anchor="ctr">
                        <a:blipFill>
                          <a:blip r:embed="rId2"/>
                          <a:stretch>
                            <a:fillRect l="-300923" t="-255738" r="-101846" b="-196721"/>
                          </a:stretch>
                        </a:blipFill>
                      </a:tcPr>
                    </a:tc>
                    <a:tc>
                      <a:txBody>
                        <a:bodyPr/>
                        <a:lstStyle/>
                        <a:p>
                          <a:pPr algn="ctr"/>
                          <a:r>
                            <a:rPr lang="pt-BR" sz="1800" i="1" dirty="0"/>
                            <a:t>(n</a:t>
                          </a:r>
                          <a:r>
                            <a:rPr lang="pt-BR" sz="1800" dirty="0"/>
                            <a:t>)(</a:t>
                          </a:r>
                          <a:r>
                            <a:rPr lang="pt-BR" sz="1800" i="1" dirty="0"/>
                            <a:t>μ</a:t>
                          </a:r>
                          <a:r>
                            <a:rPr lang="pt-BR" sz="1800" i="1" baseline="-25000" dirty="0"/>
                            <a:t>Χ</a:t>
                          </a:r>
                          <a:r>
                            <a:rPr lang="pt-BR" sz="1800" dirty="0"/>
                            <a:t>)</a:t>
                          </a:r>
                          <a:endParaRPr lang="en-US" dirty="0"/>
                        </a:p>
                      </a:txBody>
                      <a:tcPr anchor="ctr"/>
                    </a:tc>
                    <a:extLst>
                      <a:ext uri="{0D108BD9-81ED-4DB2-BD59-A6C34878D82A}">
                        <a16:rowId xmlns:a16="http://schemas.microsoft.com/office/drawing/2014/main" val="50726836"/>
                      </a:ext>
                    </a:extLst>
                  </a:tr>
                  <a:tr h="640080">
                    <a:tc>
                      <a:txBody>
                        <a:bodyPr/>
                        <a:lstStyle/>
                        <a:p>
                          <a:pPr algn="ctr"/>
                          <a:r>
                            <a:rPr lang="en-US" dirty="0"/>
                            <a:t>Standard Deviation</a:t>
                          </a:r>
                        </a:p>
                      </a:txBody>
                      <a:tcPr anchor="ctr"/>
                    </a:tc>
                    <a:tc>
                      <a:txBody>
                        <a:bodyPr/>
                        <a:lstStyle/>
                        <a:p>
                          <a:endParaRPr lang="en-US"/>
                        </a:p>
                      </a:txBody>
                      <a:tcPr anchor="ctr">
                        <a:blipFill>
                          <a:blip r:embed="rId2"/>
                          <a:stretch>
                            <a:fillRect l="-100615" t="-206667" r="-302154" b="-14286"/>
                          </a:stretch>
                        </a:blipFill>
                      </a:tcPr>
                    </a:tc>
                    <a:tc>
                      <a:txBody>
                        <a:bodyPr/>
                        <a:lstStyle/>
                        <a:p>
                          <a:endParaRPr lang="en-US"/>
                        </a:p>
                      </a:txBody>
                      <a:tcPr anchor="ctr">
                        <a:blipFill>
                          <a:blip r:embed="rId2"/>
                          <a:stretch>
                            <a:fillRect l="-200000" t="-206667" r="-201227" b="-14286"/>
                          </a:stretch>
                        </a:blipFill>
                      </a:tcPr>
                    </a:tc>
                    <a:tc>
                      <a:txBody>
                        <a:bodyPr/>
                        <a:lstStyle/>
                        <a:p>
                          <a:endParaRPr lang="en-US"/>
                        </a:p>
                      </a:txBody>
                      <a:tcPr anchor="ctr">
                        <a:blipFill>
                          <a:blip r:embed="rId2"/>
                          <a:stretch>
                            <a:fillRect l="-300923" t="-206667" r="-101846" b="-14286"/>
                          </a:stretch>
                        </a:blipFill>
                      </a:tcPr>
                    </a:tc>
                    <a:tc>
                      <a:txBody>
                        <a:bodyPr/>
                        <a:lstStyle/>
                        <a:p>
                          <a:endParaRPr lang="en-US"/>
                        </a:p>
                      </a:txBody>
                      <a:tcPr anchor="ctr">
                        <a:blipFill>
                          <a:blip r:embed="rId2"/>
                          <a:stretch>
                            <a:fillRect l="-399693" t="-206667" r="-1534" b="-14286"/>
                          </a:stretch>
                        </a:blipFill>
                      </a:tcPr>
                    </a:tc>
                    <a:extLst>
                      <a:ext uri="{0D108BD9-81ED-4DB2-BD59-A6C34878D82A}">
                        <a16:rowId xmlns:a16="http://schemas.microsoft.com/office/drawing/2014/main" val="1585525177"/>
                      </a:ext>
                    </a:extLst>
                  </a:tr>
                </a:tbl>
              </a:graphicData>
            </a:graphic>
          </p:graphicFrame>
        </mc:Fallback>
      </mc:AlternateContent>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85F8B24B-B42A-5A34-C1E2-5F7E59D23AF3}"/>
                  </a:ext>
                </a:extLst>
              </p:cNvPr>
              <p:cNvSpPr txBox="1"/>
              <p:nvPr/>
            </p:nvSpPr>
            <p:spPr>
              <a:xfrm>
                <a:off x="8587961" y="4603238"/>
                <a:ext cx="2952713" cy="3724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pt-BR" sz="1800" dirty="0"/>
                  <a:t>Σ</a:t>
                </a:r>
                <a:r>
                  <a:rPr lang="pt-BR" sz="1800" i="1" dirty="0"/>
                  <a:t>Χ </a:t>
                </a:r>
                <a:r>
                  <a:rPr lang="pt-BR" sz="1800" dirty="0"/>
                  <a:t>~ </a:t>
                </a:r>
                <a:r>
                  <a:rPr lang="pt-BR" sz="1800" i="1" dirty="0"/>
                  <a:t>N</a:t>
                </a:r>
                <a:r>
                  <a:rPr lang="pt-BR" sz="1800" dirty="0"/>
                  <a:t>((</a:t>
                </a:r>
                <a:r>
                  <a:rPr lang="pt-BR" sz="1800" i="1" dirty="0"/>
                  <a:t>n</a:t>
                </a:r>
                <a:r>
                  <a:rPr lang="pt-BR" sz="1800" dirty="0"/>
                  <a:t>)(</a:t>
                </a:r>
                <a:r>
                  <a:rPr lang="pt-BR" sz="1800" i="1" dirty="0"/>
                  <a:t>μ</a:t>
                </a:r>
                <a:r>
                  <a:rPr lang="pt-BR" sz="1800" i="1" baseline="-25000" dirty="0"/>
                  <a:t>Χ</a:t>
                </a:r>
                <a:r>
                  <a:rPr lang="pt-BR" sz="1800" dirty="0"/>
                  <a:t>), </a:t>
                </a:r>
                <a:r>
                  <a:rPr lang="pt-BR" sz="1800" b="1" dirty="0"/>
                  <a:t>(</a:t>
                </a:r>
                <a14:m>
                  <m:oMath xmlns:m="http://schemas.openxmlformats.org/officeDocument/2006/math">
                    <m:rad>
                      <m:radPr>
                        <m:degHide m:val="on"/>
                        <m:ctrlPr>
                          <a:rPr lang="en-US" sz="1800" i="1">
                            <a:latin typeface="Cambria Math" panose="02040503050406030204" pitchFamily="18" charset="0"/>
                          </a:rPr>
                        </m:ctrlPr>
                      </m:radPr>
                      <m:deg/>
                      <m:e>
                        <m:r>
                          <a:rPr lang="en-US" sz="1800" i="1">
                            <a:latin typeface="Cambria Math" panose="02040503050406030204" pitchFamily="18" charset="0"/>
                          </a:rPr>
                          <m:t>𝑛</m:t>
                        </m:r>
                      </m:e>
                    </m:rad>
                  </m:oMath>
                </a14:m>
                <a:r>
                  <a:rPr lang="pt-BR" sz="1800" b="1" dirty="0"/>
                  <a:t>)(</a:t>
                </a:r>
                <a:r>
                  <a:rPr lang="pt-BR" sz="1800" i="1" dirty="0"/>
                  <a:t>σ</a:t>
                </a:r>
                <a:r>
                  <a:rPr lang="pt-BR" sz="1800" i="1" baseline="-25000" dirty="0"/>
                  <a:t>Χ</a:t>
                </a:r>
                <a:r>
                  <a:rPr lang="pt-BR" sz="1800" dirty="0"/>
                  <a:t>))</a:t>
                </a:r>
              </a:p>
            </p:txBody>
          </p:sp>
        </mc:Choice>
        <mc:Fallback>
          <p:sp>
            <p:nvSpPr>
              <p:cNvPr id="5" name="TextBox 4">
                <a:extLst>
                  <a:ext uri="{FF2B5EF4-FFF2-40B4-BE49-F238E27FC236}">
                    <a16:creationId xmlns:a16="http://schemas.microsoft.com/office/drawing/2014/main" id="{85F8B24B-B42A-5A34-C1E2-5F7E59D23AF3}"/>
                  </a:ext>
                </a:extLst>
              </p:cNvPr>
              <p:cNvSpPr txBox="1">
                <a:spLocks noRot="1" noChangeAspect="1" noMove="1" noResize="1" noEditPoints="1" noAdjustHandles="1" noChangeArrowheads="1" noChangeShapeType="1" noTextEdit="1"/>
              </p:cNvSpPr>
              <p:nvPr/>
            </p:nvSpPr>
            <p:spPr>
              <a:xfrm>
                <a:off x="8587961" y="4603238"/>
                <a:ext cx="2952713" cy="372410"/>
              </a:xfrm>
              <a:prstGeom prst="rect">
                <a:avLst/>
              </a:prstGeom>
              <a:blipFill>
                <a:blip r:embed="rId3"/>
                <a:stretch>
                  <a:fillRect t="-4688" b="-21875"/>
                </a:stretch>
              </a:blipFill>
            </p:spPr>
            <p:txBody>
              <a:bodyPr/>
              <a:lstStyle/>
              <a:p>
                <a:r>
                  <a:rPr lang="en-US">
                    <a:noFill/>
                  </a:rPr>
                  <a:t> </a:t>
                </a:r>
              </a:p>
            </p:txBody>
          </p:sp>
        </mc:Fallback>
      </mc:AlternateContent>
    </p:spTree>
    <p:extLst>
      <p:ext uri="{BB962C8B-B14F-4D97-AF65-F5344CB8AC3E}">
        <p14:creationId xmlns:p14="http://schemas.microsoft.com/office/powerpoint/2010/main" val="17048168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98942-F656-BAD2-E5EB-D22E5AEAAC40}"/>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407C461B-228F-77A3-F391-1095B571A684}"/>
              </a:ext>
            </a:extLst>
          </p:cNvPr>
          <p:cNvSpPr>
            <a:spLocks noGrp="1"/>
          </p:cNvSpPr>
          <p:nvPr>
            <p:ph idx="1"/>
          </p:nvPr>
        </p:nvSpPr>
        <p:spPr/>
        <p:txBody>
          <a:bodyPr/>
          <a:lstStyle/>
          <a:p>
            <a:pPr algn="l">
              <a:buNone/>
            </a:pPr>
            <a:r>
              <a:rPr lang="en-US" b="0" i="0" dirty="0">
                <a:solidFill>
                  <a:srgbClr val="424242"/>
                </a:solidFill>
                <a:effectLst/>
                <a:latin typeface="Neue Helvetica W01"/>
              </a:rPr>
              <a:t>An unknown distribution has a mean of 90 and a standard deviation of 15. A sample of size 80 is drawn randomly from the population.</a:t>
            </a:r>
          </a:p>
          <a:p>
            <a:pPr algn="l">
              <a:buNone/>
            </a:pPr>
            <a:r>
              <a:rPr lang="en-US" b="1" i="0" dirty="0">
                <a:solidFill>
                  <a:srgbClr val="333333"/>
                </a:solidFill>
                <a:effectLst/>
                <a:latin typeface="Neue Helvetica W01"/>
              </a:rPr>
              <a:t>Problem</a:t>
            </a:r>
          </a:p>
          <a:p>
            <a:pPr algn="l">
              <a:buFont typeface="+mj-lt"/>
              <a:buAutoNum type="alphaLcPeriod"/>
            </a:pPr>
            <a:r>
              <a:rPr lang="en-US" b="0" i="0" dirty="0">
                <a:solidFill>
                  <a:srgbClr val="424242"/>
                </a:solidFill>
                <a:effectLst/>
                <a:latin typeface="Neue Helvetica W01"/>
              </a:rPr>
              <a:t>Find the probability that the sum of the 80 values (or the total of the 80 values) is more than 7,500.</a:t>
            </a:r>
          </a:p>
          <a:p>
            <a:pPr algn="l">
              <a:buFont typeface="+mj-lt"/>
              <a:buAutoNum type="alphaLcPeriod"/>
            </a:pPr>
            <a:r>
              <a:rPr lang="en-US" b="0" i="0" dirty="0">
                <a:solidFill>
                  <a:srgbClr val="424242"/>
                </a:solidFill>
                <a:effectLst/>
                <a:latin typeface="Neue Helvetica W01"/>
              </a:rPr>
              <a:t>Find the sum that is 1.5 standard deviations above the mean of the sums.</a:t>
            </a:r>
          </a:p>
          <a:p>
            <a:r>
              <a:rPr lang="en-US" b="0" i="0" dirty="0">
                <a:solidFill>
                  <a:srgbClr val="424242"/>
                </a:solidFill>
                <a:effectLst/>
                <a:latin typeface="Neue Helvetica W01"/>
              </a:rPr>
              <a:t>See the Excel spreadsheet. </a:t>
            </a:r>
            <a:endParaRPr lang="en-US" dirty="0"/>
          </a:p>
        </p:txBody>
      </p:sp>
      <p:sp>
        <p:nvSpPr>
          <p:cNvPr id="4" name="Slide Number Placeholder 3">
            <a:extLst>
              <a:ext uri="{FF2B5EF4-FFF2-40B4-BE49-F238E27FC236}">
                <a16:creationId xmlns:a16="http://schemas.microsoft.com/office/drawing/2014/main" id="{DDBEE135-9802-6068-2AED-2A99F7908A66}"/>
              </a:ext>
            </a:extLst>
          </p:cNvPr>
          <p:cNvSpPr>
            <a:spLocks noGrp="1"/>
          </p:cNvSpPr>
          <p:nvPr>
            <p:ph type="sldNum" sz="quarter" idx="12"/>
          </p:nvPr>
        </p:nvSpPr>
        <p:spPr/>
        <p:txBody>
          <a:bodyPr/>
          <a:lstStyle/>
          <a:p>
            <a:fld id="{3A98EE3D-8CD1-4C3F-BD1C-C98C9596463C}" type="slidenum">
              <a:rPr lang="en-US" smtClean="0"/>
              <a:t>35</a:t>
            </a:fld>
            <a:endParaRPr lang="en-US" dirty="0"/>
          </a:p>
        </p:txBody>
      </p:sp>
    </p:spTree>
    <p:extLst>
      <p:ext uri="{BB962C8B-B14F-4D97-AF65-F5344CB8AC3E}">
        <p14:creationId xmlns:p14="http://schemas.microsoft.com/office/powerpoint/2010/main" val="38925305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7C134-9FD7-42A5-3F15-3A6561CED5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A5900-2787-F591-B2D3-5AFC7B7C80C2}"/>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5899308-2AAB-BBC7-920B-FC4536E29F0F}"/>
                  </a:ext>
                </a:extLst>
              </p:cNvPr>
              <p:cNvSpPr>
                <a:spLocks noGrp="1"/>
              </p:cNvSpPr>
              <p:nvPr>
                <p:ph idx="1"/>
              </p:nvPr>
            </p:nvSpPr>
            <p:spPr/>
            <p:txBody>
              <a:bodyPr>
                <a:normAutofit/>
              </a:bodyPr>
              <a:lstStyle/>
              <a:p>
                <a:pPr algn="l">
                  <a:buNone/>
                </a:pPr>
                <a:r>
                  <a:rPr lang="en-US" b="0" i="0" dirty="0">
                    <a:solidFill>
                      <a:srgbClr val="424242"/>
                    </a:solidFill>
                    <a:effectLst/>
                    <a:latin typeface="Neue Helvetica W01"/>
                  </a:rPr>
                  <a:t>Let X = one value from the original unknown population. The probability question asks you to find a probability for the sum (or total of) 80 values</a:t>
                </a:r>
              </a:p>
              <a:p>
                <a:pPr algn="l">
                  <a:buNone/>
                </a:pPr>
                <a:r>
                  <a:rPr lang="en-US" b="0" i="0" dirty="0">
                    <a:solidFill>
                      <a:srgbClr val="424242"/>
                    </a:solidFill>
                    <a:effectLst/>
                    <a:latin typeface="Neue Helvetica W01"/>
                  </a:rPr>
                  <a:t>ΣX = the sum or total of 80 values. Since </a:t>
                </a:r>
                <a14:m>
                  <m:oMath xmlns:m="http://schemas.openxmlformats.org/officeDocument/2006/math">
                    <m:sSub>
                      <m:sSubPr>
                        <m:ctrlPr>
                          <a:rPr lang="en-US" b="0" i="1" dirty="0" smtClean="0">
                            <a:solidFill>
                              <a:srgbClr val="424242"/>
                            </a:solidFill>
                            <a:effectLst/>
                            <a:latin typeface="Cambria Math" panose="02040503050406030204" pitchFamily="18" charset="0"/>
                          </a:rPr>
                        </m:ctrlPr>
                      </m:sSubPr>
                      <m:e>
                        <m:r>
                          <a:rPr lang="en-US" b="0" i="1" dirty="0" smtClean="0">
                            <a:solidFill>
                              <a:srgbClr val="424242"/>
                            </a:solidFill>
                            <a:effectLst/>
                            <a:latin typeface="Cambria Math" panose="02040503050406030204" pitchFamily="18" charset="0"/>
                          </a:rPr>
                          <m:t>𝜇</m:t>
                        </m:r>
                      </m:e>
                      <m:sub>
                        <m:r>
                          <a:rPr lang="en-US" b="0" i="1" dirty="0" smtClean="0">
                            <a:solidFill>
                              <a:srgbClr val="424242"/>
                            </a:solidFill>
                            <a:effectLst/>
                            <a:latin typeface="Cambria Math" panose="02040503050406030204" pitchFamily="18" charset="0"/>
                          </a:rPr>
                          <m:t>𝑋</m:t>
                        </m:r>
                      </m:sub>
                    </m:sSub>
                    <m:r>
                      <a:rPr lang="en-US" b="0" i="1" dirty="0" smtClean="0">
                        <a:solidFill>
                          <a:srgbClr val="424242"/>
                        </a:solidFill>
                        <a:effectLst/>
                        <a:latin typeface="Cambria Math" panose="02040503050406030204" pitchFamily="18" charset="0"/>
                      </a:rPr>
                      <m:t> = 90</m:t>
                    </m:r>
                  </m:oMath>
                </a14:m>
                <a:r>
                  <a:rPr lang="en-US" b="0" i="0" dirty="0">
                    <a:solidFill>
                      <a:srgbClr val="424242"/>
                    </a:solidFill>
                    <a:effectLst/>
                    <a:latin typeface="Neue Helvetica W01"/>
                  </a:rPr>
                  <a:t>, </a:t>
                </a:r>
                <a14:m>
                  <m:oMath xmlns:m="http://schemas.openxmlformats.org/officeDocument/2006/math">
                    <m:sSub>
                      <m:sSubPr>
                        <m:ctrlPr>
                          <a:rPr lang="en-US" b="0" i="1" dirty="0" smtClean="0">
                            <a:solidFill>
                              <a:srgbClr val="424242"/>
                            </a:solidFill>
                            <a:effectLst/>
                            <a:latin typeface="Cambria Math" panose="02040503050406030204" pitchFamily="18" charset="0"/>
                          </a:rPr>
                        </m:ctrlPr>
                      </m:sSubPr>
                      <m:e>
                        <m:r>
                          <a:rPr lang="en-US" b="0" i="1" dirty="0" smtClean="0">
                            <a:solidFill>
                              <a:srgbClr val="424242"/>
                            </a:solidFill>
                            <a:effectLst/>
                            <a:latin typeface="Cambria Math" panose="02040503050406030204" pitchFamily="18" charset="0"/>
                          </a:rPr>
                          <m:t>𝜎</m:t>
                        </m:r>
                      </m:e>
                      <m:sub>
                        <m:r>
                          <a:rPr lang="en-US" b="0" i="1" dirty="0" smtClean="0">
                            <a:solidFill>
                              <a:srgbClr val="424242"/>
                            </a:solidFill>
                            <a:effectLst/>
                            <a:latin typeface="Cambria Math" panose="02040503050406030204" pitchFamily="18" charset="0"/>
                          </a:rPr>
                          <m:t>𝑋</m:t>
                        </m:r>
                      </m:sub>
                    </m:sSub>
                    <m:r>
                      <a:rPr lang="en-US" b="0" i="1" dirty="0" smtClean="0">
                        <a:solidFill>
                          <a:srgbClr val="424242"/>
                        </a:solidFill>
                        <a:effectLst/>
                        <a:latin typeface="Cambria Math" panose="02040503050406030204" pitchFamily="18" charset="0"/>
                      </a:rPr>
                      <m:t> = 15</m:t>
                    </m:r>
                  </m:oMath>
                </a14:m>
                <a:r>
                  <a:rPr lang="en-US" b="0" i="0" dirty="0">
                    <a:solidFill>
                      <a:srgbClr val="424242"/>
                    </a:solidFill>
                    <a:effectLst/>
                    <a:latin typeface="Neue Helvetica W01"/>
                  </a:rPr>
                  <a:t>, and n = 80,  ΣX </a:t>
                </a:r>
                <a14:m>
                  <m:oMath xmlns:m="http://schemas.openxmlformats.org/officeDocument/2006/math">
                    <m:r>
                      <a:rPr lang="en-US" b="0" i="1" dirty="0" smtClean="0">
                        <a:solidFill>
                          <a:srgbClr val="424242"/>
                        </a:solidFill>
                        <a:effectLst/>
                        <a:latin typeface="Cambria Math" panose="02040503050406030204" pitchFamily="18" charset="0"/>
                      </a:rPr>
                      <m:t>~ </m:t>
                    </m:r>
                    <m:r>
                      <a:rPr lang="en-US" b="0" i="1" dirty="0" smtClean="0">
                        <a:solidFill>
                          <a:srgbClr val="424242"/>
                        </a:solidFill>
                        <a:effectLst/>
                        <a:latin typeface="Cambria Math" panose="02040503050406030204" pitchFamily="18" charset="0"/>
                      </a:rPr>
                      <m:t>𝑁</m:t>
                    </m:r>
                    <m:r>
                      <a:rPr lang="en-US" b="0" i="1" dirty="0" smtClean="0">
                        <a:solidFill>
                          <a:srgbClr val="424242"/>
                        </a:solidFill>
                        <a:effectLst/>
                        <a:latin typeface="Cambria Math" panose="02040503050406030204" pitchFamily="18" charset="0"/>
                      </a:rPr>
                      <m:t>(</m:t>
                    </m:r>
                    <m:d>
                      <m:dPr>
                        <m:ctrlPr>
                          <a:rPr lang="en-US" b="0" i="1" dirty="0" smtClean="0">
                            <a:solidFill>
                              <a:srgbClr val="424242"/>
                            </a:solidFill>
                            <a:effectLst/>
                            <a:latin typeface="Cambria Math" panose="02040503050406030204" pitchFamily="18" charset="0"/>
                          </a:rPr>
                        </m:ctrlPr>
                      </m:dPr>
                      <m:e>
                        <m:r>
                          <a:rPr lang="en-US" b="0" i="1" dirty="0" smtClean="0">
                            <a:solidFill>
                              <a:srgbClr val="424242"/>
                            </a:solidFill>
                            <a:effectLst/>
                            <a:latin typeface="Cambria Math" panose="02040503050406030204" pitchFamily="18" charset="0"/>
                          </a:rPr>
                          <m:t>80</m:t>
                        </m:r>
                      </m:e>
                    </m:d>
                    <m:d>
                      <m:dPr>
                        <m:ctrlPr>
                          <a:rPr lang="en-US" b="0" i="1" dirty="0" smtClean="0">
                            <a:solidFill>
                              <a:srgbClr val="424242"/>
                            </a:solidFill>
                            <a:effectLst/>
                            <a:latin typeface="Cambria Math" panose="02040503050406030204" pitchFamily="18" charset="0"/>
                          </a:rPr>
                        </m:ctrlPr>
                      </m:dPr>
                      <m:e>
                        <m:r>
                          <a:rPr lang="en-US" b="0" i="1" dirty="0" smtClean="0">
                            <a:solidFill>
                              <a:srgbClr val="424242"/>
                            </a:solidFill>
                            <a:effectLst/>
                            <a:latin typeface="Cambria Math" panose="02040503050406030204" pitchFamily="18" charset="0"/>
                          </a:rPr>
                          <m:t>90</m:t>
                        </m:r>
                      </m:e>
                    </m:d>
                    <m:r>
                      <a:rPr lang="en-US" b="0" i="1" dirty="0" smtClean="0">
                        <a:solidFill>
                          <a:srgbClr val="424242"/>
                        </a:solidFill>
                        <a:effectLst/>
                        <a:latin typeface="Cambria Math" panose="02040503050406030204" pitchFamily="18" charset="0"/>
                      </a:rPr>
                      <m:t>, </m:t>
                    </m:r>
                    <m:rad>
                      <m:radPr>
                        <m:degHide m:val="on"/>
                        <m:ctrlPr>
                          <a:rPr lang="en-US" b="0" i="1" dirty="0" smtClean="0">
                            <a:solidFill>
                              <a:srgbClr val="424242"/>
                            </a:solidFill>
                            <a:effectLst/>
                            <a:latin typeface="Cambria Math" panose="02040503050406030204" pitchFamily="18" charset="0"/>
                          </a:rPr>
                        </m:ctrlPr>
                      </m:radPr>
                      <m:deg/>
                      <m:e>
                        <m:r>
                          <a:rPr lang="en-US" b="0" i="1" dirty="0" smtClean="0">
                            <a:solidFill>
                              <a:srgbClr val="424242"/>
                            </a:solidFill>
                            <a:effectLst/>
                            <a:latin typeface="Cambria Math" panose="02040503050406030204" pitchFamily="18" charset="0"/>
                          </a:rPr>
                          <m:t>80</m:t>
                        </m:r>
                      </m:e>
                    </m:rad>
                    <m:d>
                      <m:dPr>
                        <m:ctrlPr>
                          <a:rPr lang="en-US" b="0" i="1" dirty="0" smtClean="0">
                            <a:solidFill>
                              <a:srgbClr val="424242"/>
                            </a:solidFill>
                            <a:effectLst/>
                            <a:latin typeface="Cambria Math" panose="02040503050406030204" pitchFamily="18" charset="0"/>
                          </a:rPr>
                        </m:ctrlPr>
                      </m:dPr>
                      <m:e>
                        <m:r>
                          <a:rPr lang="en-US" b="0" i="1" dirty="0" smtClean="0">
                            <a:solidFill>
                              <a:srgbClr val="424242"/>
                            </a:solidFill>
                            <a:effectLst/>
                            <a:latin typeface="Cambria Math" panose="02040503050406030204" pitchFamily="18" charset="0"/>
                          </a:rPr>
                          <m:t>15</m:t>
                        </m:r>
                      </m:e>
                    </m:d>
                    <m:r>
                      <a:rPr lang="en-US" b="0" i="1" dirty="0" smtClean="0">
                        <a:solidFill>
                          <a:srgbClr val="424242"/>
                        </a:solidFill>
                        <a:effectLst/>
                        <a:latin typeface="Cambria Math" panose="02040503050406030204" pitchFamily="18" charset="0"/>
                      </a:rPr>
                      <m:t>)</m:t>
                    </m:r>
                  </m:oMath>
                </a14:m>
                <a:endParaRPr lang="en-US" b="0" i="0" dirty="0">
                  <a:solidFill>
                    <a:srgbClr val="424242"/>
                  </a:solidFill>
                  <a:effectLst/>
                  <a:latin typeface="Neue Helvetica W01"/>
                </a:endParaRPr>
              </a:p>
              <a:p>
                <a:pPr lvl="1">
                  <a:buFont typeface="Arial" panose="020B0604020202020204" pitchFamily="34" charset="0"/>
                  <a:buChar char="•"/>
                </a:pPr>
                <a:r>
                  <a:rPr lang="en-US" b="0" i="0" dirty="0">
                    <a:solidFill>
                      <a:srgbClr val="424242"/>
                    </a:solidFill>
                    <a:effectLst/>
                    <a:latin typeface="Neue Helvetica W01"/>
                  </a:rPr>
                  <a:t>mean of the sums </a:t>
                </a:r>
                <a14:m>
                  <m:oMath xmlns:m="http://schemas.openxmlformats.org/officeDocument/2006/math">
                    <m:r>
                      <a:rPr lang="en-US" b="0" i="1" dirty="0" smtClean="0">
                        <a:solidFill>
                          <a:srgbClr val="424242"/>
                        </a:solidFill>
                        <a:effectLst/>
                        <a:latin typeface="Cambria Math" panose="02040503050406030204" pitchFamily="18" charset="0"/>
                      </a:rPr>
                      <m:t>= (</m:t>
                    </m:r>
                    <m:r>
                      <a:rPr lang="en-US" b="0" i="1" dirty="0" smtClean="0">
                        <a:solidFill>
                          <a:srgbClr val="424242"/>
                        </a:solidFill>
                        <a:effectLst/>
                        <a:latin typeface="Cambria Math" panose="02040503050406030204" pitchFamily="18" charset="0"/>
                      </a:rPr>
                      <m:t>𝑛</m:t>
                    </m:r>
                    <m:r>
                      <a:rPr lang="en-US" b="0" i="1" dirty="0" smtClean="0">
                        <a:solidFill>
                          <a:srgbClr val="424242"/>
                        </a:solidFill>
                        <a:effectLst/>
                        <a:latin typeface="Cambria Math" panose="02040503050406030204" pitchFamily="18" charset="0"/>
                      </a:rPr>
                      <m:t>)(</m:t>
                    </m:r>
                    <m:sSub>
                      <m:sSubPr>
                        <m:ctrlPr>
                          <a:rPr lang="en-US" b="0" i="1" dirty="0" smtClean="0">
                            <a:solidFill>
                              <a:srgbClr val="424242"/>
                            </a:solidFill>
                            <a:effectLst/>
                            <a:latin typeface="Cambria Math" panose="02040503050406030204" pitchFamily="18" charset="0"/>
                          </a:rPr>
                        </m:ctrlPr>
                      </m:sSubPr>
                      <m:e>
                        <m:r>
                          <a:rPr lang="en-US" b="0" i="1" dirty="0" err="1" smtClean="0">
                            <a:solidFill>
                              <a:srgbClr val="424242"/>
                            </a:solidFill>
                            <a:effectLst/>
                            <a:latin typeface="Cambria Math" panose="02040503050406030204" pitchFamily="18" charset="0"/>
                          </a:rPr>
                          <m:t>𝜇</m:t>
                        </m:r>
                      </m:e>
                      <m:sub>
                        <m:r>
                          <a:rPr lang="en-US" b="0" i="1" dirty="0" err="1" smtClean="0">
                            <a:solidFill>
                              <a:srgbClr val="424242"/>
                            </a:solidFill>
                            <a:effectLst/>
                            <a:latin typeface="Cambria Math" panose="02040503050406030204" pitchFamily="18" charset="0"/>
                          </a:rPr>
                          <m:t>𝑋</m:t>
                        </m:r>
                      </m:sub>
                    </m:sSub>
                    <m:r>
                      <a:rPr lang="en-US" b="0" i="1" dirty="0" smtClean="0">
                        <a:solidFill>
                          <a:srgbClr val="424242"/>
                        </a:solidFill>
                        <a:effectLst/>
                        <a:latin typeface="Cambria Math" panose="02040503050406030204" pitchFamily="18" charset="0"/>
                      </a:rPr>
                      <m:t>) = (80)(90) = 7,200</m:t>
                    </m:r>
                  </m:oMath>
                </a14:m>
                <a:endParaRPr lang="en-US" b="0" i="0" dirty="0">
                  <a:solidFill>
                    <a:srgbClr val="424242"/>
                  </a:solidFill>
                  <a:effectLst/>
                  <a:latin typeface="Neue Helvetica W01"/>
                </a:endParaRPr>
              </a:p>
              <a:p>
                <a:pPr lvl="1">
                  <a:buFont typeface="Arial" panose="020B0604020202020204" pitchFamily="34" charset="0"/>
                  <a:buChar char="•"/>
                </a:pPr>
                <a:r>
                  <a:rPr lang="en-US" b="0" i="0" dirty="0">
                    <a:solidFill>
                      <a:srgbClr val="424242"/>
                    </a:solidFill>
                    <a:effectLst/>
                    <a:latin typeface="Neue Helvetica W01"/>
                  </a:rPr>
                  <a:t>standard deviation of the sums </a:t>
                </a:r>
                <a14:m>
                  <m:oMath xmlns:m="http://schemas.openxmlformats.org/officeDocument/2006/math">
                    <m:r>
                      <a:rPr lang="en-US" b="0" i="1" smtClean="0">
                        <a:solidFill>
                          <a:srgbClr val="424242"/>
                        </a:solidFill>
                        <a:effectLst/>
                        <a:latin typeface="Cambria Math" panose="02040503050406030204" pitchFamily="18" charset="0"/>
                      </a:rPr>
                      <m:t>=</m:t>
                    </m:r>
                    <m:d>
                      <m:dPr>
                        <m:ctrlPr>
                          <a:rPr lang="en-US" b="0" i="1" smtClean="0">
                            <a:solidFill>
                              <a:srgbClr val="424242"/>
                            </a:solidFill>
                            <a:effectLst/>
                            <a:latin typeface="Cambria Math" panose="02040503050406030204" pitchFamily="18" charset="0"/>
                          </a:rPr>
                        </m:ctrlPr>
                      </m:dPr>
                      <m:e>
                        <m:rad>
                          <m:radPr>
                            <m:degHide m:val="on"/>
                            <m:ctrlPr>
                              <a:rPr lang="en-US" b="0" i="1" smtClean="0">
                                <a:solidFill>
                                  <a:srgbClr val="424242"/>
                                </a:solidFill>
                                <a:effectLst/>
                                <a:latin typeface="Cambria Math" panose="02040503050406030204" pitchFamily="18" charset="0"/>
                              </a:rPr>
                            </m:ctrlPr>
                          </m:radPr>
                          <m:deg/>
                          <m:e>
                            <m:r>
                              <a:rPr lang="en-US" b="0" i="1" smtClean="0">
                                <a:solidFill>
                                  <a:srgbClr val="424242"/>
                                </a:solidFill>
                                <a:effectLst/>
                                <a:latin typeface="Cambria Math" panose="02040503050406030204" pitchFamily="18" charset="0"/>
                              </a:rPr>
                              <m:t>𝑛</m:t>
                            </m:r>
                          </m:e>
                        </m:rad>
                      </m:e>
                    </m:d>
                    <m:d>
                      <m:dPr>
                        <m:ctrlPr>
                          <a:rPr lang="en-US" b="0" i="1" smtClean="0">
                            <a:solidFill>
                              <a:srgbClr val="424242"/>
                            </a:solidFill>
                            <a:effectLst/>
                            <a:latin typeface="Cambria Math" panose="02040503050406030204" pitchFamily="18" charset="0"/>
                          </a:rPr>
                        </m:ctrlPr>
                      </m:dPr>
                      <m:e>
                        <m:sSub>
                          <m:sSubPr>
                            <m:ctrlPr>
                              <a:rPr lang="en-US" b="0" i="1" smtClean="0">
                                <a:solidFill>
                                  <a:srgbClr val="424242"/>
                                </a:solidFill>
                                <a:effectLst/>
                                <a:latin typeface="Cambria Math" panose="02040503050406030204" pitchFamily="18" charset="0"/>
                              </a:rPr>
                            </m:ctrlPr>
                          </m:sSubPr>
                          <m:e>
                            <m:r>
                              <a:rPr lang="en-US" b="0" i="1" smtClean="0">
                                <a:solidFill>
                                  <a:srgbClr val="424242"/>
                                </a:solidFill>
                                <a:effectLst/>
                                <a:latin typeface="Cambria Math" panose="02040503050406030204" pitchFamily="18" charset="0"/>
                              </a:rPr>
                              <m:t>𝜎</m:t>
                            </m:r>
                          </m:e>
                          <m:sub>
                            <m:r>
                              <a:rPr lang="en-US" b="0" i="1" smtClean="0">
                                <a:solidFill>
                                  <a:srgbClr val="424242"/>
                                </a:solidFill>
                                <a:effectLst/>
                                <a:latin typeface="Cambria Math" panose="02040503050406030204" pitchFamily="18" charset="0"/>
                              </a:rPr>
                              <m:t>𝑋</m:t>
                            </m:r>
                          </m:sub>
                        </m:sSub>
                      </m:e>
                    </m:d>
                    <m:r>
                      <a:rPr lang="en-US" b="0" i="1" smtClean="0">
                        <a:solidFill>
                          <a:srgbClr val="424242"/>
                        </a:solidFill>
                        <a:effectLst/>
                        <a:latin typeface="Cambria Math" panose="02040503050406030204" pitchFamily="18" charset="0"/>
                      </a:rPr>
                      <m:t>=</m:t>
                    </m:r>
                    <m:rad>
                      <m:radPr>
                        <m:degHide m:val="on"/>
                        <m:ctrlPr>
                          <a:rPr lang="en-US" b="0" i="1" smtClean="0">
                            <a:solidFill>
                              <a:srgbClr val="424242"/>
                            </a:solidFill>
                            <a:effectLst/>
                            <a:latin typeface="Cambria Math" panose="02040503050406030204" pitchFamily="18" charset="0"/>
                          </a:rPr>
                        </m:ctrlPr>
                      </m:radPr>
                      <m:deg/>
                      <m:e>
                        <m:r>
                          <a:rPr lang="en-US" b="0" i="1" smtClean="0">
                            <a:solidFill>
                              <a:srgbClr val="424242"/>
                            </a:solidFill>
                            <a:effectLst/>
                            <a:latin typeface="Cambria Math" panose="02040503050406030204" pitchFamily="18" charset="0"/>
                          </a:rPr>
                          <m:t>80</m:t>
                        </m:r>
                      </m:e>
                    </m:rad>
                    <m:r>
                      <a:rPr lang="en-US" b="0" i="1" smtClean="0">
                        <a:solidFill>
                          <a:srgbClr val="424242"/>
                        </a:solidFill>
                        <a:effectLst/>
                        <a:latin typeface="Cambria Math" panose="02040503050406030204" pitchFamily="18" charset="0"/>
                      </a:rPr>
                      <m:t>(15)</m:t>
                    </m:r>
                  </m:oMath>
                </a14:m>
                <a:endParaRPr lang="en-US" b="0" i="0" dirty="0">
                  <a:solidFill>
                    <a:srgbClr val="424242"/>
                  </a:solidFill>
                  <a:effectLst/>
                  <a:latin typeface="Neue Helvetica W01"/>
                </a:endParaRPr>
              </a:p>
              <a:p>
                <a:pPr lvl="1">
                  <a:buFont typeface="Arial" panose="020B0604020202020204" pitchFamily="34" charset="0"/>
                  <a:buChar char="•"/>
                </a:pPr>
                <a:r>
                  <a:rPr lang="en-US" b="0" i="0" dirty="0">
                    <a:solidFill>
                      <a:srgbClr val="424242"/>
                    </a:solidFill>
                    <a:effectLst/>
                    <a:latin typeface="Neue Helvetica W01"/>
                  </a:rPr>
                  <a:t>sum of 80 values </a:t>
                </a:r>
                <a14:m>
                  <m:oMath xmlns:m="http://schemas.openxmlformats.org/officeDocument/2006/math">
                    <m:r>
                      <a:rPr lang="en-US" b="0" i="1" dirty="0" smtClean="0">
                        <a:solidFill>
                          <a:srgbClr val="424242"/>
                        </a:solidFill>
                        <a:effectLst/>
                        <a:latin typeface="Cambria Math" panose="02040503050406030204" pitchFamily="18" charset="0"/>
                      </a:rPr>
                      <m:t>= </m:t>
                    </m:r>
                    <m:r>
                      <m:rPr>
                        <m:sty m:val="p"/>
                      </m:rPr>
                      <a:rPr lang="en-US" b="0" i="0" dirty="0" err="1" smtClean="0">
                        <a:solidFill>
                          <a:srgbClr val="424242"/>
                        </a:solidFill>
                        <a:effectLst/>
                        <a:latin typeface="Cambria Math" panose="02040503050406030204" pitchFamily="18" charset="0"/>
                      </a:rPr>
                      <m:t>Σ</m:t>
                    </m:r>
                    <m:r>
                      <a:rPr lang="en-US" b="0" i="1" dirty="0" err="1" smtClean="0">
                        <a:solidFill>
                          <a:srgbClr val="424242"/>
                        </a:solidFill>
                        <a:effectLst/>
                        <a:latin typeface="Cambria Math" panose="02040503050406030204" pitchFamily="18" charset="0"/>
                      </a:rPr>
                      <m:t>𝑥</m:t>
                    </m:r>
                    <m:r>
                      <a:rPr lang="en-US" b="0" i="1" dirty="0" smtClean="0">
                        <a:solidFill>
                          <a:srgbClr val="424242"/>
                        </a:solidFill>
                        <a:effectLst/>
                        <a:latin typeface="Cambria Math" panose="02040503050406030204" pitchFamily="18" charset="0"/>
                      </a:rPr>
                      <m:t> = 7,500</m:t>
                    </m:r>
                  </m:oMath>
                </a14:m>
                <a:endParaRPr lang="en-US" b="0" i="0" dirty="0">
                  <a:solidFill>
                    <a:srgbClr val="424242"/>
                  </a:solidFill>
                  <a:effectLst/>
                  <a:latin typeface="Neue Helvetica W01"/>
                </a:endParaRPr>
              </a:p>
              <a:p>
                <a:pPr algn="l">
                  <a:buNone/>
                </a:pPr>
                <a:r>
                  <a:rPr lang="en-US" b="0" i="0" dirty="0">
                    <a:solidFill>
                      <a:srgbClr val="424242"/>
                    </a:solidFill>
                    <a:effectLst/>
                    <a:latin typeface="Neue Helvetica W01"/>
                  </a:rPr>
                  <a:t>a. Find P(</a:t>
                </a:r>
                <a:r>
                  <a:rPr lang="en-US" b="0" i="0" dirty="0" err="1">
                    <a:solidFill>
                      <a:srgbClr val="424242"/>
                    </a:solidFill>
                    <a:effectLst/>
                    <a:latin typeface="Neue Helvetica W01"/>
                  </a:rPr>
                  <a:t>Σx</a:t>
                </a:r>
                <a:r>
                  <a:rPr lang="en-US" b="0" i="0" dirty="0">
                    <a:solidFill>
                      <a:srgbClr val="424242"/>
                    </a:solidFill>
                    <a:effectLst/>
                    <a:latin typeface="Neue Helvetica W01"/>
                  </a:rPr>
                  <a:t> &gt; 7,500)</a:t>
                </a:r>
              </a:p>
              <a:p>
                <a:pPr algn="l">
                  <a:buNone/>
                </a:pPr>
                <a:r>
                  <a:rPr lang="en-US" b="0" i="0" dirty="0">
                    <a:solidFill>
                      <a:srgbClr val="424242"/>
                    </a:solidFill>
                    <a:effectLst/>
                    <a:latin typeface="Neue Helvetica W01"/>
                  </a:rPr>
                  <a:t>P(</a:t>
                </a:r>
                <a:r>
                  <a:rPr lang="en-US" b="0" i="0" dirty="0" err="1">
                    <a:solidFill>
                      <a:srgbClr val="424242"/>
                    </a:solidFill>
                    <a:effectLst/>
                    <a:latin typeface="Neue Helvetica W01"/>
                  </a:rPr>
                  <a:t>Σx</a:t>
                </a:r>
                <a:r>
                  <a:rPr lang="en-US" b="0" i="0" dirty="0">
                    <a:solidFill>
                      <a:srgbClr val="424242"/>
                    </a:solidFill>
                    <a:effectLst/>
                    <a:latin typeface="Neue Helvetica W01"/>
                  </a:rPr>
                  <a:t> &gt; 7,500) = 0.0127</a:t>
                </a:r>
                <a:endParaRPr lang="en-US" dirty="0"/>
              </a:p>
            </p:txBody>
          </p:sp>
        </mc:Choice>
        <mc:Fallback xmlns="">
          <p:sp>
            <p:nvSpPr>
              <p:cNvPr id="3" name="Content Placeholder 2">
                <a:extLst>
                  <a:ext uri="{FF2B5EF4-FFF2-40B4-BE49-F238E27FC236}">
                    <a16:creationId xmlns:a16="http://schemas.microsoft.com/office/drawing/2014/main" id="{E5899308-2AAB-BBC7-920B-FC4536E29F0F}"/>
                  </a:ext>
                </a:extLst>
              </p:cNvPr>
              <p:cNvSpPr>
                <a:spLocks noGrp="1" noRot="1" noChangeAspect="1" noMove="1" noResize="1" noEditPoints="1" noAdjustHandles="1" noChangeArrowheads="1" noChangeShapeType="1" noTextEdit="1"/>
              </p:cNvSpPr>
              <p:nvPr>
                <p:ph idx="1"/>
              </p:nvPr>
            </p:nvSpPr>
            <p:spPr>
              <a:blipFill>
                <a:blip r:embed="rId2"/>
                <a:stretch>
                  <a:fillRect l="-1455" t="-48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F608C4D-0CC9-DC62-6D30-6291B72003E1}"/>
              </a:ext>
            </a:extLst>
          </p:cNvPr>
          <p:cNvSpPr>
            <a:spLocks noGrp="1"/>
          </p:cNvSpPr>
          <p:nvPr>
            <p:ph type="sldNum" sz="quarter" idx="12"/>
          </p:nvPr>
        </p:nvSpPr>
        <p:spPr/>
        <p:txBody>
          <a:bodyPr/>
          <a:lstStyle/>
          <a:p>
            <a:fld id="{3A98EE3D-8CD1-4C3F-BD1C-C98C9596463C}" type="slidenum">
              <a:rPr lang="en-US" smtClean="0"/>
              <a:t>36</a:t>
            </a:fld>
            <a:endParaRPr lang="en-US" dirty="0"/>
          </a:p>
        </p:txBody>
      </p:sp>
      <p:pic>
        <p:nvPicPr>
          <p:cNvPr id="5123" name="Picture 3">
            <a:extLst>
              <a:ext uri="{FF2B5EF4-FFF2-40B4-BE49-F238E27FC236}">
                <a16:creationId xmlns:a16="http://schemas.microsoft.com/office/drawing/2014/main" id="{E0DDF167-701F-E4C8-020A-0C27DB944C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7069" y="3822748"/>
            <a:ext cx="5426523" cy="2202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64890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82788-0D0D-B656-6BF8-BEA1DDECD717}"/>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848F2FA-C3CA-7AEA-1400-50889A471C20}"/>
                  </a:ext>
                </a:extLst>
              </p:cNvPr>
              <p:cNvSpPr>
                <a:spLocks noGrp="1"/>
              </p:cNvSpPr>
              <p:nvPr>
                <p:ph idx="1"/>
              </p:nvPr>
            </p:nvSpPr>
            <p:spPr/>
            <p:txBody>
              <a:bodyPr/>
              <a:lstStyle/>
              <a:p>
                <a:r>
                  <a:rPr lang="en-US" dirty="0"/>
                  <a:t>b. Find </a:t>
                </a:r>
                <a:r>
                  <a:rPr lang="el-GR" dirty="0"/>
                  <a:t>Σ</a:t>
                </a:r>
                <a:r>
                  <a:rPr lang="en-US" dirty="0"/>
                  <a:t>x where z = 1.5.</a:t>
                </a:r>
              </a:p>
              <a:p>
                <a14:m>
                  <m:oMath xmlns:m="http://schemas.openxmlformats.org/officeDocument/2006/math">
                    <m:r>
                      <m:rPr>
                        <m:sty m:val="p"/>
                      </m:rPr>
                      <a:rPr lang="el-GR" i="0" dirty="0" smtClean="0">
                        <a:latin typeface="Cambria Math" panose="02040503050406030204" pitchFamily="18" charset="0"/>
                      </a:rPr>
                      <m:t>Σ</m:t>
                    </m:r>
                    <m:r>
                      <a:rPr lang="en-US" i="1" dirty="0" smtClean="0">
                        <a:latin typeface="Cambria Math" panose="02040503050406030204" pitchFamily="18" charset="0"/>
                      </a:rPr>
                      <m:t>𝑥</m:t>
                    </m:r>
                    <m:r>
                      <a:rPr lang="en-US" i="1" dirty="0" smtClean="0">
                        <a:latin typeface="Cambria Math" panose="02040503050406030204" pitchFamily="18" charset="0"/>
                      </a:rPr>
                      <m:t> = </m:t>
                    </m:r>
                    <m:d>
                      <m:dPr>
                        <m:ctrlPr>
                          <a:rPr lang="en-US" i="1" dirty="0" smtClean="0">
                            <a:latin typeface="Cambria Math" panose="02040503050406030204" pitchFamily="18" charset="0"/>
                          </a:rPr>
                        </m:ctrlPr>
                      </m:dPr>
                      <m:e>
                        <m:r>
                          <a:rPr lang="en-US" i="1" dirty="0" smtClean="0">
                            <a:latin typeface="Cambria Math" panose="02040503050406030204" pitchFamily="18" charset="0"/>
                          </a:rPr>
                          <m:t>𝑛</m:t>
                        </m:r>
                      </m:e>
                    </m:d>
                    <m:d>
                      <m:dPr>
                        <m:ctrlPr>
                          <a:rPr lang="en-US"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l-GR" i="1" dirty="0" smtClean="0">
                                <a:latin typeface="Cambria Math" panose="02040503050406030204" pitchFamily="18" charset="0"/>
                              </a:rPr>
                              <m:t>𝜇</m:t>
                            </m:r>
                          </m:e>
                          <m:sub>
                            <m:r>
                              <a:rPr lang="en-US" i="1" dirty="0" smtClean="0">
                                <a:latin typeface="Cambria Math" panose="02040503050406030204" pitchFamily="18" charset="0"/>
                              </a:rPr>
                              <m:t>𝑋</m:t>
                            </m:r>
                          </m:sub>
                        </m:sSub>
                      </m:e>
                    </m:d>
                    <m:r>
                      <a:rPr lang="en-US" i="1" dirty="0" smtClean="0">
                        <a:latin typeface="Cambria Math" panose="02040503050406030204" pitchFamily="18" charset="0"/>
                      </a:rPr>
                      <m:t>+</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𝑧</m:t>
                        </m:r>
                      </m:e>
                    </m:d>
                    <m:r>
                      <a:rPr lang="el-GR" i="1" dirty="0" smtClean="0">
                        <a:latin typeface="Cambria Math" panose="02040503050406030204" pitchFamily="18" charset="0"/>
                      </a:rPr>
                      <m:t>= 7,401.2</m:t>
                    </m:r>
                    <m:d>
                      <m:dPr>
                        <m:ctrlPr>
                          <a:rPr lang="en-US" i="1" dirty="0">
                            <a:latin typeface="Cambria Math" panose="02040503050406030204" pitchFamily="18" charset="0"/>
                          </a:rPr>
                        </m:ctrlPr>
                      </m:dPr>
                      <m:e>
                        <m:rad>
                          <m:radPr>
                            <m:degHide m:val="on"/>
                            <m:ctrlPr>
                              <a:rPr lang="en-US" i="1" dirty="0">
                                <a:latin typeface="Cambria Math" panose="02040503050406030204" pitchFamily="18" charset="0"/>
                              </a:rPr>
                            </m:ctrlPr>
                          </m:radPr>
                          <m:deg/>
                          <m:e>
                            <m:r>
                              <a:rPr lang="en-US" i="1" dirty="0">
                                <a:latin typeface="Cambria Math" panose="02040503050406030204" pitchFamily="18" charset="0"/>
                              </a:rPr>
                              <m:t>𝑛</m:t>
                            </m:r>
                          </m:e>
                        </m:rad>
                      </m:e>
                    </m:d>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𝜎</m:t>
                            </m:r>
                          </m:e>
                          <m:sub>
                            <m:r>
                              <a:rPr lang="en-US" i="1" dirty="0">
                                <a:latin typeface="Cambria Math" panose="02040503050406030204" pitchFamily="18" charset="0"/>
                              </a:rPr>
                              <m:t>𝑋</m:t>
                            </m:r>
                          </m:sub>
                        </m:sSub>
                      </m:e>
                    </m:d>
                    <m:r>
                      <a:rPr lang="el-GR" i="1" dirty="0">
                        <a:latin typeface="Cambria Math" panose="02040503050406030204" pitchFamily="18" charset="0"/>
                      </a:rPr>
                      <m:t>= </m:t>
                    </m:r>
                    <m:d>
                      <m:dPr>
                        <m:ctrlPr>
                          <a:rPr lang="el-GR" i="1" dirty="0">
                            <a:latin typeface="Cambria Math" panose="02040503050406030204" pitchFamily="18" charset="0"/>
                          </a:rPr>
                        </m:ctrlPr>
                      </m:dPr>
                      <m:e>
                        <m:r>
                          <a:rPr lang="el-GR" i="1" dirty="0">
                            <a:latin typeface="Cambria Math" panose="02040503050406030204" pitchFamily="18" charset="0"/>
                          </a:rPr>
                          <m:t>80</m:t>
                        </m:r>
                      </m:e>
                    </m:d>
                    <m:d>
                      <m:dPr>
                        <m:ctrlPr>
                          <a:rPr lang="el-GR" i="1" dirty="0">
                            <a:latin typeface="Cambria Math" panose="02040503050406030204" pitchFamily="18" charset="0"/>
                          </a:rPr>
                        </m:ctrlPr>
                      </m:dPr>
                      <m:e>
                        <m:r>
                          <a:rPr lang="el-GR" i="1" dirty="0">
                            <a:latin typeface="Cambria Math" panose="02040503050406030204" pitchFamily="18" charset="0"/>
                          </a:rPr>
                          <m:t>90</m:t>
                        </m:r>
                      </m:e>
                    </m:d>
                    <m:r>
                      <a:rPr lang="el-GR" i="1" dirty="0">
                        <a:latin typeface="Cambria Math" panose="02040503050406030204" pitchFamily="18" charset="0"/>
                      </a:rPr>
                      <m:t>+</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1.5</m:t>
                        </m:r>
                      </m:e>
                    </m:d>
                    <m:d>
                      <m:dPr>
                        <m:ctrlPr>
                          <a:rPr lang="en-US" b="0" i="1" dirty="0" smtClean="0">
                            <a:latin typeface="Cambria Math" panose="02040503050406030204" pitchFamily="18" charset="0"/>
                          </a:rPr>
                        </m:ctrlPr>
                      </m:dPr>
                      <m:e>
                        <m:rad>
                          <m:radPr>
                            <m:degHide m:val="on"/>
                            <m:ctrlPr>
                              <a:rPr lang="en-US" b="0" i="1" dirty="0" smtClean="0">
                                <a:latin typeface="Cambria Math" panose="02040503050406030204" pitchFamily="18" charset="0"/>
                              </a:rPr>
                            </m:ctrlPr>
                          </m:radPr>
                          <m:deg/>
                          <m:e>
                            <m:r>
                              <a:rPr lang="en-US" b="0" i="1" dirty="0" smtClean="0">
                                <a:latin typeface="Cambria Math" panose="02040503050406030204" pitchFamily="18" charset="0"/>
                              </a:rPr>
                              <m:t>80</m:t>
                            </m:r>
                          </m:e>
                        </m:rad>
                      </m:e>
                    </m:d>
                    <m:d>
                      <m:dPr>
                        <m:ctrlPr>
                          <a:rPr lang="en-US" b="0" i="1" dirty="0" smtClean="0">
                            <a:latin typeface="Cambria Math" panose="02040503050406030204" pitchFamily="18" charset="0"/>
                          </a:rPr>
                        </m:ctrlPr>
                      </m:dPr>
                      <m:e>
                        <m:r>
                          <a:rPr lang="en-US" b="0" i="1" dirty="0" smtClean="0">
                            <a:latin typeface="Cambria Math" panose="02040503050406030204" pitchFamily="18" charset="0"/>
                          </a:rPr>
                          <m:t>15</m:t>
                        </m:r>
                      </m:e>
                    </m:d>
                    <m:r>
                      <a:rPr lang="en-US" b="0" i="1" dirty="0" smtClean="0">
                        <a:latin typeface="Cambria Math" panose="02040503050406030204" pitchFamily="18" charset="0"/>
                      </a:rPr>
                      <m:t>=7,401.2</m:t>
                    </m:r>
                  </m:oMath>
                </a14:m>
                <a:endParaRPr lang="el-GR" dirty="0"/>
              </a:p>
            </p:txBody>
          </p:sp>
        </mc:Choice>
        <mc:Fallback xmlns="">
          <p:sp>
            <p:nvSpPr>
              <p:cNvPr id="3" name="Content Placeholder 2">
                <a:extLst>
                  <a:ext uri="{FF2B5EF4-FFF2-40B4-BE49-F238E27FC236}">
                    <a16:creationId xmlns:a16="http://schemas.microsoft.com/office/drawing/2014/main" id="{7848F2FA-C3CA-7AEA-1400-50889A471C20}"/>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A831C32-1CD8-8CA5-6AEE-9D0696AD5900}"/>
              </a:ext>
            </a:extLst>
          </p:cNvPr>
          <p:cNvSpPr>
            <a:spLocks noGrp="1"/>
          </p:cNvSpPr>
          <p:nvPr>
            <p:ph type="sldNum" sz="quarter" idx="12"/>
          </p:nvPr>
        </p:nvSpPr>
        <p:spPr/>
        <p:txBody>
          <a:bodyPr/>
          <a:lstStyle/>
          <a:p>
            <a:fld id="{3A98EE3D-8CD1-4C3F-BD1C-C98C9596463C}" type="slidenum">
              <a:rPr lang="en-US" smtClean="0"/>
              <a:t>37</a:t>
            </a:fld>
            <a:endParaRPr lang="en-US" dirty="0"/>
          </a:p>
        </p:txBody>
      </p:sp>
    </p:spTree>
    <p:extLst>
      <p:ext uri="{BB962C8B-B14F-4D97-AF65-F5344CB8AC3E}">
        <p14:creationId xmlns:p14="http://schemas.microsoft.com/office/powerpoint/2010/main" val="25968865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65354-B215-0A78-2AC6-A7BBD960C80D}"/>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8341FC12-E7CB-E185-CCE8-975FEF65F44C}"/>
              </a:ext>
            </a:extLst>
          </p:cNvPr>
          <p:cNvSpPr>
            <a:spLocks noGrp="1"/>
          </p:cNvSpPr>
          <p:nvPr>
            <p:ph idx="1"/>
          </p:nvPr>
        </p:nvSpPr>
        <p:spPr/>
        <p:txBody>
          <a:bodyPr/>
          <a:lstStyle/>
          <a:p>
            <a:pPr algn="l">
              <a:buNone/>
            </a:pPr>
            <a:r>
              <a:rPr lang="en-US" b="0" i="0" dirty="0">
                <a:solidFill>
                  <a:srgbClr val="424242"/>
                </a:solidFill>
                <a:effectLst/>
                <a:latin typeface="Neue Helvetica W01"/>
              </a:rPr>
              <a:t>In a recent study, it was reported that the mean age of iPad users is 34 years. Suppose the standard deviation is 15 years. The sample of size is 50. See the Excel spreadsheet. </a:t>
            </a:r>
          </a:p>
          <a:p>
            <a:pPr algn="l">
              <a:buFont typeface="+mj-lt"/>
              <a:buAutoNum type="alphaLcPeriod"/>
            </a:pPr>
            <a:r>
              <a:rPr lang="en-US" b="0" i="0" dirty="0">
                <a:solidFill>
                  <a:srgbClr val="424242"/>
                </a:solidFill>
                <a:effectLst/>
                <a:latin typeface="Neue Helvetica W01"/>
              </a:rPr>
              <a:t>What are the mean and standard deviation for the sum of the ages of iPad users? What is the distribution?</a:t>
            </a:r>
          </a:p>
          <a:p>
            <a:pPr algn="l">
              <a:buFont typeface="+mj-lt"/>
              <a:buAutoNum type="alphaLcPeriod"/>
            </a:pPr>
            <a:r>
              <a:rPr lang="en-US" b="0" i="0" dirty="0">
                <a:solidFill>
                  <a:srgbClr val="424242"/>
                </a:solidFill>
                <a:effectLst/>
                <a:latin typeface="Neue Helvetica W01"/>
              </a:rPr>
              <a:t>Find the probability that the sum of the ages is between 1,500 and 1,800 years.</a:t>
            </a:r>
          </a:p>
          <a:p>
            <a:pPr algn="l">
              <a:buFont typeface="+mj-lt"/>
              <a:buAutoNum type="alphaLcPeriod"/>
            </a:pPr>
            <a:r>
              <a:rPr lang="en-US" b="0" i="0" dirty="0">
                <a:solidFill>
                  <a:srgbClr val="424242"/>
                </a:solidFill>
                <a:effectLst/>
                <a:latin typeface="Neue Helvetica W01"/>
              </a:rPr>
              <a:t>Find the 80</a:t>
            </a:r>
            <a:r>
              <a:rPr lang="en-US" b="0" i="0" baseline="30000" dirty="0">
                <a:solidFill>
                  <a:srgbClr val="424242"/>
                </a:solidFill>
                <a:effectLst/>
                <a:latin typeface="Neue Helvetica W01"/>
              </a:rPr>
              <a:t>th</a:t>
            </a:r>
            <a:r>
              <a:rPr lang="en-US" b="0" i="0" dirty="0">
                <a:solidFill>
                  <a:srgbClr val="424242"/>
                </a:solidFill>
                <a:effectLst/>
                <a:latin typeface="Neue Helvetica W01"/>
              </a:rPr>
              <a:t> percentile for the sum of the 50 ages.</a:t>
            </a:r>
          </a:p>
          <a:p>
            <a:endParaRPr lang="en-US" dirty="0"/>
          </a:p>
        </p:txBody>
      </p:sp>
      <p:sp>
        <p:nvSpPr>
          <p:cNvPr id="4" name="Slide Number Placeholder 3">
            <a:extLst>
              <a:ext uri="{FF2B5EF4-FFF2-40B4-BE49-F238E27FC236}">
                <a16:creationId xmlns:a16="http://schemas.microsoft.com/office/drawing/2014/main" id="{4F91BF6C-EDA3-09AB-34C5-BE768F2B9771}"/>
              </a:ext>
            </a:extLst>
          </p:cNvPr>
          <p:cNvSpPr>
            <a:spLocks noGrp="1"/>
          </p:cNvSpPr>
          <p:nvPr>
            <p:ph type="sldNum" sz="quarter" idx="12"/>
          </p:nvPr>
        </p:nvSpPr>
        <p:spPr/>
        <p:txBody>
          <a:bodyPr/>
          <a:lstStyle/>
          <a:p>
            <a:fld id="{3A98EE3D-8CD1-4C3F-BD1C-C98C9596463C}" type="slidenum">
              <a:rPr lang="en-US" smtClean="0"/>
              <a:t>38</a:t>
            </a:fld>
            <a:endParaRPr lang="en-US" dirty="0"/>
          </a:p>
        </p:txBody>
      </p:sp>
    </p:spTree>
    <p:extLst>
      <p:ext uri="{BB962C8B-B14F-4D97-AF65-F5344CB8AC3E}">
        <p14:creationId xmlns:p14="http://schemas.microsoft.com/office/powerpoint/2010/main" val="19734685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CD853-E5C0-AC97-EFE6-9DC1E9AA756E}"/>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83F3EBD-8115-D293-97CD-86954EDD3176}"/>
                  </a:ext>
                </a:extLst>
              </p:cNvPr>
              <p:cNvSpPr>
                <a:spLocks noGrp="1"/>
              </p:cNvSpPr>
              <p:nvPr>
                <p:ph idx="1"/>
              </p:nvPr>
            </p:nvSpPr>
            <p:spPr/>
            <p:txBody>
              <a:bodyPr>
                <a:normAutofit/>
              </a:bodyPr>
              <a:lstStyle/>
              <a:p>
                <a:r>
                  <a:rPr lang="en-US" dirty="0"/>
                  <a:t>a.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m:rPr>
                            <m:sty m:val="p"/>
                          </m:rPr>
                          <a:rPr lang="en-US" b="0" i="0" smtClean="0">
                            <a:latin typeface="Cambria Math" panose="02040503050406030204" pitchFamily="18" charset="0"/>
                          </a:rPr>
                          <m:t>Σ</m:t>
                        </m:r>
                        <m:r>
                          <a:rPr lang="en-US" b="0" i="1" smtClean="0">
                            <a:latin typeface="Cambria Math" panose="02040503050406030204" pitchFamily="18" charset="0"/>
                          </a:rPr>
                          <m:t>𝑥</m:t>
                        </m:r>
                      </m:sub>
                    </m:sSub>
                    <m:r>
                      <a:rPr lang="en-US" b="0" i="1" smtClean="0">
                        <a:latin typeface="Cambria Math" panose="02040503050406030204" pitchFamily="18" charset="0"/>
                      </a:rPr>
                      <m:t>=</m:t>
                    </m:r>
                    <m:r>
                      <a:rPr lang="en-US" b="0" i="1" smtClean="0">
                        <a:latin typeface="Cambria Math" panose="02040503050406030204" pitchFamily="18" charset="0"/>
                      </a:rPr>
                      <m:t>𝑛</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𝑋</m:t>
                        </m:r>
                      </m:sub>
                    </m:sSub>
                    <m:r>
                      <a:rPr lang="en-US" b="0" i="1" smtClean="0">
                        <a:latin typeface="Cambria Math" panose="02040503050406030204" pitchFamily="18" charset="0"/>
                      </a:rPr>
                      <m:t>=50</m:t>
                    </m:r>
                    <m:d>
                      <m:dPr>
                        <m:ctrlPr>
                          <a:rPr lang="en-US" b="0" i="1" smtClean="0">
                            <a:latin typeface="Cambria Math" panose="02040503050406030204" pitchFamily="18" charset="0"/>
                          </a:rPr>
                        </m:ctrlPr>
                      </m:dPr>
                      <m:e>
                        <m:r>
                          <a:rPr lang="en-US" b="0" i="1" smtClean="0">
                            <a:latin typeface="Cambria Math" panose="02040503050406030204" pitchFamily="18" charset="0"/>
                          </a:rPr>
                          <m:t>34</m:t>
                        </m:r>
                      </m:e>
                    </m:d>
                    <m:r>
                      <a:rPr lang="en-US" b="0" i="1" smtClean="0">
                        <a:latin typeface="Cambria Math" panose="02040503050406030204" pitchFamily="18" charset="0"/>
                      </a:rPr>
                      <m:t>=1,700</m:t>
                    </m:r>
                  </m:oMath>
                </a14:m>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m:rPr>
                            <m:sty m:val="p"/>
                          </m:rPr>
                          <a:rPr lang="en-US" b="0" i="0" smtClean="0">
                            <a:latin typeface="Cambria Math" panose="02040503050406030204" pitchFamily="18" charset="0"/>
                          </a:rPr>
                          <m:t>Σ</m:t>
                        </m:r>
                        <m:r>
                          <a:rPr lang="en-US" b="0" i="1" smtClean="0">
                            <a:latin typeface="Cambria Math" panose="02040503050406030204" pitchFamily="18" charset="0"/>
                          </a:rPr>
                          <m:t>𝑥</m:t>
                        </m:r>
                      </m:sub>
                    </m:sSub>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𝑥</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50</m:t>
                            </m:r>
                          </m:e>
                        </m:rad>
                      </m:e>
                    </m:d>
                    <m:d>
                      <m:dPr>
                        <m:ctrlPr>
                          <a:rPr lang="en-US" b="0" i="1" smtClean="0">
                            <a:latin typeface="Cambria Math" panose="02040503050406030204" pitchFamily="18" charset="0"/>
                          </a:rPr>
                        </m:ctrlPr>
                      </m:dPr>
                      <m:e>
                        <m:r>
                          <a:rPr lang="en-US" b="0" i="1" smtClean="0">
                            <a:latin typeface="Cambria Math" panose="02040503050406030204" pitchFamily="18" charset="0"/>
                          </a:rPr>
                          <m:t>15</m:t>
                        </m:r>
                      </m:e>
                    </m:d>
                    <m:r>
                      <a:rPr lang="en-US" b="0" i="1" smtClean="0">
                        <a:latin typeface="Cambria Math" panose="02040503050406030204" pitchFamily="18" charset="0"/>
                      </a:rPr>
                      <m:t>=106.07</m:t>
                    </m:r>
                  </m:oMath>
                </a14:m>
                <a:endParaRPr lang="en-US" dirty="0"/>
              </a:p>
              <a:p>
                <a:r>
                  <a:rPr lang="en-US" dirty="0"/>
                  <a:t>The distribution is normal for sums by the central limit theorem.</a:t>
                </a:r>
              </a:p>
              <a:p>
                <a:r>
                  <a:rPr lang="en-US" dirty="0"/>
                  <a:t>b. </a:t>
                </a:r>
                <a14:m>
                  <m:oMath xmlns:m="http://schemas.openxmlformats.org/officeDocument/2006/math">
                    <m:r>
                      <a:rPr lang="en-US" i="1" dirty="0" smtClean="0">
                        <a:latin typeface="Cambria Math" panose="02040503050406030204" pitchFamily="18" charset="0"/>
                      </a:rPr>
                      <m:t>𝑃</m:t>
                    </m:r>
                    <m:r>
                      <a:rPr lang="en-US" i="1" dirty="0" smtClean="0">
                        <a:latin typeface="Cambria Math" panose="02040503050406030204" pitchFamily="18" charset="0"/>
                      </a:rPr>
                      <m:t>(1500 &lt; </m:t>
                    </m:r>
                    <m:r>
                      <m:rPr>
                        <m:sty m:val="p"/>
                      </m:rPr>
                      <a:rPr lang="el-GR" i="0" dirty="0" smtClean="0">
                        <a:latin typeface="Cambria Math" panose="02040503050406030204" pitchFamily="18" charset="0"/>
                      </a:rPr>
                      <m:t>Σ</m:t>
                    </m:r>
                    <m:r>
                      <a:rPr lang="en-US" i="1" dirty="0" smtClean="0">
                        <a:latin typeface="Cambria Math" panose="02040503050406030204" pitchFamily="18" charset="0"/>
                      </a:rPr>
                      <m:t>𝑥</m:t>
                    </m:r>
                    <m:r>
                      <a:rPr lang="en-US" i="1" dirty="0" smtClean="0">
                        <a:latin typeface="Cambria Math" panose="02040503050406030204" pitchFamily="18" charset="0"/>
                      </a:rPr>
                      <m:t> &lt; 1800) = 0.7974</m:t>
                    </m:r>
                  </m:oMath>
                </a14:m>
                <a:endParaRPr lang="en-US" dirty="0"/>
              </a:p>
              <a:p>
                <a:r>
                  <a:rPr lang="en-US" dirty="0"/>
                  <a:t>c. Let k = the 80th percentile.</a:t>
                </a:r>
              </a:p>
              <a:p>
                <a:r>
                  <a:rPr lang="en-US" dirty="0"/>
                  <a:t>Use the </a:t>
                </a:r>
                <a:r>
                  <a:rPr lang="en-US" dirty="0" err="1"/>
                  <a:t>invNorm</a:t>
                </a:r>
                <a:r>
                  <a:rPr lang="en-US" dirty="0"/>
                  <a:t> formula in Excel: 1,789.3</a:t>
                </a:r>
              </a:p>
            </p:txBody>
          </p:sp>
        </mc:Choice>
        <mc:Fallback xmlns="">
          <p:sp>
            <p:nvSpPr>
              <p:cNvPr id="3" name="Content Placeholder 2">
                <a:extLst>
                  <a:ext uri="{FF2B5EF4-FFF2-40B4-BE49-F238E27FC236}">
                    <a16:creationId xmlns:a16="http://schemas.microsoft.com/office/drawing/2014/main" id="{E83F3EBD-8115-D293-97CD-86954EDD3176}"/>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82CDEB9-9619-0A6B-412B-C0889E4BF47D}"/>
              </a:ext>
            </a:extLst>
          </p:cNvPr>
          <p:cNvSpPr>
            <a:spLocks noGrp="1"/>
          </p:cNvSpPr>
          <p:nvPr>
            <p:ph type="sldNum" sz="quarter" idx="12"/>
          </p:nvPr>
        </p:nvSpPr>
        <p:spPr/>
        <p:txBody>
          <a:bodyPr/>
          <a:lstStyle/>
          <a:p>
            <a:fld id="{3A98EE3D-8CD1-4C3F-BD1C-C98C9596463C}" type="slidenum">
              <a:rPr lang="en-US" smtClean="0"/>
              <a:t>39</a:t>
            </a:fld>
            <a:endParaRPr lang="en-US" dirty="0"/>
          </a:p>
        </p:txBody>
      </p:sp>
    </p:spTree>
    <p:extLst>
      <p:ext uri="{BB962C8B-B14F-4D97-AF65-F5344CB8AC3E}">
        <p14:creationId xmlns:p14="http://schemas.microsoft.com/office/powerpoint/2010/main" val="3803715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A629D-DF61-BC8C-6BAA-B6AB415E151E}"/>
              </a:ext>
            </a:extLst>
          </p:cNvPr>
          <p:cNvSpPr>
            <a:spLocks noGrp="1"/>
          </p:cNvSpPr>
          <p:nvPr>
            <p:ph type="title"/>
          </p:nvPr>
        </p:nvSpPr>
        <p:spPr/>
        <p:txBody>
          <a:bodyPr/>
          <a:lstStyle/>
          <a:p>
            <a:r>
              <a:rPr lang="en-US" dirty="0"/>
              <a:t>The Central Limit Theorem</a:t>
            </a:r>
          </a:p>
        </p:txBody>
      </p:sp>
      <p:sp>
        <p:nvSpPr>
          <p:cNvPr id="3" name="Content Placeholder 2">
            <a:extLst>
              <a:ext uri="{FF2B5EF4-FFF2-40B4-BE49-F238E27FC236}">
                <a16:creationId xmlns:a16="http://schemas.microsoft.com/office/drawing/2014/main" id="{B91E225D-8D81-BA3E-A408-D04E87F797EC}"/>
              </a:ext>
            </a:extLst>
          </p:cNvPr>
          <p:cNvSpPr>
            <a:spLocks noGrp="1"/>
          </p:cNvSpPr>
          <p:nvPr>
            <p:ph idx="1"/>
          </p:nvPr>
        </p:nvSpPr>
        <p:spPr/>
        <p:txBody>
          <a:bodyPr/>
          <a:lstStyle/>
          <a:p>
            <a:pPr marL="457200" indent="-457200">
              <a:buFont typeface="Arial" panose="020B0604020202020204" pitchFamily="34" charset="0"/>
              <a:buChar char="•"/>
            </a:pPr>
            <a:r>
              <a:rPr lang="en-US" sz="2000" dirty="0"/>
              <a:t>There are two alternative forms of the theorem, and both alternatives are concerned with drawing finite samples size </a:t>
            </a:r>
            <a:r>
              <a:rPr lang="en-US" sz="2000" i="1" dirty="0"/>
              <a:t>n </a:t>
            </a:r>
            <a:r>
              <a:rPr lang="en-US" sz="2000" dirty="0"/>
              <a:t>from a population with a known mean, </a:t>
            </a:r>
            <a:r>
              <a:rPr lang="en-US" sz="2000" i="1" dirty="0"/>
              <a:t>μ</a:t>
            </a:r>
            <a:r>
              <a:rPr lang="en-US" sz="2000" dirty="0"/>
              <a:t>, and a known standard deviation, </a:t>
            </a:r>
            <a:r>
              <a:rPr lang="en-US" sz="2000" i="1" dirty="0"/>
              <a:t>σ</a:t>
            </a:r>
            <a:r>
              <a:rPr lang="en-US" sz="2000" dirty="0"/>
              <a:t>. </a:t>
            </a:r>
          </a:p>
          <a:p>
            <a:pPr marL="457200" indent="-457200">
              <a:buFont typeface="Arial" panose="020B0604020202020204" pitchFamily="34" charset="0"/>
              <a:buChar char="•"/>
            </a:pPr>
            <a:r>
              <a:rPr lang="en-US" sz="2000" dirty="0"/>
              <a:t>The first alternative says that if we collect samples of size </a:t>
            </a:r>
            <a:r>
              <a:rPr lang="en-US" sz="2000" i="1" dirty="0"/>
              <a:t>n </a:t>
            </a:r>
            <a:r>
              <a:rPr lang="en-US" sz="2000" dirty="0"/>
              <a:t>with a "large enough </a:t>
            </a:r>
            <a:r>
              <a:rPr lang="en-US" sz="2000" i="1" dirty="0"/>
              <a:t>n</a:t>
            </a:r>
            <a:r>
              <a:rPr lang="en-US" sz="2000" dirty="0"/>
              <a:t>," calculate each </a:t>
            </a:r>
            <a:r>
              <a:rPr lang="en-US" sz="2000" b="1" dirty="0"/>
              <a:t>sample's mean</a:t>
            </a:r>
            <a:r>
              <a:rPr lang="en-US" sz="2000" dirty="0"/>
              <a:t>, and create a histogram of those means, then the resulting histogram will tend to have an approximate normal bell shape. </a:t>
            </a:r>
          </a:p>
          <a:p>
            <a:pPr marL="457200" indent="-457200">
              <a:buFont typeface="Arial" panose="020B0604020202020204" pitchFamily="34" charset="0"/>
              <a:buChar char="•"/>
            </a:pPr>
            <a:r>
              <a:rPr lang="en-US" sz="2000" dirty="0"/>
              <a:t>The second alternative says that if we again collect samples of size </a:t>
            </a:r>
            <a:r>
              <a:rPr lang="en-US" sz="2000" i="1" dirty="0"/>
              <a:t>n </a:t>
            </a:r>
            <a:r>
              <a:rPr lang="en-US" sz="2000" dirty="0"/>
              <a:t>that are "large enough," calculate </a:t>
            </a:r>
            <a:r>
              <a:rPr lang="en-US" sz="2000" b="1" dirty="0"/>
              <a:t>the sum </a:t>
            </a:r>
            <a:r>
              <a:rPr lang="en-US" sz="2000" dirty="0"/>
              <a:t>of each sample and create a histogram, then the resulting histogram will again tend to have a normal bell-shape.</a:t>
            </a:r>
          </a:p>
          <a:p>
            <a:endParaRPr lang="en-US" dirty="0"/>
          </a:p>
        </p:txBody>
      </p:sp>
      <p:sp>
        <p:nvSpPr>
          <p:cNvPr id="4" name="Slide Number Placeholder 3">
            <a:extLst>
              <a:ext uri="{FF2B5EF4-FFF2-40B4-BE49-F238E27FC236}">
                <a16:creationId xmlns:a16="http://schemas.microsoft.com/office/drawing/2014/main" id="{1DAB8135-FFAC-6352-D2F3-C5449A1E07B6}"/>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2828088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429D1-09D8-D217-9565-55EDE2EFDBD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8DFD5026-8B57-3A8C-6F18-EC8197480454}"/>
              </a:ext>
            </a:extLst>
          </p:cNvPr>
          <p:cNvSpPr>
            <a:spLocks noGrp="1"/>
          </p:cNvSpPr>
          <p:nvPr>
            <p:ph idx="1"/>
          </p:nvPr>
        </p:nvSpPr>
        <p:spPr/>
        <p:txBody>
          <a:bodyPr/>
          <a:lstStyle/>
          <a:p>
            <a:r>
              <a:rPr lang="en-US" dirty="0"/>
              <a:t>The mean number of minutes for app engagement by a tablet user is 8.2 minutes. Suppose the standard deviation is one minute. Take a sample of size 70.</a:t>
            </a:r>
          </a:p>
          <a:p>
            <a:pPr marL="457200" indent="-457200">
              <a:buFont typeface="+mj-lt"/>
              <a:buAutoNum type="alphaLcPeriod"/>
            </a:pPr>
            <a:r>
              <a:rPr lang="en-US" dirty="0"/>
              <a:t>What are the mean and standard deviation for the sums?</a:t>
            </a:r>
          </a:p>
          <a:p>
            <a:pPr marL="457200" indent="-457200">
              <a:buFont typeface="+mj-lt"/>
              <a:buAutoNum type="alphaLcPeriod"/>
            </a:pPr>
            <a:r>
              <a:rPr lang="en-US" dirty="0"/>
              <a:t>Find the 95</a:t>
            </a:r>
            <a:r>
              <a:rPr lang="en-US" baseline="30000" dirty="0"/>
              <a:t>th</a:t>
            </a:r>
            <a:r>
              <a:rPr lang="en-US" dirty="0"/>
              <a:t> percentile for the sum of the sample. Interpret this value in a complete sentence.</a:t>
            </a:r>
          </a:p>
          <a:p>
            <a:pPr marL="457200" indent="-457200">
              <a:buFont typeface="+mj-lt"/>
              <a:buAutoNum type="alphaLcPeriod"/>
            </a:pPr>
            <a:r>
              <a:rPr lang="en-US" dirty="0"/>
              <a:t>Find the probability that the sum of the sample is at least ten hours.</a:t>
            </a:r>
          </a:p>
          <a:p>
            <a:endParaRPr lang="en-US" dirty="0"/>
          </a:p>
        </p:txBody>
      </p:sp>
      <p:sp>
        <p:nvSpPr>
          <p:cNvPr id="4" name="Slide Number Placeholder 3">
            <a:extLst>
              <a:ext uri="{FF2B5EF4-FFF2-40B4-BE49-F238E27FC236}">
                <a16:creationId xmlns:a16="http://schemas.microsoft.com/office/drawing/2014/main" id="{82FFD5A8-C1DC-DE64-8284-F44C898FA8B7}"/>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30976647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429D1-09D8-D217-9565-55EDE2EFDBD9}"/>
              </a:ext>
            </a:extLst>
          </p:cNvPr>
          <p:cNvSpPr>
            <a:spLocks noGrp="1"/>
          </p:cNvSpPr>
          <p:nvPr>
            <p:ph type="title"/>
          </p:nvPr>
        </p:nvSpPr>
        <p:spPr/>
        <p:txBody>
          <a:bodyPr/>
          <a:lstStyle/>
          <a:p>
            <a:r>
              <a:rPr lang="en-US" dirty="0"/>
              <a:t>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DFD5026-8B57-3A8C-6F18-EC8197480454}"/>
                  </a:ext>
                </a:extLst>
              </p:cNvPr>
              <p:cNvSpPr>
                <a:spLocks noGrp="1"/>
              </p:cNvSpPr>
              <p:nvPr>
                <p:ph idx="1"/>
              </p:nvPr>
            </p:nvSpPr>
            <p:spPr/>
            <p:txBody>
              <a:bodyPr>
                <a:normAutofit/>
              </a:bodyPr>
              <a:lstStyle/>
              <a:p>
                <a:pPr marL="457200" indent="-457200">
                  <a:buFont typeface="+mj-lt"/>
                  <a:buAutoNum type="alphaLcPeriod"/>
                </a:pPr>
                <a:r>
                  <a:rPr lang="en-US" dirty="0"/>
                  <a:t>The mean is </a:t>
                </a:r>
                <a14:m>
                  <m:oMath xmlns:m="http://schemas.openxmlformats.org/officeDocument/2006/math">
                    <m:r>
                      <a:rPr lang="en-US" b="0" i="1" smtClean="0">
                        <a:latin typeface="Cambria Math" panose="02040503050406030204" pitchFamily="18" charset="0"/>
                      </a:rPr>
                      <m:t>574</m:t>
                    </m:r>
                  </m:oMath>
                </a14:m>
                <a:r>
                  <a:rPr lang="en-US" dirty="0"/>
                  <a:t> and the standard deviation is </a:t>
                </a:r>
                <a14:m>
                  <m:oMath xmlns:m="http://schemas.openxmlformats.org/officeDocument/2006/math">
                    <m:r>
                      <a:rPr lang="en-US" b="0" i="1" smtClean="0">
                        <a:latin typeface="Cambria Math" panose="02040503050406030204" pitchFamily="18" charset="0"/>
                      </a:rPr>
                      <m:t>8.366</m:t>
                    </m:r>
                  </m:oMath>
                </a14:m>
                <a:endParaRPr lang="en-US" b="0" dirty="0"/>
              </a:p>
              <a:p>
                <a:pPr marL="457200" indent="-457200">
                  <a:buFont typeface="+mj-lt"/>
                  <a:buAutoNum type="alphaLcPeriod"/>
                </a:pPr>
                <a:r>
                  <a:rPr lang="en-US" dirty="0"/>
                  <a:t>The 95</a:t>
                </a:r>
                <a:r>
                  <a:rPr lang="en-US" baseline="30000" dirty="0"/>
                  <a:t>th</a:t>
                </a:r>
                <a:r>
                  <a:rPr lang="en-US" dirty="0"/>
                  <a:t> percentile is 587.76. </a:t>
                </a:r>
                <a:r>
                  <a:rPr lang="en-US" b="0" i="0" dirty="0">
                    <a:solidFill>
                      <a:srgbClr val="424242"/>
                    </a:solidFill>
                    <a:effectLst/>
                    <a:latin typeface="Neue Helvetica W01"/>
                  </a:rPr>
                  <a:t>Ninety five percent of the sums of app engagement times are at most 587.76 minutes.</a:t>
                </a:r>
              </a:p>
              <a:p>
                <a:pPr marL="457200" indent="-457200">
                  <a:buFont typeface="+mj-lt"/>
                  <a:buAutoNum type="alphaLcPeriod"/>
                </a:pPr>
                <a:r>
                  <a:rPr lang="en-US" dirty="0">
                    <a:solidFill>
                      <a:srgbClr val="424242"/>
                    </a:solidFill>
                    <a:latin typeface="Neue Helvetica W01"/>
                  </a:rPr>
                  <a:t>10 hours = 600 minutes, </a:t>
                </a:r>
                <a14:m>
                  <m:oMath xmlns:m="http://schemas.openxmlformats.org/officeDocument/2006/math">
                    <m:r>
                      <a:rPr lang="en-US" b="0" i="1" smtClean="0">
                        <a:solidFill>
                          <a:srgbClr val="424242"/>
                        </a:solidFill>
                        <a:latin typeface="Cambria Math" panose="02040503050406030204" pitchFamily="18" charset="0"/>
                      </a:rPr>
                      <m:t>𝑃</m:t>
                    </m:r>
                    <m:d>
                      <m:dPr>
                        <m:ctrlPr>
                          <a:rPr lang="en-US" b="0" i="1" smtClean="0">
                            <a:solidFill>
                              <a:srgbClr val="424242"/>
                            </a:solidFill>
                            <a:latin typeface="Cambria Math" panose="02040503050406030204" pitchFamily="18" charset="0"/>
                          </a:rPr>
                        </m:ctrlPr>
                      </m:dPr>
                      <m:e>
                        <m:r>
                          <a:rPr lang="en-US" b="0" i="1" smtClean="0">
                            <a:solidFill>
                              <a:srgbClr val="424242"/>
                            </a:solidFill>
                            <a:latin typeface="Cambria Math" panose="02040503050406030204" pitchFamily="18" charset="0"/>
                          </a:rPr>
                          <m:t>𝑥</m:t>
                        </m:r>
                        <m:r>
                          <a:rPr lang="en-US" b="0" i="1" smtClean="0">
                            <a:solidFill>
                              <a:srgbClr val="424242"/>
                            </a:solidFill>
                            <a:latin typeface="Cambria Math" panose="02040503050406030204" pitchFamily="18" charset="0"/>
                          </a:rPr>
                          <m:t>&gt;600</m:t>
                        </m:r>
                      </m:e>
                    </m:d>
                    <m:r>
                      <a:rPr lang="en-US" b="0" i="1" smtClean="0">
                        <a:solidFill>
                          <a:srgbClr val="424242"/>
                        </a:solidFill>
                        <a:latin typeface="Cambria Math" panose="02040503050406030204" pitchFamily="18" charset="0"/>
                      </a:rPr>
                      <m:t>=0.09%=</m:t>
                    </m:r>
                    <m:r>
                      <m:rPr>
                        <m:nor/>
                      </m:rPr>
                      <a:rPr lang="en-US"/>
                      <m:t>0.0009</m:t>
                    </m:r>
                  </m:oMath>
                </a14:m>
                <a:endParaRPr lang="en-US" b="0" dirty="0"/>
              </a:p>
              <a:p>
                <a:pPr marL="457200" indent="-457200">
                  <a:buFont typeface="+mj-lt"/>
                  <a:buAutoNum type="alphaLcPeriod"/>
                </a:pPr>
                <a:endParaRPr lang="en-US" dirty="0"/>
              </a:p>
            </p:txBody>
          </p:sp>
        </mc:Choice>
        <mc:Fallback>
          <p:sp>
            <p:nvSpPr>
              <p:cNvPr id="3" name="Content Placeholder 2">
                <a:extLst>
                  <a:ext uri="{FF2B5EF4-FFF2-40B4-BE49-F238E27FC236}">
                    <a16:creationId xmlns:a16="http://schemas.microsoft.com/office/drawing/2014/main" id="{8DFD5026-8B57-3A8C-6F18-EC8197480454}"/>
                  </a:ext>
                </a:extLst>
              </p:cNvPr>
              <p:cNvSpPr>
                <a:spLocks noGrp="1" noRot="1" noChangeAspect="1" noMove="1" noResize="1" noEditPoints="1" noAdjustHandles="1" noChangeArrowheads="1" noChangeShapeType="1" noTextEdit="1"/>
              </p:cNvSpPr>
              <p:nvPr>
                <p:ph idx="1"/>
              </p:nvPr>
            </p:nvSpPr>
            <p:spPr>
              <a:blipFill>
                <a:blip r:embed="rId2"/>
                <a:stretch>
                  <a:fillRect l="-151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2FFD5A8-C1DC-DE64-8284-F44C898FA8B7}"/>
              </a:ext>
            </a:extLst>
          </p:cNvPr>
          <p:cNvSpPr>
            <a:spLocks noGrp="1"/>
          </p:cNvSpPr>
          <p:nvPr>
            <p:ph type="sldNum" sz="quarter" idx="12"/>
          </p:nvPr>
        </p:nvSpPr>
        <p:spPr/>
        <p:txBody>
          <a:bodyPr/>
          <a:lstStyle/>
          <a:p>
            <a:fld id="{3A98EE3D-8CD1-4C3F-BD1C-C98C9596463C}" type="slidenum">
              <a:rPr lang="en-US" smtClean="0"/>
              <a:t>41</a:t>
            </a:fld>
            <a:endParaRPr lang="en-US" dirty="0"/>
          </a:p>
        </p:txBody>
      </p:sp>
    </p:spTree>
    <p:extLst>
      <p:ext uri="{BB962C8B-B14F-4D97-AF65-F5344CB8AC3E}">
        <p14:creationId xmlns:p14="http://schemas.microsoft.com/office/powerpoint/2010/main" val="3175291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1ACCD-CF4B-4387-A747-9FFFCC607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E3FA2-621A-827B-72D1-FE5AAC68BCC8}"/>
              </a:ext>
            </a:extLst>
          </p:cNvPr>
          <p:cNvSpPr>
            <a:spLocks noGrp="1"/>
          </p:cNvSpPr>
          <p:nvPr>
            <p:ph type="title"/>
          </p:nvPr>
        </p:nvSpPr>
        <p:spPr/>
        <p:txBody>
          <a:bodyPr/>
          <a:lstStyle/>
          <a:p>
            <a:r>
              <a:rPr lang="en-US" dirty="0"/>
              <a:t>Section 7.3</a:t>
            </a:r>
          </a:p>
        </p:txBody>
      </p:sp>
      <p:sp>
        <p:nvSpPr>
          <p:cNvPr id="3" name="Text Placeholder 2">
            <a:extLst>
              <a:ext uri="{FF2B5EF4-FFF2-40B4-BE49-F238E27FC236}">
                <a16:creationId xmlns:a16="http://schemas.microsoft.com/office/drawing/2014/main" id="{37B9F040-7434-74A5-D700-5D721860E1E8}"/>
              </a:ext>
            </a:extLst>
          </p:cNvPr>
          <p:cNvSpPr>
            <a:spLocks noGrp="1"/>
          </p:cNvSpPr>
          <p:nvPr>
            <p:ph type="body" idx="1"/>
          </p:nvPr>
        </p:nvSpPr>
        <p:spPr/>
        <p:txBody>
          <a:bodyPr/>
          <a:lstStyle/>
          <a:p>
            <a:r>
              <a:rPr lang="en-US" dirty="0"/>
              <a:t>Using the Central Limit Theorem</a:t>
            </a:r>
          </a:p>
        </p:txBody>
      </p:sp>
      <p:sp>
        <p:nvSpPr>
          <p:cNvPr id="4" name="Slide Number Placeholder 3">
            <a:extLst>
              <a:ext uri="{FF2B5EF4-FFF2-40B4-BE49-F238E27FC236}">
                <a16:creationId xmlns:a16="http://schemas.microsoft.com/office/drawing/2014/main" id="{9E90BB5E-78A1-83B6-ACF3-38D45990F0F9}"/>
              </a:ext>
            </a:extLst>
          </p:cNvPr>
          <p:cNvSpPr>
            <a:spLocks noGrp="1"/>
          </p:cNvSpPr>
          <p:nvPr>
            <p:ph type="sldNum" sz="quarter" idx="12"/>
          </p:nvPr>
        </p:nvSpPr>
        <p:spPr/>
        <p:txBody>
          <a:bodyPr/>
          <a:lstStyle/>
          <a:p>
            <a:fld id="{3A98EE3D-8CD1-4C3F-BD1C-C98C9596463C}" type="slidenum">
              <a:rPr lang="en-US" smtClean="0"/>
              <a:t>42</a:t>
            </a:fld>
            <a:endParaRPr lang="en-US" dirty="0"/>
          </a:p>
        </p:txBody>
      </p:sp>
    </p:spTree>
    <p:extLst>
      <p:ext uri="{BB962C8B-B14F-4D97-AF65-F5344CB8AC3E}">
        <p14:creationId xmlns:p14="http://schemas.microsoft.com/office/powerpoint/2010/main" val="3710130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D533A-A953-1F36-62DF-693796B63D3F}"/>
              </a:ext>
            </a:extLst>
          </p:cNvPr>
          <p:cNvSpPr>
            <a:spLocks noGrp="1"/>
          </p:cNvSpPr>
          <p:nvPr>
            <p:ph type="title"/>
          </p:nvPr>
        </p:nvSpPr>
        <p:spPr/>
        <p:txBody>
          <a:bodyPr/>
          <a:lstStyle/>
          <a:p>
            <a:r>
              <a:rPr lang="en-US" dirty="0"/>
              <a:t>The Law of Large Numbers</a:t>
            </a:r>
          </a:p>
        </p:txBody>
      </p:sp>
      <p:sp>
        <p:nvSpPr>
          <p:cNvPr id="3" name="Content Placeholder 2">
            <a:extLst>
              <a:ext uri="{FF2B5EF4-FFF2-40B4-BE49-F238E27FC236}">
                <a16:creationId xmlns:a16="http://schemas.microsoft.com/office/drawing/2014/main" id="{B0425687-22E4-1695-DEDE-67E20A97E2F0}"/>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US" dirty="0"/>
              <a:t> </a:t>
            </a:r>
            <a:r>
              <a:rPr lang="en-US" b="0" i="0" dirty="0">
                <a:solidFill>
                  <a:srgbClr val="424242"/>
                </a:solidFill>
                <a:effectLst/>
              </a:rPr>
              <a:t>The </a:t>
            </a:r>
            <a:r>
              <a:rPr lang="en-US" b="1" i="0" dirty="0">
                <a:solidFill>
                  <a:srgbClr val="424242"/>
                </a:solidFill>
                <a:effectLst/>
              </a:rPr>
              <a:t>Law of Large Numbers</a:t>
            </a:r>
            <a:r>
              <a:rPr lang="en-US" b="0" i="0" dirty="0">
                <a:solidFill>
                  <a:srgbClr val="424242"/>
                </a:solidFill>
                <a:effectLst/>
              </a:rPr>
              <a:t>, along with the Central Limit Theorem, provides another critical piece of information to allow us to engage in inferential statistics. In short, the Law of Large Numbers proves that the expected value of the sampling distribution of the sample mean is the population mean:</a:t>
            </a:r>
          </a:p>
          <a:p>
            <a:pPr>
              <a:buFont typeface="Arial" panose="020B0604020202020204" pitchFamily="34" charset="0"/>
              <a:buChar char="•"/>
            </a:pPr>
            <a:endParaRPr lang="en-US" dirty="0">
              <a:solidFill>
                <a:srgbClr val="424242"/>
              </a:solidFill>
            </a:endParaRPr>
          </a:p>
          <a:p>
            <a:pPr>
              <a:buFont typeface="Arial" panose="020B0604020202020204" pitchFamily="34" charset="0"/>
              <a:buChar char="•"/>
            </a:pPr>
            <a:r>
              <a:rPr lang="en-US" dirty="0">
                <a:solidFill>
                  <a:srgbClr val="424242"/>
                </a:solidFill>
              </a:rPr>
              <a:t> </a:t>
            </a:r>
            <a:r>
              <a:rPr lang="en-US" b="0" i="0" dirty="0">
                <a:solidFill>
                  <a:srgbClr val="424242"/>
                </a:solidFill>
                <a:effectLst/>
              </a:rPr>
              <a:t>Suppose you were to take a sample and calculate a sample mean. Then you take another sample, combine it with the previous sample, and calculate the sample mean of the combined sample. Then you repeat this process over and over, creating bigger and bigger samples and calculating a sample mean each time along the way. </a:t>
            </a:r>
          </a:p>
          <a:p>
            <a:pPr>
              <a:buFont typeface="Arial" panose="020B0604020202020204" pitchFamily="34" charset="0"/>
              <a:buChar char="•"/>
            </a:pPr>
            <a:r>
              <a:rPr lang="en-US" b="0" i="0" dirty="0">
                <a:solidFill>
                  <a:srgbClr val="424242"/>
                </a:solidFill>
                <a:effectLst/>
              </a:rPr>
              <a:t> The sample means from larger and larger samples will get closer and closer to the population mean, μ. The proof of the Law of Large Numbers mathematically was perfected during a period of 20 years and was presented by Jacob Bernoulli in 1713.</a:t>
            </a:r>
            <a:endParaRPr lang="en-US" dirty="0"/>
          </a:p>
        </p:txBody>
      </p:sp>
      <p:pic>
        <p:nvPicPr>
          <p:cNvPr id="5" name="Picture 4">
            <a:extLst>
              <a:ext uri="{FF2B5EF4-FFF2-40B4-BE49-F238E27FC236}">
                <a16:creationId xmlns:a16="http://schemas.microsoft.com/office/drawing/2014/main" id="{51514C93-F057-27AF-C730-D61534400F4E}"/>
              </a:ext>
            </a:extLst>
          </p:cNvPr>
          <p:cNvPicPr>
            <a:picLocks noChangeAspect="1"/>
          </p:cNvPicPr>
          <p:nvPr/>
        </p:nvPicPr>
        <p:blipFill>
          <a:blip r:embed="rId2"/>
          <a:stretch>
            <a:fillRect/>
          </a:stretch>
        </p:blipFill>
        <p:spPr>
          <a:xfrm>
            <a:off x="1475974" y="3011044"/>
            <a:ext cx="1377743" cy="520622"/>
          </a:xfrm>
          <a:prstGeom prst="rect">
            <a:avLst/>
          </a:prstGeom>
        </p:spPr>
      </p:pic>
    </p:spTree>
    <p:extLst>
      <p:ext uri="{BB962C8B-B14F-4D97-AF65-F5344CB8AC3E}">
        <p14:creationId xmlns:p14="http://schemas.microsoft.com/office/powerpoint/2010/main" val="16549132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C8C9C-62F9-B149-2B27-E15AC6F61BBC}"/>
              </a:ext>
            </a:extLst>
          </p:cNvPr>
          <p:cNvSpPr>
            <a:spLocks noGrp="1"/>
          </p:cNvSpPr>
          <p:nvPr>
            <p:ph type="title"/>
          </p:nvPr>
        </p:nvSpPr>
        <p:spPr/>
        <p:txBody>
          <a:bodyPr/>
          <a:lstStyle/>
          <a:p>
            <a:r>
              <a:rPr lang="en-US" dirty="0"/>
              <a:t>The Law of Large Numbers and The Central Limit Theorem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CA78AFD-E8EF-2B60-BEF8-9F4CB094C78B}"/>
                  </a:ext>
                </a:extLst>
              </p:cNvPr>
              <p:cNvSpPr>
                <a:spLocks noGrp="1"/>
              </p:cNvSpPr>
              <p:nvPr>
                <p:ph idx="1"/>
              </p:nvPr>
            </p:nvSpPr>
            <p:spPr/>
            <p:txBody>
              <a:bodyPr>
                <a:normAutofit lnSpcReduction="10000"/>
              </a:bodyPr>
              <a:lstStyle/>
              <a:p>
                <a:r>
                  <a:rPr lang="en-US" b="0" i="0" dirty="0">
                    <a:solidFill>
                      <a:srgbClr val="424242"/>
                    </a:solidFill>
                    <a:effectLst/>
                  </a:rPr>
                  <a:t>There are three critical mathematical conclusions that flow from the Central Limit Theorem and the application of the Law of Large Numbers.</a:t>
                </a:r>
              </a:p>
              <a:p>
                <a:pPr marL="457200" indent="-457200">
                  <a:buFont typeface="+mj-lt"/>
                  <a:buAutoNum type="arabicPeriod"/>
                </a:pPr>
                <a:r>
                  <a:rPr lang="en-US" dirty="0"/>
                  <a:t>By the Central Limit Theorem, for large enough sample sizes, the sampling distribution of sample means tends to be normally distributed regardless of the underlying distribution of the population data.</a:t>
                </a:r>
              </a:p>
              <a:p>
                <a:pPr marL="457200" indent="-457200">
                  <a:buFont typeface="+mj-lt"/>
                  <a:buAutoNum type="arabicPeriod"/>
                </a:pPr>
                <a:r>
                  <a:rPr lang="en-US" dirty="0"/>
                  <a:t>As the sample size, n, gets larger and larger, the sampling distribution standard deviation gets smaller. Remember that the standard deviation for the sampling distribution of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 </m:t>
                    </m:r>
                  </m:oMath>
                </a14:m>
                <a:r>
                  <a:rPr lang="en-US" dirty="0"/>
                  <a:t>is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𝜎</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den>
                    </m:f>
                  </m:oMath>
                </a14:m>
                <a:r>
                  <a:rPr lang="en-US" dirty="0"/>
                  <a:t>. The sample mean,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oMath>
                </a14:m>
                <a:r>
                  <a:rPr lang="en-US" dirty="0"/>
                  <a:t>, is more likely to be closer to μ as n increases.</a:t>
                </a:r>
              </a:p>
              <a:p>
                <a:pPr marL="457200" indent="-457200">
                  <a:buFont typeface="+mj-lt"/>
                  <a:buAutoNum type="arabicPeriod"/>
                </a:pPr>
                <a:r>
                  <a:rPr lang="en-US" dirty="0"/>
                  <a:t>By the Law of Large Numbers, the expected value of the sampling distribution of the sample mean is the population mean.</a:t>
                </a:r>
              </a:p>
            </p:txBody>
          </p:sp>
        </mc:Choice>
        <mc:Fallback xmlns="">
          <p:sp>
            <p:nvSpPr>
              <p:cNvPr id="3" name="Content Placeholder 2">
                <a:extLst>
                  <a:ext uri="{FF2B5EF4-FFF2-40B4-BE49-F238E27FC236}">
                    <a16:creationId xmlns:a16="http://schemas.microsoft.com/office/drawing/2014/main" id="{ECA78AFD-E8EF-2B60-BEF8-9F4CB094C78B}"/>
                  </a:ext>
                </a:extLst>
              </p:cNvPr>
              <p:cNvSpPr>
                <a:spLocks noGrp="1" noRot="1" noChangeAspect="1" noMove="1" noResize="1" noEditPoints="1" noAdjustHandles="1" noChangeArrowheads="1" noChangeShapeType="1" noTextEdit="1"/>
              </p:cNvSpPr>
              <p:nvPr>
                <p:ph idx="1"/>
              </p:nvPr>
            </p:nvSpPr>
            <p:spPr>
              <a:blipFill>
                <a:blip r:embed="rId2"/>
                <a:stretch>
                  <a:fillRect l="-1394" t="-972" r="-1394"/>
                </a:stretch>
              </a:blipFill>
            </p:spPr>
            <p:txBody>
              <a:bodyPr/>
              <a:lstStyle/>
              <a:p>
                <a:r>
                  <a:rPr lang="en-US">
                    <a:noFill/>
                  </a:rPr>
                  <a:t> </a:t>
                </a:r>
              </a:p>
            </p:txBody>
          </p:sp>
        </mc:Fallback>
      </mc:AlternateContent>
    </p:spTree>
    <p:extLst>
      <p:ext uri="{BB962C8B-B14F-4D97-AF65-F5344CB8AC3E}">
        <p14:creationId xmlns:p14="http://schemas.microsoft.com/office/powerpoint/2010/main" val="11015049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758B0-79C2-AFFD-E76F-DA98B744E7AB}"/>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0C0BA18-667F-EB9E-A362-26292EF85E36}"/>
              </a:ext>
            </a:extLst>
          </p:cNvPr>
          <p:cNvSpPr>
            <a:spLocks noGrp="1"/>
          </p:cNvSpPr>
          <p:nvPr>
            <p:ph idx="1"/>
          </p:nvPr>
        </p:nvSpPr>
        <p:spPr/>
        <p:txBody>
          <a:bodyPr>
            <a:normAutofit/>
          </a:bodyPr>
          <a:lstStyle/>
          <a:p>
            <a:r>
              <a:rPr lang="en-US" dirty="0">
                <a:latin typeface="Neue Helvetica W01"/>
              </a:rPr>
              <a:t>A manufacturer produces 25-pound lifting weights. The lowest actual weight is 24 pounds, and the highest is 26 pounds. Each weight is equally likely so the distribution of weights is uniform. A sample of 100 weights is taken.</a:t>
            </a:r>
          </a:p>
          <a:p>
            <a:pPr marL="457200" indent="-457200">
              <a:buFont typeface="+mj-lt"/>
              <a:buAutoNum type="alphaLcPeriod"/>
            </a:pPr>
            <a:r>
              <a:rPr lang="en-US" dirty="0">
                <a:latin typeface="Neue Helvetica W01"/>
              </a:rPr>
              <a:t>What is the distribution for the weights of one 25-pound lifting weight? What is the mean and standard deviation?</a:t>
            </a:r>
          </a:p>
          <a:p>
            <a:pPr marL="457200" indent="-457200">
              <a:buFont typeface="+mj-lt"/>
              <a:buAutoNum type="alphaLcPeriod"/>
            </a:pPr>
            <a:r>
              <a:rPr lang="en-US" dirty="0">
                <a:latin typeface="Neue Helvetica W01"/>
              </a:rPr>
              <a:t>What is the distribution for the mean weight of 100 25-pound lifting weights?</a:t>
            </a:r>
          </a:p>
          <a:p>
            <a:pPr marL="457200" indent="-457200">
              <a:buFont typeface="+mj-lt"/>
              <a:buAutoNum type="alphaLcPeriod"/>
            </a:pPr>
            <a:r>
              <a:rPr lang="en-US" dirty="0">
                <a:latin typeface="Neue Helvetica W01"/>
              </a:rPr>
              <a:t>Find the probability that the mean actual weight for the 100 weights is less than 24.9.</a:t>
            </a:r>
          </a:p>
        </p:txBody>
      </p:sp>
    </p:spTree>
    <p:extLst>
      <p:ext uri="{BB962C8B-B14F-4D97-AF65-F5344CB8AC3E}">
        <p14:creationId xmlns:p14="http://schemas.microsoft.com/office/powerpoint/2010/main" val="10239334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A9838-4104-F1C6-0AF4-2B3809DE18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966E82-1609-E45A-87B5-8D461CD37712}"/>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61CBC423-C1C5-D00E-A396-9B914302D8CE}"/>
              </a:ext>
            </a:extLst>
          </p:cNvPr>
          <p:cNvSpPr>
            <a:spLocks noGrp="1"/>
          </p:cNvSpPr>
          <p:nvPr>
            <p:ph idx="1"/>
          </p:nvPr>
        </p:nvSpPr>
        <p:spPr/>
        <p:txBody>
          <a:bodyPr>
            <a:normAutofit/>
          </a:bodyPr>
          <a:lstStyle/>
          <a:p>
            <a:r>
              <a:rPr lang="en-US" dirty="0">
                <a:latin typeface="Neue Helvetica W01"/>
              </a:rPr>
              <a:t>a. What is the distribution for the weights of one 25-pound lifting weight? What is the mean and standard deviation?</a:t>
            </a:r>
          </a:p>
          <a:p>
            <a:r>
              <a:rPr lang="en-US" dirty="0">
                <a:latin typeface="Neue Helvetica W01"/>
              </a:rPr>
              <a:t>U(24, 26), 25, 0.5774</a:t>
            </a:r>
          </a:p>
          <a:p>
            <a:r>
              <a:rPr lang="en-US" dirty="0">
                <a:latin typeface="Neue Helvetica W01"/>
              </a:rPr>
              <a:t>b. What is the distribution for the mean weight of 100 25-pound lifting weights?</a:t>
            </a:r>
          </a:p>
          <a:p>
            <a:r>
              <a:rPr lang="en-US" dirty="0">
                <a:latin typeface="Neue Helvetica W01"/>
              </a:rPr>
              <a:t>N(25, 0.0577)</a:t>
            </a:r>
          </a:p>
          <a:p>
            <a:r>
              <a:rPr lang="en-US" dirty="0">
                <a:latin typeface="Neue Helvetica W01"/>
              </a:rPr>
              <a:t>c. Find the probability that the mean actual weight for the 100 weights is less than 24.9.</a:t>
            </a:r>
          </a:p>
          <a:p>
            <a:r>
              <a:rPr lang="en-US" dirty="0">
                <a:latin typeface="Neue Helvetica W01"/>
              </a:rPr>
              <a:t>0.0416</a:t>
            </a:r>
          </a:p>
          <a:p>
            <a:endParaRPr lang="en-US" dirty="0">
              <a:latin typeface="Neue Helvetica W01"/>
            </a:endParaRPr>
          </a:p>
        </p:txBody>
      </p:sp>
    </p:spTree>
    <p:extLst>
      <p:ext uri="{BB962C8B-B14F-4D97-AF65-F5344CB8AC3E}">
        <p14:creationId xmlns:p14="http://schemas.microsoft.com/office/powerpoint/2010/main" val="13385501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4268D-1556-8DCC-76BC-FFC635DB66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01AD79-0CAC-AE6E-2755-AAC78167A3E2}"/>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C566B2B-2210-3CDD-1EC7-0B087564C55C}"/>
              </a:ext>
            </a:extLst>
          </p:cNvPr>
          <p:cNvSpPr>
            <a:spLocks noGrp="1"/>
          </p:cNvSpPr>
          <p:nvPr>
            <p:ph idx="1"/>
          </p:nvPr>
        </p:nvSpPr>
        <p:spPr/>
        <p:txBody>
          <a:bodyPr>
            <a:normAutofit/>
          </a:bodyPr>
          <a:lstStyle/>
          <a:p>
            <a:r>
              <a:rPr lang="en-US" dirty="0">
                <a:latin typeface="Neue Helvetica W01"/>
              </a:rPr>
              <a:t>A manufacturer produces 25-pound lifting weights. The lowest actual weight is 24 pounds, and the highest is 26 pounds. Each weight is equally likely so the distribution of weights is uniform. A sample of 100 weights is taken.</a:t>
            </a:r>
          </a:p>
          <a:p>
            <a:r>
              <a:rPr lang="en-US" dirty="0">
                <a:latin typeface="Neue Helvetica W01"/>
              </a:rPr>
              <a:t>Find the probability that the mean actual weight for the 100 weights is greater than 25.2.</a:t>
            </a:r>
          </a:p>
        </p:txBody>
      </p:sp>
    </p:spTree>
    <p:extLst>
      <p:ext uri="{BB962C8B-B14F-4D97-AF65-F5344CB8AC3E}">
        <p14:creationId xmlns:p14="http://schemas.microsoft.com/office/powerpoint/2010/main" val="35302584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1EF00-907D-FEFE-4E35-91B0D6B0D6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7BD6A7-08F2-C794-62AA-423CE8FA1A59}"/>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0C6C347F-2F4F-5934-8810-B22CCB744955}"/>
              </a:ext>
            </a:extLst>
          </p:cNvPr>
          <p:cNvSpPr>
            <a:spLocks noGrp="1"/>
          </p:cNvSpPr>
          <p:nvPr>
            <p:ph idx="1"/>
          </p:nvPr>
        </p:nvSpPr>
        <p:spPr/>
        <p:txBody>
          <a:bodyPr>
            <a:normAutofit/>
          </a:bodyPr>
          <a:lstStyle/>
          <a:p>
            <a:r>
              <a:rPr lang="en-US" dirty="0">
                <a:latin typeface="Neue Helvetica W01"/>
              </a:rPr>
              <a:t>Find the probability that the mean actual weight for the 100 weights is greater than 25.2.</a:t>
            </a:r>
          </a:p>
          <a:p>
            <a:r>
              <a:rPr lang="en-US" dirty="0">
                <a:latin typeface="Neue Helvetica W01"/>
              </a:rPr>
              <a:t>0.0003</a:t>
            </a:r>
          </a:p>
        </p:txBody>
      </p:sp>
    </p:spTree>
    <p:extLst>
      <p:ext uri="{BB962C8B-B14F-4D97-AF65-F5344CB8AC3E}">
        <p14:creationId xmlns:p14="http://schemas.microsoft.com/office/powerpoint/2010/main" val="38454860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73D12-AC20-0381-E01C-DACDFD6DE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02BF95-ADBD-1298-7DEA-679A95F4E0FC}"/>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DCD5AEFD-3EBC-4026-89DA-D14728FA23B4}"/>
              </a:ext>
            </a:extLst>
          </p:cNvPr>
          <p:cNvSpPr>
            <a:spLocks noGrp="1"/>
          </p:cNvSpPr>
          <p:nvPr>
            <p:ph idx="1"/>
          </p:nvPr>
        </p:nvSpPr>
        <p:spPr/>
        <p:txBody>
          <a:bodyPr>
            <a:normAutofit/>
          </a:bodyPr>
          <a:lstStyle/>
          <a:p>
            <a:r>
              <a:rPr lang="en-US" dirty="0">
                <a:latin typeface="Neue Helvetica W01"/>
              </a:rPr>
              <a:t>A manufacturer produces 25-pound lifting weights. The lowest actual weight is 24 pounds, and the highest is 26 pounds. Each weight is equally likely so the distribution of weights is uniform. A sample of 100 weights is taken.</a:t>
            </a:r>
          </a:p>
          <a:p>
            <a:r>
              <a:rPr lang="en-US" dirty="0">
                <a:latin typeface="Neue Helvetica W01"/>
              </a:rPr>
              <a:t>Find the 90th percentile for the total weight of the 100 weights.</a:t>
            </a:r>
          </a:p>
        </p:txBody>
      </p:sp>
    </p:spTree>
    <p:extLst>
      <p:ext uri="{BB962C8B-B14F-4D97-AF65-F5344CB8AC3E}">
        <p14:creationId xmlns:p14="http://schemas.microsoft.com/office/powerpoint/2010/main" val="2884322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1234B-9AC0-9F52-DB87-F33185B7ED04}"/>
              </a:ext>
            </a:extLst>
          </p:cNvPr>
          <p:cNvSpPr>
            <a:spLocks noGrp="1"/>
          </p:cNvSpPr>
          <p:nvPr>
            <p:ph type="title"/>
          </p:nvPr>
        </p:nvSpPr>
        <p:spPr/>
        <p:txBody>
          <a:bodyPr/>
          <a:lstStyle/>
          <a:p>
            <a:r>
              <a:rPr lang="en-US" dirty="0"/>
              <a:t>The Central Limit Theorem (cont.)</a:t>
            </a:r>
          </a:p>
        </p:txBody>
      </p:sp>
      <p:sp>
        <p:nvSpPr>
          <p:cNvPr id="3" name="Content Placeholder 2">
            <a:extLst>
              <a:ext uri="{FF2B5EF4-FFF2-40B4-BE49-F238E27FC236}">
                <a16:creationId xmlns:a16="http://schemas.microsoft.com/office/drawing/2014/main" id="{7BF1C0AB-8A04-B842-7CC3-CADE363EDC9C}"/>
              </a:ext>
            </a:extLst>
          </p:cNvPr>
          <p:cNvSpPr>
            <a:spLocks noGrp="1"/>
          </p:cNvSpPr>
          <p:nvPr>
            <p:ph idx="1"/>
          </p:nvPr>
        </p:nvSpPr>
        <p:spPr/>
        <p:txBody>
          <a:bodyPr/>
          <a:lstStyle/>
          <a:p>
            <a:pPr>
              <a:buFont typeface="Arial" panose="020B0604020202020204" pitchFamily="34" charset="0"/>
              <a:buChar char="•"/>
            </a:pPr>
            <a:r>
              <a:rPr lang="en-US" b="1" dirty="0"/>
              <a:t>In either case, it does not matter what the distribution of the original population is, or whether you even need to know it. </a:t>
            </a:r>
          </a:p>
          <a:p>
            <a:pPr>
              <a:buFont typeface="Arial" panose="020B0604020202020204" pitchFamily="34" charset="0"/>
              <a:buChar char="•"/>
            </a:pPr>
            <a:r>
              <a:rPr lang="en-US" b="1" dirty="0"/>
              <a:t>The important fact is that the distribution of sample means and the sums tend to follow the normal distribution.</a:t>
            </a:r>
          </a:p>
          <a:p>
            <a:pPr>
              <a:buFont typeface="Arial" panose="020B0604020202020204" pitchFamily="34" charset="0"/>
              <a:buChar char="•"/>
            </a:pPr>
            <a:r>
              <a:rPr lang="en-US" dirty="0"/>
              <a:t>The size of the sample, </a:t>
            </a:r>
            <a:r>
              <a:rPr lang="en-US" i="1" dirty="0"/>
              <a:t>n</a:t>
            </a:r>
            <a:r>
              <a:rPr lang="en-US" dirty="0"/>
              <a:t>, that is required in order to be "large enough" depends on the original population from which the samples are drawn </a:t>
            </a:r>
            <a:r>
              <a:rPr lang="en-US" b="1" dirty="0"/>
              <a:t>(the sample size should be at least 30 or the data should come from a normal distribution). </a:t>
            </a:r>
          </a:p>
        </p:txBody>
      </p:sp>
      <p:sp>
        <p:nvSpPr>
          <p:cNvPr id="4" name="Slide Number Placeholder 3">
            <a:extLst>
              <a:ext uri="{FF2B5EF4-FFF2-40B4-BE49-F238E27FC236}">
                <a16:creationId xmlns:a16="http://schemas.microsoft.com/office/drawing/2014/main" id="{1753D835-B343-390D-C699-F5AB4DD59D30}"/>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13040352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4A226-8846-F697-C1C5-79EFC96EEF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FAE71B-E1A2-7493-2671-24F32B6638DF}"/>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96EC14F9-9DD1-C467-959C-1A9FD573580B}"/>
              </a:ext>
            </a:extLst>
          </p:cNvPr>
          <p:cNvSpPr>
            <a:spLocks noGrp="1"/>
          </p:cNvSpPr>
          <p:nvPr>
            <p:ph idx="1"/>
          </p:nvPr>
        </p:nvSpPr>
        <p:spPr/>
        <p:txBody>
          <a:bodyPr>
            <a:normAutofit/>
          </a:bodyPr>
          <a:lstStyle/>
          <a:p>
            <a:r>
              <a:rPr lang="en-US" dirty="0">
                <a:latin typeface="Neue Helvetica W01"/>
              </a:rPr>
              <a:t>Find the 90th percentile for the total weight of the 100 weights.</a:t>
            </a:r>
          </a:p>
          <a:p>
            <a:r>
              <a:rPr lang="en-US" dirty="0">
                <a:latin typeface="Neue Helvetica W01"/>
              </a:rPr>
              <a:t>2,507.40</a:t>
            </a:r>
          </a:p>
        </p:txBody>
      </p:sp>
    </p:spTree>
    <p:extLst>
      <p:ext uri="{BB962C8B-B14F-4D97-AF65-F5344CB8AC3E}">
        <p14:creationId xmlns:p14="http://schemas.microsoft.com/office/powerpoint/2010/main" val="34044192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027EC-655C-55C5-C75B-E9B4638BB310}"/>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82B71B7-3471-73B5-2F46-23A7798899C5}"/>
                  </a:ext>
                </a:extLst>
              </p:cNvPr>
              <p:cNvSpPr>
                <a:spLocks noGrp="1"/>
              </p:cNvSpPr>
              <p:nvPr>
                <p:ph idx="1"/>
              </p:nvPr>
            </p:nvSpPr>
            <p:spPr>
              <a:xfrm>
                <a:off x="1097280" y="2108201"/>
                <a:ext cx="10058400" cy="3947428"/>
              </a:xfrm>
            </p:spPr>
            <p:txBody>
              <a:bodyPr>
                <a:normAutofit fontScale="85000" lnSpcReduction="10000"/>
              </a:bodyPr>
              <a:lstStyle/>
              <a:p>
                <a:r>
                  <a:rPr lang="en-US" dirty="0"/>
                  <a:t>The average time to run the 5K fun run is 21 minutes and the standard deviation is 2.3 minutes. 14 runners are randomly selected to run the 5K fun run. Round all answers to 4 decimal places where possible and assume a normal distribution.</a:t>
                </a:r>
              </a:p>
              <a:p>
                <a:pPr marL="457200" indent="-457200">
                  <a:buFont typeface="+mj-lt"/>
                  <a:buAutoNum type="alphaLcPeriod"/>
                </a:pPr>
                <a:r>
                  <a:rPr lang="en-US" dirty="0"/>
                  <a:t>What is the distribution for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 </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oMath>
                </a14:m>
                <a:r>
                  <a:rPr lang="en-US" dirty="0"/>
                  <a:t> and </a:t>
                </a:r>
                <a14:m>
                  <m:oMath xmlns:m="http://schemas.openxmlformats.org/officeDocument/2006/math">
                    <m:r>
                      <m:rPr>
                        <m:sty m:val="p"/>
                      </m:rPr>
                      <a:rPr lang="en-US" b="0" i="0" smtClean="0">
                        <a:latin typeface="Cambria Math" panose="02040503050406030204" pitchFamily="18" charset="0"/>
                      </a:rPr>
                      <m:t>Σ</m:t>
                    </m:r>
                    <m:r>
                      <a:rPr lang="en-US" b="0" i="1" smtClean="0">
                        <a:latin typeface="Cambria Math" panose="02040503050406030204" pitchFamily="18" charset="0"/>
                      </a:rPr>
                      <m:t>𝑋</m:t>
                    </m:r>
                    <m:r>
                      <a:rPr lang="en-US" b="0" i="1" smtClean="0">
                        <a:latin typeface="Cambria Math" panose="02040503050406030204" pitchFamily="18" charset="0"/>
                      </a:rPr>
                      <m:t>?</m:t>
                    </m:r>
                  </m:oMath>
                </a14:m>
                <a:endParaRPr lang="en-US" dirty="0"/>
              </a:p>
              <a:p>
                <a:pPr marL="457200" indent="-457200">
                  <a:buFont typeface="+mj-lt"/>
                  <a:buAutoNum type="alphaLcPeriod"/>
                </a:pPr>
                <a:r>
                  <a:rPr lang="en-US" dirty="0"/>
                  <a:t>If one randomly selected runner is timed, find the probability that this runner's time will be between 20.9779 and 21.6779 minutes.</a:t>
                </a:r>
              </a:p>
              <a:p>
                <a:pPr marL="457200" indent="-457200">
                  <a:buFont typeface="+mj-lt"/>
                  <a:buAutoNum type="alphaLcPeriod"/>
                </a:pPr>
                <a:r>
                  <a:rPr lang="en-US" dirty="0"/>
                  <a:t>For the 14 runners, find the probability that their average time is between 20.9779 and 21.6779 minutes.</a:t>
                </a:r>
              </a:p>
              <a:p>
                <a:pPr marL="457200" indent="-457200">
                  <a:buFont typeface="+mj-lt"/>
                  <a:buAutoNum type="alphaLcPeriod"/>
                </a:pPr>
                <a:r>
                  <a:rPr lang="en-US" dirty="0"/>
                  <a:t>Find the probability that the randomly selected 14 person team will have a total time less than 284.2</a:t>
                </a:r>
              </a:p>
              <a:p>
                <a:pPr marL="457200" indent="-457200">
                  <a:buFont typeface="+mj-lt"/>
                  <a:buAutoNum type="alphaLcPeriod"/>
                </a:pPr>
                <a:r>
                  <a:rPr lang="en-US" dirty="0"/>
                  <a:t>The top 20% of all 14 person team relay races will compete in the championship round. These are the 20% lowest times. What is the longest total time that a relay team can have and still make it to the championship round?</a:t>
                </a:r>
              </a:p>
            </p:txBody>
          </p:sp>
        </mc:Choice>
        <mc:Fallback xmlns="">
          <p:sp>
            <p:nvSpPr>
              <p:cNvPr id="3" name="Content Placeholder 2">
                <a:extLst>
                  <a:ext uri="{FF2B5EF4-FFF2-40B4-BE49-F238E27FC236}">
                    <a16:creationId xmlns:a16="http://schemas.microsoft.com/office/drawing/2014/main" id="{882B71B7-3471-73B5-2F46-23A7798899C5}"/>
                  </a:ext>
                </a:extLst>
              </p:cNvPr>
              <p:cNvSpPr>
                <a:spLocks noGrp="1" noRot="1" noChangeAspect="1" noMove="1" noResize="1" noEditPoints="1" noAdjustHandles="1" noChangeArrowheads="1" noChangeShapeType="1" noTextEdit="1"/>
              </p:cNvSpPr>
              <p:nvPr>
                <p:ph idx="1"/>
              </p:nvPr>
            </p:nvSpPr>
            <p:spPr>
              <a:xfrm>
                <a:off x="1097280" y="2108201"/>
                <a:ext cx="10058400" cy="3947428"/>
              </a:xfrm>
              <a:blipFill>
                <a:blip r:embed="rId2"/>
                <a:stretch>
                  <a:fillRect l="-1152" t="-46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FA0CABB-7D9F-F1CA-4429-F0A774EB9CE0}"/>
              </a:ext>
            </a:extLst>
          </p:cNvPr>
          <p:cNvSpPr>
            <a:spLocks noGrp="1"/>
          </p:cNvSpPr>
          <p:nvPr>
            <p:ph type="sldNum" sz="quarter" idx="12"/>
          </p:nvPr>
        </p:nvSpPr>
        <p:spPr/>
        <p:txBody>
          <a:bodyPr/>
          <a:lstStyle/>
          <a:p>
            <a:fld id="{3A98EE3D-8CD1-4C3F-BD1C-C98C9596463C}" type="slidenum">
              <a:rPr lang="en-US" smtClean="0"/>
              <a:t>51</a:t>
            </a:fld>
            <a:endParaRPr lang="en-US" dirty="0"/>
          </a:p>
        </p:txBody>
      </p:sp>
    </p:spTree>
    <p:extLst>
      <p:ext uri="{BB962C8B-B14F-4D97-AF65-F5344CB8AC3E}">
        <p14:creationId xmlns:p14="http://schemas.microsoft.com/office/powerpoint/2010/main" val="39996459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027EC-655C-55C5-C75B-E9B4638BB310}"/>
              </a:ext>
            </a:extLst>
          </p:cNvPr>
          <p:cNvSpPr>
            <a:spLocks noGrp="1"/>
          </p:cNvSpPr>
          <p:nvPr>
            <p:ph type="title"/>
          </p:nvPr>
        </p:nvSpPr>
        <p:spPr/>
        <p:txBody>
          <a:bodyPr/>
          <a:lstStyle/>
          <a:p>
            <a:r>
              <a:rPr lang="en-US" dirty="0"/>
              <a:t>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82B71B7-3471-73B5-2F46-23A7798899C5}"/>
                  </a:ext>
                </a:extLst>
              </p:cNvPr>
              <p:cNvSpPr>
                <a:spLocks noGrp="1"/>
              </p:cNvSpPr>
              <p:nvPr>
                <p:ph idx="1"/>
              </p:nvPr>
            </p:nvSpPr>
            <p:spPr>
              <a:xfrm>
                <a:off x="1097280" y="2108201"/>
                <a:ext cx="10058400" cy="3947428"/>
              </a:xfrm>
            </p:spPr>
            <p:txBody>
              <a:bodyPr>
                <a:normAutofit/>
              </a:bodyPr>
              <a:lstStyle/>
              <a:p>
                <a:pPr marL="457200" indent="-457200">
                  <a:buFont typeface="+mj-lt"/>
                  <a:buAutoNum type="alphaLcPeriod"/>
                </a:pPr>
                <a:r>
                  <a:rPr lang="en-US" dirty="0"/>
                  <a:t>What is the distribution for </a:t>
                </a:r>
                <a14:m>
                  <m:oMath xmlns:m="http://schemas.openxmlformats.org/officeDocument/2006/math">
                    <m:r>
                      <a:rPr lang="en-US" b="0" i="1" smtClean="0">
                        <a:latin typeface="Cambria Math" panose="02040503050406030204" pitchFamily="18" charset="0"/>
                      </a:rPr>
                      <m:t>𝑋</m:t>
                    </m:r>
                    <m:r>
                      <a:rPr lang="en-US" b="0" i="1" smtClean="0">
                        <a:latin typeface="Cambria Math" panose="02040503050406030204" pitchFamily="18" charset="0"/>
                      </a:rPr>
                      <m:t>, </m:t>
                    </m:r>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oMath>
                </a14:m>
                <a:r>
                  <a:rPr lang="en-US" dirty="0"/>
                  <a:t> and </a:t>
                </a:r>
                <a14:m>
                  <m:oMath xmlns:m="http://schemas.openxmlformats.org/officeDocument/2006/math">
                    <m:r>
                      <m:rPr>
                        <m:sty m:val="p"/>
                      </m:rPr>
                      <a:rPr lang="en-US" b="0" i="0" smtClean="0">
                        <a:latin typeface="Cambria Math" panose="02040503050406030204" pitchFamily="18" charset="0"/>
                      </a:rPr>
                      <m:t>Σ</m:t>
                    </m:r>
                    <m:r>
                      <a:rPr lang="en-US" b="0" i="1" smtClean="0">
                        <a:latin typeface="Cambria Math" panose="02040503050406030204" pitchFamily="18" charset="0"/>
                      </a:rPr>
                      <m:t>𝑋</m:t>
                    </m:r>
                    <m:r>
                      <a:rPr lang="en-US" b="0" i="1" smtClean="0">
                        <a:latin typeface="Cambria Math" panose="02040503050406030204" pitchFamily="18" charset="0"/>
                      </a:rPr>
                      <m:t>?</m:t>
                    </m:r>
                  </m:oMath>
                </a14:m>
                <a:r>
                  <a:rPr lang="en-US" dirty="0"/>
                  <a:t> </a:t>
                </a:r>
                <a14:m>
                  <m:oMath xmlns:m="http://schemas.openxmlformats.org/officeDocument/2006/math">
                    <m:r>
                      <a:rPr lang="en-US" b="0" i="1" dirty="0" smtClean="0">
                        <a:latin typeface="Cambria Math" panose="02040503050406030204" pitchFamily="18" charset="0"/>
                      </a:rPr>
                      <m:t>𝑁</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21, 2.3</m:t>
                        </m:r>
                      </m:e>
                    </m:d>
                    <m:r>
                      <a:rPr lang="en-US" b="0" i="1" dirty="0" smtClean="0">
                        <a:latin typeface="Cambria Math" panose="02040503050406030204" pitchFamily="18" charset="0"/>
                      </a:rPr>
                      <m:t>;</m:t>
                    </m:r>
                    <m:r>
                      <a:rPr lang="en-US" b="0" i="1" dirty="0" smtClean="0">
                        <a:latin typeface="Cambria Math" panose="02040503050406030204" pitchFamily="18" charset="0"/>
                      </a:rPr>
                      <m:t>𝑁</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21, 0.6147</m:t>
                        </m:r>
                      </m:e>
                    </m:d>
                    <m:r>
                      <a:rPr lang="en-US" b="0" i="1" dirty="0" smtClean="0">
                        <a:latin typeface="Cambria Math" panose="02040503050406030204" pitchFamily="18" charset="0"/>
                      </a:rPr>
                      <m:t>;</m:t>
                    </m:r>
                    <m:r>
                      <a:rPr lang="en-US" b="0" i="1" dirty="0" smtClean="0">
                        <a:latin typeface="Cambria Math" panose="02040503050406030204" pitchFamily="18" charset="0"/>
                      </a:rPr>
                      <m:t>𝑁</m:t>
                    </m:r>
                    <m:r>
                      <a:rPr lang="en-US" b="0" i="1" dirty="0" smtClean="0">
                        <a:latin typeface="Cambria Math" panose="02040503050406030204" pitchFamily="18" charset="0"/>
                      </a:rPr>
                      <m:t>(294, 8.6058)</m:t>
                    </m:r>
                  </m:oMath>
                </a14:m>
                <a:endParaRPr lang="en-US" dirty="0"/>
              </a:p>
              <a:p>
                <a:pPr marL="457200" indent="-457200">
                  <a:buFont typeface="+mj-lt"/>
                  <a:buAutoNum type="alphaLcPeriod"/>
                </a:pPr>
                <a:r>
                  <a:rPr lang="en-US" dirty="0"/>
                  <a:t>0.1197</a:t>
                </a:r>
              </a:p>
              <a:p>
                <a:pPr marL="457200" indent="-457200">
                  <a:buFont typeface="+mj-lt"/>
                  <a:buAutoNum type="alphaLcPeriod"/>
                </a:pPr>
                <a:r>
                  <a:rPr lang="en-US" dirty="0"/>
                  <a:t>0.3793</a:t>
                </a:r>
              </a:p>
              <a:p>
                <a:pPr marL="457200" indent="-457200">
                  <a:buFont typeface="+mj-lt"/>
                  <a:buAutoNum type="alphaLcPeriod"/>
                </a:pPr>
                <a:r>
                  <a:rPr lang="en-US" dirty="0"/>
                  <a:t>0.1274</a:t>
                </a:r>
              </a:p>
              <a:p>
                <a:pPr marL="457200" indent="-457200">
                  <a:buFont typeface="+mj-lt"/>
                  <a:buAutoNum type="alphaLcPeriod"/>
                </a:pPr>
                <a:r>
                  <a:rPr lang="en-US" dirty="0"/>
                  <a:t>286.7572</a:t>
                </a:r>
              </a:p>
            </p:txBody>
          </p:sp>
        </mc:Choice>
        <mc:Fallback>
          <p:sp>
            <p:nvSpPr>
              <p:cNvPr id="3" name="Content Placeholder 2">
                <a:extLst>
                  <a:ext uri="{FF2B5EF4-FFF2-40B4-BE49-F238E27FC236}">
                    <a16:creationId xmlns:a16="http://schemas.microsoft.com/office/drawing/2014/main" id="{882B71B7-3471-73B5-2F46-23A7798899C5}"/>
                  </a:ext>
                </a:extLst>
              </p:cNvPr>
              <p:cNvSpPr>
                <a:spLocks noGrp="1" noRot="1" noChangeAspect="1" noMove="1" noResize="1" noEditPoints="1" noAdjustHandles="1" noChangeArrowheads="1" noChangeShapeType="1" noTextEdit="1"/>
              </p:cNvSpPr>
              <p:nvPr>
                <p:ph idx="1"/>
              </p:nvPr>
            </p:nvSpPr>
            <p:spPr>
              <a:xfrm>
                <a:off x="1097280" y="2108201"/>
                <a:ext cx="10058400" cy="3947428"/>
              </a:xfrm>
              <a:blipFill>
                <a:blip r:embed="rId2"/>
                <a:stretch>
                  <a:fillRect l="-1394" t="-77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FA0CABB-7D9F-F1CA-4429-F0A774EB9CE0}"/>
              </a:ext>
            </a:extLst>
          </p:cNvPr>
          <p:cNvSpPr>
            <a:spLocks noGrp="1"/>
          </p:cNvSpPr>
          <p:nvPr>
            <p:ph type="sldNum" sz="quarter" idx="12"/>
          </p:nvPr>
        </p:nvSpPr>
        <p:spPr/>
        <p:txBody>
          <a:bodyPr/>
          <a:lstStyle/>
          <a:p>
            <a:fld id="{3A98EE3D-8CD1-4C3F-BD1C-C98C9596463C}" type="slidenum">
              <a:rPr lang="en-US" smtClean="0"/>
              <a:t>52</a:t>
            </a:fld>
            <a:endParaRPr lang="en-US" dirty="0"/>
          </a:p>
        </p:txBody>
      </p:sp>
    </p:spTree>
    <p:extLst>
      <p:ext uri="{BB962C8B-B14F-4D97-AF65-F5344CB8AC3E}">
        <p14:creationId xmlns:p14="http://schemas.microsoft.com/office/powerpoint/2010/main" val="38759246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B1FBA-D1F1-866F-5A84-D3AF82452D9B}"/>
              </a:ext>
            </a:extLst>
          </p:cNvPr>
          <p:cNvSpPr>
            <a:spLocks noGrp="1"/>
          </p:cNvSpPr>
          <p:nvPr>
            <p:ph type="title"/>
          </p:nvPr>
        </p:nvSpPr>
        <p:spPr/>
        <p:txBody>
          <a:bodyPr>
            <a:normAutofit/>
          </a:bodyPr>
          <a:lstStyle/>
          <a:p>
            <a:r>
              <a:rPr lang="en-US" sz="6600" dirty="0"/>
              <a:t>The Central Limit Theorem and Proportions</a:t>
            </a:r>
          </a:p>
        </p:txBody>
      </p:sp>
      <p:sp>
        <p:nvSpPr>
          <p:cNvPr id="4" name="Slide Number Placeholder 3">
            <a:extLst>
              <a:ext uri="{FF2B5EF4-FFF2-40B4-BE49-F238E27FC236}">
                <a16:creationId xmlns:a16="http://schemas.microsoft.com/office/drawing/2014/main" id="{3C7C1C92-2234-D5CF-E483-FEB80904648A}"/>
              </a:ext>
            </a:extLst>
          </p:cNvPr>
          <p:cNvSpPr>
            <a:spLocks noGrp="1"/>
          </p:cNvSpPr>
          <p:nvPr>
            <p:ph type="sldNum" sz="quarter" idx="12"/>
          </p:nvPr>
        </p:nvSpPr>
        <p:spPr/>
        <p:txBody>
          <a:bodyPr/>
          <a:lstStyle/>
          <a:p>
            <a:fld id="{3A98EE3D-8CD1-4C3F-BD1C-C98C9596463C}" type="slidenum">
              <a:rPr lang="en-US" smtClean="0"/>
              <a:t>53</a:t>
            </a:fld>
            <a:endParaRPr lang="en-US" dirty="0"/>
          </a:p>
        </p:txBody>
      </p:sp>
    </p:spTree>
    <p:extLst>
      <p:ext uri="{BB962C8B-B14F-4D97-AF65-F5344CB8AC3E}">
        <p14:creationId xmlns:p14="http://schemas.microsoft.com/office/powerpoint/2010/main" val="40966108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A6D40-231F-F797-388B-E2150E684F50}"/>
              </a:ext>
            </a:extLst>
          </p:cNvPr>
          <p:cNvSpPr>
            <a:spLocks noGrp="1"/>
          </p:cNvSpPr>
          <p:nvPr>
            <p:ph type="title"/>
          </p:nvPr>
        </p:nvSpPr>
        <p:spPr/>
        <p:txBody>
          <a:bodyPr/>
          <a:lstStyle/>
          <a:p>
            <a:r>
              <a:rPr lang="en-US" dirty="0"/>
              <a:t>So Far We’ve Seen …</a:t>
            </a:r>
          </a:p>
        </p:txBody>
      </p:sp>
      <p:sp>
        <p:nvSpPr>
          <p:cNvPr id="3" name="Content Placeholder 2">
            <a:extLst>
              <a:ext uri="{FF2B5EF4-FFF2-40B4-BE49-F238E27FC236}">
                <a16:creationId xmlns:a16="http://schemas.microsoft.com/office/drawing/2014/main" id="{E8E77491-FCA0-7189-A6E2-6DDF92A2A409}"/>
              </a:ext>
            </a:extLst>
          </p:cNvPr>
          <p:cNvSpPr>
            <a:spLocks noGrp="1"/>
          </p:cNvSpPr>
          <p:nvPr>
            <p:ph idx="1"/>
          </p:nvPr>
        </p:nvSpPr>
        <p:spPr/>
        <p:txBody>
          <a:bodyPr/>
          <a:lstStyle/>
          <a:p>
            <a:pPr>
              <a:buFont typeface="Arial" panose="020B0604020202020204" pitchFamily="34" charset="0"/>
              <a:buChar char="•"/>
            </a:pPr>
            <a:r>
              <a:rPr lang="en-US" dirty="0"/>
              <a:t> If you find a sample mean, we can relate it and compute probability around it that will be from a normal distribution</a:t>
            </a:r>
          </a:p>
          <a:p>
            <a:pPr>
              <a:buFont typeface="Arial" panose="020B0604020202020204" pitchFamily="34" charset="0"/>
              <a:buChar char="•"/>
            </a:pPr>
            <a:r>
              <a:rPr lang="en-US" dirty="0"/>
              <a:t> If you find a sum of data points, we can also compute probabilities around it related to the normal distribution</a:t>
            </a:r>
          </a:p>
          <a:p>
            <a:pPr>
              <a:buFont typeface="Arial" panose="020B0604020202020204" pitchFamily="34" charset="0"/>
              <a:buChar char="•"/>
            </a:pPr>
            <a:r>
              <a:rPr lang="en-US" dirty="0"/>
              <a:t> Now: what about proportions? </a:t>
            </a:r>
          </a:p>
        </p:txBody>
      </p:sp>
      <p:sp>
        <p:nvSpPr>
          <p:cNvPr id="4" name="Slide Number Placeholder 3">
            <a:extLst>
              <a:ext uri="{FF2B5EF4-FFF2-40B4-BE49-F238E27FC236}">
                <a16:creationId xmlns:a16="http://schemas.microsoft.com/office/drawing/2014/main" id="{821F1A47-C6D5-9838-6DC0-281EA88388DC}"/>
              </a:ext>
            </a:extLst>
          </p:cNvPr>
          <p:cNvSpPr>
            <a:spLocks noGrp="1"/>
          </p:cNvSpPr>
          <p:nvPr>
            <p:ph type="sldNum" sz="quarter" idx="12"/>
          </p:nvPr>
        </p:nvSpPr>
        <p:spPr/>
        <p:txBody>
          <a:bodyPr/>
          <a:lstStyle/>
          <a:p>
            <a:fld id="{3A98EE3D-8CD1-4C3F-BD1C-C98C9596463C}" type="slidenum">
              <a:rPr lang="en-US" smtClean="0"/>
              <a:t>54</a:t>
            </a:fld>
            <a:endParaRPr lang="en-US" dirty="0"/>
          </a:p>
        </p:txBody>
      </p:sp>
    </p:spTree>
    <p:extLst>
      <p:ext uri="{BB962C8B-B14F-4D97-AF65-F5344CB8AC3E}">
        <p14:creationId xmlns:p14="http://schemas.microsoft.com/office/powerpoint/2010/main" val="11639136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B53D5-914C-0488-4644-1661522BEE09}"/>
              </a:ext>
            </a:extLst>
          </p:cNvPr>
          <p:cNvSpPr>
            <a:spLocks noGrp="1"/>
          </p:cNvSpPr>
          <p:nvPr>
            <p:ph type="title"/>
          </p:nvPr>
        </p:nvSpPr>
        <p:spPr/>
        <p:txBody>
          <a:bodyPr/>
          <a:lstStyle/>
          <a:p>
            <a:r>
              <a:rPr lang="en-US" dirty="0"/>
              <a:t>On Using Proportions</a:t>
            </a:r>
          </a:p>
        </p:txBody>
      </p:sp>
      <p:sp>
        <p:nvSpPr>
          <p:cNvPr id="3" name="Content Placeholder 2">
            <a:extLst>
              <a:ext uri="{FF2B5EF4-FFF2-40B4-BE49-F238E27FC236}">
                <a16:creationId xmlns:a16="http://schemas.microsoft.com/office/drawing/2014/main" id="{B537E07B-DE46-AB46-EB5A-B10179389AA0}"/>
              </a:ext>
            </a:extLst>
          </p:cNvPr>
          <p:cNvSpPr>
            <a:spLocks noGrp="1"/>
          </p:cNvSpPr>
          <p:nvPr>
            <p:ph idx="1"/>
          </p:nvPr>
        </p:nvSpPr>
        <p:spPr/>
        <p:txBody>
          <a:bodyPr>
            <a:normAutofit/>
          </a:bodyPr>
          <a:lstStyle/>
          <a:p>
            <a:pPr>
              <a:buFont typeface="Arial" panose="020B0604020202020204" pitchFamily="34" charset="0"/>
              <a:buChar char="•"/>
            </a:pPr>
            <a:r>
              <a:rPr lang="en-US" dirty="0">
                <a:latin typeface="Neue Helvetica W01"/>
              </a:rPr>
              <a:t> </a:t>
            </a:r>
            <a:r>
              <a:rPr lang="en-US" b="0" i="0" dirty="0">
                <a:solidFill>
                  <a:srgbClr val="424242"/>
                </a:solidFill>
                <a:effectLst/>
                <a:latin typeface="Neue Helvetica W01"/>
              </a:rPr>
              <a:t>If the random variable is discrete, such as for categorical data, then the parameter we wish to estimate is the population proportion.</a:t>
            </a:r>
          </a:p>
          <a:p>
            <a:pPr>
              <a:buFont typeface="Arial" panose="020B0604020202020204" pitchFamily="34" charset="0"/>
              <a:buChar char="•"/>
            </a:pPr>
            <a:r>
              <a:rPr lang="en-US" dirty="0">
                <a:latin typeface="Neue Helvetica W01"/>
              </a:rPr>
              <a:t> The probability of drawing a success in any one random draw. </a:t>
            </a:r>
          </a:p>
          <a:p>
            <a:pPr>
              <a:buFont typeface="Arial" panose="020B0604020202020204" pitchFamily="34" charset="0"/>
              <a:buChar char="•"/>
            </a:pPr>
            <a:r>
              <a:rPr lang="en-US" dirty="0">
                <a:latin typeface="Neue Helvetica W01"/>
              </a:rPr>
              <a:t> Unlike the case just discussed for a continuous random variable where we did not know the population distribution of X's, here we actually know the underlying probability density function for these data; it is the binomial distribution. </a:t>
            </a:r>
          </a:p>
          <a:p>
            <a:pPr>
              <a:buFont typeface="Arial" panose="020B0604020202020204" pitchFamily="34" charset="0"/>
              <a:buChar char="•"/>
            </a:pPr>
            <a:r>
              <a:rPr lang="en-US" dirty="0">
                <a:latin typeface="Neue Helvetica W01"/>
              </a:rPr>
              <a:t>The random variable is X = the number of successes and the parameter we wish to know is p, the probability of drawing a success which is of course the proportion of successes in the population. </a:t>
            </a:r>
          </a:p>
        </p:txBody>
      </p:sp>
    </p:spTree>
    <p:extLst>
      <p:ext uri="{BB962C8B-B14F-4D97-AF65-F5344CB8AC3E}">
        <p14:creationId xmlns:p14="http://schemas.microsoft.com/office/powerpoint/2010/main" val="12038033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42C20-DCF1-02B0-CCBA-64DAA397F6F4}"/>
              </a:ext>
            </a:extLst>
          </p:cNvPr>
          <p:cNvSpPr>
            <a:spLocks noGrp="1"/>
          </p:cNvSpPr>
          <p:nvPr>
            <p:ph type="title"/>
          </p:nvPr>
        </p:nvSpPr>
        <p:spPr/>
        <p:txBody>
          <a:bodyPr/>
          <a:lstStyle/>
          <a:p>
            <a:r>
              <a:rPr lang="en-US" dirty="0"/>
              <a:t>From the Normal Distribution to the Binomial Distribution</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48738B2-0D01-89C9-4FCB-80B760DA1C0A}"/>
                  </a:ext>
                </a:extLst>
              </p:cNvPr>
              <p:cNvSpPr>
                <a:spLocks noGrp="1"/>
              </p:cNvSpPr>
              <p:nvPr>
                <p:ph idx="1"/>
              </p:nvPr>
            </p:nvSpPr>
            <p:spPr/>
            <p:txBody>
              <a:bodyPr/>
              <a:lstStyle/>
              <a:p>
                <a:pPr>
                  <a:buFont typeface="Arial" panose="020B0604020202020204" pitchFamily="34" charset="0"/>
                  <a:buChar char="•"/>
                </a:pPr>
                <a:r>
                  <a:rPr lang="en-US" dirty="0"/>
                  <a:t> </a:t>
                </a:r>
                <a:r>
                  <a:rPr lang="en-US" dirty="0">
                    <a:latin typeface="Neue Helvetica W01"/>
                  </a:rPr>
                  <a:t>The question at issue is: from what distribution was the sample proportion,  </a:t>
                </a:r>
                <a14:m>
                  <m:oMath xmlns:m="http://schemas.openxmlformats.org/officeDocument/2006/math">
                    <m:r>
                      <a:rPr lang="en-US" i="1" dirty="0" smtClean="0">
                        <a:latin typeface="Cambria Math" panose="02040503050406030204" pitchFamily="18" charset="0"/>
                      </a:rPr>
                      <m:t>𝑝</m:t>
                    </m:r>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err="1" smtClean="0">
                            <a:latin typeface="Cambria Math" panose="02040503050406030204" pitchFamily="18" charset="0"/>
                          </a:rPr>
                          <m:t>𝑥</m:t>
                        </m:r>
                      </m:num>
                      <m:den>
                        <m:r>
                          <a:rPr lang="en-US" b="0" i="1" dirty="0" smtClean="0">
                            <a:latin typeface="Cambria Math" panose="02040503050406030204" pitchFamily="18" charset="0"/>
                          </a:rPr>
                          <m:t>𝑛</m:t>
                        </m:r>
                      </m:den>
                    </m:f>
                  </m:oMath>
                </a14:m>
                <a:r>
                  <a:rPr lang="en-US" dirty="0">
                    <a:latin typeface="Neue Helvetica W01"/>
                  </a:rPr>
                  <a:t> drawn?</a:t>
                </a:r>
              </a:p>
              <a:p>
                <a:pPr>
                  <a:buFont typeface="Arial" panose="020B0604020202020204" pitchFamily="34" charset="0"/>
                  <a:buChar char="•"/>
                </a:pPr>
                <a:r>
                  <a:rPr lang="en-US" dirty="0">
                    <a:latin typeface="Neue Helvetica W01"/>
                  </a:rPr>
                  <a:t> The sample size is n and X is the number of successes found in that sample. This is a parallel question that was just answered by the Central Limit Theorem: from what distribution was the sample mean,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oMath>
                </a14:m>
                <a:r>
                  <a:rPr lang="en-US" dirty="0">
                    <a:latin typeface="Neue Helvetica W01"/>
                  </a:rPr>
                  <a:t>, drawn? </a:t>
                </a:r>
              </a:p>
              <a:p>
                <a:pPr>
                  <a:buFont typeface="Arial" panose="020B0604020202020204" pitchFamily="34" charset="0"/>
                  <a:buChar char="•"/>
                </a:pPr>
                <a:r>
                  <a:rPr lang="en-US" dirty="0">
                    <a:latin typeface="Neue Helvetica W01"/>
                  </a:rPr>
                  <a:t> We know that the Normal Distribution can approximate a Binomial Distribution – how will that help us with the Central Limit Theorem? </a:t>
                </a:r>
                <a:endParaRPr lang="en-US" dirty="0"/>
              </a:p>
            </p:txBody>
          </p:sp>
        </mc:Choice>
        <mc:Fallback>
          <p:sp>
            <p:nvSpPr>
              <p:cNvPr id="3" name="Content Placeholder 2">
                <a:extLst>
                  <a:ext uri="{FF2B5EF4-FFF2-40B4-BE49-F238E27FC236}">
                    <a16:creationId xmlns:a16="http://schemas.microsoft.com/office/drawing/2014/main" id="{B48738B2-0D01-89C9-4FCB-80B760DA1C0A}"/>
                  </a:ext>
                </a:extLst>
              </p:cNvPr>
              <p:cNvSpPr>
                <a:spLocks noGrp="1" noRot="1" noChangeAspect="1" noMove="1" noResize="1" noEditPoints="1" noAdjustHandles="1" noChangeArrowheads="1" noChangeShapeType="1" noTextEdit="1"/>
              </p:cNvSpPr>
              <p:nvPr>
                <p:ph idx="1"/>
              </p:nvPr>
            </p:nvSpPr>
            <p:spPr>
              <a:blipFill>
                <a:blip r:embed="rId2"/>
                <a:stretch>
                  <a:fillRect l="-1333" r="-1333"/>
                </a:stretch>
              </a:blipFill>
            </p:spPr>
            <p:txBody>
              <a:bodyPr/>
              <a:lstStyle/>
              <a:p>
                <a:r>
                  <a:rPr lang="en-US">
                    <a:noFill/>
                  </a:rPr>
                  <a:t> </a:t>
                </a:r>
              </a:p>
            </p:txBody>
          </p:sp>
        </mc:Fallback>
      </mc:AlternateContent>
    </p:spTree>
    <p:extLst>
      <p:ext uri="{BB962C8B-B14F-4D97-AF65-F5344CB8AC3E}">
        <p14:creationId xmlns:p14="http://schemas.microsoft.com/office/powerpoint/2010/main" val="36787740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42C20-DCF1-02B0-CCBA-64DAA397F6F4}"/>
              </a:ext>
            </a:extLst>
          </p:cNvPr>
          <p:cNvSpPr>
            <a:spLocks noGrp="1"/>
          </p:cNvSpPr>
          <p:nvPr>
            <p:ph type="title"/>
          </p:nvPr>
        </p:nvSpPr>
        <p:spPr/>
        <p:txBody>
          <a:bodyPr/>
          <a:lstStyle/>
          <a:p>
            <a:r>
              <a:rPr lang="en-US" dirty="0"/>
              <a:t>Notes on Formulas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B48738B2-0D01-89C9-4FCB-80B760DA1C0A}"/>
                  </a:ext>
                </a:extLst>
              </p:cNvPr>
              <p:cNvSpPr>
                <a:spLocks noGrp="1"/>
              </p:cNvSpPr>
              <p:nvPr>
                <p:ph idx="1"/>
              </p:nvPr>
            </p:nvSpPr>
            <p:spPr/>
            <p:txBody>
              <a:bodyPr/>
              <a:lstStyle/>
              <a:p>
                <a:pPr>
                  <a:buFont typeface="Arial" panose="020B0604020202020204" pitchFamily="34" charset="0"/>
                  <a:buChar char="•"/>
                </a:pPr>
                <a:r>
                  <a:rPr lang="en-US" dirty="0"/>
                  <a:t>For population level data, we use </a:t>
                </a:r>
                <a14:m>
                  <m:oMath xmlns:m="http://schemas.openxmlformats.org/officeDocument/2006/math">
                    <m:r>
                      <a:rPr lang="en-US" b="0" i="1" smtClean="0">
                        <a:latin typeface="Cambria Math" panose="02040503050406030204" pitchFamily="18" charset="0"/>
                      </a:rPr>
                      <m:t>𝑃</m:t>
                    </m:r>
                    <m:r>
                      <a:rPr lang="en-US" b="0" i="0" smtClean="0">
                        <a:latin typeface="Cambria Math" panose="02040503050406030204" pitchFamily="18" charset="0"/>
                      </a:rPr>
                      <m:t>,</m:t>
                    </m:r>
                    <m:r>
                      <a:rPr lang="en-US" b="0" i="1" smtClean="0">
                        <a:latin typeface="Cambria Math" panose="02040503050406030204" pitchFamily="18" charset="0"/>
                      </a:rPr>
                      <m:t> </m:t>
                    </m:r>
                    <m:r>
                      <a:rPr lang="en-US" b="0" i="1" smtClean="0">
                        <a:latin typeface="Cambria Math" panose="02040503050406030204" pitchFamily="18" charset="0"/>
                      </a:rPr>
                      <m:t>𝑝</m:t>
                    </m:r>
                    <m:r>
                      <a:rPr lang="en-US" b="0" i="1" smtClean="0">
                        <a:latin typeface="Cambria Math" panose="02040503050406030204" pitchFamily="18" charset="0"/>
                      </a:rPr>
                      <m:t>, </m:t>
                    </m:r>
                    <m:r>
                      <a:rPr lang="en-US" b="0" i="1" smtClean="0">
                        <a:latin typeface="Cambria Math" panose="02040503050406030204" pitchFamily="18" charset="0"/>
                      </a:rPr>
                      <m:t>𝑞</m:t>
                    </m:r>
                    <m:r>
                      <a:rPr lang="en-US" b="0" i="1" smtClean="0">
                        <a:latin typeface="Cambria Math" panose="02040503050406030204" pitchFamily="18" charset="0"/>
                      </a:rPr>
                      <m:t> </m:t>
                    </m:r>
                  </m:oMath>
                </a14:m>
                <a:r>
                  <a:rPr lang="en-US" dirty="0"/>
                  <a:t>to indicate a population level data. From this information, we can rely on the formulas from the binomial distribution for the mean and standard deviation, </a:t>
                </a:r>
                <a:r>
                  <a:rPr lang="en-US" dirty="0" err="1"/>
                  <a:t>ie</a:t>
                </a:r>
                <a:r>
                  <a:rPr lang="en-US" dirty="0"/>
                  <a:t> </a:t>
                </a:r>
                <a14:m>
                  <m:oMath xmlns:m="http://schemas.openxmlformats.org/officeDocument/2006/math">
                    <m:r>
                      <a:rPr lang="en-US" b="0" i="1" smtClean="0">
                        <a:latin typeface="Cambria Math" panose="02040503050406030204" pitchFamily="18" charset="0"/>
                      </a:rPr>
                      <m:t>𝜇</m:t>
                    </m:r>
                    <m:r>
                      <a:rPr lang="en-US" b="0" i="1" smtClean="0">
                        <a:latin typeface="Cambria Math" panose="02040503050406030204" pitchFamily="18" charset="0"/>
                      </a:rPr>
                      <m:t>=</m:t>
                    </m:r>
                    <m:r>
                      <a:rPr lang="en-US" b="0" i="1" smtClean="0">
                        <a:latin typeface="Cambria Math" panose="02040503050406030204" pitchFamily="18" charset="0"/>
                      </a:rPr>
                      <m:t>𝑛𝑝</m:t>
                    </m:r>
                  </m:oMath>
                </a14:m>
                <a:r>
                  <a:rPr lang="en-US" dirty="0"/>
                  <a:t> and </a:t>
                </a: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𝑛𝑝𝑞</m:t>
                        </m:r>
                      </m:e>
                    </m:rad>
                  </m:oMath>
                </a14:m>
                <a:endParaRPr lang="en-US" dirty="0"/>
              </a:p>
              <a:p>
                <a:pPr>
                  <a:buFont typeface="Arial" panose="020B0604020202020204" pitchFamily="34" charset="0"/>
                  <a:buChar char="•"/>
                </a:pPr>
                <a:r>
                  <a:rPr lang="en-US" dirty="0"/>
                  <a:t>For sample level data, we use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𝑃</m:t>
                        </m:r>
                      </m:e>
                      <m:sup>
                        <m:r>
                          <a:rPr lang="en-US" b="0" i="1" smtClean="0">
                            <a:latin typeface="Cambria Math" panose="02040503050406030204" pitchFamily="18" charset="0"/>
                          </a:rPr>
                          <m:t>′</m:t>
                        </m:r>
                      </m:sup>
                    </m:sSup>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m:t>
                        </m:r>
                      </m:sup>
                    </m:sSup>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𝑛</m:t>
                    </m:r>
                    <m:r>
                      <a:rPr lang="en-US" b="0" i="1" smtClean="0">
                        <a:latin typeface="Cambria Math" panose="02040503050406030204" pitchFamily="18" charset="0"/>
                      </a:rPr>
                      <m:t>.</m:t>
                    </m:r>
                  </m:oMath>
                </a14:m>
                <a:r>
                  <a:rPr lang="en-US" dirty="0"/>
                  <a:t> To compute a proportion in this case, we often use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𝑥</m:t>
                        </m:r>
                      </m:num>
                      <m:den>
                        <m:r>
                          <a:rPr lang="en-US" b="0" i="1" smtClean="0">
                            <a:latin typeface="Cambria Math" panose="02040503050406030204" pitchFamily="18" charset="0"/>
                          </a:rPr>
                          <m:t>𝑛</m:t>
                        </m:r>
                      </m:den>
                    </m:f>
                    <m:r>
                      <a:rPr lang="en-US" b="0" i="1" smtClean="0">
                        <a:latin typeface="Cambria Math" panose="02040503050406030204" pitchFamily="18" charset="0"/>
                      </a:rPr>
                      <m:t>.</m:t>
                    </m:r>
                  </m:oMath>
                </a14:m>
                <a:endParaRPr lang="en-US" dirty="0"/>
              </a:p>
            </p:txBody>
          </p:sp>
        </mc:Choice>
        <mc:Fallback>
          <p:sp>
            <p:nvSpPr>
              <p:cNvPr id="3" name="Content Placeholder 2">
                <a:extLst>
                  <a:ext uri="{FF2B5EF4-FFF2-40B4-BE49-F238E27FC236}">
                    <a16:creationId xmlns:a16="http://schemas.microsoft.com/office/drawing/2014/main" id="{B48738B2-0D01-89C9-4FCB-80B760DA1C0A}"/>
                  </a:ext>
                </a:extLst>
              </p:cNvPr>
              <p:cNvSpPr>
                <a:spLocks noGrp="1" noRot="1" noChangeAspect="1" noMove="1" noResize="1" noEditPoints="1" noAdjustHandles="1" noChangeArrowheads="1" noChangeShapeType="1" noTextEdit="1"/>
              </p:cNvSpPr>
              <p:nvPr>
                <p:ph idx="1"/>
              </p:nvPr>
            </p:nvSpPr>
            <p:spPr>
              <a:blipFill>
                <a:blip r:embed="rId2"/>
                <a:stretch>
                  <a:fillRect l="-1333" t="-810" r="-1152"/>
                </a:stretch>
              </a:blipFill>
            </p:spPr>
            <p:txBody>
              <a:bodyPr/>
              <a:lstStyle/>
              <a:p>
                <a:r>
                  <a:rPr lang="en-US">
                    <a:noFill/>
                  </a:rPr>
                  <a:t> </a:t>
                </a:r>
              </a:p>
            </p:txBody>
          </p:sp>
        </mc:Fallback>
      </mc:AlternateContent>
    </p:spTree>
    <p:extLst>
      <p:ext uri="{BB962C8B-B14F-4D97-AF65-F5344CB8AC3E}">
        <p14:creationId xmlns:p14="http://schemas.microsoft.com/office/powerpoint/2010/main" val="5208146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9E73C-A164-6002-729D-BEAA2CD131D0}"/>
              </a:ext>
            </a:extLst>
          </p:cNvPr>
          <p:cNvSpPr>
            <a:spLocks noGrp="1"/>
          </p:cNvSpPr>
          <p:nvPr>
            <p:ph type="title"/>
          </p:nvPr>
        </p:nvSpPr>
        <p:spPr/>
        <p:txBody>
          <a:bodyPr>
            <a:normAutofit/>
          </a:bodyPr>
          <a:lstStyle/>
          <a:p>
            <a:r>
              <a:rPr lang="en-US" sz="5400" dirty="0"/>
              <a:t>Once again, we can look at our simulation to see how this works with proportions</a:t>
            </a:r>
          </a:p>
        </p:txBody>
      </p:sp>
    </p:spTree>
    <p:extLst>
      <p:ext uri="{BB962C8B-B14F-4D97-AF65-F5344CB8AC3E}">
        <p14:creationId xmlns:p14="http://schemas.microsoft.com/office/powerpoint/2010/main" val="35316331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3EC81-50C9-21DE-EB2F-2181F813CE92}"/>
              </a:ext>
            </a:extLst>
          </p:cNvPr>
          <p:cNvSpPr>
            <a:spLocks noGrp="1"/>
          </p:cNvSpPr>
          <p:nvPr>
            <p:ph type="title"/>
          </p:nvPr>
        </p:nvSpPr>
        <p:spPr/>
        <p:txBody>
          <a:bodyPr/>
          <a:lstStyle/>
          <a:p>
            <a:r>
              <a:rPr lang="en-US" dirty="0"/>
              <a:t>With Graphs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1325DD9-376C-0BE9-BDF2-70B4021B76A2}"/>
                  </a:ext>
                </a:extLst>
              </p:cNvPr>
              <p:cNvSpPr>
                <a:spLocks noGrp="1"/>
              </p:cNvSpPr>
              <p:nvPr>
                <p:ph idx="1"/>
              </p:nvPr>
            </p:nvSpPr>
            <p:spPr>
              <a:xfrm>
                <a:off x="1097280" y="2108201"/>
                <a:ext cx="4909288" cy="3760891"/>
              </a:xfrm>
            </p:spPr>
            <p:txBody>
              <a:bodyPr>
                <a:normAutofit lnSpcReduction="10000"/>
              </a:bodyPr>
              <a:lstStyle/>
              <a:p>
                <a:pPr>
                  <a:buFont typeface="Arial" panose="020B0604020202020204" pitchFamily="34" charset="0"/>
                  <a:buChar char="•"/>
                </a:pPr>
                <a:r>
                  <a:rPr lang="en-US" dirty="0">
                    <a:latin typeface="Neue Helvetica W01"/>
                  </a:rPr>
                  <a:t> The table places the mean on the distribution of population probabilities as  µ=np but of course we do not actually know the population mean because we do not know the population probability of success, p. Below the distribution of the population values is the sampling distribution of p’s. </a:t>
                </a:r>
              </a:p>
              <a:p>
                <a:pPr>
                  <a:buFont typeface="Arial" panose="020B0604020202020204" pitchFamily="34" charset="0"/>
                  <a:buChar char="•"/>
                </a:pPr>
                <a:r>
                  <a:rPr lang="en-US" dirty="0">
                    <a:latin typeface="Neue Helvetica W01"/>
                  </a:rPr>
                  <a:t>Again the Central Limit Theorem tells us that this distribution is normally distributed just like the case of the sampling distribution for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oMath>
                </a14:m>
                <a:r>
                  <a:rPr lang="en-US" dirty="0">
                    <a:latin typeface="Neue Helvetica W01"/>
                  </a:rPr>
                  <a:t>'s. This sampling distribution also has a mean, the mean of the  p's, and a standard deviation,  </a:t>
                </a:r>
                <a:r>
                  <a:rPr lang="en-US" dirty="0" err="1">
                    <a:latin typeface="Neue Helvetica W01"/>
                  </a:rPr>
                  <a:t>σp</a:t>
                </a:r>
                <a:r>
                  <a:rPr lang="en-US" dirty="0">
                    <a:latin typeface="Neue Helvetica W01"/>
                  </a:rPr>
                  <a:t>'.</a:t>
                </a:r>
              </a:p>
            </p:txBody>
          </p:sp>
        </mc:Choice>
        <mc:Fallback xmlns="">
          <p:sp>
            <p:nvSpPr>
              <p:cNvPr id="3" name="Content Placeholder 2">
                <a:extLst>
                  <a:ext uri="{FF2B5EF4-FFF2-40B4-BE49-F238E27FC236}">
                    <a16:creationId xmlns:a16="http://schemas.microsoft.com/office/drawing/2014/main" id="{F1325DD9-376C-0BE9-BDF2-70B4021B76A2}"/>
                  </a:ext>
                </a:extLst>
              </p:cNvPr>
              <p:cNvSpPr>
                <a:spLocks noGrp="1" noRot="1" noChangeAspect="1" noMove="1" noResize="1" noEditPoints="1" noAdjustHandles="1" noChangeArrowheads="1" noChangeShapeType="1" noTextEdit="1"/>
              </p:cNvSpPr>
              <p:nvPr>
                <p:ph idx="1"/>
              </p:nvPr>
            </p:nvSpPr>
            <p:spPr>
              <a:xfrm>
                <a:off x="1097280" y="2108201"/>
                <a:ext cx="4909288" cy="3760891"/>
              </a:xfrm>
              <a:blipFill>
                <a:blip r:embed="rId2"/>
                <a:stretch>
                  <a:fillRect l="-2733" t="-810" r="-3106" b="-2431"/>
                </a:stretch>
              </a:blipFill>
            </p:spPr>
            <p:txBody>
              <a:bodyPr/>
              <a:lstStyle/>
              <a:p>
                <a:r>
                  <a:rPr lang="en-US">
                    <a:noFill/>
                  </a:rPr>
                  <a:t> </a:t>
                </a:r>
              </a:p>
            </p:txBody>
          </p:sp>
        </mc:Fallback>
      </mc:AlternateContent>
      <p:pic>
        <p:nvPicPr>
          <p:cNvPr id="1028" name="Picture 4">
            <a:extLst>
              <a:ext uri="{FF2B5EF4-FFF2-40B4-BE49-F238E27FC236}">
                <a16:creationId xmlns:a16="http://schemas.microsoft.com/office/drawing/2014/main" id="{79332CC4-C551-D3B0-7A98-5AEC964018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812" y="2228506"/>
            <a:ext cx="4219393" cy="395053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4">
            <p14:nvContentPartPr>
              <p14:cNvPr id="4" name="Ink 3">
                <a:extLst>
                  <a:ext uri="{FF2B5EF4-FFF2-40B4-BE49-F238E27FC236}">
                    <a16:creationId xmlns:a16="http://schemas.microsoft.com/office/drawing/2014/main" id="{1EBB73A3-3E9B-A19C-6FD6-4CB6A43F9336}"/>
                  </a:ext>
                </a:extLst>
              </p14:cNvPr>
              <p14:cNvContentPartPr/>
              <p14:nvPr/>
            </p14:nvContentPartPr>
            <p14:xfrm>
              <a:off x="6163235" y="2457510"/>
              <a:ext cx="3834720" cy="1686240"/>
            </p14:xfrm>
          </p:contentPart>
        </mc:Choice>
        <mc:Fallback>
          <p:pic>
            <p:nvPicPr>
              <p:cNvPr id="4" name="Ink 3">
                <a:extLst>
                  <a:ext uri="{FF2B5EF4-FFF2-40B4-BE49-F238E27FC236}">
                    <a16:creationId xmlns:a16="http://schemas.microsoft.com/office/drawing/2014/main" id="{1EBB73A3-3E9B-A19C-6FD6-4CB6A43F9336}"/>
                  </a:ext>
                </a:extLst>
              </p:cNvPr>
              <p:cNvPicPr/>
              <p:nvPr/>
            </p:nvPicPr>
            <p:blipFill>
              <a:blip r:embed="rId5"/>
              <a:stretch>
                <a:fillRect/>
              </a:stretch>
            </p:blipFill>
            <p:spPr>
              <a:xfrm>
                <a:off x="6154235" y="2448870"/>
                <a:ext cx="3852360" cy="1703880"/>
              </a:xfrm>
              <a:prstGeom prst="rect">
                <a:avLst/>
              </a:prstGeom>
            </p:spPr>
          </p:pic>
        </mc:Fallback>
      </mc:AlternateContent>
    </p:spTree>
    <p:extLst>
      <p:ext uri="{BB962C8B-B14F-4D97-AF65-F5344CB8AC3E}">
        <p14:creationId xmlns:p14="http://schemas.microsoft.com/office/powerpoint/2010/main" val="2729207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7F1E8-DC55-345C-B956-743E90A93067}"/>
              </a:ext>
            </a:extLst>
          </p:cNvPr>
          <p:cNvSpPr>
            <a:spLocks noGrp="1"/>
          </p:cNvSpPr>
          <p:nvPr>
            <p:ph type="ctrTitle"/>
          </p:nvPr>
        </p:nvSpPr>
        <p:spPr/>
        <p:txBody>
          <a:bodyPr>
            <a:normAutofit/>
          </a:bodyPr>
          <a:lstStyle/>
          <a:p>
            <a:r>
              <a:rPr lang="en-US" sz="4000" dirty="0"/>
              <a:t>The astounding result is that it does not matter what the distribution of the original population is, or whether you even need to know it. The important fact is that the distribution of sample means tend to follow the normal distribution.</a:t>
            </a:r>
          </a:p>
        </p:txBody>
      </p:sp>
    </p:spTree>
    <p:extLst>
      <p:ext uri="{BB962C8B-B14F-4D97-AF65-F5344CB8AC3E}">
        <p14:creationId xmlns:p14="http://schemas.microsoft.com/office/powerpoint/2010/main" val="14620047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C38D9-6121-0687-95BA-0DBE15BD3935}"/>
              </a:ext>
            </a:extLst>
          </p:cNvPr>
          <p:cNvSpPr>
            <a:spLocks noGrp="1"/>
          </p:cNvSpPr>
          <p:nvPr>
            <p:ph type="title"/>
          </p:nvPr>
        </p:nvSpPr>
        <p:spPr/>
        <p:txBody>
          <a:bodyPr/>
          <a:lstStyle/>
          <a:p>
            <a:r>
              <a:rPr lang="en-US" dirty="0"/>
              <a:t>Formula Comparison for Proportions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2EFF06C-A59C-1BD9-CFF2-EC584096A9B4}"/>
                  </a:ext>
                </a:extLst>
              </p:cNvPr>
              <p:cNvSpPr>
                <a:spLocks noGrp="1"/>
              </p:cNvSpPr>
              <p:nvPr>
                <p:ph idx="1"/>
              </p:nvPr>
            </p:nvSpPr>
            <p:spPr/>
            <p:txBody>
              <a:bodyPr/>
              <a:lstStyle/>
              <a:p>
                <a:pPr marL="457200" indent="-457200">
                  <a:buFont typeface="+mj-lt"/>
                  <a:buAutoNum type="arabicPeriod"/>
                </a:pPr>
                <a:r>
                  <a:rPr lang="en-US" dirty="0">
                    <a:latin typeface="Neue Helvetica W01"/>
                  </a:rPr>
                  <a:t>The expected value of the mean of sampling distribution of sample proportions,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µ</m:t>
                        </m:r>
                      </m:e>
                      <m:sub>
                        <m:r>
                          <a:rPr lang="en-US" i="1" dirty="0" smtClean="0">
                            <a:latin typeface="Cambria Math" panose="02040503050406030204" pitchFamily="18" charset="0"/>
                          </a:rPr>
                          <m:t>𝑝</m:t>
                        </m:r>
                      </m:sub>
                    </m:sSub>
                  </m:oMath>
                </a14:m>
                <a:r>
                  <a:rPr lang="en-US" dirty="0">
                    <a:latin typeface="Neue Helvetica W01"/>
                  </a:rPr>
                  <a:t>, is the population proportion, p.</a:t>
                </a:r>
              </a:p>
              <a:p>
                <a:pPr marL="457200" indent="-457200">
                  <a:buFont typeface="+mj-lt"/>
                  <a:buAutoNum type="arabicPeriod"/>
                </a:pPr>
                <a:r>
                  <a:rPr lang="en-US" dirty="0">
                    <a:latin typeface="Neue Helvetica W01"/>
                  </a:rPr>
                  <a:t>The standard deviation of the sampling distribution of sample proportions,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𝜎</m:t>
                        </m:r>
                      </m:e>
                      <m:sub>
                        <m:r>
                          <a:rPr lang="en-US" i="1" dirty="0" smtClean="0">
                            <a:latin typeface="Cambria Math" panose="02040503050406030204" pitchFamily="18" charset="0"/>
                          </a:rPr>
                          <m:t>𝑝</m:t>
                        </m:r>
                      </m:sub>
                    </m:sSub>
                  </m:oMath>
                </a14:m>
                <a:r>
                  <a:rPr lang="en-US" dirty="0">
                    <a:latin typeface="Neue Helvetica W01"/>
                  </a:rPr>
                  <a:t>', is the population standard deviation divided by the square root of the sample size, n.</a:t>
                </a:r>
              </a:p>
            </p:txBody>
          </p:sp>
        </mc:Choice>
        <mc:Fallback xmlns="">
          <p:sp>
            <p:nvSpPr>
              <p:cNvPr id="3" name="Content Placeholder 2">
                <a:extLst>
                  <a:ext uri="{FF2B5EF4-FFF2-40B4-BE49-F238E27FC236}">
                    <a16:creationId xmlns:a16="http://schemas.microsoft.com/office/drawing/2014/main" id="{92EFF06C-A59C-1BD9-CFF2-EC584096A9B4}"/>
                  </a:ext>
                </a:extLst>
              </p:cNvPr>
              <p:cNvSpPr>
                <a:spLocks noGrp="1" noRot="1" noChangeAspect="1" noMove="1" noResize="1" noEditPoints="1" noAdjustHandles="1" noChangeArrowheads="1" noChangeShapeType="1" noTextEdit="1"/>
              </p:cNvSpPr>
              <p:nvPr>
                <p:ph idx="1"/>
              </p:nvPr>
            </p:nvSpPr>
            <p:spPr>
              <a:blipFill>
                <a:blip r:embed="rId2"/>
                <a:stretch>
                  <a:fillRect l="-1515" t="-162" r="-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graphicFrame>
            <p:nvGraphicFramePr>
              <p:cNvPr id="4" name="Table 4">
                <a:extLst>
                  <a:ext uri="{FF2B5EF4-FFF2-40B4-BE49-F238E27FC236}">
                    <a16:creationId xmlns:a16="http://schemas.microsoft.com/office/drawing/2014/main" id="{2AFD23DE-5B15-B7BB-14ED-ACF199F63F3F}"/>
                  </a:ext>
                </a:extLst>
              </p:cNvPr>
              <p:cNvGraphicFramePr>
                <a:graphicFrameLocks noGrp="1"/>
              </p:cNvGraphicFramePr>
              <p:nvPr>
                <p:extLst>
                  <p:ext uri="{D42A27DB-BD31-4B8C-83A1-F6EECF244321}">
                    <p14:modId xmlns:p14="http://schemas.microsoft.com/office/powerpoint/2010/main" val="2841920913"/>
                  </p:ext>
                </p:extLst>
              </p:nvPr>
            </p:nvGraphicFramePr>
            <p:xfrm>
              <a:off x="546864" y="3862429"/>
              <a:ext cx="11159232" cy="2377504"/>
            </p:xfrm>
            <a:graphic>
              <a:graphicData uri="http://schemas.openxmlformats.org/drawingml/2006/table">
                <a:tbl>
                  <a:tblPr firstRow="1" bandRow="1">
                    <a:tableStyleId>{073A0DAA-6AF3-43AB-8588-CEC1D06C72B9}</a:tableStyleId>
                  </a:tblPr>
                  <a:tblGrid>
                    <a:gridCol w="1859872">
                      <a:extLst>
                        <a:ext uri="{9D8B030D-6E8A-4147-A177-3AD203B41FA5}">
                          <a16:colId xmlns:a16="http://schemas.microsoft.com/office/drawing/2014/main" val="1517305932"/>
                        </a:ext>
                      </a:extLst>
                    </a:gridCol>
                    <a:gridCol w="1859872">
                      <a:extLst>
                        <a:ext uri="{9D8B030D-6E8A-4147-A177-3AD203B41FA5}">
                          <a16:colId xmlns:a16="http://schemas.microsoft.com/office/drawing/2014/main" val="3721047664"/>
                        </a:ext>
                      </a:extLst>
                    </a:gridCol>
                    <a:gridCol w="1859872">
                      <a:extLst>
                        <a:ext uri="{9D8B030D-6E8A-4147-A177-3AD203B41FA5}">
                          <a16:colId xmlns:a16="http://schemas.microsoft.com/office/drawing/2014/main" val="2896375244"/>
                        </a:ext>
                      </a:extLst>
                    </a:gridCol>
                    <a:gridCol w="1859872">
                      <a:extLst>
                        <a:ext uri="{9D8B030D-6E8A-4147-A177-3AD203B41FA5}">
                          <a16:colId xmlns:a16="http://schemas.microsoft.com/office/drawing/2014/main" val="3368237896"/>
                        </a:ext>
                      </a:extLst>
                    </a:gridCol>
                    <a:gridCol w="1859872">
                      <a:extLst>
                        <a:ext uri="{9D8B030D-6E8A-4147-A177-3AD203B41FA5}">
                          <a16:colId xmlns:a16="http://schemas.microsoft.com/office/drawing/2014/main" val="40874573"/>
                        </a:ext>
                      </a:extLst>
                    </a:gridCol>
                    <a:gridCol w="1859872">
                      <a:extLst>
                        <a:ext uri="{9D8B030D-6E8A-4147-A177-3AD203B41FA5}">
                          <a16:colId xmlns:a16="http://schemas.microsoft.com/office/drawing/2014/main" val="1011060881"/>
                        </a:ext>
                      </a:extLst>
                    </a:gridCol>
                  </a:tblGrid>
                  <a:tr h="370840">
                    <a:tc>
                      <a:txBody>
                        <a:bodyPr/>
                        <a:lstStyle/>
                        <a:p>
                          <a:pPr algn="ctr"/>
                          <a:r>
                            <a:rPr lang="en-US" dirty="0"/>
                            <a:t>Parameter</a:t>
                          </a:r>
                        </a:p>
                      </a:txBody>
                      <a:tcPr anchor="ctr"/>
                    </a:tc>
                    <a:tc>
                      <a:txBody>
                        <a:bodyPr/>
                        <a:lstStyle/>
                        <a:p>
                          <a:pPr algn="ctr"/>
                          <a:r>
                            <a:rPr lang="en-US" dirty="0"/>
                            <a:t>Population</a:t>
                          </a:r>
                        </a:p>
                      </a:txBody>
                      <a:tcPr anchor="ctr"/>
                    </a:tc>
                    <a:tc>
                      <a:txBody>
                        <a:bodyPr/>
                        <a:lstStyle/>
                        <a:p>
                          <a:pPr algn="ctr"/>
                          <a:r>
                            <a:rPr lang="en-US" dirty="0"/>
                            <a:t>Binomial Distribution</a:t>
                          </a:r>
                        </a:p>
                      </a:txBody>
                      <a:tcPr anchor="ctr"/>
                    </a:tc>
                    <a:tc>
                      <a:txBody>
                        <a:bodyPr/>
                        <a:lstStyle/>
                        <a:p>
                          <a:pPr algn="ctr"/>
                          <a:r>
                            <a:rPr lang="en-US" dirty="0"/>
                            <a:t>Population Proportion</a:t>
                          </a:r>
                        </a:p>
                      </a:txBody>
                      <a:tcPr anchor="ctr"/>
                    </a:tc>
                    <a:tc>
                      <a:txBody>
                        <a:bodyPr/>
                        <a:lstStyle/>
                        <a:p>
                          <a:pPr algn="ctr"/>
                          <a:r>
                            <a:rPr lang="en-US" dirty="0"/>
                            <a:t>Sample Proportion</a:t>
                          </a:r>
                        </a:p>
                      </a:txBody>
                      <a:tcPr anchor="ctr"/>
                    </a:tc>
                    <a:tc>
                      <a:txBody>
                        <a:bodyPr/>
                        <a:lstStyle/>
                        <a:p>
                          <a:pPr algn="ctr"/>
                          <a:r>
                            <a:rPr lang="en-US" dirty="0"/>
                            <a:t>Sampling Distribution of Proportions</a:t>
                          </a:r>
                        </a:p>
                      </a:txBody>
                      <a:tcPr anchor="ctr"/>
                    </a:tc>
                    <a:extLst>
                      <a:ext uri="{0D108BD9-81ED-4DB2-BD59-A6C34878D82A}">
                        <a16:rowId xmlns:a16="http://schemas.microsoft.com/office/drawing/2014/main" val="1360692366"/>
                      </a:ext>
                    </a:extLst>
                  </a:tr>
                  <a:tr h="370840">
                    <a:tc>
                      <a:txBody>
                        <a:bodyPr/>
                        <a:lstStyle/>
                        <a:p>
                          <a:pPr algn="ctr"/>
                          <a:r>
                            <a:rPr lang="en-US" dirty="0"/>
                            <a:t>Mean</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𝜇</m:t>
                                </m:r>
                              </m:oMath>
                            </m:oMathPara>
                          </a14:m>
                          <a:endParaRPr lang="en-US"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𝜇</m:t>
                                </m:r>
                                <m:r>
                                  <a:rPr lang="en-US" b="0" i="1" smtClean="0">
                                    <a:latin typeface="Cambria Math" panose="02040503050406030204" pitchFamily="18" charset="0"/>
                                  </a:rPr>
                                  <m:t>=</m:t>
                                </m:r>
                                <m:r>
                                  <a:rPr lang="en-US" b="0" i="1" smtClean="0">
                                    <a:latin typeface="Cambria Math" panose="02040503050406030204" pitchFamily="18" charset="0"/>
                                  </a:rPr>
                                  <m:t>𝑛𝑝</m:t>
                                </m:r>
                              </m:oMath>
                            </m:oMathPara>
                          </a14:m>
                          <a:endParaRPr lang="en-US"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𝑝</m:t>
                                </m:r>
                              </m:oMath>
                            </m:oMathPara>
                          </a14:m>
                          <a:endParaRPr lang="en-US" dirty="0"/>
                        </a:p>
                      </a:txBody>
                      <a:tcPr anchor="ctr"/>
                    </a:tc>
                    <a:tc>
                      <a:txBody>
                        <a:bodyPr/>
                        <a:lstStyle/>
                        <a:p>
                          <a:pPr algn="ctr"/>
                          <a14:m>
                            <m:oMathPara xmlns:m="http://schemas.openxmlformats.org/officeDocument/2006/math">
                              <m:oMathParaPr>
                                <m:jc m:val="centerGroup"/>
                              </m:oMathParaPr>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𝑥</m:t>
                                    </m:r>
                                  </m:num>
                                  <m:den>
                                    <m:r>
                                      <a:rPr lang="en-US" b="0" i="1" smtClean="0">
                                        <a:latin typeface="Cambria Math" panose="02040503050406030204" pitchFamily="18" charset="0"/>
                                      </a:rPr>
                                      <m:t>𝑛</m:t>
                                    </m:r>
                                  </m:den>
                                </m:f>
                              </m:oMath>
                            </m:oMathPara>
                          </a14:m>
                          <a:endParaRPr lang="en-US" dirty="0"/>
                        </a:p>
                      </a:txBody>
                      <a:tcPr anchor="ctr"/>
                    </a:tc>
                    <a:tc>
                      <a:txBody>
                        <a:bodyPr/>
                        <a:lstStyle/>
                        <a:p>
                          <a:pPr algn="ct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oMath>
                          </a14:m>
                          <a:r>
                            <a:rPr lang="en-US" dirty="0"/>
                            <a:t> and</a:t>
                          </a:r>
                          <a:r>
                            <a:rPr lang="en-US" baseline="0" dirty="0"/>
                            <a:t> </a:t>
                          </a:r>
                          <a14:m>
                            <m:oMath xmlns:m="http://schemas.openxmlformats.org/officeDocument/2006/math">
                              <m:r>
                                <a:rPr lang="en-US" b="0" i="1" baseline="0" smtClean="0">
                                  <a:latin typeface="Cambria Math" panose="02040503050406030204" pitchFamily="18" charset="0"/>
                                </a:rPr>
                                <m:t>𝐸</m:t>
                              </m:r>
                              <m:d>
                                <m:dPr>
                                  <m:ctrlPr>
                                    <a:rPr lang="en-US" b="0" i="1" baseline="0" smtClean="0">
                                      <a:latin typeface="Cambria Math" panose="02040503050406030204" pitchFamily="18" charset="0"/>
                                    </a:rPr>
                                  </m:ctrlPr>
                                </m:dPr>
                                <m:e>
                                  <m:sSup>
                                    <m:sSupPr>
                                      <m:ctrlPr>
                                        <a:rPr lang="en-US" b="0" i="1" baseline="0" smtClean="0">
                                          <a:latin typeface="Cambria Math" panose="02040503050406030204" pitchFamily="18" charset="0"/>
                                        </a:rPr>
                                      </m:ctrlPr>
                                    </m:sSupPr>
                                    <m:e>
                                      <m:r>
                                        <a:rPr lang="en-US" b="0" i="1" baseline="0" smtClean="0">
                                          <a:latin typeface="Cambria Math" panose="02040503050406030204" pitchFamily="18" charset="0"/>
                                        </a:rPr>
                                        <m:t>𝑝</m:t>
                                      </m:r>
                                    </m:e>
                                    <m:sup>
                                      <m:r>
                                        <a:rPr lang="en-US" b="0" i="1" baseline="0" smtClean="0">
                                          <a:latin typeface="Cambria Math" panose="02040503050406030204" pitchFamily="18" charset="0"/>
                                        </a:rPr>
                                        <m:t>′</m:t>
                                      </m:r>
                                    </m:sup>
                                  </m:sSup>
                                </m:e>
                              </m:d>
                              <m:r>
                                <a:rPr lang="en-US" b="0" i="1" baseline="0" smtClean="0">
                                  <a:latin typeface="Cambria Math" panose="02040503050406030204" pitchFamily="18" charset="0"/>
                                </a:rPr>
                                <m:t>=</m:t>
                              </m:r>
                              <m:r>
                                <a:rPr lang="en-US" b="0" i="1" baseline="0" smtClean="0">
                                  <a:latin typeface="Cambria Math" panose="02040503050406030204" pitchFamily="18" charset="0"/>
                                </a:rPr>
                                <m:t>𝑝</m:t>
                              </m:r>
                            </m:oMath>
                          </a14:m>
                          <a:endParaRPr lang="en-US" dirty="0"/>
                        </a:p>
                      </a:txBody>
                      <a:tcPr anchor="ctr"/>
                    </a:tc>
                    <a:extLst>
                      <a:ext uri="{0D108BD9-81ED-4DB2-BD59-A6C34878D82A}">
                        <a16:rowId xmlns:a16="http://schemas.microsoft.com/office/drawing/2014/main" val="1548599545"/>
                      </a:ext>
                    </a:extLst>
                  </a:tr>
                  <a:tr h="370840">
                    <a:tc>
                      <a:txBody>
                        <a:bodyPr/>
                        <a:lstStyle/>
                        <a:p>
                          <a:pPr algn="ctr"/>
                          <a:r>
                            <a:rPr lang="en-US" dirty="0"/>
                            <a:t>Standard Deviation</a:t>
                          </a:r>
                        </a:p>
                      </a:txBody>
                      <a:tcPr anchor="ctr"/>
                    </a:tc>
                    <a:tc>
                      <a:txBody>
                        <a:bodyPr/>
                        <a:lstStyle/>
                        <a:p>
                          <a:pPr algn="ct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𝜎</m:t>
                                </m:r>
                              </m:oMath>
                            </m:oMathPara>
                          </a14:m>
                          <a:endParaRPr lang="en-US" dirty="0"/>
                        </a:p>
                      </a:txBody>
                      <a:tcPr anchor="ctr"/>
                    </a:tc>
                    <a:tc>
                      <a:txBody>
                        <a:bodyPr/>
                        <a:lstStyle/>
                        <a:p>
                          <a:pPr algn="ct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𝑛𝑝𝑞</m:t>
                                    </m:r>
                                  </m:e>
                                </m:rad>
                              </m:oMath>
                            </m:oMathPara>
                          </a14:m>
                          <a:endParaRPr lang="en-US" dirty="0"/>
                        </a:p>
                      </a:txBody>
                      <a:tcPr anchor="ctr"/>
                    </a:tc>
                    <a:tc>
                      <a:txBody>
                        <a:bodyPr/>
                        <a:lstStyle/>
                        <a:p>
                          <a:pPr algn="ctr"/>
                          <a:endParaRPr lang="en-US" dirty="0"/>
                        </a:p>
                      </a:txBody>
                      <a:tcPr anchor="ctr"/>
                    </a:tc>
                    <a:tc>
                      <a:txBody>
                        <a:bodyPr/>
                        <a:lstStyle/>
                        <a:p>
                          <a:pPr algn="ctr"/>
                          <a:endParaRPr lang="en-US" dirty="0"/>
                        </a:p>
                      </a:txBody>
                      <a:tcPr anchor="ctr"/>
                    </a:tc>
                    <a:tc>
                      <a:txBody>
                        <a:bodyPr/>
                        <a:lstStyle/>
                        <a:p>
                          <a:pPr algn="ctr"/>
                          <a14:m>
                            <m:oMathPara xmlns:m="http://schemas.openxmlformats.org/officeDocument/2006/math">
                              <m:oMathParaPr>
                                <m:jc m:val="centerGroup"/>
                              </m:oMathParaPr>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𝜎</m:t>
                                    </m:r>
                                  </m:e>
                                  <m:sub>
                                    <m:r>
                                      <a:rPr lang="en-US" b="0" i="1" smtClean="0">
                                        <a:latin typeface="Cambria Math" panose="02040503050406030204" pitchFamily="18" charset="0"/>
                                      </a:rPr>
                                      <m:t>𝑝</m:t>
                                    </m:r>
                                  </m:sub>
                                  <m:sup>
                                    <m:r>
                                      <a:rPr lang="en-US" b="0" i="1" smtClean="0">
                                        <a:latin typeface="Cambria Math" panose="02040503050406030204" pitchFamily="18" charset="0"/>
                                      </a:rPr>
                                      <m:t>′</m:t>
                                    </m:r>
                                  </m:sup>
                                </m:sSubSup>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𝑝</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𝑝</m:t>
                                            </m:r>
                                          </m:e>
                                        </m:d>
                                      </m:num>
                                      <m:den>
                                        <m:r>
                                          <a:rPr lang="en-US" b="0" i="1" smtClean="0">
                                            <a:latin typeface="Cambria Math" panose="02040503050406030204" pitchFamily="18" charset="0"/>
                                          </a:rPr>
                                          <m:t>𝑛</m:t>
                                        </m:r>
                                      </m:den>
                                    </m:f>
                                  </m:e>
                                </m:rad>
                              </m:oMath>
                            </m:oMathPara>
                          </a14:m>
                          <a:endParaRPr lang="en-US" dirty="0"/>
                        </a:p>
                      </a:txBody>
                      <a:tcPr anchor="ctr"/>
                    </a:tc>
                    <a:extLst>
                      <a:ext uri="{0D108BD9-81ED-4DB2-BD59-A6C34878D82A}">
                        <a16:rowId xmlns:a16="http://schemas.microsoft.com/office/drawing/2014/main" val="885759058"/>
                      </a:ext>
                    </a:extLst>
                  </a:tr>
                </a:tbl>
              </a:graphicData>
            </a:graphic>
          </p:graphicFrame>
        </mc:Choice>
        <mc:Fallback>
          <p:graphicFrame>
            <p:nvGraphicFramePr>
              <p:cNvPr id="4" name="Table 4">
                <a:extLst>
                  <a:ext uri="{FF2B5EF4-FFF2-40B4-BE49-F238E27FC236}">
                    <a16:creationId xmlns:a16="http://schemas.microsoft.com/office/drawing/2014/main" id="{2AFD23DE-5B15-B7BB-14ED-ACF199F63F3F}"/>
                  </a:ext>
                </a:extLst>
              </p:cNvPr>
              <p:cNvGraphicFramePr>
                <a:graphicFrameLocks noGrp="1"/>
              </p:cNvGraphicFramePr>
              <p:nvPr>
                <p:extLst>
                  <p:ext uri="{D42A27DB-BD31-4B8C-83A1-F6EECF244321}">
                    <p14:modId xmlns:p14="http://schemas.microsoft.com/office/powerpoint/2010/main" val="2841920913"/>
                  </p:ext>
                </p:extLst>
              </p:nvPr>
            </p:nvGraphicFramePr>
            <p:xfrm>
              <a:off x="546864" y="3862429"/>
              <a:ext cx="11159232" cy="2377504"/>
            </p:xfrm>
            <a:graphic>
              <a:graphicData uri="http://schemas.openxmlformats.org/drawingml/2006/table">
                <a:tbl>
                  <a:tblPr firstRow="1" bandRow="1">
                    <a:tableStyleId>{073A0DAA-6AF3-43AB-8588-CEC1D06C72B9}</a:tableStyleId>
                  </a:tblPr>
                  <a:tblGrid>
                    <a:gridCol w="1859872">
                      <a:extLst>
                        <a:ext uri="{9D8B030D-6E8A-4147-A177-3AD203B41FA5}">
                          <a16:colId xmlns:a16="http://schemas.microsoft.com/office/drawing/2014/main" val="1517305932"/>
                        </a:ext>
                      </a:extLst>
                    </a:gridCol>
                    <a:gridCol w="1859872">
                      <a:extLst>
                        <a:ext uri="{9D8B030D-6E8A-4147-A177-3AD203B41FA5}">
                          <a16:colId xmlns:a16="http://schemas.microsoft.com/office/drawing/2014/main" val="3721047664"/>
                        </a:ext>
                      </a:extLst>
                    </a:gridCol>
                    <a:gridCol w="1859872">
                      <a:extLst>
                        <a:ext uri="{9D8B030D-6E8A-4147-A177-3AD203B41FA5}">
                          <a16:colId xmlns:a16="http://schemas.microsoft.com/office/drawing/2014/main" val="2896375244"/>
                        </a:ext>
                      </a:extLst>
                    </a:gridCol>
                    <a:gridCol w="1859872">
                      <a:extLst>
                        <a:ext uri="{9D8B030D-6E8A-4147-A177-3AD203B41FA5}">
                          <a16:colId xmlns:a16="http://schemas.microsoft.com/office/drawing/2014/main" val="3368237896"/>
                        </a:ext>
                      </a:extLst>
                    </a:gridCol>
                    <a:gridCol w="1859872">
                      <a:extLst>
                        <a:ext uri="{9D8B030D-6E8A-4147-A177-3AD203B41FA5}">
                          <a16:colId xmlns:a16="http://schemas.microsoft.com/office/drawing/2014/main" val="40874573"/>
                        </a:ext>
                      </a:extLst>
                    </a:gridCol>
                    <a:gridCol w="1859872">
                      <a:extLst>
                        <a:ext uri="{9D8B030D-6E8A-4147-A177-3AD203B41FA5}">
                          <a16:colId xmlns:a16="http://schemas.microsoft.com/office/drawing/2014/main" val="1011060881"/>
                        </a:ext>
                      </a:extLst>
                    </a:gridCol>
                  </a:tblGrid>
                  <a:tr h="914400">
                    <a:tc>
                      <a:txBody>
                        <a:bodyPr/>
                        <a:lstStyle/>
                        <a:p>
                          <a:pPr algn="ctr"/>
                          <a:r>
                            <a:rPr lang="en-US" dirty="0"/>
                            <a:t>Parameter</a:t>
                          </a:r>
                        </a:p>
                      </a:txBody>
                      <a:tcPr anchor="ctr"/>
                    </a:tc>
                    <a:tc>
                      <a:txBody>
                        <a:bodyPr/>
                        <a:lstStyle/>
                        <a:p>
                          <a:pPr algn="ctr"/>
                          <a:r>
                            <a:rPr lang="en-US" dirty="0"/>
                            <a:t>Population</a:t>
                          </a:r>
                        </a:p>
                      </a:txBody>
                      <a:tcPr anchor="ctr"/>
                    </a:tc>
                    <a:tc>
                      <a:txBody>
                        <a:bodyPr/>
                        <a:lstStyle/>
                        <a:p>
                          <a:pPr algn="ctr"/>
                          <a:r>
                            <a:rPr lang="en-US" dirty="0"/>
                            <a:t>Binomial Distribution</a:t>
                          </a:r>
                        </a:p>
                      </a:txBody>
                      <a:tcPr anchor="ctr"/>
                    </a:tc>
                    <a:tc>
                      <a:txBody>
                        <a:bodyPr/>
                        <a:lstStyle/>
                        <a:p>
                          <a:pPr algn="ctr"/>
                          <a:r>
                            <a:rPr lang="en-US" dirty="0"/>
                            <a:t>Population Proportion</a:t>
                          </a:r>
                        </a:p>
                      </a:txBody>
                      <a:tcPr anchor="ctr"/>
                    </a:tc>
                    <a:tc>
                      <a:txBody>
                        <a:bodyPr/>
                        <a:lstStyle/>
                        <a:p>
                          <a:pPr algn="ctr"/>
                          <a:r>
                            <a:rPr lang="en-US" dirty="0"/>
                            <a:t>Sample Proportion</a:t>
                          </a:r>
                        </a:p>
                      </a:txBody>
                      <a:tcPr anchor="ctr"/>
                    </a:tc>
                    <a:tc>
                      <a:txBody>
                        <a:bodyPr/>
                        <a:lstStyle/>
                        <a:p>
                          <a:pPr algn="ctr"/>
                          <a:r>
                            <a:rPr lang="en-US" dirty="0"/>
                            <a:t>Sampling Distribution of Proportions</a:t>
                          </a:r>
                        </a:p>
                      </a:txBody>
                      <a:tcPr anchor="ctr"/>
                    </a:tc>
                    <a:extLst>
                      <a:ext uri="{0D108BD9-81ED-4DB2-BD59-A6C34878D82A}">
                        <a16:rowId xmlns:a16="http://schemas.microsoft.com/office/drawing/2014/main" val="1360692366"/>
                      </a:ext>
                    </a:extLst>
                  </a:tr>
                  <a:tr h="561213">
                    <a:tc>
                      <a:txBody>
                        <a:bodyPr/>
                        <a:lstStyle/>
                        <a:p>
                          <a:pPr algn="ctr"/>
                          <a:r>
                            <a:rPr lang="en-US" dirty="0"/>
                            <a:t>Mean</a:t>
                          </a:r>
                        </a:p>
                      </a:txBody>
                      <a:tcPr anchor="ctr"/>
                    </a:tc>
                    <a:tc>
                      <a:txBody>
                        <a:bodyPr/>
                        <a:lstStyle/>
                        <a:p>
                          <a:endParaRPr lang="en-US"/>
                        </a:p>
                      </a:txBody>
                      <a:tcPr anchor="ctr">
                        <a:blipFill>
                          <a:blip r:embed="rId3"/>
                          <a:stretch>
                            <a:fillRect l="-100000" t="-166667" r="-400327" b="-161290"/>
                          </a:stretch>
                        </a:blipFill>
                      </a:tcPr>
                    </a:tc>
                    <a:tc>
                      <a:txBody>
                        <a:bodyPr/>
                        <a:lstStyle/>
                        <a:p>
                          <a:endParaRPr lang="en-US"/>
                        </a:p>
                      </a:txBody>
                      <a:tcPr anchor="ctr">
                        <a:blipFill>
                          <a:blip r:embed="rId3"/>
                          <a:stretch>
                            <a:fillRect l="-200656" t="-166667" r="-301639" b="-161290"/>
                          </a:stretch>
                        </a:blipFill>
                      </a:tcPr>
                    </a:tc>
                    <a:tc>
                      <a:txBody>
                        <a:bodyPr/>
                        <a:lstStyle/>
                        <a:p>
                          <a:endParaRPr lang="en-US"/>
                        </a:p>
                      </a:txBody>
                      <a:tcPr anchor="ctr">
                        <a:blipFill>
                          <a:blip r:embed="rId3"/>
                          <a:stretch>
                            <a:fillRect l="-300656" t="-166667" r="-201639" b="-161290"/>
                          </a:stretch>
                        </a:blipFill>
                      </a:tcPr>
                    </a:tc>
                    <a:tc>
                      <a:txBody>
                        <a:bodyPr/>
                        <a:lstStyle/>
                        <a:p>
                          <a:endParaRPr lang="en-US"/>
                        </a:p>
                      </a:txBody>
                      <a:tcPr anchor="ctr">
                        <a:blipFill>
                          <a:blip r:embed="rId3"/>
                          <a:stretch>
                            <a:fillRect l="-399346" t="-166667" r="-100980" b="-161290"/>
                          </a:stretch>
                        </a:blipFill>
                      </a:tcPr>
                    </a:tc>
                    <a:tc>
                      <a:txBody>
                        <a:bodyPr/>
                        <a:lstStyle/>
                        <a:p>
                          <a:endParaRPr lang="en-US"/>
                        </a:p>
                      </a:txBody>
                      <a:tcPr anchor="ctr">
                        <a:blipFill>
                          <a:blip r:embed="rId3"/>
                          <a:stretch>
                            <a:fillRect l="-500984" t="-166667" r="-1311" b="-161290"/>
                          </a:stretch>
                        </a:blipFill>
                      </a:tcPr>
                    </a:tc>
                    <a:extLst>
                      <a:ext uri="{0D108BD9-81ED-4DB2-BD59-A6C34878D82A}">
                        <a16:rowId xmlns:a16="http://schemas.microsoft.com/office/drawing/2014/main" val="1548599545"/>
                      </a:ext>
                    </a:extLst>
                  </a:tr>
                  <a:tr h="901891">
                    <a:tc>
                      <a:txBody>
                        <a:bodyPr/>
                        <a:lstStyle/>
                        <a:p>
                          <a:pPr algn="ctr"/>
                          <a:r>
                            <a:rPr lang="en-US" dirty="0"/>
                            <a:t>Standard Deviation</a:t>
                          </a:r>
                        </a:p>
                      </a:txBody>
                      <a:tcPr anchor="ctr"/>
                    </a:tc>
                    <a:tc>
                      <a:txBody>
                        <a:bodyPr/>
                        <a:lstStyle/>
                        <a:p>
                          <a:endParaRPr lang="en-US"/>
                        </a:p>
                      </a:txBody>
                      <a:tcPr anchor="ctr">
                        <a:blipFill>
                          <a:blip r:embed="rId3"/>
                          <a:stretch>
                            <a:fillRect l="-100000" t="-167568" r="-400327" b="-1351"/>
                          </a:stretch>
                        </a:blipFill>
                      </a:tcPr>
                    </a:tc>
                    <a:tc>
                      <a:txBody>
                        <a:bodyPr/>
                        <a:lstStyle/>
                        <a:p>
                          <a:endParaRPr lang="en-US"/>
                        </a:p>
                      </a:txBody>
                      <a:tcPr anchor="ctr">
                        <a:blipFill>
                          <a:blip r:embed="rId3"/>
                          <a:stretch>
                            <a:fillRect l="-200656" t="-167568" r="-301639" b="-1351"/>
                          </a:stretch>
                        </a:blipFill>
                      </a:tcPr>
                    </a:tc>
                    <a:tc>
                      <a:txBody>
                        <a:bodyPr/>
                        <a:lstStyle/>
                        <a:p>
                          <a:pPr algn="ctr"/>
                          <a:endParaRPr lang="en-US" dirty="0"/>
                        </a:p>
                      </a:txBody>
                      <a:tcPr anchor="ctr"/>
                    </a:tc>
                    <a:tc>
                      <a:txBody>
                        <a:bodyPr/>
                        <a:lstStyle/>
                        <a:p>
                          <a:pPr algn="ctr"/>
                          <a:endParaRPr lang="en-US" dirty="0"/>
                        </a:p>
                      </a:txBody>
                      <a:tcPr anchor="ctr"/>
                    </a:tc>
                    <a:tc>
                      <a:txBody>
                        <a:bodyPr/>
                        <a:lstStyle/>
                        <a:p>
                          <a:endParaRPr lang="en-US"/>
                        </a:p>
                      </a:txBody>
                      <a:tcPr anchor="ctr">
                        <a:blipFill>
                          <a:blip r:embed="rId3"/>
                          <a:stretch>
                            <a:fillRect l="-500984" t="-167568" r="-1311" b="-1351"/>
                          </a:stretch>
                        </a:blipFill>
                      </a:tcPr>
                    </a:tc>
                    <a:extLst>
                      <a:ext uri="{0D108BD9-81ED-4DB2-BD59-A6C34878D82A}">
                        <a16:rowId xmlns:a16="http://schemas.microsoft.com/office/drawing/2014/main" val="885759058"/>
                      </a:ext>
                    </a:extLst>
                  </a:tr>
                </a:tbl>
              </a:graphicData>
            </a:graphic>
          </p:graphicFrame>
        </mc:Fallback>
      </mc:AlternateContent>
    </p:spTree>
    <p:extLst>
      <p:ext uri="{BB962C8B-B14F-4D97-AF65-F5344CB8AC3E}">
        <p14:creationId xmlns:p14="http://schemas.microsoft.com/office/powerpoint/2010/main" val="42808642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5C19A-8AB1-93D6-E9BF-E50C1457DA3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5CDB5E7-5872-4810-71D3-33CAF9555D07}"/>
              </a:ext>
            </a:extLst>
          </p:cNvPr>
          <p:cNvSpPr>
            <a:spLocks noGrp="1"/>
          </p:cNvSpPr>
          <p:nvPr>
            <p:ph idx="1"/>
          </p:nvPr>
        </p:nvSpPr>
        <p:spPr/>
        <p:txBody>
          <a:bodyPr/>
          <a:lstStyle/>
          <a:p>
            <a:r>
              <a:rPr lang="en-US" dirty="0">
                <a:latin typeface="Neue Helvetica W01"/>
              </a:rPr>
              <a:t>A company inspects products coming through its production process, and rejects detected products. One-tenth of the items are rejected. If samples of 50 items are taken, what is the standard deviation of the mean of the sampling distribution of sample proportions?</a:t>
            </a:r>
          </a:p>
        </p:txBody>
      </p:sp>
    </p:spTree>
    <p:extLst>
      <p:ext uri="{BB962C8B-B14F-4D97-AF65-F5344CB8AC3E}">
        <p14:creationId xmlns:p14="http://schemas.microsoft.com/office/powerpoint/2010/main" val="1221632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CF32B-1A5E-8E08-678E-07C9D2AD7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E05B0D-A7AE-B288-5E43-2C5C81B5AB73}"/>
              </a:ext>
            </a:extLst>
          </p:cNvPr>
          <p:cNvSpPr>
            <a:spLocks noGrp="1"/>
          </p:cNvSpPr>
          <p:nvPr>
            <p:ph type="title"/>
          </p:nvPr>
        </p:nvSpPr>
        <p:spPr/>
        <p:txBody>
          <a:bodyPr/>
          <a:lstStyle/>
          <a:p>
            <a:r>
              <a:rPr lang="en-US" dirty="0"/>
              <a:t>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692DE6F-2CC8-E564-7235-5D6C9CE4F979}"/>
                  </a:ext>
                </a:extLst>
              </p:cNvPr>
              <p:cNvSpPr>
                <a:spLocks noGrp="1"/>
              </p:cNvSpPr>
              <p:nvPr>
                <p:ph idx="1"/>
              </p:nvPr>
            </p:nvSpPr>
            <p:spPr/>
            <p:txBody>
              <a:bodyPr/>
              <a:lstStyle/>
              <a:p>
                <a:r>
                  <a:rPr lang="en-US" dirty="0">
                    <a:latin typeface="Neue Helvetica W01"/>
                  </a:rPr>
                  <a:t>A company inspects products coming through its production process, and rejects detected products. One-tenth of the items are rejected. If samples of 50 items are taken, what is the standard deviation of the mean of the sampling distribution of sample proportions?</a:t>
                </a:r>
              </a:p>
              <a:p>
                <a14:m>
                  <m:oMath xmlns:m="http://schemas.openxmlformats.org/officeDocument/2006/math">
                    <m:sSubSup>
                      <m:sSubSupPr>
                        <m:ctrlPr>
                          <a:rPr lang="en-US" i="1" smtClean="0">
                            <a:latin typeface="Cambria Math" panose="02040503050406030204" pitchFamily="18" charset="0"/>
                          </a:rPr>
                        </m:ctrlPr>
                      </m:sSubSupPr>
                      <m:e>
                        <m:r>
                          <a:rPr lang="en-US" i="1" smtClean="0">
                            <a:latin typeface="Cambria Math" panose="02040503050406030204" pitchFamily="18" charset="0"/>
                          </a:rPr>
                          <m:t>𝜎</m:t>
                        </m:r>
                      </m:e>
                      <m:sub>
                        <m:r>
                          <a:rPr lang="en-US" b="0" i="1" smtClean="0">
                            <a:latin typeface="Cambria Math" panose="02040503050406030204" pitchFamily="18" charset="0"/>
                          </a:rPr>
                          <m:t>𝑝</m:t>
                        </m:r>
                      </m:sub>
                      <m:sup>
                        <m:r>
                          <a:rPr lang="en-US" b="0" i="1" smtClean="0">
                            <a:latin typeface="Cambria Math" panose="02040503050406030204" pitchFamily="18" charset="0"/>
                          </a:rPr>
                          <m:t>′</m:t>
                        </m:r>
                      </m:sup>
                    </m:sSubSup>
                    <m:r>
                      <a:rPr lang="en-US" b="0" i="1" smtClean="0">
                        <a:latin typeface="Cambria Math" panose="02040503050406030204" pitchFamily="18" charset="0"/>
                      </a:rPr>
                      <m:t>=</m:t>
                    </m:r>
                    <m:rad>
                      <m:radPr>
                        <m:degHide m:val="on"/>
                        <m:ctrlPr>
                          <a:rPr lang="en-US" i="1" smtClean="0">
                            <a:effectLst/>
                            <a:latin typeface="Cambria Math" panose="02040503050406030204" pitchFamily="18" charset="0"/>
                          </a:rPr>
                        </m:ctrlPr>
                      </m:radPr>
                      <m:deg/>
                      <m:e>
                        <m:f>
                          <m:fPr>
                            <m:ctrlPr>
                              <a:rPr lang="en-US" i="1">
                                <a:effectLst/>
                                <a:latin typeface="Cambria Math" panose="020405030504060302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𝑝</m:t>
                            </m:r>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r>
                              <a:rPr lang="en-US" sz="1800" i="1">
                                <a:effectLst/>
                                <a:latin typeface="Cambria Math" panose="02040503050406030204" pitchFamily="18" charset="0"/>
                                <a:ea typeface="Calibri" panose="020F0502020204030204" pitchFamily="34" charset="0"/>
                                <a:cs typeface="Times New Roman" panose="02020603050405020304" pitchFamily="18" charset="0"/>
                              </a:rPr>
                              <m:t>𝑝</m:t>
                            </m:r>
                            <m:r>
                              <a:rPr lang="en-US" sz="1800" i="1">
                                <a:effectLst/>
                                <a:latin typeface="Cambria Math" panose="02040503050406030204" pitchFamily="18" charset="0"/>
                                <a:ea typeface="Calibri" panose="020F0502020204030204" pitchFamily="34" charset="0"/>
                                <a:cs typeface="Times New Roman" panose="02020603050405020304" pitchFamily="18" charset="0"/>
                              </a:rPr>
                              <m:t>)</m:t>
                            </m:r>
                          </m:num>
                          <m:den>
                            <m:r>
                              <a:rPr lang="en-US" sz="1800" i="1">
                                <a:effectLst/>
                                <a:latin typeface="Cambria Math" panose="02040503050406030204" pitchFamily="18" charset="0"/>
                                <a:ea typeface="Calibri" panose="020F0502020204030204" pitchFamily="34" charset="0"/>
                                <a:cs typeface="Times New Roman" panose="02020603050405020304" pitchFamily="18" charset="0"/>
                              </a:rPr>
                              <m:t>𝑛</m:t>
                            </m:r>
                          </m:den>
                        </m:f>
                      </m:e>
                    </m:rad>
                  </m:oMath>
                </a14:m>
                <a:r>
                  <a:rPr lang="en-US" sz="1800" dirty="0">
                    <a:effectLst/>
                    <a:latin typeface="Times New Roman" panose="02020603050405020304" pitchFamily="18" charset="0"/>
                    <a:ea typeface="Calibri" panose="020F0502020204030204" pitchFamily="34" charset="0"/>
                  </a:rPr>
                  <a:t> </a:t>
                </a:r>
                <a14:m>
                  <m:oMath xmlns:m="http://schemas.openxmlformats.org/officeDocument/2006/math">
                    <m:r>
                      <a:rPr lang="en-US" sz="1800" i="1">
                        <a:effectLst/>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i="1">
                            <a:effectLst/>
                            <a:latin typeface="Cambria Math" panose="02040503050406030204" pitchFamily="18" charset="0"/>
                          </a:rPr>
                        </m:ctrlPr>
                      </m:radPr>
                      <m:deg/>
                      <m:e>
                        <m:f>
                          <m:fPr>
                            <m:ctrlPr>
                              <a:rPr lang="en-US" i="1">
                                <a:effectLst/>
                                <a:latin typeface="Cambria Math" panose="02040503050406030204" pitchFamily="18" charset="0"/>
                              </a:rPr>
                            </m:ctrlPr>
                          </m:fPr>
                          <m:num>
                            <m:r>
                              <a:rPr lang="en-US" sz="1800" i="1">
                                <a:effectLst/>
                                <a:latin typeface="Cambria Math" panose="02040503050406030204" pitchFamily="18" charset="0"/>
                                <a:ea typeface="Calibri" panose="020F0502020204030204" pitchFamily="34" charset="0"/>
                                <a:cs typeface="Times New Roman" panose="02020603050405020304" pitchFamily="18" charset="0"/>
                              </a:rPr>
                              <m:t>(1/10)∗(9/10)</m:t>
                            </m:r>
                          </m:num>
                          <m:den>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5</m:t>
                            </m:r>
                            <m:r>
                              <a:rPr lang="en-US" sz="1800" i="1">
                                <a:effectLst/>
                                <a:latin typeface="Cambria Math" panose="02040503050406030204" pitchFamily="18" charset="0"/>
                                <a:ea typeface="Calibri" panose="020F0502020204030204" pitchFamily="34" charset="0"/>
                                <a:cs typeface="Times New Roman" panose="02020603050405020304" pitchFamily="18" charset="0"/>
                              </a:rPr>
                              <m:t>0</m:t>
                            </m:r>
                          </m:den>
                        </m:f>
                      </m:e>
                    </m:rad>
                    <m:r>
                      <a:rPr lang="en-US" sz="1800" i="1">
                        <a:effectLst/>
                        <a:latin typeface="Cambria Math" panose="02040503050406030204" pitchFamily="18" charset="0"/>
                        <a:ea typeface="Calibri" panose="020F0502020204030204" pitchFamily="34" charset="0"/>
                        <a:cs typeface="Times New Roman" panose="02020603050405020304" pitchFamily="18" charset="0"/>
                      </a:rPr>
                      <m:t>=0.</m:t>
                    </m:r>
                    <m:r>
                      <a:rPr lang="en-US" sz="1800" b="0" i="1" smtClean="0">
                        <a:effectLst/>
                        <a:latin typeface="Cambria Math" panose="02040503050406030204" pitchFamily="18" charset="0"/>
                        <a:ea typeface="Calibri" panose="020F0502020204030204" pitchFamily="34" charset="0"/>
                        <a:cs typeface="Times New Roman" panose="02020603050405020304" pitchFamily="18" charset="0"/>
                      </a:rPr>
                      <m:t>042</m:t>
                    </m:r>
                  </m:oMath>
                </a14:m>
                <a:endParaRPr lang="en-US" dirty="0">
                  <a:latin typeface="Neue Helvetica W01"/>
                </a:endParaRPr>
              </a:p>
            </p:txBody>
          </p:sp>
        </mc:Choice>
        <mc:Fallback>
          <p:sp>
            <p:nvSpPr>
              <p:cNvPr id="3" name="Content Placeholder 2">
                <a:extLst>
                  <a:ext uri="{FF2B5EF4-FFF2-40B4-BE49-F238E27FC236}">
                    <a16:creationId xmlns:a16="http://schemas.microsoft.com/office/drawing/2014/main" id="{9692DE6F-2CC8-E564-7235-5D6C9CE4F979}"/>
                  </a:ext>
                </a:extLst>
              </p:cNvPr>
              <p:cNvSpPr>
                <a:spLocks noGrp="1" noRot="1" noChangeAspect="1" noMove="1" noResize="1" noEditPoints="1" noAdjustHandles="1" noChangeArrowheads="1" noChangeShapeType="1" noTextEdit="1"/>
              </p:cNvSpPr>
              <p:nvPr>
                <p:ph idx="1"/>
              </p:nvPr>
            </p:nvSpPr>
            <p:spPr>
              <a:blipFill>
                <a:blip r:embed="rId2"/>
                <a:stretch>
                  <a:fillRect l="-545" t="-486" r="-182"/>
                </a:stretch>
              </a:blipFill>
            </p:spPr>
            <p:txBody>
              <a:bodyPr/>
              <a:lstStyle/>
              <a:p>
                <a:r>
                  <a:rPr lang="en-US">
                    <a:noFill/>
                  </a:rPr>
                  <a:t> </a:t>
                </a:r>
              </a:p>
            </p:txBody>
          </p:sp>
        </mc:Fallback>
      </mc:AlternateContent>
    </p:spTree>
    <p:extLst>
      <p:ext uri="{BB962C8B-B14F-4D97-AF65-F5344CB8AC3E}">
        <p14:creationId xmlns:p14="http://schemas.microsoft.com/office/powerpoint/2010/main" val="18343165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A5512-FBF6-2B18-4C56-1D1CE3941C94}"/>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C4FEE4E9-2CCB-6635-F81B-A20326D38773}"/>
              </a:ext>
            </a:extLst>
          </p:cNvPr>
          <p:cNvSpPr>
            <a:spLocks noGrp="1"/>
          </p:cNvSpPr>
          <p:nvPr>
            <p:ph idx="1"/>
          </p:nvPr>
        </p:nvSpPr>
        <p:spPr/>
        <p:txBody>
          <a:bodyPr>
            <a:normAutofit/>
          </a:bodyPr>
          <a:lstStyle/>
          <a:p>
            <a:r>
              <a:rPr lang="en-US" dirty="0"/>
              <a:t>Suppose that 4 out of 5 dentists recommend </a:t>
            </a:r>
            <a:r>
              <a:rPr lang="en-US" dirty="0" err="1"/>
              <a:t>MintyFresh</a:t>
            </a:r>
            <a:r>
              <a:rPr lang="en-US" dirty="0"/>
              <a:t> toothpaste. Suppose 149 dentists are sampled. </a:t>
            </a:r>
          </a:p>
          <a:p>
            <a:pPr marL="457200" lvl="0" indent="-457200">
              <a:buFont typeface="+mj-lt"/>
              <a:buAutoNum type="alphaLcPeriod"/>
            </a:pPr>
            <a:r>
              <a:rPr lang="en-US" dirty="0"/>
              <a:t>Is the success-failure condition of the Central Limit Theorem satisfied?</a:t>
            </a:r>
          </a:p>
          <a:p>
            <a:pPr marL="457200" indent="-457200">
              <a:buFont typeface="+mj-lt"/>
              <a:buAutoNum type="alphaLcPeriod"/>
            </a:pPr>
            <a:r>
              <a:rPr lang="en-US" dirty="0"/>
              <a:t>From a sample of 149 dentists, how unusual would it be to have more than 125 of them recommend </a:t>
            </a:r>
            <a:r>
              <a:rPr lang="en-US" dirty="0" err="1"/>
              <a:t>MintyFresh</a:t>
            </a:r>
            <a:r>
              <a:rPr lang="en-US" dirty="0"/>
              <a:t> toothpaste?</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5E227364-D7C4-0D5A-9286-718A4E23DD1E}"/>
              </a:ext>
            </a:extLst>
          </p:cNvPr>
          <p:cNvSpPr>
            <a:spLocks noGrp="1"/>
          </p:cNvSpPr>
          <p:nvPr>
            <p:ph type="sldNum" sz="quarter" idx="12"/>
          </p:nvPr>
        </p:nvSpPr>
        <p:spPr/>
        <p:txBody>
          <a:bodyPr/>
          <a:lstStyle/>
          <a:p>
            <a:fld id="{3A98EE3D-8CD1-4C3F-BD1C-C98C9596463C}" type="slidenum">
              <a:rPr lang="en-US" smtClean="0"/>
              <a:t>63</a:t>
            </a:fld>
            <a:endParaRPr lang="en-US" dirty="0"/>
          </a:p>
        </p:txBody>
      </p:sp>
    </p:spTree>
    <p:extLst>
      <p:ext uri="{BB962C8B-B14F-4D97-AF65-F5344CB8AC3E}">
        <p14:creationId xmlns:p14="http://schemas.microsoft.com/office/powerpoint/2010/main" val="22955495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A5512-FBF6-2B18-4C56-1D1CE3941C94}"/>
              </a:ext>
            </a:extLst>
          </p:cNvPr>
          <p:cNvSpPr>
            <a:spLocks noGrp="1"/>
          </p:cNvSpPr>
          <p:nvPr>
            <p:ph type="title"/>
          </p:nvPr>
        </p:nvSpPr>
        <p:spPr/>
        <p:txBody>
          <a:bodyPr/>
          <a:lstStyle/>
          <a:p>
            <a:r>
              <a:rPr lang="en-US" dirty="0"/>
              <a:t>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4FEE4E9-2CCB-6635-F81B-A20326D38773}"/>
                  </a:ext>
                </a:extLst>
              </p:cNvPr>
              <p:cNvSpPr>
                <a:spLocks noGrp="1"/>
              </p:cNvSpPr>
              <p:nvPr>
                <p:ph idx="1"/>
              </p:nvPr>
            </p:nvSpPr>
            <p:spPr/>
            <p:txBody>
              <a:bodyPr>
                <a:normAutofit/>
              </a:bodyPr>
              <a:lstStyle/>
              <a:p>
                <a:pPr marL="457200" lvl="0" indent="-457200">
                  <a:buFont typeface="+mj-lt"/>
                  <a:buAutoNum type="alphaLcPeriod"/>
                </a:pPr>
                <a:r>
                  <a:rPr lang="en-US" dirty="0"/>
                  <a:t>Is the success-failure condition of the Central Limit Theorem satisfied?</a:t>
                </a:r>
              </a:p>
              <a:p>
                <a:pPr marL="0" lvl="0" indent="0">
                  <a:buNone/>
                </a:pPr>
                <a14:m>
                  <m:oMath xmlns:m="http://schemas.openxmlformats.org/officeDocument/2006/math">
                    <m:r>
                      <a:rPr lang="en-US" b="0" i="1" smtClean="0">
                        <a:latin typeface="Cambria Math" panose="02040503050406030204" pitchFamily="18" charset="0"/>
                      </a:rPr>
                      <m:t>𝑛𝑝</m:t>
                    </m:r>
                    <m:r>
                      <a:rPr lang="en-US" b="0" i="1" smtClean="0">
                        <a:latin typeface="Cambria Math" panose="02040503050406030204" pitchFamily="18" charset="0"/>
                      </a:rPr>
                      <m:t>=119.2, </m:t>
                    </m:r>
                    <m:r>
                      <a:rPr lang="en-US" b="0" i="1" smtClean="0">
                        <a:latin typeface="Cambria Math" panose="02040503050406030204" pitchFamily="18" charset="0"/>
                      </a:rPr>
                      <m:t>𝑛𝑞</m:t>
                    </m:r>
                    <m:r>
                      <a:rPr lang="en-US" b="0" i="1" smtClean="0">
                        <a:latin typeface="Cambria Math" panose="02040503050406030204" pitchFamily="18" charset="0"/>
                      </a:rPr>
                      <m:t>=29.8</m:t>
                    </m:r>
                  </m:oMath>
                </a14:m>
                <a:r>
                  <a:rPr lang="en-US" dirty="0"/>
                  <a:t> so yes the condition is satisfied</a:t>
                </a:r>
              </a:p>
              <a:p>
                <a:pPr marL="457200" indent="-457200">
                  <a:buFont typeface="+mj-lt"/>
                  <a:buAutoNum type="alphaLcPeriod" startAt="2"/>
                </a:pPr>
                <a:r>
                  <a:rPr lang="en-US" dirty="0"/>
                  <a:t>From a sample of 149 dentists, how unusual would it be to have more than 125 of them recommend </a:t>
                </a:r>
                <a:r>
                  <a:rPr lang="en-US" dirty="0" err="1"/>
                  <a:t>MintyFresh</a:t>
                </a:r>
                <a:r>
                  <a:rPr lang="en-US" dirty="0"/>
                  <a:t> toothpaste?</a:t>
                </a:r>
              </a:p>
              <a:p>
                <a:pPr marL="0" indent="0">
                  <a:buNone/>
                </a:pPr>
                <a14:m>
                  <m:oMath xmlns:m="http://schemas.openxmlformats.org/officeDocument/2006/math">
                    <m:r>
                      <a:rPr lang="en-US" b="0" i="1" smtClean="0">
                        <a:latin typeface="Cambria Math" panose="02040503050406030204" pitchFamily="18" charset="0"/>
                      </a:rPr>
                      <m:t>𝑁</m:t>
                    </m:r>
                    <m:d>
                      <m:dPr>
                        <m:ctrlPr>
                          <a:rPr lang="en-US" b="0" i="1" smtClean="0">
                            <a:latin typeface="Cambria Math" panose="02040503050406030204" pitchFamily="18" charset="0"/>
                          </a:rPr>
                        </m:ctrlPr>
                      </m:dPr>
                      <m:e>
                        <m:r>
                          <a:rPr lang="en-US" b="0" i="1" smtClean="0">
                            <a:latin typeface="Cambria Math" panose="02040503050406030204" pitchFamily="18" charset="0"/>
                          </a:rPr>
                          <m:t>0.8, 0.0328</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&gt;</m:t>
                        </m:r>
                        <m:f>
                          <m:fPr>
                            <m:ctrlPr>
                              <a:rPr lang="en-US" b="0" i="1" smtClean="0">
                                <a:latin typeface="Cambria Math" panose="02040503050406030204" pitchFamily="18" charset="0"/>
                              </a:rPr>
                            </m:ctrlPr>
                          </m:fPr>
                          <m:num>
                            <m:r>
                              <a:rPr lang="en-US" b="0" i="1" smtClean="0">
                                <a:latin typeface="Cambria Math" panose="02040503050406030204" pitchFamily="18" charset="0"/>
                              </a:rPr>
                              <m:t>125</m:t>
                            </m:r>
                          </m:num>
                          <m:den>
                            <m:r>
                              <a:rPr lang="en-US" b="0" i="1" smtClean="0">
                                <a:latin typeface="Cambria Math" panose="02040503050406030204" pitchFamily="18" charset="0"/>
                              </a:rPr>
                              <m:t>149</m:t>
                            </m:r>
                          </m:den>
                        </m:f>
                      </m:e>
                    </m:d>
                    <m:r>
                      <a:rPr lang="en-US" b="0" i="1" smtClean="0">
                        <a:latin typeface="Cambria Math" panose="02040503050406030204" pitchFamily="18" charset="0"/>
                      </a:rPr>
                      <m:t>=0.1176</m:t>
                    </m:r>
                  </m:oMath>
                </a14:m>
                <a:r>
                  <a:rPr lang="en-US" dirty="0"/>
                  <a:t> </a:t>
                </a:r>
              </a:p>
              <a:p>
                <a:pPr marL="0" indent="0">
                  <a:buNone/>
                </a:pPr>
                <a:endParaRPr lang="en-US" dirty="0"/>
              </a:p>
              <a:p>
                <a:endParaRPr lang="en-US" dirty="0"/>
              </a:p>
              <a:p>
                <a:pPr marL="0" indent="0">
                  <a:buNone/>
                </a:pPr>
                <a:endParaRPr lang="en-US" dirty="0"/>
              </a:p>
            </p:txBody>
          </p:sp>
        </mc:Choice>
        <mc:Fallback>
          <p:sp>
            <p:nvSpPr>
              <p:cNvPr id="3" name="Content Placeholder 2">
                <a:extLst>
                  <a:ext uri="{FF2B5EF4-FFF2-40B4-BE49-F238E27FC236}">
                    <a16:creationId xmlns:a16="http://schemas.microsoft.com/office/drawing/2014/main" id="{C4FEE4E9-2CCB-6635-F81B-A20326D38773}"/>
                  </a:ext>
                </a:extLst>
              </p:cNvPr>
              <p:cNvSpPr>
                <a:spLocks noGrp="1" noRot="1" noChangeAspect="1" noMove="1" noResize="1" noEditPoints="1" noAdjustHandles="1" noChangeArrowheads="1" noChangeShapeType="1" noTextEdit="1"/>
              </p:cNvSpPr>
              <p:nvPr>
                <p:ph idx="1"/>
              </p:nvPr>
            </p:nvSpPr>
            <p:spPr>
              <a:blipFill>
                <a:blip r:embed="rId2"/>
                <a:stretch>
                  <a:fillRect l="-1394"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E227364-D7C4-0D5A-9286-718A4E23DD1E}"/>
              </a:ext>
            </a:extLst>
          </p:cNvPr>
          <p:cNvSpPr>
            <a:spLocks noGrp="1"/>
          </p:cNvSpPr>
          <p:nvPr>
            <p:ph type="sldNum" sz="quarter" idx="12"/>
          </p:nvPr>
        </p:nvSpPr>
        <p:spPr/>
        <p:txBody>
          <a:bodyPr/>
          <a:lstStyle/>
          <a:p>
            <a:fld id="{3A98EE3D-8CD1-4C3F-BD1C-C98C9596463C}" type="slidenum">
              <a:rPr lang="en-US" smtClean="0"/>
              <a:t>64</a:t>
            </a:fld>
            <a:endParaRPr lang="en-US" dirty="0"/>
          </a:p>
        </p:txBody>
      </p:sp>
    </p:spTree>
    <p:extLst>
      <p:ext uri="{BB962C8B-B14F-4D97-AF65-F5344CB8AC3E}">
        <p14:creationId xmlns:p14="http://schemas.microsoft.com/office/powerpoint/2010/main" val="2659222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259E-4B3A-53A8-849C-03C66A92B9AD}"/>
              </a:ext>
            </a:extLst>
          </p:cNvPr>
          <p:cNvSpPr>
            <a:spLocks noGrp="1"/>
          </p:cNvSpPr>
          <p:nvPr>
            <p:ph type="title"/>
          </p:nvPr>
        </p:nvSpPr>
        <p:spPr/>
        <p:txBody>
          <a:bodyPr/>
          <a:lstStyle/>
          <a:p>
            <a:r>
              <a:rPr lang="en-US" dirty="0"/>
              <a:t>Section 7.1</a:t>
            </a:r>
          </a:p>
        </p:txBody>
      </p:sp>
      <p:sp>
        <p:nvSpPr>
          <p:cNvPr id="3" name="Text Placeholder 2">
            <a:extLst>
              <a:ext uri="{FF2B5EF4-FFF2-40B4-BE49-F238E27FC236}">
                <a16:creationId xmlns:a16="http://schemas.microsoft.com/office/drawing/2014/main" id="{04817B6C-6ED3-C28B-EFCA-25836CE5E0D8}"/>
              </a:ext>
            </a:extLst>
          </p:cNvPr>
          <p:cNvSpPr>
            <a:spLocks noGrp="1"/>
          </p:cNvSpPr>
          <p:nvPr>
            <p:ph type="body" idx="1"/>
          </p:nvPr>
        </p:nvSpPr>
        <p:spPr/>
        <p:txBody>
          <a:bodyPr/>
          <a:lstStyle/>
          <a:p>
            <a:r>
              <a:rPr lang="en-US" dirty="0"/>
              <a:t>The Central Limit Theorem for Sample Means (Averages)</a:t>
            </a:r>
          </a:p>
        </p:txBody>
      </p:sp>
      <p:sp>
        <p:nvSpPr>
          <p:cNvPr id="4" name="Slide Number Placeholder 3">
            <a:extLst>
              <a:ext uri="{FF2B5EF4-FFF2-40B4-BE49-F238E27FC236}">
                <a16:creationId xmlns:a16="http://schemas.microsoft.com/office/drawing/2014/main" id="{6659BA4D-C561-21AE-3D45-2E3E3C7F55DA}"/>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4089870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A44EC-6C66-70F2-107F-3A0ADCF9B48B}"/>
              </a:ext>
            </a:extLst>
          </p:cNvPr>
          <p:cNvSpPr>
            <a:spLocks noGrp="1"/>
          </p:cNvSpPr>
          <p:nvPr>
            <p:ph type="title"/>
          </p:nvPr>
        </p:nvSpPr>
        <p:spPr/>
        <p:txBody>
          <a:bodyPr/>
          <a:lstStyle/>
          <a:p>
            <a:r>
              <a:rPr lang="en-US" dirty="0"/>
              <a:t>The Central Limit Theorem for </a:t>
            </a:r>
            <a:br>
              <a:rPr lang="en-US" dirty="0"/>
            </a:br>
            <a:r>
              <a:rPr lang="en-US" dirty="0"/>
              <a:t>Sample Means (Averages)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CE00CD3-6891-7D29-860D-B05B0EFAB480}"/>
                  </a:ext>
                </a:extLst>
              </p:cNvPr>
              <p:cNvSpPr>
                <a:spLocks noGrp="1"/>
              </p:cNvSpPr>
              <p:nvPr>
                <p:ph idx="1"/>
              </p:nvPr>
            </p:nvSpPr>
            <p:spPr/>
            <p:txBody>
              <a:bodyPr>
                <a:normAutofit/>
              </a:bodyPr>
              <a:lstStyle/>
              <a:p>
                <a:pPr>
                  <a:buFont typeface="Arial" panose="020B0604020202020204" pitchFamily="34" charset="0"/>
                  <a:buChar char="•"/>
                </a:pPr>
                <a:r>
                  <a:rPr lang="en-US" sz="2800" dirty="0"/>
                  <a:t>Suppose </a:t>
                </a:r>
                <a:r>
                  <a:rPr lang="en-US" sz="2800" i="1" dirty="0"/>
                  <a:t>X </a:t>
                </a:r>
                <a:r>
                  <a:rPr lang="en-US" sz="2800" dirty="0"/>
                  <a:t>is a random variable with a distribution that may be known or unknown (it can be any distribution). </a:t>
                </a:r>
              </a:p>
              <a:p>
                <a:pPr>
                  <a:buFont typeface="Arial" panose="020B0604020202020204" pitchFamily="34" charset="0"/>
                  <a:buChar char="•"/>
                </a:pPr>
                <a:r>
                  <a:rPr lang="en-US" sz="2800" dirty="0"/>
                  <a:t>Keep the mentality that we have all the possible data for X to compute the mean and standard deviation.</a:t>
                </a:r>
              </a:p>
              <a:p>
                <a:pPr>
                  <a:buFont typeface="Arial" panose="020B0604020202020204" pitchFamily="34" charset="0"/>
                  <a:buChar char="•"/>
                </a:pPr>
                <a:r>
                  <a:rPr lang="en-US" sz="2800" dirty="0"/>
                  <a:t>Using a subscript that matches the random variable, suppose:</a:t>
                </a:r>
              </a:p>
              <a:p>
                <a:pPr lvl="1">
                  <a:buFont typeface="Arial" panose="020B0604020202020204" pitchFamily="34" charset="0"/>
                  <a:buChar char="•"/>
                </a:pPr>
                <a:r>
                  <a:rPr lang="en-US" sz="2600" i="1" dirty="0" err="1"/>
                  <a:t>μ</a:t>
                </a:r>
                <a:r>
                  <a:rPr lang="en-US" sz="2600" i="1" baseline="-25000" dirty="0" err="1"/>
                  <a:t>X</a:t>
                </a:r>
                <a:r>
                  <a:rPr lang="en-US" sz="2600" i="1" dirty="0"/>
                  <a:t> </a:t>
                </a:r>
                <a:r>
                  <a:rPr lang="en-US" sz="2600" dirty="0"/>
                  <a:t>= the mean of </a:t>
                </a:r>
                <a:r>
                  <a:rPr lang="en-US" sz="2600" i="1" dirty="0"/>
                  <a:t>X (usually we just call this </a:t>
                </a:r>
                <a14:m>
                  <m:oMath xmlns:m="http://schemas.openxmlformats.org/officeDocument/2006/math">
                    <m:r>
                      <a:rPr lang="en-US" sz="2600" b="0" i="1" smtClean="0">
                        <a:latin typeface="Cambria Math" panose="02040503050406030204" pitchFamily="18" charset="0"/>
                      </a:rPr>
                      <m:t>𝜇</m:t>
                    </m:r>
                    <m:r>
                      <a:rPr lang="en-US" sz="2600" b="0" i="1" smtClean="0">
                        <a:latin typeface="Cambria Math" panose="02040503050406030204" pitchFamily="18" charset="0"/>
                      </a:rPr>
                      <m:t>)</m:t>
                    </m:r>
                  </m:oMath>
                </a14:m>
                <a:endParaRPr lang="en-US" sz="2600" i="1" dirty="0"/>
              </a:p>
              <a:p>
                <a:pPr lvl="1">
                  <a:buFont typeface="Arial" panose="020B0604020202020204" pitchFamily="34" charset="0"/>
                  <a:buChar char="•"/>
                </a:pPr>
                <a:r>
                  <a:rPr lang="en-US" sz="2600" i="1" dirty="0" err="1"/>
                  <a:t>σ</a:t>
                </a:r>
                <a:r>
                  <a:rPr lang="en-US" sz="2600" i="1" baseline="-25000" dirty="0" err="1"/>
                  <a:t>X</a:t>
                </a:r>
                <a:r>
                  <a:rPr lang="en-US" sz="2600" i="1" dirty="0"/>
                  <a:t> </a:t>
                </a:r>
                <a:r>
                  <a:rPr lang="en-US" sz="2600" dirty="0"/>
                  <a:t>= the standard deviation of </a:t>
                </a:r>
                <a:r>
                  <a:rPr lang="en-US" sz="2600" i="1" dirty="0"/>
                  <a:t>X (usually we just call this </a:t>
                </a:r>
                <a14:m>
                  <m:oMath xmlns:m="http://schemas.openxmlformats.org/officeDocument/2006/math">
                    <m:r>
                      <a:rPr lang="en-US" sz="2600" b="0" i="1" smtClean="0">
                        <a:latin typeface="Cambria Math" panose="02040503050406030204" pitchFamily="18" charset="0"/>
                      </a:rPr>
                      <m:t>𝜎</m:t>
                    </m:r>
                    <m:r>
                      <a:rPr lang="en-US" sz="2600" b="0" i="1" smtClean="0">
                        <a:latin typeface="Cambria Math" panose="02040503050406030204" pitchFamily="18" charset="0"/>
                      </a:rPr>
                      <m:t>) </m:t>
                    </m:r>
                  </m:oMath>
                </a14:m>
                <a:endParaRPr lang="en-US" sz="2600" i="1" dirty="0"/>
              </a:p>
            </p:txBody>
          </p:sp>
        </mc:Choice>
        <mc:Fallback>
          <p:sp>
            <p:nvSpPr>
              <p:cNvPr id="3" name="Content Placeholder 2">
                <a:extLst>
                  <a:ext uri="{FF2B5EF4-FFF2-40B4-BE49-F238E27FC236}">
                    <a16:creationId xmlns:a16="http://schemas.microsoft.com/office/drawing/2014/main" id="{9CE00CD3-6891-7D29-860D-B05B0EFAB480}"/>
                  </a:ext>
                </a:extLst>
              </p:cNvPr>
              <p:cNvSpPr>
                <a:spLocks noGrp="1" noRot="1" noChangeAspect="1" noMove="1" noResize="1" noEditPoints="1" noAdjustHandles="1" noChangeArrowheads="1" noChangeShapeType="1" noTextEdit="1"/>
              </p:cNvSpPr>
              <p:nvPr>
                <p:ph idx="1"/>
              </p:nvPr>
            </p:nvSpPr>
            <p:spPr>
              <a:blipFill>
                <a:blip r:embed="rId2"/>
                <a:stretch>
                  <a:fillRect l="-2000" t="-1459" b="-291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526E71B-7E31-C10E-35CD-0A6FB62F42A6}"/>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372017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38AE2-9AA8-CA46-84FC-9D648CF698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DD96A4-B819-6958-4A34-59CE203470F8}"/>
              </a:ext>
            </a:extLst>
          </p:cNvPr>
          <p:cNvSpPr>
            <a:spLocks noGrp="1"/>
          </p:cNvSpPr>
          <p:nvPr>
            <p:ph type="title"/>
          </p:nvPr>
        </p:nvSpPr>
        <p:spPr/>
        <p:txBody>
          <a:bodyPr/>
          <a:lstStyle/>
          <a:p>
            <a:r>
              <a:rPr lang="en-US" dirty="0"/>
              <a:t>The Central Limit Theorem for </a:t>
            </a:r>
            <a:br>
              <a:rPr lang="en-US" dirty="0"/>
            </a:br>
            <a:r>
              <a:rPr lang="en-US" dirty="0"/>
              <a:t>Sample Means (Averages), Cont.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DE16086-E137-4857-F808-237809D7E881}"/>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US" sz="2800" dirty="0"/>
                  <a:t>If you draw random samples of size </a:t>
                </a:r>
                <a:r>
                  <a:rPr lang="en-US" sz="2800" i="1" dirty="0"/>
                  <a:t>n</a:t>
                </a:r>
                <a:r>
                  <a:rPr lang="en-US" sz="2800" dirty="0"/>
                  <a:t>, then as </a:t>
                </a:r>
                <a:r>
                  <a:rPr lang="en-US" sz="2800" i="1" dirty="0"/>
                  <a:t>n </a:t>
                </a:r>
                <a:r>
                  <a:rPr lang="en-US" sz="2800" dirty="0"/>
                  <a:t>increases, the random variable </a:t>
                </a:r>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panose="02040503050406030204" pitchFamily="18" charset="0"/>
                          </a:rPr>
                          <m:t>𝑋</m:t>
                        </m:r>
                      </m:e>
                    </m:acc>
                  </m:oMath>
                </a14:m>
                <a:r>
                  <a:rPr lang="en-US" sz="2800" dirty="0"/>
                  <a:t> which consists of </a:t>
                </a:r>
                <a:r>
                  <a:rPr lang="en-US" sz="2800" b="1" dirty="0"/>
                  <a:t>sample means</a:t>
                </a:r>
                <a:r>
                  <a:rPr lang="en-US" sz="2800" dirty="0"/>
                  <a:t>, tends to be </a:t>
                </a:r>
                <a:r>
                  <a:rPr lang="en-US" sz="2800" b="1" dirty="0"/>
                  <a:t>normally distributed </a:t>
                </a:r>
                <a:r>
                  <a:rPr lang="en-US" sz="2800" dirty="0"/>
                  <a:t>and </a:t>
                </a:r>
                <a14:m>
                  <m:oMath xmlns:m="http://schemas.openxmlformats.org/officeDocument/2006/math">
                    <m:acc>
                      <m:accPr>
                        <m:chr m:val="̅"/>
                        <m:ctrlPr>
                          <a:rPr lang="en-US" sz="2800" b="0" i="1" smtClean="0">
                            <a:latin typeface="Cambria Math" panose="02040503050406030204" pitchFamily="18" charset="0"/>
                          </a:rPr>
                        </m:ctrlPr>
                      </m:accPr>
                      <m:e>
                        <m:r>
                          <a:rPr lang="en-US" sz="2800" b="0" i="1" smtClean="0">
                            <a:latin typeface="Cambria Math" panose="02040503050406030204" pitchFamily="18" charset="0"/>
                          </a:rPr>
                          <m:t>𝑋</m:t>
                        </m:r>
                      </m:e>
                    </m:acc>
                  </m:oMath>
                </a14:m>
                <a:r>
                  <a:rPr lang="en-US" sz="2800" dirty="0"/>
                  <a:t> ~ </a:t>
                </a:r>
                <a:r>
                  <a:rPr lang="en-US" sz="2800" i="1" dirty="0"/>
                  <a:t>N</a:t>
                </a:r>
                <a:r>
                  <a:rPr lang="en-US" sz="2800" dirty="0"/>
                  <a:t>(</a:t>
                </a:r>
                <a:r>
                  <a:rPr lang="en-US" sz="2800" i="1" dirty="0"/>
                  <a:t>μ</a:t>
                </a:r>
                <a:r>
                  <a:rPr lang="en-US" sz="2800" i="1" baseline="-25000" dirty="0"/>
                  <a:t>X</a:t>
                </a:r>
                <a:r>
                  <a:rPr lang="en-US" sz="2800" dirty="0"/>
                  <a:t>, </a:t>
                </a:r>
                <a:r>
                  <a:rPr lang="en-US" sz="2800" i="1" dirty="0"/>
                  <a:t>σ</a:t>
                </a:r>
                <a:r>
                  <a:rPr lang="en-US" sz="2800" i="1" baseline="-25000" dirty="0"/>
                  <a:t>X</a:t>
                </a:r>
                <a:r>
                  <a:rPr lang="en-US" sz="2800" dirty="0"/>
                  <a:t>/</a:t>
                </a:r>
                <a14:m>
                  <m:oMath xmlns:m="http://schemas.openxmlformats.org/officeDocument/2006/math">
                    <m:rad>
                      <m:radPr>
                        <m:degHide m:val="on"/>
                        <m:ctrlPr>
                          <a:rPr lang="en-US" sz="2800" i="1" smtClean="0">
                            <a:latin typeface="Cambria Math" panose="02040503050406030204" pitchFamily="18" charset="0"/>
                          </a:rPr>
                        </m:ctrlPr>
                      </m:radPr>
                      <m:deg/>
                      <m:e>
                        <m:r>
                          <a:rPr lang="en-US" sz="2800" b="0" i="1" smtClean="0">
                            <a:latin typeface="Cambria Math" panose="02040503050406030204" pitchFamily="18" charset="0"/>
                          </a:rPr>
                          <m:t>𝑛</m:t>
                        </m:r>
                      </m:e>
                    </m:rad>
                  </m:oMath>
                </a14:m>
                <a:r>
                  <a:rPr lang="en-US" sz="2800" dirty="0"/>
                  <a:t>)</a:t>
                </a:r>
              </a:p>
              <a:p>
                <a:pPr marL="0" indent="0">
                  <a:buNone/>
                </a:pPr>
                <a:r>
                  <a:rPr lang="en-US" sz="2800" i="1" dirty="0"/>
                  <a:t>	</a:t>
                </a:r>
                <a:r>
                  <a:rPr lang="en-US" sz="2800" i="1" dirty="0" err="1"/>
                  <a:t>σ</a:t>
                </a:r>
                <a:r>
                  <a:rPr lang="en-US" sz="2800" i="1" baseline="-25000" dirty="0" err="1"/>
                  <a:t>X</a:t>
                </a:r>
                <a:r>
                  <a:rPr lang="en-US" sz="2800" dirty="0"/>
                  <a:t>/</a:t>
                </a:r>
                <a14:m>
                  <m:oMath xmlns:m="http://schemas.openxmlformats.org/officeDocument/2006/math">
                    <m:rad>
                      <m:radPr>
                        <m:degHide m:val="on"/>
                        <m:ctrlPr>
                          <a:rPr lang="en-US" sz="2800" i="1">
                            <a:latin typeface="Cambria Math" panose="02040503050406030204" pitchFamily="18" charset="0"/>
                          </a:rPr>
                        </m:ctrlPr>
                      </m:radPr>
                      <m:deg/>
                      <m:e>
                        <m:r>
                          <a:rPr lang="en-US" sz="2800" i="1">
                            <a:latin typeface="Cambria Math" panose="02040503050406030204" pitchFamily="18" charset="0"/>
                          </a:rPr>
                          <m:t>𝑛</m:t>
                        </m:r>
                      </m:e>
                    </m:rad>
                  </m:oMath>
                </a14:m>
                <a:r>
                  <a:rPr lang="en-US" sz="2800" dirty="0"/>
                  <a:t>  is called the </a:t>
                </a:r>
                <a:r>
                  <a:rPr lang="en-US" sz="2800" b="1" dirty="0"/>
                  <a:t>standard error of the mean.</a:t>
                </a:r>
              </a:p>
              <a:p>
                <a:pPr>
                  <a:buFont typeface="Arial" panose="020B0604020202020204" pitchFamily="34" charset="0"/>
                  <a:buChar char="•"/>
                </a:pPr>
                <a:r>
                  <a:rPr lang="en-US" sz="2800" dirty="0"/>
                  <a:t>The </a:t>
                </a:r>
                <a:r>
                  <a:rPr lang="en-US" sz="2800" b="1" dirty="0"/>
                  <a:t>central limit theorem for sample means </a:t>
                </a:r>
                <a:r>
                  <a:rPr lang="en-US" sz="2800" dirty="0"/>
                  <a:t>says that if you keep drawing larger and larger samples and </a:t>
                </a:r>
                <a:r>
                  <a:rPr lang="en-US" sz="2800" b="1" dirty="0"/>
                  <a:t>calculating their means, </a:t>
                </a:r>
                <a:r>
                  <a:rPr lang="en-US" sz="2800" dirty="0"/>
                  <a:t>the sample means form their own </a:t>
                </a:r>
                <a:r>
                  <a:rPr lang="en-US" sz="2800" b="1" dirty="0"/>
                  <a:t>normal distribution </a:t>
                </a:r>
                <a:r>
                  <a:rPr lang="en-US" sz="2800" dirty="0"/>
                  <a:t>(the sampling distribution). </a:t>
                </a:r>
              </a:p>
            </p:txBody>
          </p:sp>
        </mc:Choice>
        <mc:Fallback xmlns="">
          <p:sp>
            <p:nvSpPr>
              <p:cNvPr id="3" name="Content Placeholder 2">
                <a:extLst>
                  <a:ext uri="{FF2B5EF4-FFF2-40B4-BE49-F238E27FC236}">
                    <a16:creationId xmlns:a16="http://schemas.microsoft.com/office/drawing/2014/main" id="{2DE16086-E137-4857-F808-237809D7E881}"/>
                  </a:ext>
                </a:extLst>
              </p:cNvPr>
              <p:cNvSpPr>
                <a:spLocks noGrp="1" noRot="1" noChangeAspect="1" noMove="1" noResize="1" noEditPoints="1" noAdjustHandles="1" noChangeArrowheads="1" noChangeShapeType="1" noTextEdit="1"/>
              </p:cNvSpPr>
              <p:nvPr>
                <p:ph idx="1"/>
              </p:nvPr>
            </p:nvSpPr>
            <p:spPr>
              <a:blipFill>
                <a:blip r:embed="rId2"/>
                <a:stretch>
                  <a:fillRect l="-1818" t="-1297" r="-1818" b="-48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38C7972-E673-6A65-0703-033F747A5CEE}"/>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948009289"/>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3F7EDC-E5B4-4BBC-9D2A-CBE6D46C37A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Statistics focus</Template>
  <TotalTime>24893</TotalTime>
  <Words>4384</Words>
  <Application>Microsoft Office PowerPoint</Application>
  <PresentationFormat>Widescreen</PresentationFormat>
  <Paragraphs>319</Paragraphs>
  <Slides>64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64</vt:i4>
      </vt:variant>
    </vt:vector>
  </HeadingPairs>
  <TitlesOfParts>
    <vt:vector size="73" baseType="lpstr">
      <vt:lpstr>Aptos</vt:lpstr>
      <vt:lpstr>Arial</vt:lpstr>
      <vt:lpstr>Bookman Old Style</vt:lpstr>
      <vt:lpstr>Calibri</vt:lpstr>
      <vt:lpstr>Cambria Math</vt:lpstr>
      <vt:lpstr>Franklin Gothic Book</vt:lpstr>
      <vt:lpstr>Neue Helvetica W01</vt:lpstr>
      <vt:lpstr>Times New Roman</vt:lpstr>
      <vt:lpstr>Custom</vt:lpstr>
      <vt:lpstr>Chapter 7 The Central Limit Theorem</vt:lpstr>
      <vt:lpstr>Objectives</vt:lpstr>
      <vt:lpstr>The Central Limit Theorem is one of the most powerful and useful ideas in all of statistics.</vt:lpstr>
      <vt:lpstr>The Central Limit Theorem</vt:lpstr>
      <vt:lpstr>The Central Limit Theorem (cont.)</vt:lpstr>
      <vt:lpstr>The astounding result is that it does not matter what the distribution of the original population is, or whether you even need to know it. The important fact is that the distribution of sample means tend to follow the normal distribution.</vt:lpstr>
      <vt:lpstr>Section 7.1</vt:lpstr>
      <vt:lpstr>The Central Limit Theorem for  Sample Means (Averages)</vt:lpstr>
      <vt:lpstr>The Central Limit Theorem for  Sample Means (Averages), Cont.</vt:lpstr>
      <vt:lpstr>Notice There is A Difference In Notation Now!</vt:lpstr>
      <vt:lpstr>The Central Limit Theorem focuses on the sampling distribution of means. </vt:lpstr>
      <vt:lpstr>It is crucial that you understand the differences between a population distribution versus a sampling distribution of means.</vt:lpstr>
      <vt:lpstr>Refer to the Excel Lab to see an example of how the Central Limit Theorem works!</vt:lpstr>
      <vt:lpstr>The Difference Graphically</vt:lpstr>
      <vt:lpstr>On the Population Distribution</vt:lpstr>
      <vt:lpstr>On the Sampling Distribution</vt:lpstr>
      <vt:lpstr>The Central Limit Theorem works with any type of data distribution</vt:lpstr>
      <vt:lpstr>Examples with a Uniform Distribution</vt:lpstr>
      <vt:lpstr>Examples with a Skewed Distribution</vt:lpstr>
      <vt:lpstr>On the Sampling Distribution</vt:lpstr>
      <vt:lpstr>Different Sample Sizes</vt:lpstr>
      <vt:lpstr>Formula Comparison</vt:lpstr>
      <vt:lpstr>The Significance</vt:lpstr>
      <vt:lpstr>Example</vt:lpstr>
      <vt:lpstr>Example - Answers</vt:lpstr>
      <vt:lpstr>Example - Answers</vt:lpstr>
      <vt:lpstr>Example</vt:lpstr>
      <vt:lpstr>Example - Answers</vt:lpstr>
      <vt:lpstr>Example</vt:lpstr>
      <vt:lpstr>Example - Answers</vt:lpstr>
      <vt:lpstr>Section 7.2</vt:lpstr>
      <vt:lpstr>The Central Limit Theorem for  Sums</vt:lpstr>
      <vt:lpstr>Let’s Revisit Our Excel Central Limit Theorem Experiment</vt:lpstr>
      <vt:lpstr>Formula Comparison</vt:lpstr>
      <vt:lpstr>Example</vt:lpstr>
      <vt:lpstr>Example - Answers</vt:lpstr>
      <vt:lpstr>Example - Answers</vt:lpstr>
      <vt:lpstr>Example</vt:lpstr>
      <vt:lpstr>Example - Answers</vt:lpstr>
      <vt:lpstr>Example</vt:lpstr>
      <vt:lpstr>Example - Answers</vt:lpstr>
      <vt:lpstr>Section 7.3</vt:lpstr>
      <vt:lpstr>The Law of Large Numbers</vt:lpstr>
      <vt:lpstr>The Law of Large Numbers and The Central Limit Theorem</vt:lpstr>
      <vt:lpstr>Example</vt:lpstr>
      <vt:lpstr>Example - Answers</vt:lpstr>
      <vt:lpstr>Example</vt:lpstr>
      <vt:lpstr>Example - Answers</vt:lpstr>
      <vt:lpstr>Example</vt:lpstr>
      <vt:lpstr>Example - Answers</vt:lpstr>
      <vt:lpstr>Example</vt:lpstr>
      <vt:lpstr>Example - Answers</vt:lpstr>
      <vt:lpstr>The Central Limit Theorem and Proportions</vt:lpstr>
      <vt:lpstr>So Far We’ve Seen …</vt:lpstr>
      <vt:lpstr>On Using Proportions</vt:lpstr>
      <vt:lpstr>From the Normal Distribution to the Binomial Distribution</vt:lpstr>
      <vt:lpstr>Notes on Formulas</vt:lpstr>
      <vt:lpstr>Once again, we can look at our simulation to see how this works with proportions</vt:lpstr>
      <vt:lpstr>With Graphs</vt:lpstr>
      <vt:lpstr>Formula Comparison for Proportions</vt:lpstr>
      <vt:lpstr>Example</vt:lpstr>
      <vt:lpstr>Example - Answers</vt:lpstr>
      <vt:lpstr>Example</vt:lpstr>
      <vt:lpstr>Example -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Hill, Jen</cp:lastModifiedBy>
  <cp:revision>16</cp:revision>
  <dcterms:created xsi:type="dcterms:W3CDTF">2025-02-12T15:23:18Z</dcterms:created>
  <dcterms:modified xsi:type="dcterms:W3CDTF">2026-02-21T17:35:30Z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