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8"/>
  </p:notesMasterIdLst>
  <p:sldIdLst>
    <p:sldId id="298" r:id="rId5"/>
    <p:sldId id="299" r:id="rId6"/>
    <p:sldId id="300" r:id="rId7"/>
    <p:sldId id="302" r:id="rId8"/>
    <p:sldId id="301" r:id="rId9"/>
    <p:sldId id="426" r:id="rId10"/>
    <p:sldId id="376" r:id="rId11"/>
    <p:sldId id="303" r:id="rId12"/>
    <p:sldId id="427" r:id="rId13"/>
    <p:sldId id="304" r:id="rId14"/>
    <p:sldId id="305" r:id="rId15"/>
    <p:sldId id="306" r:id="rId16"/>
    <p:sldId id="391" r:id="rId17"/>
    <p:sldId id="307" r:id="rId18"/>
    <p:sldId id="308" r:id="rId19"/>
    <p:sldId id="309" r:id="rId20"/>
    <p:sldId id="310" r:id="rId21"/>
    <p:sldId id="311" r:id="rId22"/>
    <p:sldId id="312" r:id="rId23"/>
    <p:sldId id="313" r:id="rId24"/>
    <p:sldId id="314" r:id="rId25"/>
    <p:sldId id="317" r:id="rId26"/>
    <p:sldId id="318" r:id="rId27"/>
    <p:sldId id="319" r:id="rId28"/>
    <p:sldId id="320" r:id="rId29"/>
    <p:sldId id="321" r:id="rId30"/>
    <p:sldId id="322" r:id="rId31"/>
    <p:sldId id="315" r:id="rId32"/>
    <p:sldId id="316" r:id="rId33"/>
    <p:sldId id="323" r:id="rId34"/>
    <p:sldId id="379" r:id="rId35"/>
    <p:sldId id="380" r:id="rId36"/>
    <p:sldId id="381" r:id="rId37"/>
    <p:sldId id="434" r:id="rId38"/>
    <p:sldId id="435" r:id="rId39"/>
    <p:sldId id="382" r:id="rId40"/>
    <p:sldId id="383" r:id="rId41"/>
    <p:sldId id="385" r:id="rId42"/>
    <p:sldId id="386" r:id="rId43"/>
    <p:sldId id="388" r:id="rId44"/>
    <p:sldId id="428" r:id="rId45"/>
    <p:sldId id="390" r:id="rId46"/>
    <p:sldId id="389" r:id="rId47"/>
    <p:sldId id="411" r:id="rId48"/>
    <p:sldId id="412" r:id="rId49"/>
    <p:sldId id="413" r:id="rId50"/>
    <p:sldId id="429" r:id="rId51"/>
    <p:sldId id="414" r:id="rId52"/>
    <p:sldId id="415" r:id="rId53"/>
    <p:sldId id="416" r:id="rId54"/>
    <p:sldId id="417" r:id="rId55"/>
    <p:sldId id="418" r:id="rId56"/>
    <p:sldId id="419" r:id="rId57"/>
    <p:sldId id="420" r:id="rId58"/>
    <p:sldId id="421" r:id="rId59"/>
    <p:sldId id="422" r:id="rId60"/>
    <p:sldId id="423" r:id="rId61"/>
    <p:sldId id="424" r:id="rId62"/>
    <p:sldId id="425" r:id="rId63"/>
    <p:sldId id="430" r:id="rId64"/>
    <p:sldId id="431" r:id="rId65"/>
    <p:sldId id="432" r:id="rId66"/>
    <p:sldId id="433" r:id="rId6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7488" autoAdjust="0"/>
    <p:restoredTop sz="94619" autoAdjust="0"/>
  </p:normalViewPr>
  <p:slideViewPr>
    <p:cSldViewPr snapToGrid="0">
      <p:cViewPr>
        <p:scale>
          <a:sx n="79" d="100"/>
          <a:sy n="79" d="100"/>
        </p:scale>
        <p:origin x="57" y="42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 Hill" userId="658e50c14590eeee" providerId="LiveId" clId="{FFF04D5C-AC86-4ABA-96F5-91E55BAD86B4}"/>
    <pc:docChg chg="undo custSel addSld delSld modSld sldOrd">
      <pc:chgData name="Jen Hill" userId="658e50c14590eeee" providerId="LiveId" clId="{FFF04D5C-AC86-4ABA-96F5-91E55BAD86B4}" dt="2026-03-08T20:17:44.026" v="2608"/>
      <pc:docMkLst>
        <pc:docMk/>
      </pc:docMkLst>
      <pc:sldChg chg="ord">
        <pc:chgData name="Jen Hill" userId="658e50c14590eeee" providerId="LiveId" clId="{FFF04D5C-AC86-4ABA-96F5-91E55BAD86B4}" dt="2026-03-08T19:06:32.755" v="3"/>
        <pc:sldMkLst>
          <pc:docMk/>
          <pc:sldMk cId="4089870093" sldId="300"/>
        </pc:sldMkLst>
      </pc:sldChg>
      <pc:sldChg chg="modSp mod">
        <pc:chgData name="Jen Hill" userId="658e50c14590eeee" providerId="LiveId" clId="{FFF04D5C-AC86-4ABA-96F5-91E55BAD86B4}" dt="2026-03-08T19:10:07.614" v="515" actId="20577"/>
        <pc:sldMkLst>
          <pc:docMk/>
          <pc:sldMk cId="1371581801" sldId="301"/>
        </pc:sldMkLst>
        <pc:spChg chg="mod">
          <ac:chgData name="Jen Hill" userId="658e50c14590eeee" providerId="LiveId" clId="{FFF04D5C-AC86-4ABA-96F5-91E55BAD86B4}" dt="2026-03-08T19:10:07.614" v="515" actId="20577"/>
          <ac:spMkLst>
            <pc:docMk/>
            <pc:sldMk cId="1371581801" sldId="301"/>
            <ac:spMk id="3" creationId="{43662A5B-D07D-CB74-06A7-7C33C28BD0A6}"/>
          </ac:spMkLst>
        </pc:spChg>
      </pc:sldChg>
      <pc:sldChg chg="modSp mod ord">
        <pc:chgData name="Jen Hill" userId="658e50c14590eeee" providerId="LiveId" clId="{FFF04D5C-AC86-4ABA-96F5-91E55BAD86B4}" dt="2026-03-08T19:20:55.063" v="1281" actId="20577"/>
        <pc:sldMkLst>
          <pc:docMk/>
          <pc:sldMk cId="1814315099" sldId="304"/>
        </pc:sldMkLst>
        <pc:spChg chg="mod">
          <ac:chgData name="Jen Hill" userId="658e50c14590eeee" providerId="LiveId" clId="{FFF04D5C-AC86-4ABA-96F5-91E55BAD86B4}" dt="2026-03-08T19:20:55.063" v="1281" actId="20577"/>
          <ac:spMkLst>
            <pc:docMk/>
            <pc:sldMk cId="1814315099" sldId="304"/>
            <ac:spMk id="3" creationId="{461BC199-EF5A-AD1B-DD68-23BA7CEAA28E}"/>
          </ac:spMkLst>
        </pc:spChg>
      </pc:sldChg>
      <pc:sldChg chg="modSp ord">
        <pc:chgData name="Jen Hill" userId="658e50c14590eeee" providerId="LiveId" clId="{FFF04D5C-AC86-4ABA-96F5-91E55BAD86B4}" dt="2026-03-08T19:18:12.295" v="1242" actId="6549"/>
        <pc:sldMkLst>
          <pc:docMk/>
          <pc:sldMk cId="4083804269" sldId="305"/>
        </pc:sldMkLst>
        <pc:spChg chg="mod">
          <ac:chgData name="Jen Hill" userId="658e50c14590eeee" providerId="LiveId" clId="{FFF04D5C-AC86-4ABA-96F5-91E55BAD86B4}" dt="2026-03-08T19:18:12.295" v="1242" actId="6549"/>
          <ac:spMkLst>
            <pc:docMk/>
            <pc:sldMk cId="4083804269" sldId="305"/>
            <ac:spMk id="3" creationId="{6AADC527-203D-0042-AAEF-1636AD4B95CA}"/>
          </ac:spMkLst>
        </pc:spChg>
      </pc:sldChg>
      <pc:sldChg chg="modSp mod">
        <pc:chgData name="Jen Hill" userId="658e50c14590eeee" providerId="LiveId" clId="{FFF04D5C-AC86-4ABA-96F5-91E55BAD86B4}" dt="2026-03-08T19:36:33.220" v="1290" actId="20577"/>
        <pc:sldMkLst>
          <pc:docMk/>
          <pc:sldMk cId="738169467" sldId="307"/>
        </pc:sldMkLst>
        <pc:spChg chg="mod">
          <ac:chgData name="Jen Hill" userId="658e50c14590eeee" providerId="LiveId" clId="{FFF04D5C-AC86-4ABA-96F5-91E55BAD86B4}" dt="2026-03-08T19:36:33.220" v="1290" actId="20577"/>
          <ac:spMkLst>
            <pc:docMk/>
            <pc:sldMk cId="738169467" sldId="307"/>
            <ac:spMk id="3" creationId="{DD092375-221F-0B7B-23B4-876F4B63C5CC}"/>
          </ac:spMkLst>
        </pc:spChg>
      </pc:sldChg>
      <pc:sldChg chg="modSp">
        <pc:chgData name="Jen Hill" userId="658e50c14590eeee" providerId="LiveId" clId="{FFF04D5C-AC86-4ABA-96F5-91E55BAD86B4}" dt="2026-03-08T19:37:33.919" v="1291" actId="11"/>
        <pc:sldMkLst>
          <pc:docMk/>
          <pc:sldMk cId="3512013224" sldId="309"/>
        </pc:sldMkLst>
        <pc:spChg chg="mod">
          <ac:chgData name="Jen Hill" userId="658e50c14590eeee" providerId="LiveId" clId="{FFF04D5C-AC86-4ABA-96F5-91E55BAD86B4}" dt="2026-03-08T19:37:33.919" v="1291" actId="11"/>
          <ac:spMkLst>
            <pc:docMk/>
            <pc:sldMk cId="3512013224" sldId="309"/>
            <ac:spMk id="3" creationId="{39F1F993-D6F0-4AB2-A423-CC2F0B591D1A}"/>
          </ac:spMkLst>
        </pc:spChg>
      </pc:sldChg>
      <pc:sldChg chg="modSp mod">
        <pc:chgData name="Jen Hill" userId="658e50c14590eeee" providerId="LiveId" clId="{FFF04D5C-AC86-4ABA-96F5-91E55BAD86B4}" dt="2026-03-08T19:56:43.662" v="1508" actId="20577"/>
        <pc:sldMkLst>
          <pc:docMk/>
          <pc:sldMk cId="311262640" sldId="389"/>
        </pc:sldMkLst>
        <pc:spChg chg="mod">
          <ac:chgData name="Jen Hill" userId="658e50c14590eeee" providerId="LiveId" clId="{FFF04D5C-AC86-4ABA-96F5-91E55BAD86B4}" dt="2026-03-08T19:56:43.662" v="1508" actId="20577"/>
          <ac:spMkLst>
            <pc:docMk/>
            <pc:sldMk cId="311262640" sldId="389"/>
            <ac:spMk id="2" creationId="{8B65CB8B-1594-E660-B07B-3B397CB4121A}"/>
          </ac:spMkLst>
        </pc:spChg>
      </pc:sldChg>
      <pc:sldChg chg="modSp mod">
        <pc:chgData name="Jen Hill" userId="658e50c14590eeee" providerId="LiveId" clId="{FFF04D5C-AC86-4ABA-96F5-91E55BAD86B4}" dt="2026-03-08T19:55:57.537" v="1435" actId="20577"/>
        <pc:sldMkLst>
          <pc:docMk/>
          <pc:sldMk cId="3698825840" sldId="390"/>
        </pc:sldMkLst>
        <pc:spChg chg="mod">
          <ac:chgData name="Jen Hill" userId="658e50c14590eeee" providerId="LiveId" clId="{FFF04D5C-AC86-4ABA-96F5-91E55BAD86B4}" dt="2026-03-08T19:55:57.537" v="1435" actId="20577"/>
          <ac:spMkLst>
            <pc:docMk/>
            <pc:sldMk cId="3698825840" sldId="390"/>
            <ac:spMk id="3" creationId="{3A766B76-FAC6-7A8E-830F-88AE4CD77A75}"/>
          </ac:spMkLst>
        </pc:spChg>
      </pc:sldChg>
      <pc:sldChg chg="modSp mod">
        <pc:chgData name="Jen Hill" userId="658e50c14590eeee" providerId="LiveId" clId="{FFF04D5C-AC86-4ABA-96F5-91E55BAD86B4}" dt="2026-03-08T19:32:30.932" v="1284" actId="20577"/>
        <pc:sldMkLst>
          <pc:docMk/>
          <pc:sldMk cId="21617767" sldId="391"/>
        </pc:sldMkLst>
        <pc:spChg chg="mod">
          <ac:chgData name="Jen Hill" userId="658e50c14590eeee" providerId="LiveId" clId="{FFF04D5C-AC86-4ABA-96F5-91E55BAD86B4}" dt="2026-03-08T19:32:30.932" v="1284" actId="20577"/>
          <ac:spMkLst>
            <pc:docMk/>
            <pc:sldMk cId="21617767" sldId="391"/>
            <ac:spMk id="3" creationId="{55A8BCBE-8912-955C-585B-EA17B9C2410E}"/>
          </ac:spMkLst>
        </pc:spChg>
      </pc:sldChg>
      <pc:sldChg chg="modSp mod">
        <pc:chgData name="Jen Hill" userId="658e50c14590eeee" providerId="LiveId" clId="{FFF04D5C-AC86-4ABA-96F5-91E55BAD86B4}" dt="2026-03-08T19:58:51.080" v="1601" actId="20577"/>
        <pc:sldMkLst>
          <pc:docMk/>
          <pc:sldMk cId="4215287391" sldId="412"/>
        </pc:sldMkLst>
        <pc:spChg chg="mod">
          <ac:chgData name="Jen Hill" userId="658e50c14590eeee" providerId="LiveId" clId="{FFF04D5C-AC86-4ABA-96F5-91E55BAD86B4}" dt="2026-03-08T19:57:52.415" v="1599" actId="313"/>
          <ac:spMkLst>
            <pc:docMk/>
            <pc:sldMk cId="4215287391" sldId="412"/>
            <ac:spMk id="2" creationId="{A334FB81-964A-39DB-6CA6-999CAA7C167C}"/>
          </ac:spMkLst>
        </pc:spChg>
        <pc:spChg chg="mod">
          <ac:chgData name="Jen Hill" userId="658e50c14590eeee" providerId="LiveId" clId="{FFF04D5C-AC86-4ABA-96F5-91E55BAD86B4}" dt="2026-03-08T19:58:51.080" v="1601" actId="20577"/>
          <ac:spMkLst>
            <pc:docMk/>
            <pc:sldMk cId="4215287391" sldId="412"/>
            <ac:spMk id="3" creationId="{D1BA632D-7CE6-7516-B042-EF019306B87B}"/>
          </ac:spMkLst>
        </pc:spChg>
      </pc:sldChg>
      <pc:sldChg chg="modSp mod">
        <pc:chgData name="Jen Hill" userId="658e50c14590eeee" providerId="LiveId" clId="{FFF04D5C-AC86-4ABA-96F5-91E55BAD86B4}" dt="2026-03-08T19:59:12.450" v="1606" actId="313"/>
        <pc:sldMkLst>
          <pc:docMk/>
          <pc:sldMk cId="2378304185" sldId="413"/>
        </pc:sldMkLst>
        <pc:spChg chg="mod">
          <ac:chgData name="Jen Hill" userId="658e50c14590eeee" providerId="LiveId" clId="{FFF04D5C-AC86-4ABA-96F5-91E55BAD86B4}" dt="2026-03-08T19:59:12.450" v="1606" actId="313"/>
          <ac:spMkLst>
            <pc:docMk/>
            <pc:sldMk cId="2378304185" sldId="413"/>
            <ac:spMk id="3" creationId="{755893B3-5636-7512-39F0-1FA3F9E130E9}"/>
          </ac:spMkLst>
        </pc:spChg>
      </pc:sldChg>
      <pc:sldChg chg="modSp add mod">
        <pc:chgData name="Jen Hill" userId="658e50c14590eeee" providerId="LiveId" clId="{FFF04D5C-AC86-4ABA-96F5-91E55BAD86B4}" dt="2026-03-08T19:11:36.663" v="924" actId="20577"/>
        <pc:sldMkLst>
          <pc:docMk/>
          <pc:sldMk cId="762962072" sldId="426"/>
        </pc:sldMkLst>
        <pc:spChg chg="mod">
          <ac:chgData name="Jen Hill" userId="658e50c14590eeee" providerId="LiveId" clId="{FFF04D5C-AC86-4ABA-96F5-91E55BAD86B4}" dt="2026-03-08T19:11:36.663" v="924" actId="20577"/>
          <ac:spMkLst>
            <pc:docMk/>
            <pc:sldMk cId="762962072" sldId="426"/>
            <ac:spMk id="3" creationId="{E94F16EC-29F1-9937-1B46-AD1239178B52}"/>
          </ac:spMkLst>
        </pc:spChg>
      </pc:sldChg>
      <pc:sldChg chg="modSp add mod">
        <pc:chgData name="Jen Hill" userId="658e50c14590eeee" providerId="LiveId" clId="{FFF04D5C-AC86-4ABA-96F5-91E55BAD86B4}" dt="2026-03-08T19:17:53.005" v="1241" actId="313"/>
        <pc:sldMkLst>
          <pc:docMk/>
          <pc:sldMk cId="1595275179" sldId="427"/>
        </pc:sldMkLst>
        <pc:spChg chg="mod">
          <ac:chgData name="Jen Hill" userId="658e50c14590eeee" providerId="LiveId" clId="{FFF04D5C-AC86-4ABA-96F5-91E55BAD86B4}" dt="2026-03-08T19:17:53.005" v="1241" actId="313"/>
          <ac:spMkLst>
            <pc:docMk/>
            <pc:sldMk cId="1595275179" sldId="427"/>
            <ac:spMk id="3" creationId="{B916495F-1E80-B36B-707F-B622A1C779CC}"/>
          </ac:spMkLst>
        </pc:spChg>
      </pc:sldChg>
      <pc:sldChg chg="addSp modSp new mod">
        <pc:chgData name="Jen Hill" userId="658e50c14590eeee" providerId="LiveId" clId="{FFF04D5C-AC86-4ABA-96F5-91E55BAD86B4}" dt="2026-03-08T19:55:14.856" v="1399" actId="1076"/>
        <pc:sldMkLst>
          <pc:docMk/>
          <pc:sldMk cId="872174013" sldId="428"/>
        </pc:sldMkLst>
        <pc:spChg chg="mod">
          <ac:chgData name="Jen Hill" userId="658e50c14590eeee" providerId="LiveId" clId="{FFF04D5C-AC86-4ABA-96F5-91E55BAD86B4}" dt="2026-03-08T19:53:25.353" v="1299" actId="20577"/>
          <ac:spMkLst>
            <pc:docMk/>
            <pc:sldMk cId="872174013" sldId="428"/>
            <ac:spMk id="2" creationId="{89568BA5-A16A-C49E-6036-684A533C7DE1}"/>
          </ac:spMkLst>
        </pc:spChg>
        <pc:spChg chg="mod">
          <ac:chgData name="Jen Hill" userId="658e50c14590eeee" providerId="LiveId" clId="{FFF04D5C-AC86-4ABA-96F5-91E55BAD86B4}" dt="2026-03-08T19:55:10.580" v="1398" actId="20577"/>
          <ac:spMkLst>
            <pc:docMk/>
            <pc:sldMk cId="872174013" sldId="428"/>
            <ac:spMk id="3" creationId="{C4F61B65-6D76-2012-BA97-0AFB9632E347}"/>
          </ac:spMkLst>
        </pc:spChg>
        <pc:spChg chg="add mod">
          <ac:chgData name="Jen Hill" userId="658e50c14590eeee" providerId="LiveId" clId="{FFF04D5C-AC86-4ABA-96F5-91E55BAD86B4}" dt="2026-03-08T19:54:03.496" v="1305"/>
          <ac:spMkLst>
            <pc:docMk/>
            <pc:sldMk cId="872174013" sldId="428"/>
            <ac:spMk id="6" creationId="{4FA72DF4-D7DB-1634-5A5C-8916B881B933}"/>
          </ac:spMkLst>
        </pc:spChg>
        <pc:graphicFrameChg chg="add mod modGraphic">
          <ac:chgData name="Jen Hill" userId="658e50c14590eeee" providerId="LiveId" clId="{FFF04D5C-AC86-4ABA-96F5-91E55BAD86B4}" dt="2026-03-08T19:55:14.856" v="1399" actId="1076"/>
          <ac:graphicFrameMkLst>
            <pc:docMk/>
            <pc:sldMk cId="872174013" sldId="428"/>
            <ac:graphicFrameMk id="5" creationId="{43CF7AEE-1E42-1BC0-C61D-704C13DC62AA}"/>
          </ac:graphicFrameMkLst>
        </pc:graphicFrameChg>
      </pc:sldChg>
      <pc:sldChg chg="modSp add del">
        <pc:chgData name="Jen Hill" userId="658e50c14590eeee" providerId="LiveId" clId="{FFF04D5C-AC86-4ABA-96F5-91E55BAD86B4}" dt="2026-03-08T19:18:55.442" v="1247" actId="47"/>
        <pc:sldMkLst>
          <pc:docMk/>
          <pc:sldMk cId="3485781532" sldId="428"/>
        </pc:sldMkLst>
        <pc:spChg chg="mod">
          <ac:chgData name="Jen Hill" userId="658e50c14590eeee" providerId="LiveId" clId="{FFF04D5C-AC86-4ABA-96F5-91E55BAD86B4}" dt="2026-03-08T19:18:22.206" v="1244"/>
          <ac:spMkLst>
            <pc:docMk/>
            <pc:sldMk cId="3485781532" sldId="428"/>
            <ac:spMk id="3" creationId="{49ECFCBF-D525-F916-2610-B39B5DF32361}"/>
          </ac:spMkLst>
        </pc:spChg>
      </pc:sldChg>
      <pc:sldChg chg="modSp add mod ord">
        <pc:chgData name="Jen Hill" userId="658e50c14590eeee" providerId="LiveId" clId="{FFF04D5C-AC86-4ABA-96F5-91E55BAD86B4}" dt="2026-03-08T20:04:08.739" v="2363"/>
        <pc:sldMkLst>
          <pc:docMk/>
          <pc:sldMk cId="867286321" sldId="429"/>
        </pc:sldMkLst>
        <pc:spChg chg="mod">
          <ac:chgData name="Jen Hill" userId="658e50c14590eeee" providerId="LiveId" clId="{FFF04D5C-AC86-4ABA-96F5-91E55BAD86B4}" dt="2026-03-08T19:59:36.822" v="1647" actId="20577"/>
          <ac:spMkLst>
            <pc:docMk/>
            <pc:sldMk cId="867286321" sldId="429"/>
            <ac:spMk id="2" creationId="{AD615249-D2AD-1BFF-5EC8-AD4A1219418C}"/>
          </ac:spMkLst>
        </pc:spChg>
        <pc:spChg chg="mod">
          <ac:chgData name="Jen Hill" userId="658e50c14590eeee" providerId="LiveId" clId="{FFF04D5C-AC86-4ABA-96F5-91E55BAD86B4}" dt="2026-03-08T20:03:06.546" v="2361" actId="20577"/>
          <ac:spMkLst>
            <pc:docMk/>
            <pc:sldMk cId="867286321" sldId="429"/>
            <ac:spMk id="3" creationId="{DEA3B4C3-C643-BDCC-FB16-8F247F4DBD36}"/>
          </ac:spMkLst>
        </pc:spChg>
      </pc:sldChg>
      <pc:sldChg chg="modSp new mod">
        <pc:chgData name="Jen Hill" userId="658e50c14590eeee" providerId="LiveId" clId="{FFF04D5C-AC86-4ABA-96F5-91E55BAD86B4}" dt="2026-03-08T20:11:15.807" v="2423" actId="20577"/>
        <pc:sldMkLst>
          <pc:docMk/>
          <pc:sldMk cId="772810338" sldId="430"/>
        </pc:sldMkLst>
        <pc:spChg chg="mod">
          <ac:chgData name="Jen Hill" userId="658e50c14590eeee" providerId="LiveId" clId="{FFF04D5C-AC86-4ABA-96F5-91E55BAD86B4}" dt="2026-03-08T20:11:10.845" v="2393" actId="20577"/>
          <ac:spMkLst>
            <pc:docMk/>
            <pc:sldMk cId="772810338" sldId="430"/>
            <ac:spMk id="2" creationId="{537CB7A4-2E69-AF03-EF32-04B132028E47}"/>
          </ac:spMkLst>
        </pc:spChg>
        <pc:spChg chg="mod">
          <ac:chgData name="Jen Hill" userId="658e50c14590eeee" providerId="LiveId" clId="{FFF04D5C-AC86-4ABA-96F5-91E55BAD86B4}" dt="2026-03-08T20:11:15.807" v="2423" actId="20577"/>
          <ac:spMkLst>
            <pc:docMk/>
            <pc:sldMk cId="772810338" sldId="430"/>
            <ac:spMk id="3" creationId="{CBBEB6E3-81A3-AC69-0CBE-ACD8DD3AAA75}"/>
          </ac:spMkLst>
        </pc:spChg>
      </pc:sldChg>
      <pc:sldChg chg="modSp new mod">
        <pc:chgData name="Jen Hill" userId="658e50c14590eeee" providerId="LiveId" clId="{FFF04D5C-AC86-4ABA-96F5-91E55BAD86B4}" dt="2026-03-08T20:17:28.701" v="2606"/>
        <pc:sldMkLst>
          <pc:docMk/>
          <pc:sldMk cId="3248558450" sldId="431"/>
        </pc:sldMkLst>
        <pc:spChg chg="mod">
          <ac:chgData name="Jen Hill" userId="658e50c14590eeee" providerId="LiveId" clId="{FFF04D5C-AC86-4ABA-96F5-91E55BAD86B4}" dt="2026-03-08T20:11:22.175" v="2439" actId="20577"/>
          <ac:spMkLst>
            <pc:docMk/>
            <pc:sldMk cId="3248558450" sldId="431"/>
            <ac:spMk id="2" creationId="{BFD44AC6-0F21-DCF3-6F1D-F04ABAA23755}"/>
          </ac:spMkLst>
        </pc:spChg>
        <pc:spChg chg="mod">
          <ac:chgData name="Jen Hill" userId="658e50c14590eeee" providerId="LiveId" clId="{FFF04D5C-AC86-4ABA-96F5-91E55BAD86B4}" dt="2026-03-08T20:17:28.701" v="2606"/>
          <ac:spMkLst>
            <pc:docMk/>
            <pc:sldMk cId="3248558450" sldId="431"/>
            <ac:spMk id="3" creationId="{F49B5FCD-1EE2-9E5B-393D-ADE39F607102}"/>
          </ac:spMkLst>
        </pc:spChg>
      </pc:sldChg>
      <pc:sldChg chg="modSp add">
        <pc:chgData name="Jen Hill" userId="658e50c14590eeee" providerId="LiveId" clId="{FFF04D5C-AC86-4ABA-96F5-91E55BAD86B4}" dt="2026-03-08T20:17:36.606" v="2607"/>
        <pc:sldMkLst>
          <pc:docMk/>
          <pc:sldMk cId="530943538" sldId="432"/>
        </pc:sldMkLst>
        <pc:spChg chg="mod">
          <ac:chgData name="Jen Hill" userId="658e50c14590eeee" providerId="LiveId" clId="{FFF04D5C-AC86-4ABA-96F5-91E55BAD86B4}" dt="2026-03-08T20:17:36.606" v="2607"/>
          <ac:spMkLst>
            <pc:docMk/>
            <pc:sldMk cId="530943538" sldId="432"/>
            <ac:spMk id="3" creationId="{4B044BB6-DB2D-C4AE-7591-D04A1D9A145A}"/>
          </ac:spMkLst>
        </pc:spChg>
      </pc:sldChg>
      <pc:sldChg chg="modSp add">
        <pc:chgData name="Jen Hill" userId="658e50c14590eeee" providerId="LiveId" clId="{FFF04D5C-AC86-4ABA-96F5-91E55BAD86B4}" dt="2026-03-08T20:17:44.026" v="2608"/>
        <pc:sldMkLst>
          <pc:docMk/>
          <pc:sldMk cId="1852201597" sldId="433"/>
        </pc:sldMkLst>
        <pc:spChg chg="mod">
          <ac:chgData name="Jen Hill" userId="658e50c14590eeee" providerId="LiveId" clId="{FFF04D5C-AC86-4ABA-96F5-91E55BAD86B4}" dt="2026-03-08T20:17:44.026" v="2608"/>
          <ac:spMkLst>
            <pc:docMk/>
            <pc:sldMk cId="1852201597" sldId="433"/>
            <ac:spMk id="3" creationId="{00915CFE-E9BD-517C-1BED-9C6BFC8DAB7C}"/>
          </ac:spMkLst>
        </pc:spChg>
      </pc:sldChg>
      <pc:sldChg chg="addSp delSp modSp new mod">
        <pc:chgData name="Jen Hill" userId="658e50c14590eeee" providerId="LiveId" clId="{FFF04D5C-AC86-4ABA-96F5-91E55BAD86B4}" dt="2026-03-08T20:16:17.689" v="2550" actId="1076"/>
        <pc:sldMkLst>
          <pc:docMk/>
          <pc:sldMk cId="2130673989" sldId="434"/>
        </pc:sldMkLst>
        <pc:spChg chg="mod">
          <ac:chgData name="Jen Hill" userId="658e50c14590eeee" providerId="LiveId" clId="{FFF04D5C-AC86-4ABA-96F5-91E55BAD86B4}" dt="2026-03-08T20:15:30.385" v="2487" actId="20577"/>
          <ac:spMkLst>
            <pc:docMk/>
            <pc:sldMk cId="2130673989" sldId="434"/>
            <ac:spMk id="2" creationId="{AA773CD3-A1FB-B4F3-0090-E2F2EEDEAC50}"/>
          </ac:spMkLst>
        </pc:spChg>
        <pc:spChg chg="mod">
          <ac:chgData name="Jen Hill" userId="658e50c14590eeee" providerId="LiveId" clId="{FFF04D5C-AC86-4ABA-96F5-91E55BAD86B4}" dt="2026-03-08T20:15:46.963" v="2543" actId="1076"/>
          <ac:spMkLst>
            <pc:docMk/>
            <pc:sldMk cId="2130673989" sldId="434"/>
            <ac:spMk id="3" creationId="{42271B37-200B-C63A-9882-5A8361BF2739}"/>
          </ac:spMkLst>
        </pc:spChg>
        <pc:picChg chg="add del mod">
          <ac:chgData name="Jen Hill" userId="658e50c14590eeee" providerId="LiveId" clId="{FFF04D5C-AC86-4ABA-96F5-91E55BAD86B4}" dt="2026-03-08T20:15:54.629" v="2547" actId="478"/>
          <ac:picMkLst>
            <pc:docMk/>
            <pc:sldMk cId="2130673989" sldId="434"/>
            <ac:picMk id="2050" creationId="{F3D944D4-1D6E-45F7-1519-51D56453A8E0}"/>
          </ac:picMkLst>
        </pc:picChg>
        <pc:picChg chg="add mod">
          <ac:chgData name="Jen Hill" userId="658e50c14590eeee" providerId="LiveId" clId="{FFF04D5C-AC86-4ABA-96F5-91E55BAD86B4}" dt="2026-03-08T20:16:17.689" v="2550" actId="1076"/>
          <ac:picMkLst>
            <pc:docMk/>
            <pc:sldMk cId="2130673989" sldId="434"/>
            <ac:picMk id="2052" creationId="{2DADF728-D3F8-3823-F250-CF04906E5DB8}"/>
          </ac:picMkLst>
        </pc:picChg>
      </pc:sldChg>
      <pc:sldChg chg="addSp delSp modSp add mod">
        <pc:chgData name="Jen Hill" userId="658e50c14590eeee" providerId="LiveId" clId="{FFF04D5C-AC86-4ABA-96F5-91E55BAD86B4}" dt="2026-03-08T20:17:07.297" v="2605" actId="1076"/>
        <pc:sldMkLst>
          <pc:docMk/>
          <pc:sldMk cId="1501716022" sldId="435"/>
        </pc:sldMkLst>
        <pc:spChg chg="mod">
          <ac:chgData name="Jen Hill" userId="658e50c14590eeee" providerId="LiveId" clId="{FFF04D5C-AC86-4ABA-96F5-91E55BAD86B4}" dt="2026-03-08T20:16:29.663" v="2600" actId="20577"/>
          <ac:spMkLst>
            <pc:docMk/>
            <pc:sldMk cId="1501716022" sldId="435"/>
            <ac:spMk id="2" creationId="{396C3746-712B-0AC9-B731-4929DC516FD7}"/>
          </ac:spMkLst>
        </pc:spChg>
        <pc:spChg chg="del">
          <ac:chgData name="Jen Hill" userId="658e50c14590eeee" providerId="LiveId" clId="{FFF04D5C-AC86-4ABA-96F5-91E55BAD86B4}" dt="2026-03-08T20:16:33.972" v="2602" actId="478"/>
          <ac:spMkLst>
            <pc:docMk/>
            <pc:sldMk cId="1501716022" sldId="435"/>
            <ac:spMk id="3" creationId="{C9EC3613-9962-8DF5-D17B-C1C7EB0688EA}"/>
          </ac:spMkLst>
        </pc:spChg>
        <pc:spChg chg="add del mod">
          <ac:chgData name="Jen Hill" userId="658e50c14590eeee" providerId="LiveId" clId="{FFF04D5C-AC86-4ABA-96F5-91E55BAD86B4}" dt="2026-03-08T20:16:36.173" v="2603" actId="478"/>
          <ac:spMkLst>
            <pc:docMk/>
            <pc:sldMk cId="1501716022" sldId="435"/>
            <ac:spMk id="6" creationId="{A37959A5-EC0D-0796-B52A-91298C83BB3D}"/>
          </ac:spMkLst>
        </pc:spChg>
        <pc:picChg chg="del">
          <ac:chgData name="Jen Hill" userId="658e50c14590eeee" providerId="LiveId" clId="{FFF04D5C-AC86-4ABA-96F5-91E55BAD86B4}" dt="2026-03-08T20:16:31.362" v="2601" actId="478"/>
          <ac:picMkLst>
            <pc:docMk/>
            <pc:sldMk cId="1501716022" sldId="435"/>
            <ac:picMk id="2052" creationId="{18E6DB60-C5E8-9E01-DBF1-CD6F529929D6}"/>
          </ac:picMkLst>
        </pc:picChg>
        <pc:picChg chg="add mod">
          <ac:chgData name="Jen Hill" userId="658e50c14590eeee" providerId="LiveId" clId="{FFF04D5C-AC86-4ABA-96F5-91E55BAD86B4}" dt="2026-03-08T20:17:07.297" v="2605" actId="1076"/>
          <ac:picMkLst>
            <pc:docMk/>
            <pc:sldMk cId="1501716022" sldId="435"/>
            <ac:picMk id="3074" creationId="{8BAE4EB7-1208-BCB2-E15C-DD951484BC5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66C8F3-0599-4B9E-94DE-FE7A426A9B8F}" type="datetimeFigureOut">
              <a:rPr lang="en-US" smtClean="0"/>
              <a:t>3/8/2026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143074-8DF4-4D1B-81E0-5FAF7DB87AF3}" type="slidenum">
              <a:rPr lang="en-US" smtClean="0"/>
              <a:t>‹#›</a:t>
            </a:fld>
            <a:endParaRPr lang="en-US"/>
          </a:p>
        </p:txBody>
      </p:sp>
    </p:spTree>
    <p:extLst>
      <p:ext uri="{BB962C8B-B14F-4D97-AF65-F5344CB8AC3E}">
        <p14:creationId xmlns:p14="http://schemas.microsoft.com/office/powerpoint/2010/main" val="35188462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018F8735-6B25-410A-8936-E29DA821E262}" type="datetime1">
              <a:rPr lang="en-US" smtClean="0"/>
              <a:t>3/8/2026</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23437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18096F25-83C6-4159-8286-BCB9C7A92405}" type="datetime1">
              <a:rPr lang="en-US" smtClean="0"/>
              <a:t>3/8/2026</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40465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ABFD9328-A4E4-4915-B1A6-2C43818E4879}" type="datetime1">
              <a:rPr lang="en-US" smtClean="0"/>
              <a:t>3/8/2026</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62783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579036CD-EE71-430D-9766-6BC4CB92C20D}" type="datetime1">
              <a:rPr lang="en-US" smtClean="0"/>
              <a:t>3/8/2026</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88359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C25AC53D-642D-4C2E-908E-7A48C76CFAE2}" type="datetime1">
              <a:rPr lang="en-US" smtClean="0"/>
              <a:t>3/8/2026</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963925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F0CBA6F9-0908-4B54-9C6C-8D80D4DCC1F8}" type="datetime1">
              <a:rPr lang="en-US" smtClean="0"/>
              <a:t>3/8/2026</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68543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70D4FFF7-9613-44CB-833C-DE664117F20B}" type="datetime1">
              <a:rPr lang="en-US" smtClean="0"/>
              <a:t>3/8/2026</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3393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35B37557-D27D-4B9B-A23D-1EFA36086BBB}" type="datetime1">
              <a:rPr lang="en-US" smtClean="0"/>
              <a:t>3/8/2026</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771184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2BECCD43-0010-4D50-A073-939FFDC33220}" type="datetime1">
              <a:rPr lang="en-US" smtClean="0"/>
              <a:t>3/8/2026</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01613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C2AB1FAC-93BB-470C-ACF8-3DA324B9EAD4}" type="datetime1">
              <a:rPr lang="en-US" smtClean="0"/>
              <a:t>3/8/2026</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6030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hdr="0" ftr="0" dt="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3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2FDF0794-1B86-42B2-B8C7-F60123E63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panose="020F0502020204030204"/>
              <a:ea typeface="+mn-ea"/>
              <a:cs typeface="+mn-cs"/>
            </a:endParaRPr>
          </a:p>
        </p:txBody>
      </p:sp>
      <p:pic>
        <p:nvPicPr>
          <p:cNvPr id="4" name="Picture 3" descr="A close up of a piece of paper with a pencil laying on top">
            <a:extLst>
              <a:ext uri="{FF2B5EF4-FFF2-40B4-BE49-F238E27FC236}">
                <a16:creationId xmlns:a16="http://schemas.microsoft.com/office/drawing/2014/main" id="{65810330-F0B5-43C9-BC34-094FFB5C0529}"/>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35" name="Rectangle 34">
            <a:extLst>
              <a:ext uri="{FF2B5EF4-FFF2-40B4-BE49-F238E27FC236}">
                <a16:creationId xmlns:a16="http://schemas.microsoft.com/office/drawing/2014/main" id="{C5373426-E26E-431D-959C-5DB96C0B6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12607" y="1238442"/>
            <a:ext cx="3635926" cy="4355751"/>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panose="020F0502020204030204"/>
              <a:ea typeface="+mn-ea"/>
              <a:cs typeface="+mn-cs"/>
            </a:endParaRPr>
          </a:p>
        </p:txBody>
      </p:sp>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8123416" y="1475234"/>
            <a:ext cx="3214307" cy="2901694"/>
          </a:xfrm>
        </p:spPr>
        <p:txBody>
          <a:bodyPr anchor="b">
            <a:normAutofit/>
          </a:bodyPr>
          <a:lstStyle/>
          <a:p>
            <a:r>
              <a:rPr lang="en-US" sz="4000" dirty="0">
                <a:solidFill>
                  <a:schemeClr val="tx1"/>
                </a:solidFill>
              </a:rPr>
              <a:t>Chapter 8 Confidence Intervals</a:t>
            </a:r>
          </a:p>
        </p:txBody>
      </p:sp>
      <p:sp>
        <p:nvSpPr>
          <p:cNvPr id="3" name="Subtitle 2">
            <a:extLst>
              <a:ext uri="{FF2B5EF4-FFF2-40B4-BE49-F238E27FC236}">
                <a16:creationId xmlns:a16="http://schemas.microsoft.com/office/drawing/2014/main" id="{255E1F2F-E259-4EA8-9FFD-3A10AF541859}"/>
              </a:ext>
            </a:extLst>
          </p:cNvPr>
          <p:cNvSpPr>
            <a:spLocks noGrp="1"/>
          </p:cNvSpPr>
          <p:nvPr>
            <p:ph type="subTitle" idx="1"/>
          </p:nvPr>
        </p:nvSpPr>
        <p:spPr>
          <a:xfrm>
            <a:off x="8127750" y="4608576"/>
            <a:ext cx="3205640" cy="774186"/>
          </a:xfrm>
        </p:spPr>
        <p:txBody>
          <a:bodyPr anchor="t">
            <a:normAutofit/>
          </a:bodyPr>
          <a:lstStyle/>
          <a:p>
            <a:pPr>
              <a:lnSpc>
                <a:spcPct val="100000"/>
              </a:lnSpc>
            </a:pPr>
            <a:r>
              <a:rPr lang="en-US" sz="1600" dirty="0" err="1"/>
              <a:t>Openstax</a:t>
            </a:r>
            <a:r>
              <a:rPr lang="en-US" sz="1600" dirty="0"/>
              <a:t> statistics</a:t>
            </a:r>
          </a:p>
        </p:txBody>
      </p:sp>
      <p:cxnSp>
        <p:nvCxnSpPr>
          <p:cNvPr id="37" name="Straight Connector 36">
            <a:extLst>
              <a:ext uri="{FF2B5EF4-FFF2-40B4-BE49-F238E27FC236}">
                <a16:creationId xmlns:a16="http://schemas.microsoft.com/office/drawing/2014/main" id="{96D07482-83A3-4451-943C-B469610829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76090" y="4508519"/>
            <a:ext cx="31089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EDC90921-9082-491B-940E-827D679F34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rgbClr val="26262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 name="Slide Number Placeholder 4">
            <a:extLst>
              <a:ext uri="{FF2B5EF4-FFF2-40B4-BE49-F238E27FC236}">
                <a16:creationId xmlns:a16="http://schemas.microsoft.com/office/drawing/2014/main" id="{54C7451E-96D9-D768-013F-333A084E91ED}"/>
              </a:ext>
            </a:extLst>
          </p:cNvPr>
          <p:cNvSpPr>
            <a:spLocks noGrp="1"/>
          </p:cNvSpPr>
          <p:nvPr>
            <p:ph type="sldNum" sz="quarter" idx="12"/>
          </p:nvPr>
        </p:nvSpPr>
        <p:spPr/>
        <p:txBody>
          <a:bodyPr/>
          <a:lstStyle/>
          <a:p>
            <a:fld id="{3A98EE3D-8CD1-4C3F-BD1C-C98C9596463C}" type="slidenum">
              <a:rPr lang="en-US" smtClean="0"/>
              <a:t>1</a:t>
            </a:fld>
            <a:endParaRPr lang="en-US" dirty="0"/>
          </a:p>
        </p:txBody>
      </p:sp>
    </p:spTree>
    <p:extLst>
      <p:ext uri="{BB962C8B-B14F-4D97-AF65-F5344CB8AC3E}">
        <p14:creationId xmlns:p14="http://schemas.microsoft.com/office/powerpoint/2010/main" val="193143965"/>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40B6D-9DA0-870D-81CB-80CE73F34D98}"/>
              </a:ext>
            </a:extLst>
          </p:cNvPr>
          <p:cNvSpPr>
            <a:spLocks noGrp="1"/>
          </p:cNvSpPr>
          <p:nvPr>
            <p:ph type="title"/>
          </p:nvPr>
        </p:nvSpPr>
        <p:spPr/>
        <p:txBody>
          <a:bodyPr/>
          <a:lstStyle/>
          <a:p>
            <a:r>
              <a:rPr lang="en-US" dirty="0"/>
              <a:t>Example</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461BC199-EF5A-AD1B-DD68-23BA7CEAA28E}"/>
                  </a:ext>
                </a:extLst>
              </p:cNvPr>
              <p:cNvSpPr>
                <a:spLocks noGrp="1"/>
              </p:cNvSpPr>
              <p:nvPr>
                <p:ph idx="1"/>
              </p:nvPr>
            </p:nvSpPr>
            <p:spPr/>
            <p:txBody>
              <a:bodyPr/>
              <a:lstStyle/>
              <a:p>
                <a:r>
                  <a:rPr lang="en-US" sz="2000" dirty="0"/>
                  <a:t>Suppose we have collected data from a sample. We know the sample mean but we do not know the mean for the entire population. What is the confidence interval? </a:t>
                </a:r>
              </a:p>
              <a:p>
                <a:r>
                  <a:rPr lang="en-US" sz="2000" dirty="0"/>
                  <a:t>The sample mean is seven, and the error bound for the mean is 2.5.</a:t>
                </a:r>
              </a:p>
              <a:p>
                <a14:m>
                  <m:oMath xmlns:m="http://schemas.openxmlformats.org/officeDocument/2006/math">
                    <m:acc>
                      <m:accPr>
                        <m:chr m:val="̅"/>
                        <m:ctrlPr>
                          <a:rPr lang="en-US" sz="2000" i="1">
                            <a:latin typeface="Cambria Math" panose="02040503050406030204" pitchFamily="18" charset="0"/>
                          </a:rPr>
                        </m:ctrlPr>
                      </m:accPr>
                      <m:e>
                        <m:r>
                          <a:rPr lang="en-US" sz="2000" i="1">
                            <a:latin typeface="Cambria Math" panose="02040503050406030204" pitchFamily="18" charset="0"/>
                          </a:rPr>
                          <m:t>𝑥</m:t>
                        </m:r>
                      </m:e>
                    </m:acc>
                    <m:r>
                      <a:rPr lang="en-US" sz="2000" b="0" i="1" smtClean="0">
                        <a:latin typeface="Cambria Math" panose="02040503050406030204" pitchFamily="18" charset="0"/>
                      </a:rPr>
                      <m:t>=7</m:t>
                    </m:r>
                  </m:oMath>
                </a14:m>
                <a:r>
                  <a:rPr lang="en-US" sz="2000" dirty="0"/>
                  <a:t> and </a:t>
                </a:r>
                <a:r>
                  <a:rPr lang="en-US" sz="2000" i="1" dirty="0"/>
                  <a:t>EBM</a:t>
                </a:r>
                <a:r>
                  <a:rPr lang="en-US" sz="2000" dirty="0"/>
                  <a:t> = 2.5</a:t>
                </a:r>
              </a:p>
              <a:p>
                <a:r>
                  <a:rPr lang="en-US" sz="2000" dirty="0"/>
                  <a:t>The confidence interval is (7 – 2.5, 7 + 2.5), and calculating the values gives (4.5, 9.5).</a:t>
                </a:r>
              </a:p>
              <a:p>
                <a:r>
                  <a:rPr lang="en-US" sz="2000" dirty="0"/>
                  <a:t>If the confidence level (</a:t>
                </a:r>
                <a:r>
                  <a:rPr lang="en-US" sz="2000" i="1" dirty="0"/>
                  <a:t>CL</a:t>
                </a:r>
                <a:r>
                  <a:rPr lang="en-US" sz="2000" dirty="0"/>
                  <a:t>) is 95%, then we say that, "We estimate with 95% confidence that the true value of the population mean is between 4.5 and 9.5."</a:t>
                </a:r>
              </a:p>
              <a:p>
                <a:endParaRPr lang="en-US" dirty="0"/>
              </a:p>
            </p:txBody>
          </p:sp>
        </mc:Choice>
        <mc:Fallback>
          <p:sp>
            <p:nvSpPr>
              <p:cNvPr id="3" name="Content Placeholder 2">
                <a:extLst>
                  <a:ext uri="{FF2B5EF4-FFF2-40B4-BE49-F238E27FC236}">
                    <a16:creationId xmlns:a16="http://schemas.microsoft.com/office/drawing/2014/main" id="{461BC199-EF5A-AD1B-DD68-23BA7CEAA28E}"/>
                  </a:ext>
                </a:extLst>
              </p:cNvPr>
              <p:cNvSpPr>
                <a:spLocks noGrp="1" noRot="1" noChangeAspect="1" noMove="1" noResize="1" noEditPoints="1" noAdjustHandles="1" noChangeArrowheads="1" noChangeShapeType="1" noTextEdit="1"/>
              </p:cNvSpPr>
              <p:nvPr>
                <p:ph idx="1"/>
              </p:nvPr>
            </p:nvSpPr>
            <p:spPr>
              <a:blipFill>
                <a:blip r:embed="rId2"/>
                <a:stretch>
                  <a:fillRect l="-606" t="-810" r="-667"/>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AEAD6208-A7EC-37C8-8E3D-6E8D8237D35F}"/>
              </a:ext>
            </a:extLst>
          </p:cNvPr>
          <p:cNvSpPr>
            <a:spLocks noGrp="1"/>
          </p:cNvSpPr>
          <p:nvPr>
            <p:ph type="sldNum" sz="quarter" idx="12"/>
          </p:nvPr>
        </p:nvSpPr>
        <p:spPr/>
        <p:txBody>
          <a:bodyPr/>
          <a:lstStyle/>
          <a:p>
            <a:fld id="{3A98EE3D-8CD1-4C3F-BD1C-C98C9596463C}" type="slidenum">
              <a:rPr lang="en-US" smtClean="0"/>
              <a:t>10</a:t>
            </a:fld>
            <a:endParaRPr lang="en-US" dirty="0"/>
          </a:p>
        </p:txBody>
      </p:sp>
    </p:spTree>
    <p:extLst>
      <p:ext uri="{BB962C8B-B14F-4D97-AF65-F5344CB8AC3E}">
        <p14:creationId xmlns:p14="http://schemas.microsoft.com/office/powerpoint/2010/main" val="18143150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A8755-7473-5A43-1960-B4D3CCA5DAB9}"/>
              </a:ext>
            </a:extLst>
          </p:cNvPr>
          <p:cNvSpPr>
            <a:spLocks noGrp="1"/>
          </p:cNvSpPr>
          <p:nvPr>
            <p:ph type="title"/>
          </p:nvPr>
        </p:nvSpPr>
        <p:spPr/>
        <p:txBody>
          <a:bodyPr/>
          <a:lstStyle/>
          <a:p>
            <a:r>
              <a:rPr lang="en-US" dirty="0"/>
              <a:t>Calculating the Confidence </a:t>
            </a:r>
            <a:br>
              <a:rPr lang="en-US" dirty="0"/>
            </a:br>
            <a:r>
              <a:rPr lang="en-US" dirty="0"/>
              <a:t>Interval, cont.</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6AADC527-203D-0042-AAEF-1636AD4B95CA}"/>
                  </a:ext>
                </a:extLst>
              </p:cNvPr>
              <p:cNvSpPr>
                <a:spLocks noGrp="1"/>
              </p:cNvSpPr>
              <p:nvPr>
                <p:ph idx="1"/>
              </p:nvPr>
            </p:nvSpPr>
            <p:spPr/>
            <p:txBody>
              <a:bodyPr>
                <a:normAutofit/>
              </a:bodyPr>
              <a:lstStyle/>
              <a:p>
                <a:pPr>
                  <a:buFont typeface="Arial" panose="020B0604020202020204" pitchFamily="34" charset="0"/>
                  <a:buChar char="•"/>
                </a:pPr>
                <a:r>
                  <a:rPr lang="en-US" sz="2000" dirty="0"/>
                  <a:t>The </a:t>
                </a:r>
                <a:r>
                  <a:rPr lang="en-US" sz="2000" b="1" dirty="0"/>
                  <a:t>error bound formula </a:t>
                </a:r>
                <a:r>
                  <a:rPr lang="en-US" sz="2000" dirty="0"/>
                  <a:t>for an unknown population mean </a:t>
                </a:r>
                <a:r>
                  <a:rPr lang="en-US" sz="2000" i="1" dirty="0"/>
                  <a:t>μ </a:t>
                </a:r>
                <a:r>
                  <a:rPr lang="en-US" sz="2000" dirty="0"/>
                  <a:t>when the population standard deviation </a:t>
                </a:r>
                <a:r>
                  <a:rPr lang="en-US" sz="2000" b="1" i="1" dirty="0"/>
                  <a:t>σ </a:t>
                </a:r>
                <a:r>
                  <a:rPr lang="en-US" sz="2000" b="1" dirty="0"/>
                  <a:t>is known </a:t>
                </a:r>
                <a:r>
                  <a:rPr lang="en-US" sz="2000" dirty="0"/>
                  <a:t>is:</a:t>
                </a:r>
              </a:p>
              <a:p>
                <a:pPr algn="ctr">
                  <a:buFont typeface="Arial" panose="020B0604020202020204" pitchFamily="34" charset="0"/>
                  <a:buChar char="•"/>
                </a:pPr>
                <a:r>
                  <a:rPr lang="en-US" sz="2000" i="1" dirty="0"/>
                  <a:t>EBM = </a:t>
                </a:r>
                <a:r>
                  <a:rPr lang="en-US" sz="2000" dirty="0"/>
                  <a:t>(</a:t>
                </a:r>
                <a:r>
                  <a:rPr lang="en-US" sz="2000" i="1" dirty="0"/>
                  <a:t>z</a:t>
                </a:r>
                <a:r>
                  <a:rPr lang="el-GR" sz="2000" i="1" baseline="-25000" dirty="0"/>
                  <a:t>α</a:t>
                </a:r>
                <a:r>
                  <a:rPr lang="en-US" sz="2000" i="1" baseline="-25000" dirty="0"/>
                  <a:t>/</a:t>
                </a:r>
                <a:r>
                  <a:rPr lang="el-GR" sz="2000" baseline="-25000" dirty="0"/>
                  <a:t>2</a:t>
                </a:r>
                <a:r>
                  <a:rPr lang="en-US" sz="2000" dirty="0"/>
                  <a:t>)(</a:t>
                </a:r>
                <a:r>
                  <a:rPr lang="en-US" sz="2000" i="1" dirty="0"/>
                  <a:t>σ</a:t>
                </a:r>
                <a:r>
                  <a:rPr lang="en-US" sz="2000" dirty="0"/>
                  <a:t>/</a:t>
                </a:r>
                <a14:m>
                  <m:oMath xmlns:m="http://schemas.openxmlformats.org/officeDocument/2006/math">
                    <m:rad>
                      <m:radPr>
                        <m:degHide m:val="on"/>
                        <m:ctrlPr>
                          <a:rPr lang="en-US" sz="2000" i="1">
                            <a:latin typeface="Cambria Math" panose="02040503050406030204" pitchFamily="18" charset="0"/>
                          </a:rPr>
                        </m:ctrlPr>
                      </m:radPr>
                      <m:deg/>
                      <m:e>
                        <m:r>
                          <a:rPr lang="en-US" sz="2000" i="1">
                            <a:latin typeface="Cambria Math" panose="02040503050406030204" pitchFamily="18" charset="0"/>
                          </a:rPr>
                          <m:t>𝑛</m:t>
                        </m:r>
                      </m:e>
                    </m:rad>
                  </m:oMath>
                </a14:m>
                <a:r>
                  <a:rPr lang="en-US" sz="2000" dirty="0"/>
                  <a:t>)</a:t>
                </a:r>
              </a:p>
              <a:p>
                <a:pPr>
                  <a:buFont typeface="Arial" panose="020B0604020202020204" pitchFamily="34" charset="0"/>
                  <a:buChar char="•"/>
                </a:pPr>
                <a:r>
                  <a:rPr lang="en-US" sz="2000" dirty="0"/>
                  <a:t>Since </a:t>
                </a:r>
                <a:r>
                  <a:rPr lang="en-US" sz="2000" b="1" i="1" dirty="0"/>
                  <a:t>σ </a:t>
                </a:r>
                <a:r>
                  <a:rPr lang="en-US" sz="2000" b="1" dirty="0"/>
                  <a:t>is known</a:t>
                </a:r>
                <a:r>
                  <a:rPr lang="en-US" sz="2000" dirty="0"/>
                  <a:t>, the part that is challenging is finding </a:t>
                </a:r>
                <a:r>
                  <a:rPr lang="en-US" sz="2000" i="1" dirty="0"/>
                  <a:t>z</a:t>
                </a:r>
                <a:r>
                  <a:rPr lang="el-GR" sz="2000" i="1" baseline="-25000" dirty="0"/>
                  <a:t>α</a:t>
                </a:r>
                <a:r>
                  <a:rPr lang="en-US" sz="2000" i="1" baseline="-25000" dirty="0"/>
                  <a:t>/</a:t>
                </a:r>
                <a:r>
                  <a:rPr lang="el-GR" sz="2000" baseline="-25000" dirty="0"/>
                  <a:t>2</a:t>
                </a:r>
                <a:endParaRPr lang="en-US" sz="2000" dirty="0"/>
              </a:p>
              <a:p>
                <a:endParaRPr lang="en-US" sz="1600" dirty="0"/>
              </a:p>
              <a:p>
                <a:endParaRPr lang="en-US" dirty="0"/>
              </a:p>
            </p:txBody>
          </p:sp>
        </mc:Choice>
        <mc:Fallback>
          <p:sp>
            <p:nvSpPr>
              <p:cNvPr id="3" name="Content Placeholder 2">
                <a:extLst>
                  <a:ext uri="{FF2B5EF4-FFF2-40B4-BE49-F238E27FC236}">
                    <a16:creationId xmlns:a16="http://schemas.microsoft.com/office/drawing/2014/main" id="{6AADC527-203D-0042-AAEF-1636AD4B95CA}"/>
                  </a:ext>
                </a:extLst>
              </p:cNvPr>
              <p:cNvSpPr>
                <a:spLocks noGrp="1" noRot="1" noChangeAspect="1" noMove="1" noResize="1" noEditPoints="1" noAdjustHandles="1" noChangeArrowheads="1" noChangeShapeType="1" noTextEdit="1"/>
              </p:cNvSpPr>
              <p:nvPr>
                <p:ph idx="1"/>
              </p:nvPr>
            </p:nvSpPr>
            <p:spPr>
              <a:blipFill>
                <a:blip r:embed="rId2"/>
                <a:stretch>
                  <a:fillRect l="-1455" t="-810"/>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8DFBC3B7-4437-F4F2-9B4A-38002C1093D4}"/>
              </a:ext>
            </a:extLst>
          </p:cNvPr>
          <p:cNvSpPr>
            <a:spLocks noGrp="1"/>
          </p:cNvSpPr>
          <p:nvPr>
            <p:ph type="sldNum" sz="quarter" idx="12"/>
          </p:nvPr>
        </p:nvSpPr>
        <p:spPr/>
        <p:txBody>
          <a:bodyPr/>
          <a:lstStyle/>
          <a:p>
            <a:fld id="{3A98EE3D-8CD1-4C3F-BD1C-C98C9596463C}" type="slidenum">
              <a:rPr lang="en-US" smtClean="0"/>
              <a:t>11</a:t>
            </a:fld>
            <a:endParaRPr lang="en-US" dirty="0"/>
          </a:p>
        </p:txBody>
      </p:sp>
    </p:spTree>
    <p:extLst>
      <p:ext uri="{BB962C8B-B14F-4D97-AF65-F5344CB8AC3E}">
        <p14:creationId xmlns:p14="http://schemas.microsoft.com/office/powerpoint/2010/main" val="40838042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DE6FF-1A0D-6D51-59FF-26722EEAE535}"/>
              </a:ext>
            </a:extLst>
          </p:cNvPr>
          <p:cNvSpPr>
            <a:spLocks noGrp="1"/>
          </p:cNvSpPr>
          <p:nvPr>
            <p:ph type="title"/>
          </p:nvPr>
        </p:nvSpPr>
        <p:spPr/>
        <p:txBody>
          <a:bodyPr/>
          <a:lstStyle/>
          <a:p>
            <a:r>
              <a:rPr lang="en-US" dirty="0"/>
              <a:t>Finding the z-score for the Stated Confidence Level</a:t>
            </a:r>
          </a:p>
        </p:txBody>
      </p:sp>
      <p:sp>
        <p:nvSpPr>
          <p:cNvPr id="3" name="Content Placeholder 2">
            <a:extLst>
              <a:ext uri="{FF2B5EF4-FFF2-40B4-BE49-F238E27FC236}">
                <a16:creationId xmlns:a16="http://schemas.microsoft.com/office/drawing/2014/main" id="{6E24AA24-7503-F656-7A6E-2F36A884D2D4}"/>
              </a:ext>
            </a:extLst>
          </p:cNvPr>
          <p:cNvSpPr>
            <a:spLocks noGrp="1"/>
          </p:cNvSpPr>
          <p:nvPr>
            <p:ph idx="1"/>
          </p:nvPr>
        </p:nvSpPr>
        <p:spPr/>
        <p:txBody>
          <a:bodyPr/>
          <a:lstStyle/>
          <a:p>
            <a:pPr>
              <a:buFont typeface="Arial" panose="020B0604020202020204" pitchFamily="34" charset="0"/>
              <a:buChar char="•"/>
            </a:pPr>
            <a:r>
              <a:rPr lang="en-US" sz="2000" dirty="0"/>
              <a:t>Remember, the margin of error (</a:t>
            </a:r>
            <a:r>
              <a:rPr lang="en-US" sz="2000" i="1" dirty="0"/>
              <a:t>EBM</a:t>
            </a:r>
            <a:r>
              <a:rPr lang="en-US" sz="2000" dirty="0"/>
              <a:t>) depends on the </a:t>
            </a:r>
            <a:r>
              <a:rPr lang="en-US" sz="2000" b="1" dirty="0"/>
              <a:t>confidence level </a:t>
            </a:r>
            <a:r>
              <a:rPr lang="en-US" sz="2000" dirty="0"/>
              <a:t>(abbreviated </a:t>
            </a:r>
            <a:r>
              <a:rPr lang="en-US" sz="2000" b="1" i="1" dirty="0"/>
              <a:t>CL</a:t>
            </a:r>
            <a:r>
              <a:rPr lang="en-US" sz="2000" dirty="0"/>
              <a:t>).</a:t>
            </a:r>
          </a:p>
          <a:p>
            <a:pPr>
              <a:buFont typeface="Arial" panose="020B0604020202020204" pitchFamily="34" charset="0"/>
              <a:buChar char="•"/>
            </a:pPr>
            <a:r>
              <a:rPr lang="en-US" sz="2000" dirty="0"/>
              <a:t>The confidence level, </a:t>
            </a:r>
            <a:r>
              <a:rPr lang="en-US" sz="2000" i="1" dirty="0"/>
              <a:t>CL</a:t>
            </a:r>
            <a:r>
              <a:rPr lang="en-US" sz="2000" dirty="0"/>
              <a:t>, is the area in the middle of the standard normal distribution. </a:t>
            </a:r>
            <a:r>
              <a:rPr lang="en-US" sz="2000" i="1" dirty="0"/>
              <a:t>CL </a:t>
            </a:r>
            <a:r>
              <a:rPr lang="en-US" sz="2000" dirty="0"/>
              <a:t>= 1 – </a:t>
            </a:r>
            <a:r>
              <a:rPr lang="en-US" sz="2000" i="1" dirty="0"/>
              <a:t>α</a:t>
            </a:r>
            <a:r>
              <a:rPr lang="en-US" sz="2000" dirty="0"/>
              <a:t>, so </a:t>
            </a:r>
            <a:r>
              <a:rPr lang="en-US" sz="2000" i="1" dirty="0"/>
              <a:t>α </a:t>
            </a:r>
            <a:r>
              <a:rPr lang="en-US" sz="2000" dirty="0"/>
              <a:t>is the area that is split equally between the two tails. Each of the tails contains an area equal to </a:t>
            </a:r>
            <a:r>
              <a:rPr lang="en-US" sz="2000" i="1" dirty="0"/>
              <a:t>α/</a:t>
            </a:r>
            <a:r>
              <a:rPr lang="en-US" sz="2000" dirty="0"/>
              <a:t>2.</a:t>
            </a:r>
          </a:p>
          <a:p>
            <a:pPr>
              <a:buFont typeface="Arial" panose="020B0604020202020204" pitchFamily="34" charset="0"/>
              <a:buChar char="•"/>
            </a:pPr>
            <a:r>
              <a:rPr lang="en-US" sz="2000" dirty="0"/>
              <a:t>The z-score that has an area to the right of </a:t>
            </a:r>
            <a:r>
              <a:rPr lang="en-US" sz="2000" i="1" dirty="0"/>
              <a:t>α/</a:t>
            </a:r>
            <a:r>
              <a:rPr lang="en-US" sz="2000" dirty="0"/>
              <a:t>2 is denoted by </a:t>
            </a:r>
            <a:r>
              <a:rPr lang="en-US" sz="2000" i="1" dirty="0"/>
              <a:t>z</a:t>
            </a:r>
            <a:r>
              <a:rPr lang="el-GR" sz="2000" i="1" baseline="-25000" dirty="0"/>
              <a:t>α</a:t>
            </a:r>
            <a:r>
              <a:rPr lang="en-US" sz="2000" i="1" baseline="-25000" dirty="0"/>
              <a:t>/</a:t>
            </a:r>
            <a:r>
              <a:rPr lang="el-GR" sz="2000" baseline="-25000" dirty="0"/>
              <a:t>2</a:t>
            </a:r>
            <a:r>
              <a:rPr lang="en-US" sz="2000" dirty="0"/>
              <a:t>.</a:t>
            </a:r>
          </a:p>
          <a:p>
            <a:pPr>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3B3D4141-7B25-BF15-C3AF-50D378CADEA5}"/>
              </a:ext>
            </a:extLst>
          </p:cNvPr>
          <p:cNvSpPr>
            <a:spLocks noGrp="1"/>
          </p:cNvSpPr>
          <p:nvPr>
            <p:ph type="sldNum" sz="quarter" idx="12"/>
          </p:nvPr>
        </p:nvSpPr>
        <p:spPr/>
        <p:txBody>
          <a:bodyPr/>
          <a:lstStyle/>
          <a:p>
            <a:fld id="{3A98EE3D-8CD1-4C3F-BD1C-C98C9596463C}" type="slidenum">
              <a:rPr lang="en-US" smtClean="0"/>
              <a:t>12</a:t>
            </a:fld>
            <a:endParaRPr lang="en-US" dirty="0"/>
          </a:p>
        </p:txBody>
      </p:sp>
      <p:pic>
        <p:nvPicPr>
          <p:cNvPr id="5" name="Picture 4" descr="Confidence Level" title="Normal Curve">
            <a:extLst>
              <a:ext uri="{FF2B5EF4-FFF2-40B4-BE49-F238E27FC236}">
                <a16:creationId xmlns:a16="http://schemas.microsoft.com/office/drawing/2014/main" id="{625DD603-C2DA-31AA-C806-63514E212C34}"/>
              </a:ext>
            </a:extLst>
          </p:cNvPr>
          <p:cNvPicPr>
            <a:picLocks noChangeAspect="1"/>
          </p:cNvPicPr>
          <p:nvPr/>
        </p:nvPicPr>
        <p:blipFill rotWithShape="1">
          <a:blip r:embed="rId2"/>
          <a:srcRect l="29249" r="28089"/>
          <a:stretch/>
        </p:blipFill>
        <p:spPr>
          <a:xfrm>
            <a:off x="8604815" y="3517442"/>
            <a:ext cx="2752531" cy="2286000"/>
          </a:xfrm>
          <a:prstGeom prst="rect">
            <a:avLst/>
          </a:prstGeom>
        </p:spPr>
      </p:pic>
      <p:sp>
        <p:nvSpPr>
          <p:cNvPr id="6" name="Rectangle 5">
            <a:extLst>
              <a:ext uri="{FF2B5EF4-FFF2-40B4-BE49-F238E27FC236}">
                <a16:creationId xmlns:a16="http://schemas.microsoft.com/office/drawing/2014/main" id="{763CD1A6-BCC5-A3C8-46FC-B86EEF4EE45C}"/>
              </a:ext>
            </a:extLst>
          </p:cNvPr>
          <p:cNvSpPr/>
          <p:nvPr/>
        </p:nvSpPr>
        <p:spPr>
          <a:xfrm>
            <a:off x="1474371" y="4268654"/>
            <a:ext cx="6753354" cy="1815882"/>
          </a:xfrm>
          <a:prstGeom prst="rect">
            <a:avLst/>
          </a:prstGeom>
        </p:spPr>
        <p:txBody>
          <a:bodyPr wrap="square">
            <a:spAutoFit/>
          </a:bodyPr>
          <a:lstStyle/>
          <a:p>
            <a:r>
              <a:rPr lang="en-US" sz="1600" dirty="0"/>
              <a:t>For example, when </a:t>
            </a:r>
            <a:r>
              <a:rPr lang="en-US" sz="1600" i="1" dirty="0"/>
              <a:t>CL </a:t>
            </a:r>
            <a:r>
              <a:rPr lang="en-US" sz="1600" dirty="0"/>
              <a:t>= 0.95, </a:t>
            </a:r>
            <a:r>
              <a:rPr lang="en-US" sz="1600" i="1" dirty="0"/>
              <a:t>α </a:t>
            </a:r>
            <a:r>
              <a:rPr lang="en-US" sz="1600" dirty="0"/>
              <a:t>= 0.05 and </a:t>
            </a:r>
            <a:r>
              <a:rPr lang="en-US" sz="1600" i="1" dirty="0"/>
              <a:t>α/</a:t>
            </a:r>
            <a:r>
              <a:rPr lang="en-US" sz="1600" dirty="0"/>
              <a:t>2 = 0.025; we write </a:t>
            </a:r>
            <a:r>
              <a:rPr lang="en-US" sz="1600" i="1" dirty="0"/>
              <a:t>z</a:t>
            </a:r>
            <a:r>
              <a:rPr lang="el-GR" sz="1600" i="1" baseline="-25000" dirty="0"/>
              <a:t>α</a:t>
            </a:r>
            <a:r>
              <a:rPr lang="en-US" sz="1600" i="1" baseline="-25000" dirty="0"/>
              <a:t>/</a:t>
            </a:r>
            <a:r>
              <a:rPr lang="el-GR" sz="1600" baseline="-25000" dirty="0"/>
              <a:t>2</a:t>
            </a:r>
            <a:r>
              <a:rPr lang="en-US" sz="1600" baseline="-25000" dirty="0"/>
              <a:t> </a:t>
            </a:r>
            <a:r>
              <a:rPr lang="en-US" sz="1600" dirty="0"/>
              <a:t>= </a:t>
            </a:r>
            <a:r>
              <a:rPr lang="en-US" sz="1600" i="1" dirty="0"/>
              <a:t>z</a:t>
            </a:r>
            <a:r>
              <a:rPr lang="en-US" sz="1600" baseline="-25000" dirty="0"/>
              <a:t>0.025</a:t>
            </a:r>
            <a:r>
              <a:rPr lang="en-US" sz="1600" dirty="0"/>
              <a:t>.</a:t>
            </a:r>
          </a:p>
          <a:p>
            <a:endParaRPr lang="en-US" sz="1600" dirty="0"/>
          </a:p>
          <a:p>
            <a:r>
              <a:rPr lang="en-US" sz="1600" dirty="0"/>
              <a:t>The area to the right of </a:t>
            </a:r>
            <a:r>
              <a:rPr lang="en-US" sz="1600" i="1" dirty="0"/>
              <a:t>z</a:t>
            </a:r>
            <a:r>
              <a:rPr lang="en-US" sz="1600" baseline="-25000" dirty="0"/>
              <a:t>0.025</a:t>
            </a:r>
            <a:r>
              <a:rPr lang="en-US" sz="1600" dirty="0"/>
              <a:t> is 0.025 and the area to the left of </a:t>
            </a:r>
            <a:r>
              <a:rPr lang="en-US" sz="1600" i="1" dirty="0"/>
              <a:t>z</a:t>
            </a:r>
            <a:r>
              <a:rPr lang="en-US" sz="1600" baseline="-25000" dirty="0"/>
              <a:t>0.025</a:t>
            </a:r>
            <a:r>
              <a:rPr lang="en-US" sz="1600" dirty="0"/>
              <a:t> is 1 – 0.025 = 0.975.</a:t>
            </a:r>
          </a:p>
          <a:p>
            <a:endParaRPr lang="en-US" sz="1600" dirty="0"/>
          </a:p>
          <a:p>
            <a:r>
              <a:rPr lang="en-US" sz="1600" dirty="0"/>
              <a:t>Using Excel can actually find the z-score – see class Excel workbook.</a:t>
            </a:r>
          </a:p>
        </p:txBody>
      </p:sp>
    </p:spTree>
    <p:extLst>
      <p:ext uri="{BB962C8B-B14F-4D97-AF65-F5344CB8AC3E}">
        <p14:creationId xmlns:p14="http://schemas.microsoft.com/office/powerpoint/2010/main" val="21131018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7971C-74A2-31FA-3BF0-5EEB456315A4}"/>
              </a:ext>
            </a:extLst>
          </p:cNvPr>
          <p:cNvSpPr>
            <a:spLocks noGrp="1"/>
          </p:cNvSpPr>
          <p:nvPr>
            <p:ph type="title"/>
          </p:nvPr>
        </p:nvSpPr>
        <p:spPr/>
        <p:txBody>
          <a:bodyPr>
            <a:normAutofit/>
          </a:bodyPr>
          <a:lstStyle/>
          <a:p>
            <a:r>
              <a:rPr lang="en-US" dirty="0"/>
              <a:t>Where Does the Critical Value Come From?</a:t>
            </a:r>
          </a:p>
        </p:txBody>
      </p:sp>
      <p:sp>
        <p:nvSpPr>
          <p:cNvPr id="3" name="Content Placeholder 2">
            <a:extLst>
              <a:ext uri="{FF2B5EF4-FFF2-40B4-BE49-F238E27FC236}">
                <a16:creationId xmlns:a16="http://schemas.microsoft.com/office/drawing/2014/main" id="{55A8BCBE-8912-955C-585B-EA17B9C2410E}"/>
              </a:ext>
            </a:extLst>
          </p:cNvPr>
          <p:cNvSpPr>
            <a:spLocks noGrp="1"/>
          </p:cNvSpPr>
          <p:nvPr>
            <p:ph idx="1"/>
          </p:nvPr>
        </p:nvSpPr>
        <p:spPr/>
        <p:txBody>
          <a:bodyPr/>
          <a:lstStyle/>
          <a:p>
            <a:pPr>
              <a:buFont typeface="Arial" panose="020B0604020202020204" pitchFamily="34" charset="0"/>
              <a:buChar char="•"/>
            </a:pPr>
            <a:r>
              <a:rPr lang="en-US" dirty="0"/>
              <a:t> The critical value comes from the Empirical Rule, it is technically an estimated z-score</a:t>
            </a:r>
          </a:p>
          <a:p>
            <a:pPr>
              <a:buFont typeface="Arial" panose="020B0604020202020204" pitchFamily="34" charset="0"/>
              <a:buChar char="•"/>
            </a:pPr>
            <a:r>
              <a:rPr lang="en-US" dirty="0"/>
              <a:t> Confidence levels are referring to the area at the edges of the normal distribution </a:t>
            </a:r>
          </a:p>
          <a:p>
            <a:pPr>
              <a:buFont typeface="Arial" panose="020B0604020202020204" pitchFamily="34" charset="0"/>
              <a:buChar char="•"/>
            </a:pPr>
            <a:r>
              <a:rPr lang="en-US" dirty="0"/>
              <a:t>Let’s see what these values would look like if we were to compute them in Excel using the </a:t>
            </a:r>
            <a:r>
              <a:rPr lang="en-US" dirty="0" err="1"/>
              <a:t>norm.s.inv</a:t>
            </a:r>
            <a:r>
              <a:rPr lang="en-US" dirty="0"/>
              <a:t> function that gives up z-scores</a:t>
            </a:r>
          </a:p>
          <a:p>
            <a:pPr>
              <a:buFont typeface="Arial" panose="020B0604020202020204" pitchFamily="34" charset="0"/>
              <a:buChar char="•"/>
            </a:pPr>
            <a:r>
              <a:rPr lang="en-US" dirty="0"/>
              <a:t> There are some common critical values are worth memorizing or putting on a notecard, otherwise your answers will be slightly off. If a different critical value is given, then you can safely use Excel to estimate that (for instance, if you wanted a 97% confidence interval). </a:t>
            </a:r>
          </a:p>
        </p:txBody>
      </p:sp>
    </p:spTree>
    <p:extLst>
      <p:ext uri="{BB962C8B-B14F-4D97-AF65-F5344CB8AC3E}">
        <p14:creationId xmlns:p14="http://schemas.microsoft.com/office/powerpoint/2010/main" val="216177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A23AD-E613-2700-46C9-E5648592B8B9}"/>
              </a:ext>
            </a:extLst>
          </p:cNvPr>
          <p:cNvSpPr>
            <a:spLocks noGrp="1"/>
          </p:cNvSpPr>
          <p:nvPr>
            <p:ph type="title"/>
          </p:nvPr>
        </p:nvSpPr>
        <p:spPr/>
        <p:txBody>
          <a:bodyPr/>
          <a:lstStyle/>
          <a:p>
            <a:r>
              <a:rPr lang="en-US" dirty="0"/>
              <a:t>Calculating the Confidence </a:t>
            </a:r>
            <a:br>
              <a:rPr lang="en-US" dirty="0"/>
            </a:br>
            <a:r>
              <a:rPr lang="en-US" dirty="0"/>
              <a:t>Interval, Cont.</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DD092375-221F-0B7B-23B4-876F4B63C5CC}"/>
                  </a:ext>
                </a:extLst>
              </p:cNvPr>
              <p:cNvSpPr>
                <a:spLocks noGrp="1"/>
              </p:cNvSpPr>
              <p:nvPr>
                <p:ph idx="1"/>
              </p:nvPr>
            </p:nvSpPr>
            <p:spPr/>
            <p:txBody>
              <a:bodyPr>
                <a:normAutofit/>
              </a:bodyPr>
              <a:lstStyle/>
              <a:p>
                <a:pPr>
                  <a:buFont typeface="Arial" panose="020B0604020202020204" pitchFamily="34" charset="0"/>
                  <a:buChar char="•"/>
                </a:pPr>
                <a:r>
                  <a:rPr lang="en-US" dirty="0"/>
                  <a:t>The other part of the error bound formula:</a:t>
                </a:r>
              </a:p>
              <a:p>
                <a:pPr algn="ctr">
                  <a:buFont typeface="Arial" panose="020B0604020202020204" pitchFamily="34" charset="0"/>
                  <a:buChar char="•"/>
                </a:pPr>
                <a:r>
                  <a:rPr lang="en-US" i="1" dirty="0"/>
                  <a:t>EBM = </a:t>
                </a:r>
                <a:r>
                  <a:rPr lang="en-US" dirty="0"/>
                  <a:t>(</a:t>
                </a:r>
                <a:r>
                  <a:rPr lang="en-US" i="1" dirty="0"/>
                  <a:t>z</a:t>
                </a:r>
                <a:r>
                  <a:rPr lang="el-GR" i="1" baseline="-25000" dirty="0"/>
                  <a:t>α</a:t>
                </a:r>
                <a:r>
                  <a:rPr lang="en-US" i="1" baseline="-25000" dirty="0"/>
                  <a:t>/</a:t>
                </a:r>
                <a:r>
                  <a:rPr lang="el-GR" baseline="-25000" dirty="0"/>
                  <a:t>2</a:t>
                </a:r>
                <a:r>
                  <a:rPr lang="en-US" dirty="0"/>
                  <a:t>)(</a:t>
                </a:r>
                <a:r>
                  <a:rPr lang="en-US" i="1" dirty="0"/>
                  <a:t>σ</a:t>
                </a:r>
                <a:r>
                  <a:rPr lang="en-US" dirty="0"/>
                  <a:t>/</a:t>
                </a:r>
                <a14:m>
                  <m:oMath xmlns:m="http://schemas.openxmlformats.org/officeDocument/2006/math">
                    <m:rad>
                      <m:radPr>
                        <m:degHide m:val="on"/>
                        <m:ctrlPr>
                          <a:rPr lang="en-US" i="1">
                            <a:latin typeface="Cambria Math" panose="02040503050406030204" pitchFamily="18" charset="0"/>
                          </a:rPr>
                        </m:ctrlPr>
                      </m:radPr>
                      <m:deg/>
                      <m:e>
                        <m:r>
                          <a:rPr lang="en-US" i="1">
                            <a:latin typeface="Cambria Math" panose="02040503050406030204" pitchFamily="18" charset="0"/>
                          </a:rPr>
                          <m:t>𝑛</m:t>
                        </m:r>
                      </m:e>
                    </m:rad>
                  </m:oMath>
                </a14:m>
                <a:r>
                  <a:rPr lang="en-US" dirty="0"/>
                  <a:t>)</a:t>
                </a:r>
              </a:p>
              <a:p>
                <a:pPr>
                  <a:buFont typeface="Arial" panose="020B0604020202020204" pitchFamily="34" charset="0"/>
                  <a:buChar char="•"/>
                </a:pPr>
                <a:r>
                  <a:rPr lang="en-US" i="1" dirty="0"/>
                  <a:t>σ</a:t>
                </a:r>
                <a:r>
                  <a:rPr lang="en-US" dirty="0"/>
                  <a:t>/</a:t>
                </a:r>
                <a14:m>
                  <m:oMath xmlns:m="http://schemas.openxmlformats.org/officeDocument/2006/math">
                    <m:rad>
                      <m:radPr>
                        <m:degHide m:val="on"/>
                        <m:ctrlPr>
                          <a:rPr lang="en-US" i="1">
                            <a:latin typeface="Cambria Math" panose="02040503050406030204" pitchFamily="18" charset="0"/>
                          </a:rPr>
                        </m:ctrlPr>
                      </m:radPr>
                      <m:deg/>
                      <m:e>
                        <m:r>
                          <a:rPr lang="en-US" i="1">
                            <a:latin typeface="Cambria Math" panose="02040503050406030204" pitchFamily="18" charset="0"/>
                          </a:rPr>
                          <m:t>𝑛</m:t>
                        </m:r>
                      </m:e>
                    </m:rad>
                  </m:oMath>
                </a14:m>
                <a:r>
                  <a:rPr lang="en-US" dirty="0"/>
                  <a:t> is not difficult because once again, </a:t>
                </a:r>
                <a:r>
                  <a:rPr lang="en-US" b="1" i="1" dirty="0"/>
                  <a:t>σ </a:t>
                </a:r>
                <a:r>
                  <a:rPr lang="en-US" b="1" dirty="0"/>
                  <a:t>is known</a:t>
                </a:r>
                <a:r>
                  <a:rPr lang="en-US" dirty="0"/>
                  <a:t>, and we should know the sample size.</a:t>
                </a:r>
              </a:p>
              <a:p>
                <a:pPr>
                  <a:buFont typeface="Arial" panose="020B0604020202020204" pitchFamily="34" charset="0"/>
                  <a:buChar char="•"/>
                </a:pPr>
                <a:r>
                  <a:rPr lang="en-US" b="1" dirty="0"/>
                  <a:t>Because of that piece, we do need to remember the central limit theorem:</a:t>
                </a:r>
                <a:endParaRPr lang="en-US" dirty="0"/>
              </a:p>
              <a:p>
                <a:pPr algn="ctr">
                  <a:buFont typeface="Arial" panose="020B0604020202020204" pitchFamily="34" charset="0"/>
                  <a:buChar char="•"/>
                </a:pPr>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𝑋</m:t>
                        </m:r>
                      </m:e>
                    </m:acc>
                  </m:oMath>
                </a14:m>
                <a:r>
                  <a:rPr lang="en-US" dirty="0"/>
                  <a:t> is normally distributed, that is, </a:t>
                </a:r>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𝑋</m:t>
                        </m:r>
                      </m:e>
                    </m:acc>
                  </m:oMath>
                </a14:m>
                <a:r>
                  <a:rPr lang="en-US" dirty="0"/>
                  <a:t> ~ </a:t>
                </a:r>
                <a:r>
                  <a:rPr lang="en-US" i="1" dirty="0"/>
                  <a:t>N</a:t>
                </a:r>
                <a:r>
                  <a:rPr lang="en-US" dirty="0"/>
                  <a:t>(</a:t>
                </a:r>
                <a:r>
                  <a:rPr lang="en-US" i="1" dirty="0"/>
                  <a:t>μ</a:t>
                </a:r>
                <a:r>
                  <a:rPr lang="en-US" i="1" baseline="-25000" dirty="0"/>
                  <a:t>X</a:t>
                </a:r>
                <a:r>
                  <a:rPr lang="en-US" dirty="0"/>
                  <a:t>, </a:t>
                </a:r>
                <a:r>
                  <a:rPr lang="en-US" i="1" dirty="0"/>
                  <a:t>σ</a:t>
                </a:r>
                <a:r>
                  <a:rPr lang="en-US" i="1" baseline="-25000" dirty="0"/>
                  <a:t>X</a:t>
                </a:r>
                <a:r>
                  <a:rPr lang="en-US" dirty="0"/>
                  <a:t>/</a:t>
                </a:r>
                <a14:m>
                  <m:oMath xmlns:m="http://schemas.openxmlformats.org/officeDocument/2006/math">
                    <m:rad>
                      <m:radPr>
                        <m:degHide m:val="on"/>
                        <m:ctrlPr>
                          <a:rPr lang="en-US" i="1">
                            <a:latin typeface="Cambria Math" panose="02040503050406030204" pitchFamily="18" charset="0"/>
                          </a:rPr>
                        </m:ctrlPr>
                      </m:radPr>
                      <m:deg/>
                      <m:e>
                        <m:r>
                          <a:rPr lang="en-US" i="1">
                            <a:latin typeface="Cambria Math" panose="02040503050406030204" pitchFamily="18" charset="0"/>
                          </a:rPr>
                          <m:t>𝑛</m:t>
                        </m:r>
                      </m:e>
                    </m:rad>
                  </m:oMath>
                </a14:m>
                <a:r>
                  <a:rPr lang="en-US" dirty="0"/>
                  <a:t>)</a:t>
                </a:r>
              </a:p>
              <a:p>
                <a:pPr>
                  <a:buFont typeface="Arial" panose="020B0604020202020204" pitchFamily="34" charset="0"/>
                  <a:buChar char="•"/>
                </a:pPr>
                <a:r>
                  <a:rPr lang="en-US" dirty="0"/>
                  <a:t>Remember, either the X distribution is normal or there must be 30 in the sample size.</a:t>
                </a:r>
              </a:p>
              <a:p>
                <a:pPr>
                  <a:buFont typeface="Arial" panose="020B0604020202020204" pitchFamily="34" charset="0"/>
                  <a:buChar char="•"/>
                </a:pPr>
                <a:endParaRPr lang="en-US" dirty="0"/>
              </a:p>
            </p:txBody>
          </p:sp>
        </mc:Choice>
        <mc:Fallback>
          <p:sp>
            <p:nvSpPr>
              <p:cNvPr id="3" name="Content Placeholder 2">
                <a:extLst>
                  <a:ext uri="{FF2B5EF4-FFF2-40B4-BE49-F238E27FC236}">
                    <a16:creationId xmlns:a16="http://schemas.microsoft.com/office/drawing/2014/main" id="{DD092375-221F-0B7B-23B4-876F4B63C5CC}"/>
                  </a:ext>
                </a:extLst>
              </p:cNvPr>
              <p:cNvSpPr>
                <a:spLocks noGrp="1" noRot="1" noChangeAspect="1" noMove="1" noResize="1" noEditPoints="1" noAdjustHandles="1" noChangeArrowheads="1" noChangeShapeType="1" noTextEdit="1"/>
              </p:cNvSpPr>
              <p:nvPr>
                <p:ph idx="1"/>
              </p:nvPr>
            </p:nvSpPr>
            <p:spPr>
              <a:blipFill>
                <a:blip r:embed="rId2"/>
                <a:stretch>
                  <a:fillRect l="-1333" t="-810"/>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3D6A401B-D84C-B717-59FA-C84655853DF8}"/>
              </a:ext>
            </a:extLst>
          </p:cNvPr>
          <p:cNvSpPr>
            <a:spLocks noGrp="1"/>
          </p:cNvSpPr>
          <p:nvPr>
            <p:ph type="sldNum" sz="quarter" idx="12"/>
          </p:nvPr>
        </p:nvSpPr>
        <p:spPr/>
        <p:txBody>
          <a:bodyPr/>
          <a:lstStyle/>
          <a:p>
            <a:fld id="{3A98EE3D-8CD1-4C3F-BD1C-C98C9596463C}" type="slidenum">
              <a:rPr lang="en-US" smtClean="0"/>
              <a:t>14</a:t>
            </a:fld>
            <a:endParaRPr lang="en-US" dirty="0"/>
          </a:p>
        </p:txBody>
      </p:sp>
    </p:spTree>
    <p:extLst>
      <p:ext uri="{BB962C8B-B14F-4D97-AF65-F5344CB8AC3E}">
        <p14:creationId xmlns:p14="http://schemas.microsoft.com/office/powerpoint/2010/main" val="7381694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73DF8-8495-1AC7-6307-BBB576F5576E}"/>
              </a:ext>
            </a:extLst>
          </p:cNvPr>
          <p:cNvSpPr>
            <a:spLocks noGrp="1"/>
          </p:cNvSpPr>
          <p:nvPr>
            <p:ph type="title"/>
          </p:nvPr>
        </p:nvSpPr>
        <p:spPr/>
        <p:txBody>
          <a:bodyPr/>
          <a:lstStyle/>
          <a:p>
            <a:r>
              <a:rPr lang="en-US" dirty="0"/>
              <a:t>Calculating the Confidence </a:t>
            </a:r>
            <a:br>
              <a:rPr lang="en-US" dirty="0"/>
            </a:br>
            <a:r>
              <a:rPr lang="en-US" dirty="0"/>
              <a:t>Interval, Cont. </a:t>
            </a:r>
          </a:p>
        </p:txBody>
      </p:sp>
      <p:sp>
        <p:nvSpPr>
          <p:cNvPr id="3" name="Content Placeholder 2">
            <a:extLst>
              <a:ext uri="{FF2B5EF4-FFF2-40B4-BE49-F238E27FC236}">
                <a16:creationId xmlns:a16="http://schemas.microsoft.com/office/drawing/2014/main" id="{D575A84B-DB5D-9167-DC55-ACD929413899}"/>
              </a:ext>
            </a:extLst>
          </p:cNvPr>
          <p:cNvSpPr>
            <a:spLocks noGrp="1"/>
          </p:cNvSpPr>
          <p:nvPr>
            <p:ph idx="1"/>
          </p:nvPr>
        </p:nvSpPr>
        <p:spPr/>
        <p:txBody>
          <a:bodyPr/>
          <a:lstStyle/>
          <a:p>
            <a:r>
              <a:rPr lang="en-US" b="1" dirty="0"/>
              <a:t>Writing the Interpretation</a:t>
            </a:r>
          </a:p>
          <a:p>
            <a:pPr>
              <a:buFont typeface="Arial" panose="020B0604020202020204" pitchFamily="34" charset="0"/>
              <a:buChar char="•"/>
            </a:pPr>
            <a:r>
              <a:rPr lang="en-US" dirty="0"/>
              <a:t>The interpretation should clearly state the confidence level (</a:t>
            </a:r>
            <a:r>
              <a:rPr lang="en-US" i="1" dirty="0"/>
              <a:t>CL</a:t>
            </a:r>
            <a:r>
              <a:rPr lang="en-US" dirty="0"/>
              <a:t>), explain what population parameter is being estimated (here, a </a:t>
            </a:r>
            <a:r>
              <a:rPr lang="en-US" b="1" dirty="0"/>
              <a:t>population mean</a:t>
            </a:r>
            <a:r>
              <a:rPr lang="en-US" dirty="0"/>
              <a:t>), and state the confidence interval (both endpoints). </a:t>
            </a:r>
          </a:p>
          <a:p>
            <a:pPr>
              <a:buFont typeface="Arial" panose="020B0604020202020204" pitchFamily="34" charset="0"/>
              <a:buChar char="•"/>
            </a:pPr>
            <a:r>
              <a:rPr lang="en-US" dirty="0"/>
              <a:t>"We estimate with ___% confidence that the true population mean (include the context of the problem) is between ___ and ___ (include appropriate units)."</a:t>
            </a:r>
            <a:endParaRPr lang="en-US" sz="1400" dirty="0"/>
          </a:p>
          <a:p>
            <a:endParaRPr lang="en-US" dirty="0"/>
          </a:p>
        </p:txBody>
      </p:sp>
      <p:sp>
        <p:nvSpPr>
          <p:cNvPr id="4" name="Slide Number Placeholder 3">
            <a:extLst>
              <a:ext uri="{FF2B5EF4-FFF2-40B4-BE49-F238E27FC236}">
                <a16:creationId xmlns:a16="http://schemas.microsoft.com/office/drawing/2014/main" id="{6E1C4811-27AC-E773-226B-9E224507FC18}"/>
              </a:ext>
            </a:extLst>
          </p:cNvPr>
          <p:cNvSpPr>
            <a:spLocks noGrp="1"/>
          </p:cNvSpPr>
          <p:nvPr>
            <p:ph type="sldNum" sz="quarter" idx="12"/>
          </p:nvPr>
        </p:nvSpPr>
        <p:spPr/>
        <p:txBody>
          <a:bodyPr/>
          <a:lstStyle/>
          <a:p>
            <a:fld id="{3A98EE3D-8CD1-4C3F-BD1C-C98C9596463C}" type="slidenum">
              <a:rPr lang="en-US" smtClean="0"/>
              <a:t>15</a:t>
            </a:fld>
            <a:endParaRPr lang="en-US" dirty="0"/>
          </a:p>
        </p:txBody>
      </p:sp>
    </p:spTree>
    <p:extLst>
      <p:ext uri="{BB962C8B-B14F-4D97-AF65-F5344CB8AC3E}">
        <p14:creationId xmlns:p14="http://schemas.microsoft.com/office/powerpoint/2010/main" val="11510967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D23C7-53AF-2895-CF7E-D3DB01DD00B6}"/>
              </a:ext>
            </a:extLst>
          </p:cNvPr>
          <p:cNvSpPr>
            <a:spLocks noGrp="1"/>
          </p:cNvSpPr>
          <p:nvPr>
            <p:ph type="title"/>
          </p:nvPr>
        </p:nvSpPr>
        <p:spPr/>
        <p:txBody>
          <a:bodyPr/>
          <a:lstStyle/>
          <a:p>
            <a:r>
              <a:rPr lang="en-US" dirty="0"/>
              <a:t>Calculating the Confidence </a:t>
            </a:r>
            <a:br>
              <a:rPr lang="en-US" dirty="0"/>
            </a:br>
            <a:r>
              <a:rPr lang="en-US" dirty="0"/>
              <a:t>Interval, Cont. </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39F1F993-D6F0-4AB2-A423-CC2F0B591D1A}"/>
                  </a:ext>
                </a:extLst>
              </p:cNvPr>
              <p:cNvSpPr>
                <a:spLocks noGrp="1"/>
              </p:cNvSpPr>
              <p:nvPr>
                <p:ph idx="1"/>
              </p:nvPr>
            </p:nvSpPr>
            <p:spPr/>
            <p:txBody>
              <a:bodyPr>
                <a:normAutofit/>
              </a:bodyPr>
              <a:lstStyle/>
              <a:p>
                <a:pPr marL="0" indent="0">
                  <a:buNone/>
                </a:pPr>
                <a:r>
                  <a:rPr lang="en-US" dirty="0"/>
                  <a:t>As a recap, the steps to construct a confidence interval estimate for an unknown population mean when </a:t>
                </a:r>
                <a:r>
                  <a:rPr lang="en-US" b="1" i="1" dirty="0"/>
                  <a:t>σ </a:t>
                </a:r>
                <a:r>
                  <a:rPr lang="en-US" b="1" dirty="0"/>
                  <a:t>is known</a:t>
                </a:r>
                <a:r>
                  <a:rPr lang="en-US" dirty="0"/>
                  <a:t>:</a:t>
                </a:r>
              </a:p>
              <a:p>
                <a:pPr marL="457200" indent="-457200">
                  <a:buFont typeface="+mj-lt"/>
                  <a:buAutoNum type="arabicPeriod"/>
                </a:pPr>
                <a:r>
                  <a:rPr lang="en-US" dirty="0"/>
                  <a:t>Calculate the sample mean </a:t>
                </a:r>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𝑥</m:t>
                        </m:r>
                      </m:e>
                    </m:acc>
                  </m:oMath>
                </a14:m>
                <a:r>
                  <a:rPr lang="en-US" dirty="0"/>
                  <a:t> from the sample data, if necessary.</a:t>
                </a:r>
              </a:p>
              <a:p>
                <a:pPr marL="457200" indent="-457200">
                  <a:buFont typeface="+mj-lt"/>
                  <a:buAutoNum type="arabicPeriod"/>
                </a:pPr>
                <a:r>
                  <a:rPr lang="en-US" dirty="0"/>
                  <a:t>Find the </a:t>
                </a:r>
                <a:r>
                  <a:rPr lang="en-US" i="1" dirty="0"/>
                  <a:t>z</a:t>
                </a:r>
                <a:r>
                  <a:rPr lang="en-US" dirty="0"/>
                  <a:t>-score that corresponds to the confidence level.</a:t>
                </a:r>
              </a:p>
              <a:p>
                <a:pPr marL="457200" indent="-457200">
                  <a:buFont typeface="+mj-lt"/>
                  <a:buAutoNum type="arabicPeriod"/>
                </a:pPr>
                <a:r>
                  <a:rPr lang="en-US" dirty="0"/>
                  <a:t>Calculate the error bound </a:t>
                </a:r>
                <a:r>
                  <a:rPr lang="en-US" i="1" dirty="0"/>
                  <a:t>EBM</a:t>
                </a:r>
                <a:r>
                  <a:rPr lang="en-US" dirty="0"/>
                  <a:t>.</a:t>
                </a:r>
              </a:p>
              <a:p>
                <a:pPr marL="457200" indent="-457200">
                  <a:buFont typeface="+mj-lt"/>
                  <a:buAutoNum type="arabicPeriod"/>
                </a:pPr>
                <a:r>
                  <a:rPr lang="en-US" dirty="0"/>
                  <a:t>Construct the confidence interval (</a:t>
                </a:r>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𝑥</m:t>
                        </m:r>
                      </m:e>
                    </m:acc>
                  </m:oMath>
                </a14:m>
                <a:r>
                  <a:rPr lang="en-US" dirty="0"/>
                  <a:t> – </a:t>
                </a:r>
                <a:r>
                  <a:rPr lang="en-US" i="1" dirty="0"/>
                  <a:t>EBM</a:t>
                </a:r>
                <a:r>
                  <a:rPr lang="en-US" dirty="0"/>
                  <a:t>, </a:t>
                </a:r>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𝑥</m:t>
                        </m:r>
                      </m:e>
                    </m:acc>
                  </m:oMath>
                </a14:m>
                <a:r>
                  <a:rPr lang="en-US" dirty="0"/>
                  <a:t> + </a:t>
                </a:r>
                <a:r>
                  <a:rPr lang="en-US" i="1" dirty="0"/>
                  <a:t>EBM</a:t>
                </a:r>
                <a:r>
                  <a:rPr lang="en-US" dirty="0"/>
                  <a:t>)</a:t>
                </a:r>
              </a:p>
              <a:p>
                <a:pPr marL="457200" indent="-457200">
                  <a:buFont typeface="+mj-lt"/>
                  <a:buAutoNum type="arabicPeriod"/>
                </a:pPr>
                <a:r>
                  <a:rPr lang="en-US" dirty="0"/>
                  <a:t>Interpret the estimate in the context of the situation in the problem. (Explain what the confidence interval means, in the words of the problem.)</a:t>
                </a:r>
                <a:endParaRPr lang="en-US" sz="1400" dirty="0"/>
              </a:p>
              <a:p>
                <a:pPr>
                  <a:buFont typeface="Arial" panose="020B0604020202020204" pitchFamily="34" charset="0"/>
                  <a:buChar char="•"/>
                </a:pPr>
                <a:endParaRPr lang="en-US" dirty="0"/>
              </a:p>
            </p:txBody>
          </p:sp>
        </mc:Choice>
        <mc:Fallback>
          <p:sp>
            <p:nvSpPr>
              <p:cNvPr id="3" name="Content Placeholder 2">
                <a:extLst>
                  <a:ext uri="{FF2B5EF4-FFF2-40B4-BE49-F238E27FC236}">
                    <a16:creationId xmlns:a16="http://schemas.microsoft.com/office/drawing/2014/main" id="{39F1F993-D6F0-4AB2-A423-CC2F0B591D1A}"/>
                  </a:ext>
                </a:extLst>
              </p:cNvPr>
              <p:cNvSpPr>
                <a:spLocks noGrp="1" noRot="1" noChangeAspect="1" noMove="1" noResize="1" noEditPoints="1" noAdjustHandles="1" noChangeArrowheads="1" noChangeShapeType="1" noTextEdit="1"/>
              </p:cNvSpPr>
              <p:nvPr>
                <p:ph idx="1"/>
              </p:nvPr>
            </p:nvSpPr>
            <p:spPr>
              <a:blipFill>
                <a:blip r:embed="rId2"/>
                <a:stretch>
                  <a:fillRect l="-1455" t="-810" r="-909"/>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DE784FB2-9133-1BB0-54D7-D2D9DFC9CC9D}"/>
              </a:ext>
            </a:extLst>
          </p:cNvPr>
          <p:cNvSpPr>
            <a:spLocks noGrp="1"/>
          </p:cNvSpPr>
          <p:nvPr>
            <p:ph type="sldNum" sz="quarter" idx="12"/>
          </p:nvPr>
        </p:nvSpPr>
        <p:spPr/>
        <p:txBody>
          <a:bodyPr/>
          <a:lstStyle/>
          <a:p>
            <a:fld id="{3A98EE3D-8CD1-4C3F-BD1C-C98C9596463C}" type="slidenum">
              <a:rPr lang="en-US" smtClean="0"/>
              <a:t>16</a:t>
            </a:fld>
            <a:endParaRPr lang="en-US" dirty="0"/>
          </a:p>
        </p:txBody>
      </p:sp>
    </p:spTree>
    <p:extLst>
      <p:ext uri="{BB962C8B-B14F-4D97-AF65-F5344CB8AC3E}">
        <p14:creationId xmlns:p14="http://schemas.microsoft.com/office/powerpoint/2010/main" val="35120132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441B7-DA9A-FFBC-2E60-F978F79C8488}"/>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AB0BD8C4-89EC-BB75-26C7-F3307538B512}"/>
              </a:ext>
            </a:extLst>
          </p:cNvPr>
          <p:cNvSpPr>
            <a:spLocks noGrp="1"/>
          </p:cNvSpPr>
          <p:nvPr>
            <p:ph idx="1"/>
          </p:nvPr>
        </p:nvSpPr>
        <p:spPr/>
        <p:txBody>
          <a:bodyPr/>
          <a:lstStyle/>
          <a:p>
            <a:r>
              <a:rPr lang="en-US" dirty="0"/>
              <a:t>Suppose scores on exams in statistics are normally distributed with an unknown population mean and a population standard deviation of three points. A random sample of 36 scores is taken and gives a sample mean (sample mean score) of 68. Find a confidence interval estimate for the population mean exam score (the mean score on all exams).</a:t>
            </a:r>
          </a:p>
          <a:p>
            <a:r>
              <a:rPr lang="en-US" dirty="0"/>
              <a:t>Find a 90% confidence interval for the true (population) mean of statistics exam scores. </a:t>
            </a:r>
          </a:p>
          <a:p>
            <a:endParaRPr lang="en-US" dirty="0"/>
          </a:p>
        </p:txBody>
      </p:sp>
      <p:sp>
        <p:nvSpPr>
          <p:cNvPr id="4" name="Slide Number Placeholder 3">
            <a:extLst>
              <a:ext uri="{FF2B5EF4-FFF2-40B4-BE49-F238E27FC236}">
                <a16:creationId xmlns:a16="http://schemas.microsoft.com/office/drawing/2014/main" id="{AC39B00D-51E5-0689-6731-2CE9DB1B9464}"/>
              </a:ext>
            </a:extLst>
          </p:cNvPr>
          <p:cNvSpPr>
            <a:spLocks noGrp="1"/>
          </p:cNvSpPr>
          <p:nvPr>
            <p:ph type="sldNum" sz="quarter" idx="12"/>
          </p:nvPr>
        </p:nvSpPr>
        <p:spPr/>
        <p:txBody>
          <a:bodyPr/>
          <a:lstStyle/>
          <a:p>
            <a:fld id="{3A98EE3D-8CD1-4C3F-BD1C-C98C9596463C}" type="slidenum">
              <a:rPr lang="en-US" smtClean="0"/>
              <a:t>17</a:t>
            </a:fld>
            <a:endParaRPr lang="en-US" dirty="0"/>
          </a:p>
        </p:txBody>
      </p:sp>
    </p:spTree>
    <p:extLst>
      <p:ext uri="{BB962C8B-B14F-4D97-AF65-F5344CB8AC3E}">
        <p14:creationId xmlns:p14="http://schemas.microsoft.com/office/powerpoint/2010/main" val="12813505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E1782-9642-04A0-CB7F-1444F4EE8D04}"/>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1DCB496-34C0-859C-1F33-12325CEC9F52}"/>
                  </a:ext>
                </a:extLst>
              </p:cNvPr>
              <p:cNvSpPr>
                <a:spLocks noGrp="1"/>
              </p:cNvSpPr>
              <p:nvPr>
                <p:ph idx="1"/>
              </p:nvPr>
            </p:nvSpPr>
            <p:spPr/>
            <p:txBody>
              <a:bodyPr>
                <a:normAutofit fontScale="85000" lnSpcReduction="20000"/>
              </a:bodyPr>
              <a:lstStyle/>
              <a:p>
                <a:r>
                  <a:rPr lang="en-US" dirty="0"/>
                  <a:t>For a 90% confidence interval, visualize an area of 0.90 centered under the normal curve. The remaining area for the two tails of the normal distribution is then 0.10, which indicates that the area in the left tail is one-half of 0.10, which is 0.05. The corresponding z-score that cuts off an area of 0.05 in the left tail is 1.645.</a:t>
                </a:r>
              </a:p>
              <a:p>
                <a:r>
                  <a:rPr lang="en-US" dirty="0"/>
                  <a:t>In this example we are given that the population standard deviation  σ = 3. We are also given that the sample size n = 36 and the sample mean  </a:t>
                </a:r>
                <a14:m>
                  <m:oMath xmlns:m="http://schemas.openxmlformats.org/officeDocument/2006/math">
                    <m:acc>
                      <m:accPr>
                        <m:chr m:val="̅"/>
                        <m:ctrlPr>
                          <a:rPr lang="en-US" i="1" smtClean="0">
                            <a:latin typeface="Cambria Math" panose="02040503050406030204" pitchFamily="18" charset="0"/>
                          </a:rPr>
                        </m:ctrlPr>
                      </m:accPr>
                      <m:e>
                        <m:r>
                          <a:rPr lang="en-US" b="0" i="1" smtClean="0">
                            <a:latin typeface="Cambria Math" panose="02040503050406030204" pitchFamily="18" charset="0"/>
                          </a:rPr>
                          <m:t>𝑋</m:t>
                        </m:r>
                      </m:e>
                    </m:acc>
                    <m:r>
                      <a:rPr lang="en-US" b="0" i="1" smtClean="0">
                        <a:latin typeface="Cambria Math" panose="02040503050406030204" pitchFamily="18" charset="0"/>
                      </a:rPr>
                      <m:t>=</m:t>
                    </m:r>
                  </m:oMath>
                </a14:m>
                <a:r>
                  <a:rPr lang="en-US" dirty="0"/>
                  <a:t>68. Substituting these values in the confidence interval formula results in the following:</a:t>
                </a:r>
              </a:p>
              <a:p>
                <a14:m>
                  <m:oMath xmlns:m="http://schemas.openxmlformats.org/officeDocument/2006/math">
                    <m:acc>
                      <m:accPr>
                        <m:chr m:val="̅"/>
                        <m:ctrlPr>
                          <a:rPr lang="en-US" i="1" smtClean="0">
                            <a:latin typeface="Cambria Math" panose="02040503050406030204" pitchFamily="18" charset="0"/>
                          </a:rPr>
                        </m:ctrlPr>
                      </m:accPr>
                      <m:e>
                        <m:r>
                          <a:rPr lang="en-US" b="0" i="1" smtClean="0">
                            <a:latin typeface="Cambria Math" panose="02040503050406030204" pitchFamily="18" charset="0"/>
                          </a:rPr>
                          <m:t>𝑥</m:t>
                        </m:r>
                      </m:e>
                    </m:acc>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r>
                          <a:rPr lang="en-US" b="0" i="1" smtClean="0">
                            <a:latin typeface="Cambria Math" panose="02040503050406030204" pitchFamily="18" charset="0"/>
                          </a:rPr>
                          <m:t>𝛼</m:t>
                        </m:r>
                      </m:sub>
                    </m:sSub>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𝜎</m:t>
                            </m:r>
                          </m:num>
                          <m:den>
                            <m:rad>
                              <m:radPr>
                                <m:degHide m:val="on"/>
                                <m:ctrlPr>
                                  <a:rPr lang="en-US" b="0" i="1" smtClean="0">
                                    <a:latin typeface="Cambria Math" panose="02040503050406030204" pitchFamily="18" charset="0"/>
                                  </a:rPr>
                                </m:ctrlPr>
                              </m:radPr>
                              <m:deg/>
                              <m:e>
                                <m:r>
                                  <a:rPr lang="en-US" b="0" i="1" smtClean="0">
                                    <a:latin typeface="Cambria Math" panose="02040503050406030204" pitchFamily="18" charset="0"/>
                                  </a:rPr>
                                  <m:t>𝑛</m:t>
                                </m:r>
                              </m:e>
                            </m:rad>
                          </m:den>
                        </m:f>
                      </m:e>
                    </m:d>
                    <m:r>
                      <a:rPr lang="en-US" b="0" i="1" smtClean="0">
                        <a:latin typeface="Cambria Math" panose="02040503050406030204" pitchFamily="18" charset="0"/>
                      </a:rPr>
                      <m:t>≤</m:t>
                    </m:r>
                    <m:r>
                      <a:rPr lang="en-US" b="0" i="1" smtClean="0">
                        <a:latin typeface="Cambria Math" panose="02040503050406030204" pitchFamily="18" charset="0"/>
                      </a:rPr>
                      <m:t>𝜇</m:t>
                    </m:r>
                    <m:r>
                      <a:rPr lang="en-US" b="0" i="1" smtClean="0">
                        <a:latin typeface="Cambria Math" panose="02040503050406030204" pitchFamily="18" charset="0"/>
                      </a:rPr>
                      <m:t>≤</m:t>
                    </m:r>
                    <m:acc>
                      <m:accPr>
                        <m:chr m:val="̅"/>
                        <m:ctrlPr>
                          <a:rPr lang="en-US" i="1">
                            <a:latin typeface="Cambria Math" panose="02040503050406030204" pitchFamily="18" charset="0"/>
                          </a:rPr>
                        </m:ctrlPr>
                      </m:accPr>
                      <m:e>
                        <m:r>
                          <a:rPr lang="en-US" b="0" i="1" smtClean="0">
                            <a:latin typeface="Cambria Math" panose="02040503050406030204" pitchFamily="18" charset="0"/>
                          </a:rPr>
                          <m:t>𝑥</m:t>
                        </m:r>
                      </m:e>
                    </m:acc>
                    <m:r>
                      <a:rPr lang="en-US" b="0" i="0" smtClean="0">
                        <a:latin typeface="Cambria Math" panose="02040503050406030204" pitchFamily="18" charset="0"/>
                      </a:rPr>
                      <m:t>+</m:t>
                    </m:r>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z</m:t>
                        </m:r>
                      </m:e>
                      <m:sub>
                        <m:r>
                          <a:rPr lang="en-US" b="0" i="1" smtClean="0">
                            <a:latin typeface="Cambria Math" panose="02040503050406030204" pitchFamily="18" charset="0"/>
                          </a:rPr>
                          <m:t>𝛼</m:t>
                        </m:r>
                      </m:sub>
                    </m:sSub>
                    <m:r>
                      <a:rPr lang="en-US" b="0" i="0"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𝜎</m:t>
                        </m:r>
                      </m:num>
                      <m:den>
                        <m:rad>
                          <m:radPr>
                            <m:degHide m:val="on"/>
                            <m:ctrlPr>
                              <a:rPr lang="en-US" b="0" i="1" smtClean="0">
                                <a:latin typeface="Cambria Math" panose="02040503050406030204" pitchFamily="18" charset="0"/>
                              </a:rPr>
                            </m:ctrlPr>
                          </m:radPr>
                          <m:deg/>
                          <m:e>
                            <m:r>
                              <a:rPr lang="en-US" b="0" i="1" smtClean="0">
                                <a:latin typeface="Cambria Math" panose="02040503050406030204" pitchFamily="18" charset="0"/>
                              </a:rPr>
                              <m:t>𝑛</m:t>
                            </m:r>
                          </m:e>
                        </m:rad>
                      </m:den>
                    </m:f>
                    <m:r>
                      <a:rPr lang="en-US" b="0" i="1" smtClean="0">
                        <a:latin typeface="Cambria Math" panose="02040503050406030204" pitchFamily="18" charset="0"/>
                      </a:rPr>
                      <m:t>)</m:t>
                    </m:r>
                  </m:oMath>
                </a14:m>
                <a:endParaRPr lang="en-US" dirty="0"/>
              </a:p>
              <a:p>
                <a14:m>
                  <m:oMath xmlns:m="http://schemas.openxmlformats.org/officeDocument/2006/math">
                    <m:r>
                      <a:rPr lang="en-US" b="0" i="1" smtClean="0">
                        <a:latin typeface="Cambria Math" panose="02040503050406030204" pitchFamily="18" charset="0"/>
                      </a:rPr>
                      <m:t>68−1.645</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3</m:t>
                            </m:r>
                          </m:num>
                          <m:den>
                            <m:rad>
                              <m:radPr>
                                <m:degHide m:val="on"/>
                                <m:ctrlPr>
                                  <a:rPr lang="en-US" b="0" i="1" smtClean="0">
                                    <a:latin typeface="Cambria Math" panose="02040503050406030204" pitchFamily="18" charset="0"/>
                                  </a:rPr>
                                </m:ctrlPr>
                              </m:radPr>
                              <m:deg/>
                              <m:e>
                                <m:r>
                                  <a:rPr lang="en-US" b="0" i="1" smtClean="0">
                                    <a:latin typeface="Cambria Math" panose="02040503050406030204" pitchFamily="18" charset="0"/>
                                  </a:rPr>
                                  <m:t>36</m:t>
                                </m:r>
                              </m:e>
                            </m:rad>
                          </m:den>
                        </m:f>
                      </m:e>
                    </m:d>
                    <m:r>
                      <a:rPr lang="en-US" b="0" i="1" smtClean="0">
                        <a:latin typeface="Cambria Math" panose="02040503050406030204" pitchFamily="18" charset="0"/>
                      </a:rPr>
                      <m:t>≤</m:t>
                    </m:r>
                    <m:r>
                      <a:rPr lang="en-US" b="0" i="1" smtClean="0">
                        <a:latin typeface="Cambria Math" panose="02040503050406030204" pitchFamily="18" charset="0"/>
                      </a:rPr>
                      <m:t>𝜇</m:t>
                    </m:r>
                    <m:r>
                      <a:rPr lang="en-US" b="0" i="1" smtClean="0">
                        <a:latin typeface="Cambria Math" panose="02040503050406030204" pitchFamily="18" charset="0"/>
                      </a:rPr>
                      <m:t>≤68+1.645</m:t>
                    </m:r>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3</m:t>
                            </m:r>
                          </m:num>
                          <m:den>
                            <m:rad>
                              <m:radPr>
                                <m:degHide m:val="on"/>
                                <m:ctrlPr>
                                  <a:rPr lang="en-US" i="1">
                                    <a:latin typeface="Cambria Math" panose="02040503050406030204" pitchFamily="18" charset="0"/>
                                  </a:rPr>
                                </m:ctrlPr>
                              </m:radPr>
                              <m:deg/>
                              <m:e>
                                <m:r>
                                  <a:rPr lang="en-US" i="1">
                                    <a:latin typeface="Cambria Math" panose="02040503050406030204" pitchFamily="18" charset="0"/>
                                  </a:rPr>
                                  <m:t>36</m:t>
                                </m:r>
                              </m:e>
                            </m:rad>
                          </m:den>
                        </m:f>
                      </m:e>
                    </m:d>
                  </m:oMath>
                </a14:m>
                <a:endParaRPr lang="en-US" dirty="0"/>
              </a:p>
              <a:p>
                <a14:m>
                  <m:oMath xmlns:m="http://schemas.openxmlformats.org/officeDocument/2006/math">
                    <m:r>
                      <a:rPr lang="en-US" b="0" i="1" smtClean="0">
                        <a:latin typeface="Cambria Math" panose="02040503050406030204" pitchFamily="18" charset="0"/>
                      </a:rPr>
                      <m:t>68−0.8225≤68+0.8225</m:t>
                    </m:r>
                  </m:oMath>
                </a14:m>
                <a:endParaRPr lang="en-US" b="0" dirty="0"/>
              </a:p>
              <a:p>
                <a14:m>
                  <m:oMath xmlns:m="http://schemas.openxmlformats.org/officeDocument/2006/math">
                    <m:r>
                      <a:rPr lang="en-US" b="0" i="1" smtClean="0">
                        <a:latin typeface="Cambria Math" panose="02040503050406030204" pitchFamily="18" charset="0"/>
                      </a:rPr>
                      <m:t>67.1775≤</m:t>
                    </m:r>
                    <m:r>
                      <a:rPr lang="en-US" b="0" i="1" smtClean="0">
                        <a:latin typeface="Cambria Math" panose="02040503050406030204" pitchFamily="18" charset="0"/>
                      </a:rPr>
                      <m:t>𝜇</m:t>
                    </m:r>
                    <m:r>
                      <a:rPr lang="en-US" b="0" i="1" smtClean="0">
                        <a:latin typeface="Cambria Math" panose="02040503050406030204" pitchFamily="18" charset="0"/>
                      </a:rPr>
                      <m:t>≤67.8225</m:t>
                    </m:r>
                  </m:oMath>
                </a14:m>
                <a:endParaRPr lang="en-US" dirty="0"/>
              </a:p>
            </p:txBody>
          </p:sp>
        </mc:Choice>
        <mc:Fallback xmlns="">
          <p:sp>
            <p:nvSpPr>
              <p:cNvPr id="3" name="Content Placeholder 2">
                <a:extLst>
                  <a:ext uri="{FF2B5EF4-FFF2-40B4-BE49-F238E27FC236}">
                    <a16:creationId xmlns:a16="http://schemas.microsoft.com/office/drawing/2014/main" id="{41DCB496-34C0-859C-1F33-12325CEC9F52}"/>
                  </a:ext>
                </a:extLst>
              </p:cNvPr>
              <p:cNvSpPr>
                <a:spLocks noGrp="1" noRot="1" noChangeAspect="1" noMove="1" noResize="1" noEditPoints="1" noAdjustHandles="1" noChangeArrowheads="1" noChangeShapeType="1" noTextEdit="1"/>
              </p:cNvSpPr>
              <p:nvPr>
                <p:ph idx="1"/>
              </p:nvPr>
            </p:nvSpPr>
            <p:spPr>
              <a:blipFill>
                <a:blip r:embed="rId2"/>
                <a:stretch>
                  <a:fillRect l="-1212" t="-1135" r="-424" b="-324"/>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09EACC4F-46C9-3C97-3BE9-F8C66D903306}"/>
              </a:ext>
            </a:extLst>
          </p:cNvPr>
          <p:cNvSpPr>
            <a:spLocks noGrp="1"/>
          </p:cNvSpPr>
          <p:nvPr>
            <p:ph type="sldNum" sz="quarter" idx="12"/>
          </p:nvPr>
        </p:nvSpPr>
        <p:spPr/>
        <p:txBody>
          <a:bodyPr/>
          <a:lstStyle/>
          <a:p>
            <a:fld id="{3A98EE3D-8CD1-4C3F-BD1C-C98C9596463C}" type="slidenum">
              <a:rPr lang="en-US" smtClean="0"/>
              <a:t>18</a:t>
            </a:fld>
            <a:endParaRPr lang="en-US" dirty="0"/>
          </a:p>
        </p:txBody>
      </p:sp>
    </p:spTree>
    <p:extLst>
      <p:ext uri="{BB962C8B-B14F-4D97-AF65-F5344CB8AC3E}">
        <p14:creationId xmlns:p14="http://schemas.microsoft.com/office/powerpoint/2010/main" val="42142464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A6728-CD47-CC8F-299F-0E39B21D991A}"/>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02CAC56A-63F8-1561-367D-5E639907BD08}"/>
              </a:ext>
            </a:extLst>
          </p:cNvPr>
          <p:cNvSpPr>
            <a:spLocks noGrp="1"/>
          </p:cNvSpPr>
          <p:nvPr>
            <p:ph idx="1"/>
          </p:nvPr>
        </p:nvSpPr>
        <p:spPr/>
        <p:txBody>
          <a:bodyPr/>
          <a:lstStyle/>
          <a:p>
            <a:r>
              <a:rPr lang="en-US" dirty="0"/>
              <a:t>The Specific Absorption Rate (SAR) for a cell phone measures the amount of radio frequency (RF) energy absorbed by the user’s body when using the handset. Every cell phone emits RF energy. Different phone models have different SAR measures. To receive certification from the Federal Communications Commission (FCC) for sale in the United States, the SAR level for a cell phone must be no more than 1.6 watts per kilogram. The table on the next slide shows the highest SAR level for a random selection of cell phone models as measured by the FCC. </a:t>
            </a:r>
            <a:r>
              <a:rPr lang="en-US" b="0" i="0" dirty="0">
                <a:solidFill>
                  <a:srgbClr val="424242"/>
                </a:solidFill>
                <a:effectLst/>
              </a:rPr>
              <a:t>Find a 98% confidence interval for the true (population) mean of the Specific Absorption Rates (SARs) for cell phones. Assume that the population standard deviation is </a:t>
            </a:r>
            <a:r>
              <a:rPr lang="en-US" b="0" i="1" dirty="0">
                <a:solidFill>
                  <a:srgbClr val="424242"/>
                </a:solidFill>
                <a:effectLst/>
              </a:rPr>
              <a:t>σ</a:t>
            </a:r>
            <a:r>
              <a:rPr lang="en-US" b="0" i="0" dirty="0">
                <a:solidFill>
                  <a:srgbClr val="424242"/>
                </a:solidFill>
                <a:effectLst/>
              </a:rPr>
              <a:t> = 0.337. See the class Excel spreadsheet. </a:t>
            </a:r>
            <a:endParaRPr lang="en-US" dirty="0"/>
          </a:p>
        </p:txBody>
      </p:sp>
      <p:sp>
        <p:nvSpPr>
          <p:cNvPr id="4" name="Slide Number Placeholder 3">
            <a:extLst>
              <a:ext uri="{FF2B5EF4-FFF2-40B4-BE49-F238E27FC236}">
                <a16:creationId xmlns:a16="http://schemas.microsoft.com/office/drawing/2014/main" id="{99A2383E-F75E-B97A-60B1-B245401634D8}"/>
              </a:ext>
            </a:extLst>
          </p:cNvPr>
          <p:cNvSpPr>
            <a:spLocks noGrp="1"/>
          </p:cNvSpPr>
          <p:nvPr>
            <p:ph type="sldNum" sz="quarter" idx="12"/>
          </p:nvPr>
        </p:nvSpPr>
        <p:spPr/>
        <p:txBody>
          <a:bodyPr/>
          <a:lstStyle/>
          <a:p>
            <a:fld id="{3A98EE3D-8CD1-4C3F-BD1C-C98C9596463C}" type="slidenum">
              <a:rPr lang="en-US" smtClean="0"/>
              <a:t>19</a:t>
            </a:fld>
            <a:endParaRPr lang="en-US" dirty="0"/>
          </a:p>
        </p:txBody>
      </p:sp>
    </p:spTree>
    <p:extLst>
      <p:ext uri="{BB962C8B-B14F-4D97-AF65-F5344CB8AC3E}">
        <p14:creationId xmlns:p14="http://schemas.microsoft.com/office/powerpoint/2010/main" val="22462000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4DC39D-A80D-ECC5-0BE8-E46F3B74276B}"/>
              </a:ext>
            </a:extLst>
          </p:cNvPr>
          <p:cNvSpPr>
            <a:spLocks noGrp="1"/>
          </p:cNvSpPr>
          <p:nvPr>
            <p:ph type="title"/>
          </p:nvPr>
        </p:nvSpPr>
        <p:spPr/>
        <p:txBody>
          <a:bodyPr/>
          <a:lstStyle/>
          <a:p>
            <a:r>
              <a:rPr lang="en-US" dirty="0"/>
              <a:t>Objectives</a:t>
            </a:r>
          </a:p>
        </p:txBody>
      </p:sp>
      <p:sp>
        <p:nvSpPr>
          <p:cNvPr id="3" name="Content Placeholder 2">
            <a:extLst>
              <a:ext uri="{FF2B5EF4-FFF2-40B4-BE49-F238E27FC236}">
                <a16:creationId xmlns:a16="http://schemas.microsoft.com/office/drawing/2014/main" id="{754DB0D4-017A-8BA1-E810-41E2FF308FCE}"/>
              </a:ext>
            </a:extLst>
          </p:cNvPr>
          <p:cNvSpPr>
            <a:spLocks noGrp="1"/>
          </p:cNvSpPr>
          <p:nvPr>
            <p:ph idx="1"/>
          </p:nvPr>
        </p:nvSpPr>
        <p:spPr/>
        <p:txBody>
          <a:bodyPr>
            <a:normAutofit/>
          </a:bodyPr>
          <a:lstStyle/>
          <a:p>
            <a:pPr algn="l">
              <a:buNone/>
            </a:pPr>
            <a:r>
              <a:rPr lang="en-US" b="0" i="0" dirty="0">
                <a:solidFill>
                  <a:srgbClr val="424242"/>
                </a:solidFill>
                <a:effectLst/>
              </a:rPr>
              <a:t>By the end of this chapter, the student should be able to:</a:t>
            </a:r>
          </a:p>
          <a:p>
            <a:pPr algn="l">
              <a:buFont typeface="Arial" panose="020B0604020202020204" pitchFamily="34" charset="0"/>
              <a:buChar char="•"/>
            </a:pPr>
            <a:r>
              <a:rPr lang="en-US" b="0" i="0" dirty="0">
                <a:solidFill>
                  <a:srgbClr val="424242"/>
                </a:solidFill>
                <a:effectLst/>
              </a:rPr>
              <a:t>Calculate and interpret confidence intervals for estimating a population mean and a population proportion.</a:t>
            </a:r>
          </a:p>
          <a:p>
            <a:pPr algn="l">
              <a:buFont typeface="Arial" panose="020B0604020202020204" pitchFamily="34" charset="0"/>
              <a:buChar char="•"/>
            </a:pPr>
            <a:r>
              <a:rPr lang="en-US" b="0" i="0" dirty="0">
                <a:solidFill>
                  <a:srgbClr val="424242"/>
                </a:solidFill>
                <a:effectLst/>
              </a:rPr>
              <a:t>Interpret the Student's t probability distribution as the sample size changes.</a:t>
            </a:r>
          </a:p>
          <a:p>
            <a:pPr algn="l">
              <a:buFont typeface="Arial" panose="020B0604020202020204" pitchFamily="34" charset="0"/>
              <a:buChar char="•"/>
            </a:pPr>
            <a:r>
              <a:rPr lang="en-US" b="0" i="0" dirty="0">
                <a:solidFill>
                  <a:srgbClr val="424242"/>
                </a:solidFill>
                <a:effectLst/>
              </a:rPr>
              <a:t>Discriminate between problems applying the normal and the Student's </a:t>
            </a:r>
            <a:r>
              <a:rPr lang="en-US" b="0" i="1" dirty="0">
                <a:solidFill>
                  <a:srgbClr val="424242"/>
                </a:solidFill>
                <a:effectLst/>
              </a:rPr>
              <a:t>t</a:t>
            </a:r>
            <a:r>
              <a:rPr lang="en-US" b="0" i="0" dirty="0">
                <a:solidFill>
                  <a:srgbClr val="424242"/>
                </a:solidFill>
                <a:effectLst/>
              </a:rPr>
              <a:t> distributions.</a:t>
            </a:r>
          </a:p>
          <a:p>
            <a:pPr algn="l">
              <a:buFont typeface="Arial" panose="020B0604020202020204" pitchFamily="34" charset="0"/>
              <a:buChar char="•"/>
            </a:pPr>
            <a:r>
              <a:rPr lang="en-US" b="0" i="0" dirty="0">
                <a:solidFill>
                  <a:srgbClr val="424242"/>
                </a:solidFill>
                <a:effectLst/>
              </a:rPr>
              <a:t>Calculate the sample size required to estimate a population mean and a population proportion given a desired confidence level and margin of error.</a:t>
            </a:r>
          </a:p>
        </p:txBody>
      </p:sp>
      <p:sp>
        <p:nvSpPr>
          <p:cNvPr id="4" name="Slide Number Placeholder 3">
            <a:extLst>
              <a:ext uri="{FF2B5EF4-FFF2-40B4-BE49-F238E27FC236}">
                <a16:creationId xmlns:a16="http://schemas.microsoft.com/office/drawing/2014/main" id="{108700FC-2FF8-120D-633A-72E5FFB5770E}"/>
              </a:ext>
            </a:extLst>
          </p:cNvPr>
          <p:cNvSpPr>
            <a:spLocks noGrp="1"/>
          </p:cNvSpPr>
          <p:nvPr>
            <p:ph type="sldNum" sz="quarter" idx="12"/>
          </p:nvPr>
        </p:nvSpPr>
        <p:spPr/>
        <p:txBody>
          <a:bodyPr/>
          <a:lstStyle/>
          <a:p>
            <a:fld id="{3A98EE3D-8CD1-4C3F-BD1C-C98C9596463C}" type="slidenum">
              <a:rPr lang="en-US" smtClean="0"/>
              <a:t>2</a:t>
            </a:fld>
            <a:endParaRPr lang="en-US" dirty="0"/>
          </a:p>
        </p:txBody>
      </p:sp>
    </p:spTree>
    <p:extLst>
      <p:ext uri="{BB962C8B-B14F-4D97-AF65-F5344CB8AC3E}">
        <p14:creationId xmlns:p14="http://schemas.microsoft.com/office/powerpoint/2010/main" val="24383192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86760-F5AB-1AB0-E9FB-A97602A36F7D}"/>
              </a:ext>
            </a:extLst>
          </p:cNvPr>
          <p:cNvSpPr>
            <a:spLocks noGrp="1"/>
          </p:cNvSpPr>
          <p:nvPr>
            <p:ph type="title"/>
          </p:nvPr>
        </p:nvSpPr>
        <p:spPr/>
        <p:txBody>
          <a:bodyPr/>
          <a:lstStyle/>
          <a:p>
            <a:r>
              <a:rPr lang="en-US" dirty="0"/>
              <a:t>Example</a:t>
            </a:r>
          </a:p>
        </p:txBody>
      </p:sp>
      <p:sp>
        <p:nvSpPr>
          <p:cNvPr id="4" name="Slide Number Placeholder 3">
            <a:extLst>
              <a:ext uri="{FF2B5EF4-FFF2-40B4-BE49-F238E27FC236}">
                <a16:creationId xmlns:a16="http://schemas.microsoft.com/office/drawing/2014/main" id="{25B4C25A-7DD5-B5B2-0D3E-17FCB25D132A}"/>
              </a:ext>
            </a:extLst>
          </p:cNvPr>
          <p:cNvSpPr>
            <a:spLocks noGrp="1"/>
          </p:cNvSpPr>
          <p:nvPr>
            <p:ph type="sldNum" sz="quarter" idx="12"/>
          </p:nvPr>
        </p:nvSpPr>
        <p:spPr/>
        <p:txBody>
          <a:bodyPr/>
          <a:lstStyle/>
          <a:p>
            <a:fld id="{3A98EE3D-8CD1-4C3F-BD1C-C98C9596463C}" type="slidenum">
              <a:rPr lang="en-US" smtClean="0"/>
              <a:t>20</a:t>
            </a:fld>
            <a:endParaRPr lang="en-US" dirty="0"/>
          </a:p>
        </p:txBody>
      </p:sp>
      <p:pic>
        <p:nvPicPr>
          <p:cNvPr id="5" name="Picture 4" descr="Table 8.1">
            <a:extLst>
              <a:ext uri="{FF2B5EF4-FFF2-40B4-BE49-F238E27FC236}">
                <a16:creationId xmlns:a16="http://schemas.microsoft.com/office/drawing/2014/main" id="{AAAF6A70-6034-6541-9975-8CA2591A16CC}"/>
              </a:ext>
            </a:extLst>
          </p:cNvPr>
          <p:cNvPicPr>
            <a:picLocks noChangeAspect="1"/>
          </p:cNvPicPr>
          <p:nvPr/>
        </p:nvPicPr>
        <p:blipFill rotWithShape="1">
          <a:blip r:embed="rId2"/>
          <a:srcRect l="4845" t="8291" b="14919"/>
          <a:stretch/>
        </p:blipFill>
        <p:spPr>
          <a:xfrm>
            <a:off x="1049943" y="2046805"/>
            <a:ext cx="7780522" cy="3868649"/>
          </a:xfrm>
          <a:prstGeom prst="rect">
            <a:avLst/>
          </a:prstGeom>
        </p:spPr>
      </p:pic>
    </p:spTree>
    <p:extLst>
      <p:ext uri="{BB962C8B-B14F-4D97-AF65-F5344CB8AC3E}">
        <p14:creationId xmlns:p14="http://schemas.microsoft.com/office/powerpoint/2010/main" val="41783112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095380-0DAB-0888-1981-6FD11BB58093}"/>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56A94E2-F2F7-B8A2-F875-5B982B151CEE}"/>
                  </a:ext>
                </a:extLst>
              </p:cNvPr>
              <p:cNvSpPr>
                <a:spLocks noGrp="1"/>
              </p:cNvSpPr>
              <p:nvPr>
                <p:ph idx="1"/>
              </p:nvPr>
            </p:nvSpPr>
            <p:spPr/>
            <p:txBody>
              <a:bodyPr>
                <a:normAutofit fontScale="92500" lnSpcReduction="20000"/>
              </a:bodyPr>
              <a:lstStyle/>
              <a:p>
                <a:r>
                  <a:rPr lang="en-US" dirty="0"/>
                  <a:t>To find the confidence interval, start by finding the point estimate: the sample mean.</a:t>
                </a:r>
              </a:p>
              <a:p>
                <a14:m>
                  <m:oMath xmlns:m="http://schemas.openxmlformats.org/officeDocument/2006/math">
                    <m:acc>
                      <m:accPr>
                        <m:chr m:val="̅"/>
                        <m:ctrlPr>
                          <a:rPr lang="en-US" i="1" smtClean="0">
                            <a:latin typeface="Cambria Math" panose="02040503050406030204" pitchFamily="18" charset="0"/>
                          </a:rPr>
                        </m:ctrlPr>
                      </m:accPr>
                      <m:e>
                        <m:r>
                          <a:rPr lang="en-US" b="0" i="1" smtClean="0">
                            <a:latin typeface="Cambria Math" panose="02040503050406030204" pitchFamily="18" charset="0"/>
                          </a:rPr>
                          <m:t>𝑥</m:t>
                        </m:r>
                      </m:e>
                    </m:acc>
                    <m:r>
                      <a:rPr lang="en-US" b="0" i="1" smtClean="0">
                        <a:latin typeface="Cambria Math" panose="02040503050406030204" pitchFamily="18" charset="0"/>
                      </a:rPr>
                      <m:t>=</m:t>
                    </m:r>
                  </m:oMath>
                </a14:m>
                <a:r>
                  <a:rPr lang="en-US" dirty="0"/>
                  <a:t>1.024</a:t>
                </a:r>
              </a:p>
              <a:p>
                <a:r>
                  <a:rPr lang="en-US" dirty="0"/>
                  <a:t>Next, find the EBM. Because you are creating a 98% confidence interval, CL = 0.98. </a:t>
                </a:r>
                <a:r>
                  <a:rPr lang="en-US" b="0" i="0" dirty="0">
                    <a:solidFill>
                      <a:srgbClr val="424242"/>
                    </a:solidFill>
                    <a:effectLst/>
                  </a:rPr>
                  <a:t>You need to find </a:t>
                </a:r>
                <a:r>
                  <a:rPr lang="en-US" b="0" i="1" dirty="0">
                    <a:solidFill>
                      <a:srgbClr val="424242"/>
                    </a:solidFill>
                    <a:effectLst/>
                  </a:rPr>
                  <a:t>z</a:t>
                </a:r>
                <a:r>
                  <a:rPr lang="en-US" b="0" i="0" baseline="-25000" dirty="0">
                    <a:solidFill>
                      <a:srgbClr val="424242"/>
                    </a:solidFill>
                    <a:effectLst/>
                  </a:rPr>
                  <a:t>0.01</a:t>
                </a:r>
                <a:r>
                  <a:rPr lang="en-US" b="0" i="0" dirty="0">
                    <a:solidFill>
                      <a:srgbClr val="424242"/>
                    </a:solidFill>
                    <a:effectLst/>
                  </a:rPr>
                  <a:t> having the property that the area under the normal density curve to the right of </a:t>
                </a:r>
                <a:r>
                  <a:rPr lang="en-US" b="0" i="1" dirty="0">
                    <a:solidFill>
                      <a:srgbClr val="424242"/>
                    </a:solidFill>
                    <a:effectLst/>
                  </a:rPr>
                  <a:t>z</a:t>
                </a:r>
                <a:r>
                  <a:rPr lang="en-US" b="0" i="0" baseline="-25000" dirty="0">
                    <a:solidFill>
                      <a:srgbClr val="424242"/>
                    </a:solidFill>
                    <a:effectLst/>
                  </a:rPr>
                  <a:t>0.01</a:t>
                </a:r>
                <a:r>
                  <a:rPr lang="en-US" b="0" i="0" dirty="0">
                    <a:solidFill>
                      <a:srgbClr val="424242"/>
                    </a:solidFill>
                    <a:effectLst/>
                  </a:rPr>
                  <a:t> is 0.01 and the area to the left is 0.99. Use your calculator, a computer, or a probability table for the standard normal distribution to find </a:t>
                </a:r>
                <a:r>
                  <a:rPr lang="en-US" b="0" i="1" dirty="0">
                    <a:solidFill>
                      <a:srgbClr val="424242"/>
                    </a:solidFill>
                    <a:effectLst/>
                  </a:rPr>
                  <a:t>z</a:t>
                </a:r>
                <a:r>
                  <a:rPr lang="en-US" b="0" i="0" baseline="-25000" dirty="0">
                    <a:solidFill>
                      <a:srgbClr val="424242"/>
                    </a:solidFill>
                    <a:effectLst/>
                  </a:rPr>
                  <a:t>0.01</a:t>
                </a:r>
                <a:r>
                  <a:rPr lang="en-US" b="0" i="0" dirty="0">
                    <a:solidFill>
                      <a:srgbClr val="424242"/>
                    </a:solidFill>
                    <a:effectLst/>
                  </a:rPr>
                  <a:t> = 2.326.</a:t>
                </a:r>
              </a:p>
              <a:p>
                <a:r>
                  <a:rPr lang="en-US" dirty="0">
                    <a:solidFill>
                      <a:srgbClr val="424242"/>
                    </a:solidFill>
                  </a:rPr>
                  <a:t>EBM =</a:t>
                </a:r>
                <a14:m>
                  <m:oMath xmlns:m="http://schemas.openxmlformats.org/officeDocument/2006/math">
                    <m:sSub>
                      <m:sSubPr>
                        <m:ctrlPr>
                          <a:rPr lang="en-US" b="0" i="1" smtClean="0">
                            <a:solidFill>
                              <a:srgbClr val="424242"/>
                            </a:solidFill>
                            <a:latin typeface="Cambria Math" panose="02040503050406030204" pitchFamily="18" charset="0"/>
                          </a:rPr>
                        </m:ctrlPr>
                      </m:sSubPr>
                      <m:e>
                        <m:r>
                          <a:rPr lang="en-US" b="0" i="1" smtClean="0">
                            <a:solidFill>
                              <a:srgbClr val="424242"/>
                            </a:solidFill>
                            <a:latin typeface="Cambria Math" panose="02040503050406030204" pitchFamily="18" charset="0"/>
                          </a:rPr>
                          <m:t>𝑧</m:t>
                        </m:r>
                      </m:e>
                      <m:sub>
                        <m:r>
                          <a:rPr lang="en-US" b="0" i="1" smtClean="0">
                            <a:solidFill>
                              <a:srgbClr val="424242"/>
                            </a:solidFill>
                            <a:latin typeface="Cambria Math" panose="02040503050406030204" pitchFamily="18" charset="0"/>
                          </a:rPr>
                          <m:t>0.01</m:t>
                        </m:r>
                      </m:sub>
                    </m:sSub>
                    <m:f>
                      <m:fPr>
                        <m:ctrlPr>
                          <a:rPr lang="en-US" b="0" i="1" smtClean="0">
                            <a:solidFill>
                              <a:srgbClr val="424242"/>
                            </a:solidFill>
                            <a:latin typeface="Cambria Math" panose="02040503050406030204" pitchFamily="18" charset="0"/>
                          </a:rPr>
                        </m:ctrlPr>
                      </m:fPr>
                      <m:num>
                        <m:r>
                          <a:rPr lang="en-US" b="0" i="1" smtClean="0">
                            <a:solidFill>
                              <a:srgbClr val="424242"/>
                            </a:solidFill>
                            <a:latin typeface="Cambria Math" panose="02040503050406030204" pitchFamily="18" charset="0"/>
                          </a:rPr>
                          <m:t>𝜎</m:t>
                        </m:r>
                      </m:num>
                      <m:den>
                        <m:rad>
                          <m:radPr>
                            <m:degHide m:val="on"/>
                            <m:ctrlPr>
                              <a:rPr lang="en-US" b="0" i="1" smtClean="0">
                                <a:solidFill>
                                  <a:srgbClr val="424242"/>
                                </a:solidFill>
                                <a:latin typeface="Cambria Math" panose="02040503050406030204" pitchFamily="18" charset="0"/>
                              </a:rPr>
                            </m:ctrlPr>
                          </m:radPr>
                          <m:deg/>
                          <m:e>
                            <m:r>
                              <a:rPr lang="en-US" b="0" i="1" smtClean="0">
                                <a:solidFill>
                                  <a:srgbClr val="424242"/>
                                </a:solidFill>
                                <a:latin typeface="Cambria Math" panose="02040503050406030204" pitchFamily="18" charset="0"/>
                              </a:rPr>
                              <m:t>𝑛</m:t>
                            </m:r>
                          </m:e>
                        </m:rad>
                      </m:den>
                    </m:f>
                    <m:r>
                      <a:rPr lang="en-US" b="0" i="1" smtClean="0">
                        <a:solidFill>
                          <a:srgbClr val="424242"/>
                        </a:solidFill>
                        <a:latin typeface="Cambria Math" panose="02040503050406030204" pitchFamily="18" charset="0"/>
                      </a:rPr>
                      <m:t>=</m:t>
                    </m:r>
                    <m:f>
                      <m:fPr>
                        <m:ctrlPr>
                          <a:rPr lang="en-US" b="0" i="1" smtClean="0">
                            <a:solidFill>
                              <a:srgbClr val="424242"/>
                            </a:solidFill>
                            <a:latin typeface="Cambria Math" panose="02040503050406030204" pitchFamily="18" charset="0"/>
                          </a:rPr>
                        </m:ctrlPr>
                      </m:fPr>
                      <m:num>
                        <m:d>
                          <m:dPr>
                            <m:ctrlPr>
                              <a:rPr lang="en-US" b="0" i="1" smtClean="0">
                                <a:solidFill>
                                  <a:srgbClr val="424242"/>
                                </a:solidFill>
                                <a:latin typeface="Cambria Math" panose="02040503050406030204" pitchFamily="18" charset="0"/>
                              </a:rPr>
                            </m:ctrlPr>
                          </m:dPr>
                          <m:e>
                            <m:r>
                              <a:rPr lang="en-US" b="0" i="1" smtClean="0">
                                <a:solidFill>
                                  <a:srgbClr val="424242"/>
                                </a:solidFill>
                                <a:latin typeface="Cambria Math" panose="02040503050406030204" pitchFamily="18" charset="0"/>
                              </a:rPr>
                              <m:t>2.326</m:t>
                            </m:r>
                          </m:e>
                        </m:d>
                        <m:r>
                          <a:rPr lang="en-US" b="0" i="1" smtClean="0">
                            <a:solidFill>
                              <a:srgbClr val="424242"/>
                            </a:solidFill>
                            <a:latin typeface="Cambria Math" panose="02040503050406030204" pitchFamily="18" charset="0"/>
                          </a:rPr>
                          <m:t>0.337</m:t>
                        </m:r>
                      </m:num>
                      <m:den>
                        <m:rad>
                          <m:radPr>
                            <m:degHide m:val="on"/>
                            <m:ctrlPr>
                              <a:rPr lang="en-US" b="0" i="1" smtClean="0">
                                <a:solidFill>
                                  <a:srgbClr val="424242"/>
                                </a:solidFill>
                                <a:latin typeface="Cambria Math" panose="02040503050406030204" pitchFamily="18" charset="0"/>
                              </a:rPr>
                            </m:ctrlPr>
                          </m:radPr>
                          <m:deg/>
                          <m:e>
                            <m:r>
                              <a:rPr lang="en-US" b="0" i="1" smtClean="0">
                                <a:solidFill>
                                  <a:srgbClr val="424242"/>
                                </a:solidFill>
                                <a:latin typeface="Cambria Math" panose="02040503050406030204" pitchFamily="18" charset="0"/>
                              </a:rPr>
                              <m:t>30</m:t>
                            </m:r>
                          </m:e>
                        </m:rad>
                      </m:den>
                    </m:f>
                    <m:r>
                      <a:rPr lang="en-US" b="0" i="1" smtClean="0">
                        <a:solidFill>
                          <a:srgbClr val="424242"/>
                        </a:solidFill>
                        <a:latin typeface="Cambria Math" panose="02040503050406030204" pitchFamily="18" charset="0"/>
                      </a:rPr>
                      <m:t>=0.1431</m:t>
                    </m:r>
                  </m:oMath>
                </a14:m>
                <a:endParaRPr lang="en-US" b="0" dirty="0">
                  <a:solidFill>
                    <a:srgbClr val="424242"/>
                  </a:solidFill>
                </a:endParaRPr>
              </a:p>
              <a:p>
                <a:r>
                  <a:rPr lang="en-US" b="0" i="0" dirty="0">
                    <a:solidFill>
                      <a:srgbClr val="424242"/>
                    </a:solidFill>
                    <a:effectLst/>
                  </a:rPr>
                  <a:t>Confidence interval: </a:t>
                </a:r>
                <a14:m>
                  <m:oMath xmlns:m="http://schemas.openxmlformats.org/officeDocument/2006/math">
                    <m:acc>
                      <m:accPr>
                        <m:chr m:val="̅"/>
                        <m:ctrlPr>
                          <a:rPr lang="en-US" b="0" i="1" smtClean="0">
                            <a:solidFill>
                              <a:srgbClr val="424242"/>
                            </a:solidFill>
                            <a:effectLst/>
                            <a:latin typeface="Cambria Math" panose="02040503050406030204" pitchFamily="18" charset="0"/>
                          </a:rPr>
                        </m:ctrlPr>
                      </m:accPr>
                      <m:e>
                        <m:r>
                          <a:rPr lang="en-US" b="0" i="1" smtClean="0">
                            <a:solidFill>
                              <a:srgbClr val="424242"/>
                            </a:solidFill>
                            <a:effectLst/>
                            <a:latin typeface="Cambria Math" panose="02040503050406030204" pitchFamily="18" charset="0"/>
                          </a:rPr>
                          <m:t>𝑥</m:t>
                        </m:r>
                      </m:e>
                    </m:acc>
                    <m:r>
                      <a:rPr lang="en-US" b="0" i="1" smtClean="0">
                        <a:solidFill>
                          <a:srgbClr val="424242"/>
                        </a:solidFill>
                        <a:effectLst/>
                        <a:latin typeface="Cambria Math" panose="02040503050406030204" pitchFamily="18" charset="0"/>
                      </a:rPr>
                      <m:t>±</m:t>
                    </m:r>
                    <m:r>
                      <a:rPr lang="en-US" b="0" i="1" smtClean="0">
                        <a:solidFill>
                          <a:srgbClr val="424242"/>
                        </a:solidFill>
                        <a:effectLst/>
                        <a:latin typeface="Cambria Math" panose="02040503050406030204" pitchFamily="18" charset="0"/>
                      </a:rPr>
                      <m:t>𝐸𝐵𝑀</m:t>
                    </m:r>
                  </m:oMath>
                </a14:m>
                <a:r>
                  <a:rPr lang="en-US" b="0" i="0" dirty="0">
                    <a:solidFill>
                      <a:srgbClr val="424242"/>
                    </a:solidFill>
                    <a:effectLst/>
                  </a:rPr>
                  <a:t> = </a:t>
                </a:r>
                <a14:m>
                  <m:oMath xmlns:m="http://schemas.openxmlformats.org/officeDocument/2006/math">
                    <m:acc>
                      <m:accPr>
                        <m:chr m:val="̅"/>
                        <m:ctrlPr>
                          <a:rPr lang="en-US" b="0" i="1" smtClean="0">
                            <a:solidFill>
                              <a:srgbClr val="424242"/>
                            </a:solidFill>
                            <a:effectLst/>
                            <a:latin typeface="Cambria Math" panose="02040503050406030204" pitchFamily="18" charset="0"/>
                          </a:rPr>
                        </m:ctrlPr>
                      </m:accPr>
                      <m:e>
                        <m:r>
                          <a:rPr lang="en-US" b="0" i="1" smtClean="0">
                            <a:solidFill>
                              <a:srgbClr val="424242"/>
                            </a:solidFill>
                            <a:effectLst/>
                            <a:latin typeface="Cambria Math" panose="02040503050406030204" pitchFamily="18" charset="0"/>
                          </a:rPr>
                          <m:t>𝑥</m:t>
                        </m:r>
                      </m:e>
                    </m:acc>
                    <m:r>
                      <a:rPr lang="en-US" b="0" i="1" smtClean="0">
                        <a:solidFill>
                          <a:srgbClr val="424242"/>
                        </a:solidFill>
                        <a:effectLst/>
                        <a:latin typeface="Cambria Math" panose="02040503050406030204" pitchFamily="18" charset="0"/>
                      </a:rPr>
                      <m:t>±0.1431</m:t>
                    </m:r>
                  </m:oMath>
                </a14:m>
                <a:r>
                  <a:rPr lang="en-US" b="0" i="0" dirty="0">
                    <a:solidFill>
                      <a:srgbClr val="424242"/>
                    </a:solidFill>
                    <a:effectLst/>
                  </a:rPr>
                  <a:t>= </a:t>
                </a:r>
                <a14:m>
                  <m:oMath xmlns:m="http://schemas.openxmlformats.org/officeDocument/2006/math">
                    <m:r>
                      <a:rPr lang="en-US" b="0" i="1" smtClean="0">
                        <a:solidFill>
                          <a:srgbClr val="424242"/>
                        </a:solidFill>
                        <a:effectLst/>
                        <a:latin typeface="Cambria Math" panose="02040503050406030204" pitchFamily="18" charset="0"/>
                      </a:rPr>
                      <m:t>(0.8809, 1.1671)</m:t>
                    </m:r>
                  </m:oMath>
                </a14:m>
                <a:endParaRPr lang="en-US" b="0" i="0" dirty="0">
                  <a:solidFill>
                    <a:srgbClr val="424242"/>
                  </a:solidFill>
                  <a:effectLst/>
                </a:endParaRPr>
              </a:p>
              <a:p>
                <a:r>
                  <a:rPr lang="en-US" b="0" i="0" dirty="0">
                    <a:solidFill>
                      <a:srgbClr val="424242"/>
                    </a:solidFill>
                    <a:effectLst/>
                  </a:rPr>
                  <a:t>We estimate with 98% confidence that the true SAR mean for the population of cell phones in the United States is between 0.8809 and 1.1671 watts per kilogram.</a:t>
                </a:r>
              </a:p>
              <a:p>
                <a:endParaRPr lang="en-US" dirty="0"/>
              </a:p>
            </p:txBody>
          </p:sp>
        </mc:Choice>
        <mc:Fallback xmlns="">
          <p:sp>
            <p:nvSpPr>
              <p:cNvPr id="3" name="Content Placeholder 2">
                <a:extLst>
                  <a:ext uri="{FF2B5EF4-FFF2-40B4-BE49-F238E27FC236}">
                    <a16:creationId xmlns:a16="http://schemas.microsoft.com/office/drawing/2014/main" id="{256A94E2-F2F7-B8A2-F875-5B982B151CEE}"/>
                  </a:ext>
                </a:extLst>
              </p:cNvPr>
              <p:cNvSpPr>
                <a:spLocks noGrp="1" noRot="1" noChangeAspect="1" noMove="1" noResize="1" noEditPoints="1" noAdjustHandles="1" noChangeArrowheads="1" noChangeShapeType="1" noTextEdit="1"/>
              </p:cNvSpPr>
              <p:nvPr>
                <p:ph idx="1"/>
              </p:nvPr>
            </p:nvSpPr>
            <p:spPr>
              <a:blipFill>
                <a:blip r:embed="rId2"/>
                <a:stretch>
                  <a:fillRect l="-485" t="-1621"/>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50A7DFCA-BB08-6CFF-E39A-84911D140D39}"/>
              </a:ext>
            </a:extLst>
          </p:cNvPr>
          <p:cNvSpPr>
            <a:spLocks noGrp="1"/>
          </p:cNvSpPr>
          <p:nvPr>
            <p:ph type="sldNum" sz="quarter" idx="12"/>
          </p:nvPr>
        </p:nvSpPr>
        <p:spPr/>
        <p:txBody>
          <a:bodyPr/>
          <a:lstStyle/>
          <a:p>
            <a:fld id="{3A98EE3D-8CD1-4C3F-BD1C-C98C9596463C}" type="slidenum">
              <a:rPr lang="en-US" smtClean="0"/>
              <a:t>21</a:t>
            </a:fld>
            <a:endParaRPr lang="en-US" dirty="0"/>
          </a:p>
        </p:txBody>
      </p:sp>
      <p:pic>
        <p:nvPicPr>
          <p:cNvPr id="12291" name="Picture 3" descr="This is a normal distribution curve. The point z0.01 is labeled at the right edge of the curve and the region to the right of this point is shaded. The area of this shaded region equals 0.01. The unshaded area equals 0.99.">
            <a:extLst>
              <a:ext uri="{FF2B5EF4-FFF2-40B4-BE49-F238E27FC236}">
                <a16:creationId xmlns:a16="http://schemas.microsoft.com/office/drawing/2014/main" id="{B4F7B45D-AFEF-8348-E496-3D190338BB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18463" y="3845324"/>
            <a:ext cx="2837991" cy="13997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56321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DA185-00BC-0A3A-1273-DD6B53498732}"/>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170F1E63-160B-0834-D3CE-10F6EE17C96B}"/>
              </a:ext>
            </a:extLst>
          </p:cNvPr>
          <p:cNvSpPr>
            <a:spLocks noGrp="1"/>
          </p:cNvSpPr>
          <p:nvPr>
            <p:ph idx="1"/>
          </p:nvPr>
        </p:nvSpPr>
        <p:spPr/>
        <p:txBody>
          <a:bodyPr/>
          <a:lstStyle/>
          <a:p>
            <a:r>
              <a:rPr lang="en-US" b="0" i="0" dirty="0">
                <a:solidFill>
                  <a:srgbClr val="424242"/>
                </a:solidFill>
                <a:effectLst/>
              </a:rPr>
              <a:t>Suppose we change the first example by using a 95% confidence level. Find a 95% confidence interval for the true (population) mean statistics exam score.</a:t>
            </a:r>
            <a:endParaRPr lang="en-US" dirty="0">
              <a:solidFill>
                <a:srgbClr val="424242"/>
              </a:solidFill>
            </a:endParaRPr>
          </a:p>
          <a:p>
            <a:r>
              <a:rPr lang="en-US" b="1" dirty="0">
                <a:solidFill>
                  <a:srgbClr val="424242"/>
                </a:solidFill>
              </a:rPr>
              <a:t>Original example: </a:t>
            </a:r>
            <a:r>
              <a:rPr lang="en-US" dirty="0"/>
              <a:t>Suppose scores on exams in statistics are normally distributed with an unknown population mean and a population standard deviation of three points. A random sample of 36 scores is taken and gives a sample mean (sample mean score) of 68. Find a confidence interval estimate for the population mean exam score (the mean score on all exams).</a:t>
            </a:r>
          </a:p>
          <a:p>
            <a:r>
              <a:rPr lang="en-US" dirty="0"/>
              <a:t>Find a 90% confidence interval for the true (population) mean of statistics exam scores. </a:t>
            </a:r>
          </a:p>
          <a:p>
            <a:endParaRPr lang="en-US" dirty="0"/>
          </a:p>
          <a:p>
            <a:endParaRPr lang="en-US" dirty="0"/>
          </a:p>
        </p:txBody>
      </p:sp>
      <p:sp>
        <p:nvSpPr>
          <p:cNvPr id="4" name="Slide Number Placeholder 3">
            <a:extLst>
              <a:ext uri="{FF2B5EF4-FFF2-40B4-BE49-F238E27FC236}">
                <a16:creationId xmlns:a16="http://schemas.microsoft.com/office/drawing/2014/main" id="{2A040935-4D51-0476-8866-20485B9E6EAB}"/>
              </a:ext>
            </a:extLst>
          </p:cNvPr>
          <p:cNvSpPr>
            <a:spLocks noGrp="1"/>
          </p:cNvSpPr>
          <p:nvPr>
            <p:ph type="sldNum" sz="quarter" idx="12"/>
          </p:nvPr>
        </p:nvSpPr>
        <p:spPr/>
        <p:txBody>
          <a:bodyPr/>
          <a:lstStyle/>
          <a:p>
            <a:fld id="{3A98EE3D-8CD1-4C3F-BD1C-C98C9596463C}" type="slidenum">
              <a:rPr lang="en-US" smtClean="0"/>
              <a:t>22</a:t>
            </a:fld>
            <a:endParaRPr lang="en-US" dirty="0"/>
          </a:p>
        </p:txBody>
      </p:sp>
    </p:spTree>
    <p:extLst>
      <p:ext uri="{BB962C8B-B14F-4D97-AF65-F5344CB8AC3E}">
        <p14:creationId xmlns:p14="http://schemas.microsoft.com/office/powerpoint/2010/main" val="40001661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DC1C1-5284-A87C-CBDD-F664794326D2}"/>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578D1DD-B2E4-3668-8B5F-4596F4D068BE}"/>
                  </a:ext>
                </a:extLst>
              </p:cNvPr>
              <p:cNvSpPr>
                <a:spLocks noGrp="1"/>
              </p:cNvSpPr>
              <p:nvPr>
                <p:ph idx="1"/>
              </p:nvPr>
            </p:nvSpPr>
            <p:spPr/>
            <p:txBody>
              <a:bodyPr>
                <a:noAutofit/>
              </a:bodyPr>
              <a:lstStyle/>
              <a:p>
                <a14:m>
                  <m:oMath xmlns:m="http://schemas.openxmlformats.org/officeDocument/2006/math">
                    <m:acc>
                      <m:accPr>
                        <m:chr m:val="̅"/>
                        <m:ctrlPr>
                          <a:rPr lang="en-US" sz="1600" i="1" smtClean="0">
                            <a:latin typeface="Cambria Math" panose="02040503050406030204" pitchFamily="18" charset="0"/>
                          </a:rPr>
                        </m:ctrlPr>
                      </m:accPr>
                      <m:e>
                        <m:r>
                          <a:rPr lang="en-US" sz="1600" b="0" i="1" smtClean="0">
                            <a:latin typeface="Cambria Math" panose="02040503050406030204" pitchFamily="18" charset="0"/>
                          </a:rPr>
                          <m:t>𝑥</m:t>
                        </m:r>
                      </m:e>
                    </m:acc>
                    <m:r>
                      <a:rPr lang="en-US" sz="1600" b="0" i="1" smtClean="0">
                        <a:latin typeface="Cambria Math" panose="02040503050406030204" pitchFamily="18" charset="0"/>
                      </a:rPr>
                      <m:t>=68, </m:t>
                    </m:r>
                    <m:r>
                      <a:rPr lang="en-US" sz="1600" b="0" i="1" smtClean="0">
                        <a:latin typeface="Cambria Math" panose="02040503050406030204" pitchFamily="18" charset="0"/>
                      </a:rPr>
                      <m:t>𝐸𝐵𝑀</m:t>
                    </m:r>
                    <m:r>
                      <a:rPr lang="en-US" sz="1600" b="0" i="1" smtClean="0">
                        <a:latin typeface="Cambria Math" panose="02040503050406030204" pitchFamily="18" charset="0"/>
                      </a:rPr>
                      <m:t>=</m:t>
                    </m:r>
                    <m:d>
                      <m:dPr>
                        <m:ctrlPr>
                          <a:rPr lang="en-US" sz="1600" b="0" i="1" smtClean="0">
                            <a:latin typeface="Cambria Math" panose="02040503050406030204" pitchFamily="18" charset="0"/>
                          </a:rPr>
                        </m:ctrlPr>
                      </m:dPr>
                      <m:e>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𝑧</m:t>
                            </m:r>
                          </m:e>
                          <m:sub>
                            <m:f>
                              <m:fPr>
                                <m:ctrlPr>
                                  <a:rPr lang="en-US" sz="1600" b="0" i="1" smtClean="0">
                                    <a:latin typeface="Cambria Math" panose="02040503050406030204" pitchFamily="18" charset="0"/>
                                  </a:rPr>
                                </m:ctrlPr>
                              </m:fPr>
                              <m:num>
                                <m:r>
                                  <a:rPr lang="en-US" sz="1600" b="0" i="1" smtClean="0">
                                    <a:latin typeface="Cambria Math" panose="02040503050406030204" pitchFamily="18" charset="0"/>
                                  </a:rPr>
                                  <m:t>𝛼</m:t>
                                </m:r>
                              </m:num>
                              <m:den>
                                <m:r>
                                  <a:rPr lang="en-US" sz="1600" b="0" i="1" smtClean="0">
                                    <a:latin typeface="Cambria Math" panose="02040503050406030204" pitchFamily="18" charset="0"/>
                                  </a:rPr>
                                  <m:t>2</m:t>
                                </m:r>
                              </m:den>
                            </m:f>
                          </m:sub>
                        </m:sSub>
                      </m:e>
                    </m:d>
                    <m:r>
                      <a:rPr lang="en-US" sz="1600" b="0" i="1" smtClean="0">
                        <a:latin typeface="Cambria Math" panose="02040503050406030204" pitchFamily="18" charset="0"/>
                      </a:rPr>
                      <m:t>∗</m:t>
                    </m:r>
                    <m:d>
                      <m:dPr>
                        <m:ctrlPr>
                          <a:rPr lang="en-US" sz="1600" b="0" i="1" smtClean="0">
                            <a:latin typeface="Cambria Math" panose="02040503050406030204" pitchFamily="18" charset="0"/>
                          </a:rPr>
                        </m:ctrlPr>
                      </m:dPr>
                      <m:e>
                        <m:f>
                          <m:fPr>
                            <m:ctrlPr>
                              <a:rPr lang="en-US" sz="1600" b="0" i="1" smtClean="0">
                                <a:latin typeface="Cambria Math" panose="02040503050406030204" pitchFamily="18" charset="0"/>
                              </a:rPr>
                            </m:ctrlPr>
                          </m:fPr>
                          <m:num>
                            <m:r>
                              <a:rPr lang="en-US" sz="1600" b="0" i="1" smtClean="0">
                                <a:latin typeface="Cambria Math" panose="02040503050406030204" pitchFamily="18" charset="0"/>
                              </a:rPr>
                              <m:t>𝜎</m:t>
                            </m:r>
                          </m:num>
                          <m:den>
                            <m:rad>
                              <m:radPr>
                                <m:degHide m:val="on"/>
                                <m:ctrlPr>
                                  <a:rPr lang="en-US" sz="1600" b="0" i="1" smtClean="0">
                                    <a:latin typeface="Cambria Math" panose="02040503050406030204" pitchFamily="18" charset="0"/>
                                  </a:rPr>
                                </m:ctrlPr>
                              </m:radPr>
                              <m:deg/>
                              <m:e>
                                <m:r>
                                  <a:rPr lang="en-US" sz="1600" b="0" i="1" smtClean="0">
                                    <a:latin typeface="Cambria Math" panose="02040503050406030204" pitchFamily="18" charset="0"/>
                                  </a:rPr>
                                  <m:t>𝑛</m:t>
                                </m:r>
                              </m:e>
                            </m:rad>
                          </m:den>
                        </m:f>
                      </m:e>
                    </m:d>
                    <m:r>
                      <a:rPr lang="en-US" sz="1600" b="0" i="1" smtClean="0">
                        <a:latin typeface="Cambria Math" panose="02040503050406030204" pitchFamily="18" charset="0"/>
                      </a:rPr>
                      <m:t>, </m:t>
                    </m:r>
                    <m:r>
                      <a:rPr lang="en-US" sz="1600" b="0" i="1" smtClean="0">
                        <a:latin typeface="Cambria Math" panose="02040503050406030204" pitchFamily="18" charset="0"/>
                      </a:rPr>
                      <m:t>𝜎</m:t>
                    </m:r>
                    <m:r>
                      <a:rPr lang="en-US" sz="1600" b="0" i="1" smtClean="0">
                        <a:latin typeface="Cambria Math" panose="02040503050406030204" pitchFamily="18" charset="0"/>
                      </a:rPr>
                      <m:t>=3, </m:t>
                    </m:r>
                    <m:r>
                      <a:rPr lang="en-US" sz="1600" b="0" i="1" smtClean="0">
                        <a:latin typeface="Cambria Math" panose="02040503050406030204" pitchFamily="18" charset="0"/>
                      </a:rPr>
                      <m:t>𝑛</m:t>
                    </m:r>
                    <m:r>
                      <a:rPr lang="en-US" sz="1600" b="0" i="1" smtClean="0">
                        <a:latin typeface="Cambria Math" panose="02040503050406030204" pitchFamily="18" charset="0"/>
                      </a:rPr>
                      <m:t>=36, </m:t>
                    </m:r>
                    <m:r>
                      <a:rPr lang="en-US" sz="1600" b="0" i="1" smtClean="0">
                        <a:latin typeface="Cambria Math" panose="02040503050406030204" pitchFamily="18" charset="0"/>
                      </a:rPr>
                      <m:t>𝐶𝐿</m:t>
                    </m:r>
                    <m:r>
                      <a:rPr lang="en-US" sz="1600" b="0" i="1" smtClean="0">
                        <a:latin typeface="Cambria Math" panose="02040503050406030204" pitchFamily="18" charset="0"/>
                      </a:rPr>
                      <m:t>=0.95, </m:t>
                    </m:r>
                    <m:r>
                      <a:rPr lang="en-US" sz="1600" b="0" i="1" smtClean="0">
                        <a:latin typeface="Cambria Math" panose="02040503050406030204" pitchFamily="18" charset="0"/>
                      </a:rPr>
                      <m:t>𝛼</m:t>
                    </m:r>
                    <m:r>
                      <a:rPr lang="en-US" sz="1600" b="0" i="1" smtClean="0">
                        <a:latin typeface="Cambria Math" panose="02040503050406030204" pitchFamily="18" charset="0"/>
                      </a:rPr>
                      <m:t>=1−</m:t>
                    </m:r>
                    <m:r>
                      <a:rPr lang="en-US" sz="1600" b="0" i="1" smtClean="0">
                        <a:latin typeface="Cambria Math" panose="02040503050406030204" pitchFamily="18" charset="0"/>
                      </a:rPr>
                      <m:t>𝐶𝐿</m:t>
                    </m:r>
                    <m:r>
                      <a:rPr lang="en-US" sz="1600" b="0" i="1" smtClean="0">
                        <a:latin typeface="Cambria Math" panose="02040503050406030204" pitchFamily="18" charset="0"/>
                      </a:rPr>
                      <m:t>=1−0.95</m:t>
                    </m:r>
                  </m:oMath>
                </a14:m>
                <a:endParaRPr lang="en-US" sz="1600" b="0" dirty="0"/>
              </a:p>
              <a:p>
                <a14:m>
                  <m:oMath xmlns:m="http://schemas.openxmlformats.org/officeDocument/2006/math">
                    <m:f>
                      <m:fPr>
                        <m:ctrlPr>
                          <a:rPr lang="en-US" sz="1600" b="0" i="1" smtClean="0">
                            <a:latin typeface="Cambria Math" panose="02040503050406030204" pitchFamily="18" charset="0"/>
                          </a:rPr>
                        </m:ctrlPr>
                      </m:fPr>
                      <m:num>
                        <m:r>
                          <a:rPr lang="en-US" sz="1600" b="0" i="1" smtClean="0">
                            <a:latin typeface="Cambria Math" panose="02040503050406030204" pitchFamily="18" charset="0"/>
                          </a:rPr>
                          <m:t>𝛼</m:t>
                        </m:r>
                      </m:num>
                      <m:den>
                        <m:r>
                          <a:rPr lang="en-US" sz="1600" b="0" i="1" smtClean="0">
                            <a:latin typeface="Cambria Math" panose="02040503050406030204" pitchFamily="18" charset="0"/>
                          </a:rPr>
                          <m:t>2</m:t>
                        </m:r>
                      </m:den>
                    </m:f>
                    <m:r>
                      <a:rPr lang="en-US" sz="1600" b="0" i="1" smtClean="0">
                        <a:latin typeface="Cambria Math" panose="02040503050406030204" pitchFamily="18" charset="0"/>
                      </a:rPr>
                      <m:t>=0.025⇒</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𝑧</m:t>
                        </m:r>
                      </m:e>
                      <m:sub>
                        <m:f>
                          <m:fPr>
                            <m:ctrlPr>
                              <a:rPr lang="en-US" sz="1600" b="0" i="1" smtClean="0">
                                <a:latin typeface="Cambria Math" panose="02040503050406030204" pitchFamily="18" charset="0"/>
                              </a:rPr>
                            </m:ctrlPr>
                          </m:fPr>
                          <m:num>
                            <m:r>
                              <a:rPr lang="en-US" sz="1600" b="0" i="1" smtClean="0">
                                <a:latin typeface="Cambria Math" panose="02040503050406030204" pitchFamily="18" charset="0"/>
                              </a:rPr>
                              <m:t>𝛼</m:t>
                            </m:r>
                          </m:num>
                          <m:den>
                            <m:r>
                              <a:rPr lang="en-US" sz="1600" b="0" i="1" smtClean="0">
                                <a:latin typeface="Cambria Math" panose="02040503050406030204" pitchFamily="18" charset="0"/>
                              </a:rPr>
                              <m:t>2</m:t>
                            </m:r>
                          </m:den>
                        </m:f>
                      </m:sub>
                    </m:sSub>
                    <m:r>
                      <a:rPr lang="en-US" sz="1600" b="0" i="1" smtClean="0">
                        <a:latin typeface="Cambria Math" panose="02040503050406030204" pitchFamily="18" charset="0"/>
                      </a:rPr>
                      <m:t>=</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𝑧</m:t>
                        </m:r>
                      </m:e>
                      <m:sub>
                        <m:r>
                          <a:rPr lang="en-US" sz="1600" b="0" i="1" smtClean="0">
                            <a:latin typeface="Cambria Math" panose="02040503050406030204" pitchFamily="18" charset="0"/>
                          </a:rPr>
                          <m:t>0.025</m:t>
                        </m:r>
                      </m:sub>
                    </m:sSub>
                    <m:r>
                      <a:rPr lang="en-US" sz="1600" b="0" i="1" smtClean="0">
                        <a:latin typeface="Cambria Math" panose="02040503050406030204" pitchFamily="18" charset="0"/>
                      </a:rPr>
                      <m:t>⇒</m:t>
                    </m:r>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𝑧</m:t>
                        </m:r>
                      </m:e>
                      <m:sub>
                        <m:r>
                          <a:rPr lang="en-US" sz="1600" b="0" i="1" smtClean="0">
                            <a:latin typeface="Cambria Math" panose="02040503050406030204" pitchFamily="18" charset="0"/>
                          </a:rPr>
                          <m:t>0.025</m:t>
                        </m:r>
                      </m:sub>
                    </m:sSub>
                    <m:r>
                      <a:rPr lang="en-US" sz="1600" b="0" i="1" smtClean="0">
                        <a:latin typeface="Cambria Math" panose="02040503050406030204" pitchFamily="18" charset="0"/>
                      </a:rPr>
                      <m:t>=1.96</m:t>
                    </m:r>
                    <m:r>
                      <a:rPr lang="en-US" sz="1600" b="0" i="0" smtClean="0">
                        <a:latin typeface="Cambria Math" panose="02040503050406030204" pitchFamily="18" charset="0"/>
                      </a:rPr>
                      <m:t>, </m:t>
                    </m:r>
                    <m:r>
                      <a:rPr lang="en-US" sz="1600" b="0" i="1" smtClean="0">
                        <a:latin typeface="Cambria Math" panose="02040503050406030204" pitchFamily="18" charset="0"/>
                      </a:rPr>
                      <m:t>𝐸𝐵𝑀</m:t>
                    </m:r>
                    <m:r>
                      <a:rPr lang="en-US" sz="1600" b="0" i="1" smtClean="0">
                        <a:latin typeface="Cambria Math" panose="02040503050406030204" pitchFamily="18" charset="0"/>
                      </a:rPr>
                      <m:t>=</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1.96</m:t>
                        </m:r>
                      </m:e>
                    </m:d>
                    <m:d>
                      <m:dPr>
                        <m:ctrlPr>
                          <a:rPr lang="en-US" sz="1600" b="0" i="1" smtClean="0">
                            <a:latin typeface="Cambria Math" panose="02040503050406030204" pitchFamily="18" charset="0"/>
                          </a:rPr>
                        </m:ctrlPr>
                      </m:dPr>
                      <m:e>
                        <m:f>
                          <m:fPr>
                            <m:ctrlPr>
                              <a:rPr lang="en-US" sz="1600" b="0" i="1" smtClean="0">
                                <a:latin typeface="Cambria Math" panose="02040503050406030204" pitchFamily="18" charset="0"/>
                              </a:rPr>
                            </m:ctrlPr>
                          </m:fPr>
                          <m:num>
                            <m:r>
                              <a:rPr lang="en-US" sz="1600" b="0" i="1" smtClean="0">
                                <a:latin typeface="Cambria Math" panose="02040503050406030204" pitchFamily="18" charset="0"/>
                              </a:rPr>
                              <m:t>3</m:t>
                            </m:r>
                          </m:num>
                          <m:den>
                            <m:rad>
                              <m:radPr>
                                <m:degHide m:val="on"/>
                                <m:ctrlPr>
                                  <a:rPr lang="en-US" sz="1600" b="0" i="1" smtClean="0">
                                    <a:latin typeface="Cambria Math" panose="02040503050406030204" pitchFamily="18" charset="0"/>
                                  </a:rPr>
                                </m:ctrlPr>
                              </m:radPr>
                              <m:deg/>
                              <m:e>
                                <m:r>
                                  <a:rPr lang="en-US" sz="1600" b="0" i="1" smtClean="0">
                                    <a:latin typeface="Cambria Math" panose="02040503050406030204" pitchFamily="18" charset="0"/>
                                  </a:rPr>
                                  <m:t>36</m:t>
                                </m:r>
                              </m:e>
                            </m:rad>
                          </m:den>
                        </m:f>
                      </m:e>
                    </m:d>
                    <m:r>
                      <a:rPr lang="en-US" sz="1600" b="0" i="1" smtClean="0">
                        <a:latin typeface="Cambria Math" panose="02040503050406030204" pitchFamily="18" charset="0"/>
                      </a:rPr>
                      <m:t>=0.98</m:t>
                    </m:r>
                  </m:oMath>
                </a14:m>
                <a:endParaRPr lang="en-US" sz="1600" dirty="0"/>
              </a:p>
              <a:p>
                <a:r>
                  <a:rPr lang="en-US" sz="1600" dirty="0"/>
                  <a:t>Confidence interval: </a:t>
                </a:r>
                <a14:m>
                  <m:oMath xmlns:m="http://schemas.openxmlformats.org/officeDocument/2006/math">
                    <m:acc>
                      <m:accPr>
                        <m:chr m:val="̅"/>
                        <m:ctrlPr>
                          <a:rPr lang="en-US" sz="1600" i="1" smtClean="0">
                            <a:latin typeface="Cambria Math" panose="02040503050406030204" pitchFamily="18" charset="0"/>
                          </a:rPr>
                        </m:ctrlPr>
                      </m:accPr>
                      <m:e>
                        <m:r>
                          <a:rPr lang="en-US" sz="1600" b="0" i="1" smtClean="0">
                            <a:latin typeface="Cambria Math" panose="02040503050406030204" pitchFamily="18" charset="0"/>
                          </a:rPr>
                          <m:t>𝑥</m:t>
                        </m:r>
                      </m:e>
                    </m:acc>
                    <m:r>
                      <a:rPr lang="en-US" sz="1600" b="0" i="1" smtClean="0">
                        <a:latin typeface="Cambria Math" panose="02040503050406030204" pitchFamily="18" charset="0"/>
                      </a:rPr>
                      <m:t>±</m:t>
                    </m:r>
                    <m:r>
                      <a:rPr lang="en-US" sz="1600" b="0" i="1" smtClean="0">
                        <a:latin typeface="Cambria Math" panose="02040503050406030204" pitchFamily="18" charset="0"/>
                      </a:rPr>
                      <m:t>𝐸𝐵𝑀</m:t>
                    </m:r>
                    <m:r>
                      <a:rPr lang="en-US" sz="1600" b="0" i="1" smtClean="0">
                        <a:latin typeface="Cambria Math" panose="02040503050406030204" pitchFamily="18" charset="0"/>
                      </a:rPr>
                      <m:t>=68±0.98=</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67.02, 68.98</m:t>
                        </m:r>
                      </m:e>
                    </m:d>
                  </m:oMath>
                </a14:m>
                <a:endParaRPr lang="en-US" sz="1600" dirty="0"/>
              </a:p>
              <a:p>
                <a:pPr marL="0" indent="0">
                  <a:buNone/>
                </a:pPr>
                <a:r>
                  <a:rPr lang="en-US" sz="1600" dirty="0"/>
                  <a:t>Explanation of 95% Confidence Level: Ninety-five percent of all confidence intervals constructed in this way contain the true value of the population mean statistics exam score.</a:t>
                </a:r>
              </a:p>
              <a:p>
                <a:pPr marL="0" indent="0">
                  <a:buNone/>
                </a:pPr>
                <a:r>
                  <a:rPr lang="en-US" sz="1600" dirty="0"/>
                  <a:t>Comparing the results: The 90% confidence interval is (67.18, 68.82). The 95% confidence interval is (67.02, 68.98). The 95% confidence interval is wider. If you look at the graphs, because the area 0.95 is larger than the area 0.90, it makes sense that the 95% confidence interval is wider. To be more confident that the confidence interval actually does contain the true value of the population mean for all statistics exam scores, the confidence interval necessarily needs to be wider.</a:t>
                </a:r>
              </a:p>
            </p:txBody>
          </p:sp>
        </mc:Choice>
        <mc:Fallback xmlns="">
          <p:sp>
            <p:nvSpPr>
              <p:cNvPr id="3" name="Content Placeholder 2">
                <a:extLst>
                  <a:ext uri="{FF2B5EF4-FFF2-40B4-BE49-F238E27FC236}">
                    <a16:creationId xmlns:a16="http://schemas.microsoft.com/office/drawing/2014/main" id="{6578D1DD-B2E4-3668-8B5F-4596F4D068BE}"/>
                  </a:ext>
                </a:extLst>
              </p:cNvPr>
              <p:cNvSpPr>
                <a:spLocks noGrp="1" noRot="1" noChangeAspect="1" noMove="1" noResize="1" noEditPoints="1" noAdjustHandles="1" noChangeArrowheads="1" noChangeShapeType="1" noTextEdit="1"/>
              </p:cNvSpPr>
              <p:nvPr>
                <p:ph idx="1"/>
              </p:nvPr>
            </p:nvSpPr>
            <p:spPr>
              <a:blipFill>
                <a:blip r:embed="rId2"/>
                <a:stretch>
                  <a:fillRect l="-1212" r="-970" b="-4538"/>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611169FB-2406-1729-BB02-DBDEE103F619}"/>
              </a:ext>
            </a:extLst>
          </p:cNvPr>
          <p:cNvSpPr>
            <a:spLocks noGrp="1"/>
          </p:cNvSpPr>
          <p:nvPr>
            <p:ph type="sldNum" sz="quarter" idx="12"/>
          </p:nvPr>
        </p:nvSpPr>
        <p:spPr/>
        <p:txBody>
          <a:bodyPr/>
          <a:lstStyle/>
          <a:p>
            <a:fld id="{3A98EE3D-8CD1-4C3F-BD1C-C98C9596463C}" type="slidenum">
              <a:rPr lang="en-US" smtClean="0"/>
              <a:t>23</a:t>
            </a:fld>
            <a:endParaRPr lang="en-US" dirty="0"/>
          </a:p>
        </p:txBody>
      </p:sp>
      <p:pic>
        <p:nvPicPr>
          <p:cNvPr id="13314" name="Picture 2" descr="..">
            <a:extLst>
              <a:ext uri="{FF2B5EF4-FFF2-40B4-BE49-F238E27FC236}">
                <a16:creationId xmlns:a16="http://schemas.microsoft.com/office/drawing/2014/main" id="{BE773391-3AB0-E3E0-BC44-D2CF7CD7DC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07549" y="1955969"/>
            <a:ext cx="1848131" cy="18083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24833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94433-D5D8-1F9F-BF45-F1B917C125D1}"/>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9EE3FB30-EF99-7EA7-AF25-3BDED2DF1AE3}"/>
              </a:ext>
            </a:extLst>
          </p:cNvPr>
          <p:cNvSpPr>
            <a:spLocks noGrp="1"/>
          </p:cNvSpPr>
          <p:nvPr>
            <p:ph idx="1"/>
          </p:nvPr>
        </p:nvSpPr>
        <p:spPr/>
        <p:txBody>
          <a:bodyPr/>
          <a:lstStyle/>
          <a:p>
            <a:r>
              <a:rPr lang="en-US" dirty="0"/>
              <a:t>Leave everything the same except the sample size. Use the original 90% confidence level. What happens to the error bound if we decrease the sample size to n = 25 instead of n = 36?</a:t>
            </a:r>
          </a:p>
          <a:p>
            <a:r>
              <a:rPr lang="en-US" b="1" dirty="0">
                <a:solidFill>
                  <a:srgbClr val="424242"/>
                </a:solidFill>
              </a:rPr>
              <a:t>Original example: </a:t>
            </a:r>
            <a:r>
              <a:rPr lang="en-US" dirty="0"/>
              <a:t>Suppose scores on exams in statistics are normally distributed with an unknown population mean and a population standard deviation of three points. A random sample of 36 scores is taken and gives a sample mean (sample mean score) of 68. Find a confidence interval estimate for the population mean exam score (the mean score on all exams).</a:t>
            </a:r>
          </a:p>
          <a:p>
            <a:r>
              <a:rPr lang="en-US" dirty="0"/>
              <a:t>Find a 90% confidence interval for the true (population) mean of statistics exam scores. </a:t>
            </a:r>
          </a:p>
          <a:p>
            <a:endParaRPr lang="en-US" dirty="0"/>
          </a:p>
        </p:txBody>
      </p:sp>
      <p:sp>
        <p:nvSpPr>
          <p:cNvPr id="4" name="Slide Number Placeholder 3">
            <a:extLst>
              <a:ext uri="{FF2B5EF4-FFF2-40B4-BE49-F238E27FC236}">
                <a16:creationId xmlns:a16="http://schemas.microsoft.com/office/drawing/2014/main" id="{25424664-77CE-DECF-EBB3-C7E8CA55A4D8}"/>
              </a:ext>
            </a:extLst>
          </p:cNvPr>
          <p:cNvSpPr>
            <a:spLocks noGrp="1"/>
          </p:cNvSpPr>
          <p:nvPr>
            <p:ph type="sldNum" sz="quarter" idx="12"/>
          </p:nvPr>
        </p:nvSpPr>
        <p:spPr/>
        <p:txBody>
          <a:bodyPr/>
          <a:lstStyle/>
          <a:p>
            <a:fld id="{3A98EE3D-8CD1-4C3F-BD1C-C98C9596463C}" type="slidenum">
              <a:rPr lang="en-US" smtClean="0"/>
              <a:t>24</a:t>
            </a:fld>
            <a:endParaRPr lang="en-US" dirty="0"/>
          </a:p>
        </p:txBody>
      </p:sp>
    </p:spTree>
    <p:extLst>
      <p:ext uri="{BB962C8B-B14F-4D97-AF65-F5344CB8AC3E}">
        <p14:creationId xmlns:p14="http://schemas.microsoft.com/office/powerpoint/2010/main" val="7768938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7E4667-6722-A2B6-1B18-FD162EF88B2C}"/>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0C8325C-0C78-7A7F-6C23-31A58354F6E3}"/>
                  </a:ext>
                </a:extLst>
              </p:cNvPr>
              <p:cNvSpPr>
                <a:spLocks noGrp="1"/>
              </p:cNvSpPr>
              <p:nvPr>
                <p:ph idx="1"/>
              </p:nvPr>
            </p:nvSpPr>
            <p:spPr/>
            <p:txBody>
              <a:bodyPr/>
              <a:lstStyle/>
              <a:p>
                <a14:m>
                  <m:oMath xmlns:m="http://schemas.openxmlformats.org/officeDocument/2006/math">
                    <m:acc>
                      <m:accPr>
                        <m:chr m:val="̅"/>
                        <m:ctrlPr>
                          <a:rPr lang="en-US" sz="2000" i="1" smtClean="0">
                            <a:latin typeface="Cambria Math" panose="02040503050406030204" pitchFamily="18" charset="0"/>
                          </a:rPr>
                        </m:ctrlPr>
                      </m:accPr>
                      <m:e>
                        <m:r>
                          <a:rPr lang="en-US" sz="2000" b="0" i="1" smtClean="0">
                            <a:latin typeface="Cambria Math" panose="02040503050406030204" pitchFamily="18" charset="0"/>
                          </a:rPr>
                          <m:t>𝑥</m:t>
                        </m:r>
                      </m:e>
                    </m:acc>
                    <m:r>
                      <a:rPr lang="en-US" sz="2000" b="0" i="1" smtClean="0">
                        <a:latin typeface="Cambria Math" panose="02040503050406030204" pitchFamily="18" charset="0"/>
                      </a:rPr>
                      <m:t>=68, </m:t>
                    </m:r>
                    <m:r>
                      <a:rPr lang="en-US" sz="2000" b="0" i="1" smtClean="0">
                        <a:latin typeface="Cambria Math" panose="02040503050406030204" pitchFamily="18" charset="0"/>
                      </a:rPr>
                      <m:t>𝐸𝐵𝑀</m:t>
                    </m:r>
                    <m:r>
                      <a:rPr lang="en-US" sz="2000" b="0" i="1" smtClean="0">
                        <a:latin typeface="Cambria Math" panose="02040503050406030204" pitchFamily="18" charset="0"/>
                      </a:rPr>
                      <m:t>=</m:t>
                    </m:r>
                    <m:d>
                      <m:dPr>
                        <m:ctrlPr>
                          <a:rPr lang="en-US" sz="2000" b="0" i="1" smtClean="0">
                            <a:latin typeface="Cambria Math" panose="02040503050406030204" pitchFamily="18" charset="0"/>
                          </a:rPr>
                        </m:ctrlPr>
                      </m:dPr>
                      <m:e>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𝑧</m:t>
                            </m:r>
                          </m:e>
                          <m:sub>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𝛼</m:t>
                                </m:r>
                              </m:num>
                              <m:den>
                                <m:r>
                                  <a:rPr lang="en-US" sz="2000" b="0" i="1" smtClean="0">
                                    <a:latin typeface="Cambria Math" panose="02040503050406030204" pitchFamily="18" charset="0"/>
                                  </a:rPr>
                                  <m:t>2</m:t>
                                </m:r>
                              </m:den>
                            </m:f>
                          </m:sub>
                        </m:sSub>
                      </m:e>
                    </m:d>
                    <m:r>
                      <a:rPr lang="en-US" sz="2000" b="0" i="1" smtClean="0">
                        <a:latin typeface="Cambria Math" panose="02040503050406030204" pitchFamily="18" charset="0"/>
                      </a:rPr>
                      <m:t>∗</m:t>
                    </m:r>
                    <m:d>
                      <m:dPr>
                        <m:ctrlPr>
                          <a:rPr lang="en-US" sz="2000" b="0" i="1" smtClean="0">
                            <a:latin typeface="Cambria Math" panose="02040503050406030204" pitchFamily="18" charset="0"/>
                          </a:rPr>
                        </m:ctrlPr>
                      </m:dPr>
                      <m:e>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𝜎</m:t>
                            </m:r>
                          </m:num>
                          <m:den>
                            <m:rad>
                              <m:radPr>
                                <m:degHide m:val="on"/>
                                <m:ctrlPr>
                                  <a:rPr lang="en-US" sz="2000" b="0" i="1" smtClean="0">
                                    <a:latin typeface="Cambria Math" panose="02040503050406030204" pitchFamily="18" charset="0"/>
                                  </a:rPr>
                                </m:ctrlPr>
                              </m:radPr>
                              <m:deg/>
                              <m:e>
                                <m:r>
                                  <a:rPr lang="en-US" sz="2000" b="0" i="1" smtClean="0">
                                    <a:latin typeface="Cambria Math" panose="02040503050406030204" pitchFamily="18" charset="0"/>
                                  </a:rPr>
                                  <m:t>𝑛</m:t>
                                </m:r>
                              </m:e>
                            </m:rad>
                          </m:den>
                        </m:f>
                      </m:e>
                    </m:d>
                    <m:r>
                      <a:rPr lang="en-US" sz="2000" b="0" i="1" smtClean="0">
                        <a:latin typeface="Cambria Math" panose="02040503050406030204" pitchFamily="18" charset="0"/>
                      </a:rPr>
                      <m:t>, </m:t>
                    </m:r>
                    <m:r>
                      <a:rPr lang="en-US" sz="2000" b="0" i="1" smtClean="0">
                        <a:latin typeface="Cambria Math" panose="02040503050406030204" pitchFamily="18" charset="0"/>
                      </a:rPr>
                      <m:t>𝜎</m:t>
                    </m:r>
                    <m:r>
                      <a:rPr lang="en-US" sz="2000" b="0" i="1" smtClean="0">
                        <a:latin typeface="Cambria Math" panose="02040503050406030204" pitchFamily="18" charset="0"/>
                      </a:rPr>
                      <m:t>=3, </m:t>
                    </m:r>
                    <m:r>
                      <a:rPr lang="en-US" sz="2000" b="0" i="1" smtClean="0">
                        <a:latin typeface="Cambria Math" panose="02040503050406030204" pitchFamily="18" charset="0"/>
                      </a:rPr>
                      <m:t>𝑛</m:t>
                    </m:r>
                    <m:r>
                      <a:rPr lang="en-US" sz="2000" b="0" i="1" smtClean="0">
                        <a:latin typeface="Cambria Math" panose="02040503050406030204" pitchFamily="18" charset="0"/>
                      </a:rPr>
                      <m:t>=25, </m:t>
                    </m:r>
                    <m:r>
                      <a:rPr lang="en-US" sz="2000" b="0" i="1" smtClean="0">
                        <a:latin typeface="Cambria Math" panose="02040503050406030204" pitchFamily="18" charset="0"/>
                      </a:rPr>
                      <m:t>𝐶𝐿</m:t>
                    </m:r>
                    <m:r>
                      <a:rPr lang="en-US" sz="2000" b="0" i="1" smtClean="0">
                        <a:latin typeface="Cambria Math" panose="02040503050406030204" pitchFamily="18" charset="0"/>
                      </a:rPr>
                      <m:t>=0.90, </m:t>
                    </m:r>
                    <m:r>
                      <a:rPr lang="en-US" sz="2000" b="0" i="1" smtClean="0">
                        <a:latin typeface="Cambria Math" panose="02040503050406030204" pitchFamily="18" charset="0"/>
                      </a:rPr>
                      <m:t>𝛼</m:t>
                    </m:r>
                    <m:r>
                      <a:rPr lang="en-US" sz="2000" b="0" i="1" smtClean="0">
                        <a:latin typeface="Cambria Math" panose="02040503050406030204" pitchFamily="18" charset="0"/>
                      </a:rPr>
                      <m:t>=1−</m:t>
                    </m:r>
                    <m:r>
                      <a:rPr lang="en-US" sz="2000" b="0" i="1" smtClean="0">
                        <a:latin typeface="Cambria Math" panose="02040503050406030204" pitchFamily="18" charset="0"/>
                      </a:rPr>
                      <m:t>𝐶𝐿</m:t>
                    </m:r>
                    <m:r>
                      <a:rPr lang="en-US" sz="2000" b="0" i="1" smtClean="0">
                        <a:latin typeface="Cambria Math" panose="02040503050406030204" pitchFamily="18" charset="0"/>
                      </a:rPr>
                      <m:t>=1−0.90</m:t>
                    </m:r>
                  </m:oMath>
                </a14:m>
                <a:endParaRPr lang="en-US" sz="2000" b="0" dirty="0"/>
              </a:p>
              <a:p>
                <a14:m>
                  <m:oMath xmlns:m="http://schemas.openxmlformats.org/officeDocument/2006/math">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𝛼</m:t>
                        </m:r>
                      </m:num>
                      <m:den>
                        <m:r>
                          <a:rPr lang="en-US" sz="2000" b="0" i="1" smtClean="0">
                            <a:latin typeface="Cambria Math" panose="02040503050406030204" pitchFamily="18" charset="0"/>
                          </a:rPr>
                          <m:t>2</m:t>
                        </m:r>
                      </m:den>
                    </m:f>
                    <m:r>
                      <a:rPr lang="en-US" sz="2000" b="0" i="1" smtClean="0">
                        <a:latin typeface="Cambria Math" panose="02040503050406030204" pitchFamily="18" charset="0"/>
                      </a:rPr>
                      <m:t>=0.05⇒</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𝑧</m:t>
                        </m:r>
                      </m:e>
                      <m:sub>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𝛼</m:t>
                            </m:r>
                          </m:num>
                          <m:den>
                            <m:r>
                              <a:rPr lang="en-US" sz="2000" b="0" i="1" smtClean="0">
                                <a:latin typeface="Cambria Math" panose="02040503050406030204" pitchFamily="18" charset="0"/>
                              </a:rPr>
                              <m:t>2</m:t>
                            </m:r>
                          </m:den>
                        </m:f>
                      </m:sub>
                    </m:sSub>
                    <m:r>
                      <a:rPr lang="en-US" sz="2000" b="0" i="1" smtClean="0">
                        <a:latin typeface="Cambria Math" panose="02040503050406030204" pitchFamily="18" charset="0"/>
                      </a:rPr>
                      <m:t>=</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𝑧</m:t>
                        </m:r>
                      </m:e>
                      <m:sub>
                        <m:r>
                          <a:rPr lang="en-US" sz="2000" b="0" i="1" smtClean="0">
                            <a:latin typeface="Cambria Math" panose="02040503050406030204" pitchFamily="18" charset="0"/>
                          </a:rPr>
                          <m:t>0.025</m:t>
                        </m:r>
                      </m:sub>
                    </m:sSub>
                    <m:r>
                      <a:rPr lang="en-US" sz="2000" b="0" i="1" smtClean="0">
                        <a:latin typeface="Cambria Math" panose="02040503050406030204" pitchFamily="18" charset="0"/>
                      </a:rPr>
                      <m:t>⇒</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𝑧</m:t>
                        </m:r>
                      </m:e>
                      <m:sub>
                        <m:r>
                          <a:rPr lang="en-US" sz="2000" b="0" i="1" smtClean="0">
                            <a:latin typeface="Cambria Math" panose="02040503050406030204" pitchFamily="18" charset="0"/>
                          </a:rPr>
                          <m:t>0.025</m:t>
                        </m:r>
                      </m:sub>
                    </m:sSub>
                    <m:r>
                      <a:rPr lang="en-US" sz="2000" b="0" i="1" smtClean="0">
                        <a:latin typeface="Cambria Math" panose="02040503050406030204" pitchFamily="18" charset="0"/>
                      </a:rPr>
                      <m:t>=1.</m:t>
                    </m:r>
                    <m:r>
                      <a:rPr lang="en-US" sz="2000" b="0" i="0" smtClean="0">
                        <a:latin typeface="Cambria Math" panose="02040503050406030204" pitchFamily="18" charset="0"/>
                      </a:rPr>
                      <m:t>645</m:t>
                    </m:r>
                  </m:oMath>
                </a14:m>
                <a:endParaRPr lang="en-US" sz="2000" b="0" i="0" dirty="0"/>
              </a:p>
              <a:p>
                <a14:m>
                  <m:oMath xmlns:m="http://schemas.openxmlformats.org/officeDocument/2006/math">
                    <m:r>
                      <a:rPr lang="en-US" sz="2000" b="0" i="1" smtClean="0">
                        <a:latin typeface="Cambria Math" panose="02040503050406030204" pitchFamily="18" charset="0"/>
                      </a:rPr>
                      <m:t>𝐸𝐵𝑀</m:t>
                    </m:r>
                    <m:r>
                      <a:rPr lang="en-US" sz="2000" b="0" i="1" smtClean="0">
                        <a:latin typeface="Cambria Math" panose="02040503050406030204" pitchFamily="18" charset="0"/>
                      </a:rPr>
                      <m:t>=</m:t>
                    </m:r>
                    <m:d>
                      <m:dPr>
                        <m:ctrlPr>
                          <a:rPr lang="en-US" sz="2000" b="0" i="1" smtClean="0">
                            <a:latin typeface="Cambria Math" panose="02040503050406030204" pitchFamily="18" charset="0"/>
                          </a:rPr>
                        </m:ctrlPr>
                      </m:dPr>
                      <m:e>
                        <m:r>
                          <a:rPr lang="en-US" sz="2000" b="0" i="1" smtClean="0">
                            <a:latin typeface="Cambria Math" panose="02040503050406030204" pitchFamily="18" charset="0"/>
                          </a:rPr>
                          <m:t>1.645</m:t>
                        </m:r>
                      </m:e>
                    </m:d>
                    <m:d>
                      <m:dPr>
                        <m:ctrlPr>
                          <a:rPr lang="en-US" sz="2000" b="0" i="1" smtClean="0">
                            <a:latin typeface="Cambria Math" panose="02040503050406030204" pitchFamily="18" charset="0"/>
                          </a:rPr>
                        </m:ctrlPr>
                      </m:dPr>
                      <m:e>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3</m:t>
                            </m:r>
                          </m:num>
                          <m:den>
                            <m:rad>
                              <m:radPr>
                                <m:degHide m:val="on"/>
                                <m:ctrlPr>
                                  <a:rPr lang="en-US" sz="2000" b="0" i="1" smtClean="0">
                                    <a:latin typeface="Cambria Math" panose="02040503050406030204" pitchFamily="18" charset="0"/>
                                  </a:rPr>
                                </m:ctrlPr>
                              </m:radPr>
                              <m:deg/>
                              <m:e>
                                <m:r>
                                  <a:rPr lang="en-US" sz="2000" b="0" i="1" smtClean="0">
                                    <a:latin typeface="Cambria Math" panose="02040503050406030204" pitchFamily="18" charset="0"/>
                                  </a:rPr>
                                  <m:t>25</m:t>
                                </m:r>
                              </m:e>
                            </m:rad>
                          </m:den>
                        </m:f>
                      </m:e>
                    </m:d>
                    <m:r>
                      <a:rPr lang="en-US" sz="2000" b="0" i="1" smtClean="0">
                        <a:latin typeface="Cambria Math" panose="02040503050406030204" pitchFamily="18" charset="0"/>
                      </a:rPr>
                      <m:t>=0.987</m:t>
                    </m:r>
                  </m:oMath>
                </a14:m>
                <a:endParaRPr lang="en-US" sz="2000" dirty="0"/>
              </a:p>
              <a:p>
                <a:r>
                  <a:rPr lang="en-US" sz="2000" b="0" i="0" dirty="0">
                    <a:solidFill>
                      <a:srgbClr val="424242"/>
                    </a:solidFill>
                    <a:effectLst/>
                  </a:rPr>
                  <a:t>Decreasing the sample size causes the error bound to increase, making the confidence interval wider.</a:t>
                </a:r>
              </a:p>
              <a:p>
                <a:endParaRPr lang="en-US" sz="2000" dirty="0"/>
              </a:p>
            </p:txBody>
          </p:sp>
        </mc:Choice>
        <mc:Fallback xmlns="">
          <p:sp>
            <p:nvSpPr>
              <p:cNvPr id="3" name="Content Placeholder 2">
                <a:extLst>
                  <a:ext uri="{FF2B5EF4-FFF2-40B4-BE49-F238E27FC236}">
                    <a16:creationId xmlns:a16="http://schemas.microsoft.com/office/drawing/2014/main" id="{80C8325C-0C78-7A7F-6C23-31A58354F6E3}"/>
                  </a:ext>
                </a:extLst>
              </p:cNvPr>
              <p:cNvSpPr>
                <a:spLocks noGrp="1" noRot="1" noChangeAspect="1" noMove="1" noResize="1" noEditPoints="1" noAdjustHandles="1" noChangeArrowheads="1" noChangeShapeType="1" noTextEdit="1"/>
              </p:cNvSpPr>
              <p:nvPr>
                <p:ph idx="1"/>
              </p:nvPr>
            </p:nvSpPr>
            <p:spPr>
              <a:blipFill>
                <a:blip r:embed="rId2"/>
                <a:stretch>
                  <a:fillRect l="-606"/>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78E5B635-A32C-E3A6-427F-85A5B712322D}"/>
              </a:ext>
            </a:extLst>
          </p:cNvPr>
          <p:cNvSpPr>
            <a:spLocks noGrp="1"/>
          </p:cNvSpPr>
          <p:nvPr>
            <p:ph type="sldNum" sz="quarter" idx="12"/>
          </p:nvPr>
        </p:nvSpPr>
        <p:spPr/>
        <p:txBody>
          <a:bodyPr/>
          <a:lstStyle/>
          <a:p>
            <a:fld id="{3A98EE3D-8CD1-4C3F-BD1C-C98C9596463C}" type="slidenum">
              <a:rPr lang="en-US" smtClean="0"/>
              <a:t>25</a:t>
            </a:fld>
            <a:endParaRPr lang="en-US" dirty="0"/>
          </a:p>
        </p:txBody>
      </p:sp>
    </p:spTree>
    <p:extLst>
      <p:ext uri="{BB962C8B-B14F-4D97-AF65-F5344CB8AC3E}">
        <p14:creationId xmlns:p14="http://schemas.microsoft.com/office/powerpoint/2010/main" val="25437765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3D905-370B-FCE9-1F10-A34BDA1CE711}"/>
              </a:ext>
            </a:extLst>
          </p:cNvPr>
          <p:cNvSpPr>
            <a:spLocks noGrp="1"/>
          </p:cNvSpPr>
          <p:nvPr>
            <p:ph type="title"/>
          </p:nvPr>
        </p:nvSpPr>
        <p:spPr/>
        <p:txBody>
          <a:bodyPr/>
          <a:lstStyle/>
          <a:p>
            <a:r>
              <a:rPr lang="en-US" dirty="0"/>
              <a:t>Working Backwards to Find the Error Bound or Sample Mean</a:t>
            </a:r>
          </a:p>
        </p:txBody>
      </p:sp>
      <p:sp>
        <p:nvSpPr>
          <p:cNvPr id="3" name="Content Placeholder 2">
            <a:extLst>
              <a:ext uri="{FF2B5EF4-FFF2-40B4-BE49-F238E27FC236}">
                <a16:creationId xmlns:a16="http://schemas.microsoft.com/office/drawing/2014/main" id="{4B320736-9C58-710B-FD31-31B1FE571D25}"/>
              </a:ext>
            </a:extLst>
          </p:cNvPr>
          <p:cNvSpPr>
            <a:spLocks noGrp="1"/>
          </p:cNvSpPr>
          <p:nvPr>
            <p:ph idx="1"/>
          </p:nvPr>
        </p:nvSpPr>
        <p:spPr>
          <a:xfrm>
            <a:off x="1097280" y="2108201"/>
            <a:ext cx="10058400" cy="4032207"/>
          </a:xfrm>
        </p:spPr>
        <p:txBody>
          <a:bodyPr>
            <a:normAutofit fontScale="92500" lnSpcReduction="10000"/>
          </a:bodyPr>
          <a:lstStyle/>
          <a:p>
            <a:pPr marL="0" indent="0" algn="l">
              <a:buNone/>
            </a:pPr>
            <a:r>
              <a:rPr lang="en-US" b="0" i="0" dirty="0">
                <a:solidFill>
                  <a:srgbClr val="424242"/>
                </a:solidFill>
                <a:effectLst/>
              </a:rPr>
              <a:t>When we calculate a confidence interval, we find the sample mean, calculate the error bound, and use them to calculate the confidence interval. However, sometimes when we read statistical studies, the study may state the confidence interval only. If we know the confidence interval, we can work backwards to find both the error bound and the sample mean.</a:t>
            </a:r>
          </a:p>
          <a:p>
            <a:pPr algn="l">
              <a:spcBef>
                <a:spcPts val="1125"/>
              </a:spcBef>
              <a:buFont typeface="Arial" panose="020B0604020202020204" pitchFamily="34" charset="0"/>
              <a:buChar char="•"/>
            </a:pPr>
            <a:r>
              <a:rPr lang="en-US" b="1" i="0" dirty="0">
                <a:solidFill>
                  <a:srgbClr val="000000"/>
                </a:solidFill>
                <a:effectLst/>
              </a:rPr>
              <a:t>Finding the Error Bound</a:t>
            </a:r>
          </a:p>
          <a:p>
            <a:pPr lvl="1">
              <a:buFont typeface="Arial" panose="020B0604020202020204" pitchFamily="34" charset="0"/>
              <a:buChar char="•"/>
            </a:pPr>
            <a:r>
              <a:rPr lang="en-US" b="0" i="0" dirty="0">
                <a:solidFill>
                  <a:srgbClr val="424242"/>
                </a:solidFill>
                <a:effectLst/>
              </a:rPr>
              <a:t>From the upper value for the interval, subtract the sample mean,</a:t>
            </a:r>
          </a:p>
          <a:p>
            <a:pPr lvl="1">
              <a:buFont typeface="Arial" panose="020B0604020202020204" pitchFamily="34" charset="0"/>
              <a:buChar char="•"/>
            </a:pPr>
            <a:r>
              <a:rPr lang="en-US" b="0" i="0" dirty="0">
                <a:solidFill>
                  <a:srgbClr val="424242"/>
                </a:solidFill>
                <a:effectLst/>
              </a:rPr>
              <a:t>OR, from the upper value for the interval, subtract the lower value. Then divide the difference by two.</a:t>
            </a:r>
          </a:p>
          <a:p>
            <a:pPr algn="l">
              <a:spcBef>
                <a:spcPts val="1125"/>
              </a:spcBef>
              <a:buFont typeface="Arial" panose="020B0604020202020204" pitchFamily="34" charset="0"/>
              <a:buChar char="•"/>
            </a:pPr>
            <a:r>
              <a:rPr lang="en-US" b="1" i="0" dirty="0">
                <a:solidFill>
                  <a:srgbClr val="000000"/>
                </a:solidFill>
                <a:effectLst/>
              </a:rPr>
              <a:t>Finding the Sample Mean</a:t>
            </a:r>
          </a:p>
          <a:p>
            <a:pPr lvl="1">
              <a:buFont typeface="Arial" panose="020B0604020202020204" pitchFamily="34" charset="0"/>
              <a:buChar char="•"/>
            </a:pPr>
            <a:r>
              <a:rPr lang="en-US" b="0" i="0" dirty="0">
                <a:solidFill>
                  <a:srgbClr val="424242"/>
                </a:solidFill>
                <a:effectLst/>
              </a:rPr>
              <a:t>Subtract the error bound from the upper value of the confidence interval,</a:t>
            </a:r>
          </a:p>
          <a:p>
            <a:pPr lvl="1">
              <a:buFont typeface="Arial" panose="020B0604020202020204" pitchFamily="34" charset="0"/>
              <a:buChar char="•"/>
            </a:pPr>
            <a:r>
              <a:rPr lang="en-US" b="0" i="0" dirty="0">
                <a:solidFill>
                  <a:srgbClr val="424242"/>
                </a:solidFill>
                <a:effectLst/>
              </a:rPr>
              <a:t>OR, average the upper and lower endpoints of the confidence interval.</a:t>
            </a:r>
          </a:p>
          <a:p>
            <a:pPr algn="l">
              <a:buFont typeface="Arial" panose="020B0604020202020204" pitchFamily="34" charset="0"/>
              <a:buChar char="•"/>
            </a:pPr>
            <a:r>
              <a:rPr lang="en-US" b="0" i="0" dirty="0">
                <a:solidFill>
                  <a:srgbClr val="424242"/>
                </a:solidFill>
                <a:effectLst/>
              </a:rPr>
              <a:t>Notice that there are two methods to perform each calculation. You can choose the method that is easier to use with the information you know.</a:t>
            </a:r>
          </a:p>
          <a:p>
            <a:pPr>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3BF16859-8A89-6A9B-9E10-4394E9B2F1E8}"/>
              </a:ext>
            </a:extLst>
          </p:cNvPr>
          <p:cNvSpPr>
            <a:spLocks noGrp="1"/>
          </p:cNvSpPr>
          <p:nvPr>
            <p:ph type="sldNum" sz="quarter" idx="12"/>
          </p:nvPr>
        </p:nvSpPr>
        <p:spPr/>
        <p:txBody>
          <a:bodyPr/>
          <a:lstStyle/>
          <a:p>
            <a:fld id="{3A98EE3D-8CD1-4C3F-BD1C-C98C9596463C}" type="slidenum">
              <a:rPr lang="en-US" smtClean="0"/>
              <a:t>26</a:t>
            </a:fld>
            <a:endParaRPr lang="en-US" dirty="0"/>
          </a:p>
        </p:txBody>
      </p:sp>
    </p:spTree>
    <p:extLst>
      <p:ext uri="{BB962C8B-B14F-4D97-AF65-F5344CB8AC3E}">
        <p14:creationId xmlns:p14="http://schemas.microsoft.com/office/powerpoint/2010/main" val="24717630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D23A8-30CB-0500-A6BD-D9DF487E051E}"/>
              </a:ext>
            </a:extLst>
          </p:cNvPr>
          <p:cNvSpPr>
            <a:spLocks noGrp="1"/>
          </p:cNvSpPr>
          <p:nvPr>
            <p:ph type="title"/>
          </p:nvPr>
        </p:nvSpPr>
        <p:spPr/>
        <p:txBody>
          <a:bodyPr/>
          <a:lstStyle/>
          <a:p>
            <a:r>
              <a:rPr lang="en-US" dirty="0"/>
              <a:t>Example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7B489A7-558A-6D10-54ED-CD5E11E7DB3A}"/>
                  </a:ext>
                </a:extLst>
              </p:cNvPr>
              <p:cNvSpPr>
                <a:spLocks noGrp="1"/>
              </p:cNvSpPr>
              <p:nvPr>
                <p:ph idx="1"/>
              </p:nvPr>
            </p:nvSpPr>
            <p:spPr/>
            <p:txBody>
              <a:bodyPr/>
              <a:lstStyle/>
              <a:p>
                <a:r>
                  <a:rPr lang="en-US" dirty="0"/>
                  <a:t>Suppose we know that a confidence interval is (67.18, 68.82) and we want to find the error bound. We may know that the sample mean is 68, or perhaps our source only gave the confidence interval and did not tell us the value of the sample mean.</a:t>
                </a:r>
              </a:p>
              <a:p>
                <a:pPr>
                  <a:buFont typeface="Arial" panose="020B0604020202020204" pitchFamily="34" charset="0"/>
                  <a:buChar char="•"/>
                </a:pPr>
                <a:r>
                  <a:rPr lang="en-US" dirty="0"/>
                  <a:t>Calculate the Error Bound:</a:t>
                </a:r>
              </a:p>
              <a:p>
                <a:pPr lvl="1">
                  <a:buFont typeface="Arial" panose="020B0604020202020204" pitchFamily="34" charset="0"/>
                  <a:buChar char="•"/>
                </a:pPr>
                <a:r>
                  <a:rPr lang="en-US" dirty="0"/>
                  <a:t>If we know the sample mean is 68: </a:t>
                </a:r>
                <a14:m>
                  <m:oMath xmlns:m="http://schemas.openxmlformats.org/officeDocument/2006/math">
                    <m:r>
                      <a:rPr lang="en-US" b="0" i="1" smtClean="0">
                        <a:latin typeface="Cambria Math" panose="02040503050406030204" pitchFamily="18" charset="0"/>
                      </a:rPr>
                      <m:t>𝐸𝐵𝑀</m:t>
                    </m:r>
                    <m:r>
                      <a:rPr lang="en-US" b="0" i="1" smtClean="0">
                        <a:latin typeface="Cambria Math" panose="02040503050406030204" pitchFamily="18" charset="0"/>
                      </a:rPr>
                      <m:t>=68.82 −68=0.82</m:t>
                    </m:r>
                  </m:oMath>
                </a14:m>
                <a:endParaRPr lang="en-US" b="0" dirty="0"/>
              </a:p>
              <a:p>
                <a:pPr lvl="1">
                  <a:buFont typeface="Arial" panose="020B0604020202020204" pitchFamily="34" charset="0"/>
                  <a:buChar char="•"/>
                </a:pPr>
                <a:r>
                  <a:rPr lang="en-US" dirty="0"/>
                  <a:t>If we don’t know the sample mean: </a:t>
                </a:r>
                <a14:m>
                  <m:oMath xmlns:m="http://schemas.openxmlformats.org/officeDocument/2006/math">
                    <m:r>
                      <a:rPr lang="en-US" b="0" i="1" smtClean="0">
                        <a:latin typeface="Cambria Math" panose="02040503050406030204" pitchFamily="18" charset="0"/>
                      </a:rPr>
                      <m:t>𝐸𝐵𝑀</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68.82−67.18</m:t>
                        </m:r>
                      </m:num>
                      <m:den>
                        <m:r>
                          <a:rPr lang="en-US" b="0" i="1" smtClean="0">
                            <a:latin typeface="Cambria Math" panose="02040503050406030204" pitchFamily="18" charset="0"/>
                          </a:rPr>
                          <m:t>2</m:t>
                        </m:r>
                      </m:den>
                    </m:f>
                    <m:r>
                      <a:rPr lang="en-US" b="0" i="1" smtClean="0">
                        <a:latin typeface="Cambria Math" panose="02040503050406030204" pitchFamily="18" charset="0"/>
                      </a:rPr>
                      <m:t>=0.82</m:t>
                    </m:r>
                  </m:oMath>
                </a14:m>
                <a:endParaRPr lang="en-US" dirty="0"/>
              </a:p>
              <a:p>
                <a:pPr>
                  <a:buFont typeface="Arial" panose="020B0604020202020204" pitchFamily="34" charset="0"/>
                  <a:buChar char="•"/>
                </a:pPr>
                <a:r>
                  <a:rPr lang="en-US" dirty="0"/>
                  <a:t>Calculate the Sample Mean:</a:t>
                </a:r>
              </a:p>
              <a:p>
                <a:pPr lvl="1">
                  <a:buFont typeface="Arial" panose="020B0604020202020204" pitchFamily="34" charset="0"/>
                  <a:buChar char="•"/>
                </a:pPr>
                <a:r>
                  <a:rPr lang="en-US" dirty="0"/>
                  <a:t>If we know the error bound: </a:t>
                </a:r>
                <a14:m>
                  <m:oMath xmlns:m="http://schemas.openxmlformats.org/officeDocument/2006/math">
                    <m:acc>
                      <m:accPr>
                        <m:chr m:val="̅"/>
                        <m:ctrlPr>
                          <a:rPr lang="en-US" i="1" smtClean="0">
                            <a:latin typeface="Cambria Math" panose="02040503050406030204" pitchFamily="18" charset="0"/>
                          </a:rPr>
                        </m:ctrlPr>
                      </m:accPr>
                      <m:e>
                        <m:r>
                          <a:rPr lang="en-US" b="0" i="1" smtClean="0">
                            <a:latin typeface="Cambria Math" panose="02040503050406030204" pitchFamily="18" charset="0"/>
                          </a:rPr>
                          <m:t>𝑥</m:t>
                        </m:r>
                      </m:e>
                    </m:acc>
                    <m:r>
                      <a:rPr lang="en-US" b="0" i="1" smtClean="0">
                        <a:latin typeface="Cambria Math" panose="02040503050406030204" pitchFamily="18" charset="0"/>
                      </a:rPr>
                      <m:t>=68.82−0.82=68</m:t>
                    </m:r>
                  </m:oMath>
                </a14:m>
                <a:endParaRPr lang="en-US" b="0" dirty="0"/>
              </a:p>
              <a:p>
                <a:pPr lvl="1">
                  <a:buFont typeface="Arial" panose="020B0604020202020204" pitchFamily="34" charset="0"/>
                  <a:buChar char="•"/>
                </a:pPr>
                <a:r>
                  <a:rPr lang="en-US" dirty="0"/>
                  <a:t>If we don’t know the error bound: </a:t>
                </a:r>
                <a14:m>
                  <m:oMath xmlns:m="http://schemas.openxmlformats.org/officeDocument/2006/math">
                    <m:acc>
                      <m:accPr>
                        <m:chr m:val="̅"/>
                        <m:ctrlPr>
                          <a:rPr lang="en-US" i="1" smtClean="0">
                            <a:latin typeface="Cambria Math" panose="02040503050406030204" pitchFamily="18" charset="0"/>
                          </a:rPr>
                        </m:ctrlPr>
                      </m:accPr>
                      <m:e>
                        <m:r>
                          <a:rPr lang="en-US" b="0" i="1" smtClean="0">
                            <a:latin typeface="Cambria Math" panose="02040503050406030204" pitchFamily="18" charset="0"/>
                          </a:rPr>
                          <m:t>𝑥</m:t>
                        </m:r>
                      </m:e>
                    </m:acc>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67.18+68.82</m:t>
                        </m:r>
                      </m:num>
                      <m:den>
                        <m:r>
                          <a:rPr lang="en-US" b="0" i="1" smtClean="0">
                            <a:latin typeface="Cambria Math" panose="02040503050406030204" pitchFamily="18" charset="0"/>
                          </a:rPr>
                          <m:t>2</m:t>
                        </m:r>
                      </m:den>
                    </m:f>
                    <m:r>
                      <a:rPr lang="en-US" b="0" i="1" smtClean="0">
                        <a:latin typeface="Cambria Math" panose="02040503050406030204" pitchFamily="18" charset="0"/>
                      </a:rPr>
                      <m:t>=68</m:t>
                    </m:r>
                  </m:oMath>
                </a14:m>
                <a:endParaRPr lang="en-US" dirty="0"/>
              </a:p>
            </p:txBody>
          </p:sp>
        </mc:Choice>
        <mc:Fallback xmlns="">
          <p:sp>
            <p:nvSpPr>
              <p:cNvPr id="3" name="Content Placeholder 2">
                <a:extLst>
                  <a:ext uri="{FF2B5EF4-FFF2-40B4-BE49-F238E27FC236}">
                    <a16:creationId xmlns:a16="http://schemas.microsoft.com/office/drawing/2014/main" id="{27B489A7-558A-6D10-54ED-CD5E11E7DB3A}"/>
                  </a:ext>
                </a:extLst>
              </p:cNvPr>
              <p:cNvSpPr>
                <a:spLocks noGrp="1" noRot="1" noChangeAspect="1" noMove="1" noResize="1" noEditPoints="1" noAdjustHandles="1" noChangeArrowheads="1" noChangeShapeType="1" noTextEdit="1"/>
              </p:cNvSpPr>
              <p:nvPr>
                <p:ph idx="1"/>
              </p:nvPr>
            </p:nvSpPr>
            <p:spPr>
              <a:blipFill>
                <a:blip r:embed="rId2"/>
                <a:stretch>
                  <a:fillRect l="-1333" t="-810" r="-1818"/>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2E16118E-5D4F-40ED-4BDA-B289C98B4053}"/>
              </a:ext>
            </a:extLst>
          </p:cNvPr>
          <p:cNvSpPr>
            <a:spLocks noGrp="1"/>
          </p:cNvSpPr>
          <p:nvPr>
            <p:ph type="sldNum" sz="quarter" idx="12"/>
          </p:nvPr>
        </p:nvSpPr>
        <p:spPr/>
        <p:txBody>
          <a:bodyPr/>
          <a:lstStyle/>
          <a:p>
            <a:fld id="{3A98EE3D-8CD1-4C3F-BD1C-C98C9596463C}" type="slidenum">
              <a:rPr lang="en-US" smtClean="0"/>
              <a:t>27</a:t>
            </a:fld>
            <a:endParaRPr lang="en-US" dirty="0"/>
          </a:p>
        </p:txBody>
      </p:sp>
    </p:spTree>
    <p:extLst>
      <p:ext uri="{BB962C8B-B14F-4D97-AF65-F5344CB8AC3E}">
        <p14:creationId xmlns:p14="http://schemas.microsoft.com/office/powerpoint/2010/main" val="40485853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0B056-AA73-A22C-9764-2287FCFA8D55}"/>
              </a:ext>
            </a:extLst>
          </p:cNvPr>
          <p:cNvSpPr>
            <a:spLocks noGrp="1"/>
          </p:cNvSpPr>
          <p:nvPr>
            <p:ph type="title"/>
          </p:nvPr>
        </p:nvSpPr>
        <p:spPr/>
        <p:txBody>
          <a:bodyPr/>
          <a:lstStyle/>
          <a:p>
            <a:r>
              <a:rPr lang="en-US" dirty="0"/>
              <a:t>Calculating the Sample Size 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3C71701-B41F-7188-30DC-5F4A05E88F27}"/>
                  </a:ext>
                </a:extLst>
              </p:cNvPr>
              <p:cNvSpPr>
                <a:spLocks noGrp="1"/>
              </p:cNvSpPr>
              <p:nvPr>
                <p:ph idx="1"/>
              </p:nvPr>
            </p:nvSpPr>
            <p:spPr/>
            <p:txBody>
              <a:bodyPr>
                <a:normAutofit/>
              </a:bodyPr>
              <a:lstStyle/>
              <a:p>
                <a:r>
                  <a:rPr lang="en-US" dirty="0"/>
                  <a:t>If researchers desire a specific margin of error, then they can use the error bound formula to calculate the required sample size.</a:t>
                </a:r>
              </a:p>
              <a:p>
                <a:r>
                  <a:rPr lang="en-US" dirty="0"/>
                  <a:t>Remember, the error bound formula for a population mean when the population standard deviation is known is: </a:t>
                </a:r>
                <a:r>
                  <a:rPr lang="en-US" i="1" dirty="0"/>
                  <a:t>EBM = </a:t>
                </a:r>
                <a14:m>
                  <m:oMath xmlns:m="http://schemas.openxmlformats.org/officeDocument/2006/math">
                    <m:r>
                      <a:rPr lang="en-US" i="1" dirty="0" smtClean="0">
                        <a:latin typeface="Cambria Math" panose="02040503050406030204" pitchFamily="18" charset="0"/>
                      </a:rPr>
                      <m:t>(</m:t>
                    </m:r>
                    <m:sSub>
                      <m:sSubPr>
                        <m:ctrlPr>
                          <a:rPr lang="en-US" b="0" i="1" dirty="0" smtClean="0">
                            <a:latin typeface="Cambria Math" panose="02040503050406030204" pitchFamily="18" charset="0"/>
                          </a:rPr>
                        </m:ctrlPr>
                      </m:sSubPr>
                      <m:e>
                        <m:r>
                          <a:rPr lang="en-US" i="1" dirty="0" smtClean="0">
                            <a:latin typeface="Cambria Math" panose="02040503050406030204" pitchFamily="18" charset="0"/>
                          </a:rPr>
                          <m:t>𝑧</m:t>
                        </m:r>
                      </m:e>
                      <m:sub>
                        <m:f>
                          <m:fPr>
                            <m:ctrlPr>
                              <a:rPr lang="en-US" b="0" i="1" dirty="0" smtClean="0">
                                <a:latin typeface="Cambria Math" panose="02040503050406030204" pitchFamily="18" charset="0"/>
                              </a:rPr>
                            </m:ctrlPr>
                          </m:fPr>
                          <m:num>
                            <m:r>
                              <a:rPr lang="en-US" b="0" i="1" dirty="0" smtClean="0">
                                <a:latin typeface="Cambria Math" panose="02040503050406030204" pitchFamily="18" charset="0"/>
                              </a:rPr>
                              <m:t>𝛼</m:t>
                            </m:r>
                          </m:num>
                          <m:den>
                            <m:r>
                              <a:rPr lang="en-US" b="0" i="1" dirty="0" smtClean="0">
                                <a:latin typeface="Cambria Math" panose="02040503050406030204" pitchFamily="18" charset="0"/>
                              </a:rPr>
                              <m:t>2</m:t>
                            </m:r>
                          </m:den>
                        </m:f>
                      </m:sub>
                    </m:sSub>
                    <m:r>
                      <a:rPr lang="en-US" i="1" dirty="0">
                        <a:latin typeface="Cambria Math" panose="02040503050406030204" pitchFamily="18" charset="0"/>
                      </a:rPr>
                      <m:t>)(</m:t>
                    </m:r>
                    <m:f>
                      <m:fPr>
                        <m:ctrlPr>
                          <a:rPr lang="en-US" b="0" i="1" dirty="0">
                            <a:latin typeface="Cambria Math" panose="02040503050406030204" pitchFamily="18" charset="0"/>
                          </a:rPr>
                        </m:ctrlPr>
                      </m:fPr>
                      <m:num>
                        <m:r>
                          <a:rPr lang="en-US" i="1" dirty="0">
                            <a:latin typeface="Cambria Math" panose="02040503050406030204" pitchFamily="18" charset="0"/>
                          </a:rPr>
                          <m:t>𝜎</m:t>
                        </m:r>
                      </m:num>
                      <m:den>
                        <m:rad>
                          <m:radPr>
                            <m:degHide m:val="on"/>
                            <m:ctrlPr>
                              <a:rPr lang="en-US" i="1">
                                <a:latin typeface="Cambria Math" panose="02040503050406030204" pitchFamily="18" charset="0"/>
                              </a:rPr>
                            </m:ctrlPr>
                          </m:radPr>
                          <m:deg/>
                          <m:e>
                            <m:r>
                              <a:rPr lang="en-US" i="1">
                                <a:latin typeface="Cambria Math" panose="02040503050406030204" pitchFamily="18" charset="0"/>
                              </a:rPr>
                              <m:t>𝑛</m:t>
                            </m:r>
                          </m:e>
                        </m:rad>
                      </m:den>
                    </m:f>
                    <m:r>
                      <a:rPr lang="en-US" i="1" dirty="0" smtClean="0">
                        <a:latin typeface="Cambria Math" panose="02040503050406030204" pitchFamily="18" charset="0"/>
                      </a:rPr>
                      <m:t>)</m:t>
                    </m:r>
                  </m:oMath>
                </a14:m>
                <a:endParaRPr lang="en-US" dirty="0"/>
              </a:p>
              <a:p>
                <a:r>
                  <a:rPr lang="en-US" dirty="0"/>
                  <a:t>The formula for sample size is </a:t>
                </a:r>
                <a:r>
                  <a:rPr lang="en-US" b="1" i="1" dirty="0"/>
                  <a:t>n </a:t>
                </a:r>
                <a:r>
                  <a:rPr lang="en-US" b="1" dirty="0"/>
                  <a:t>= </a:t>
                </a:r>
                <a14:m>
                  <m:oMath xmlns:m="http://schemas.openxmlformats.org/officeDocument/2006/math">
                    <m:f>
                      <m:fPr>
                        <m:ctrlPr>
                          <a:rPr lang="en-US" b="1" i="1" dirty="0">
                            <a:latin typeface="Cambria Math" panose="02040503050406030204" pitchFamily="18" charset="0"/>
                          </a:rPr>
                        </m:ctrlPr>
                      </m:fPr>
                      <m:num>
                        <m:r>
                          <a:rPr lang="en-US" b="1" i="1" dirty="0" smtClean="0">
                            <a:latin typeface="Cambria Math" panose="02040503050406030204" pitchFamily="18" charset="0"/>
                          </a:rPr>
                          <m:t>𝒛</m:t>
                        </m:r>
                        <m:r>
                          <a:rPr lang="en-US" b="1" i="1" baseline="30000" dirty="0">
                            <a:latin typeface="Cambria Math" panose="02040503050406030204" pitchFamily="18" charset="0"/>
                          </a:rPr>
                          <m:t>𝟐</m:t>
                        </m:r>
                        <m:r>
                          <a:rPr lang="en-US" b="1" i="1" dirty="0">
                            <a:latin typeface="Cambria Math" panose="02040503050406030204" pitchFamily="18" charset="0"/>
                          </a:rPr>
                          <m:t>𝝈</m:t>
                        </m:r>
                        <m:r>
                          <a:rPr lang="en-US" b="1" i="1" baseline="30000" dirty="0">
                            <a:latin typeface="Cambria Math" panose="02040503050406030204" pitchFamily="18" charset="0"/>
                          </a:rPr>
                          <m:t>𝟐</m:t>
                        </m:r>
                      </m:num>
                      <m:den>
                        <m:r>
                          <a:rPr lang="en-US" b="1" i="1" dirty="0">
                            <a:latin typeface="Cambria Math" panose="02040503050406030204" pitchFamily="18" charset="0"/>
                          </a:rPr>
                          <m:t>𝑬𝑩𝑴</m:t>
                        </m:r>
                        <m:r>
                          <a:rPr lang="en-US" b="1" i="1" baseline="30000" dirty="0">
                            <a:latin typeface="Cambria Math" panose="02040503050406030204" pitchFamily="18" charset="0"/>
                          </a:rPr>
                          <m:t>𝟐</m:t>
                        </m:r>
                      </m:den>
                    </m:f>
                  </m:oMath>
                </a14:m>
                <a:r>
                  <a:rPr lang="en-US" dirty="0"/>
                  <a:t>, found by solving the error bound formula for </a:t>
                </a:r>
                <a:r>
                  <a:rPr lang="en-US" i="1" dirty="0"/>
                  <a:t>n</a:t>
                </a:r>
                <a:r>
                  <a:rPr lang="en-US" dirty="0"/>
                  <a:t>.</a:t>
                </a:r>
              </a:p>
              <a:p>
                <a:r>
                  <a:rPr lang="en-US" dirty="0"/>
                  <a:t>In this formula, </a:t>
                </a:r>
                <a:r>
                  <a:rPr lang="en-US" i="1" dirty="0"/>
                  <a:t>z </a:t>
                </a:r>
                <a:r>
                  <a:rPr lang="en-US" dirty="0"/>
                  <a:t>is </a:t>
                </a:r>
                <a:r>
                  <a:rPr lang="en-US" i="1" dirty="0"/>
                  <a:t>z</a:t>
                </a:r>
                <a:r>
                  <a:rPr lang="el-GR" i="1" baseline="-25000" dirty="0"/>
                  <a:t>α</a:t>
                </a:r>
                <a:r>
                  <a:rPr lang="en-US" i="1" baseline="-25000" dirty="0"/>
                  <a:t>/</a:t>
                </a:r>
                <a:r>
                  <a:rPr lang="el-GR" baseline="-25000" dirty="0"/>
                  <a:t>2</a:t>
                </a:r>
                <a:r>
                  <a:rPr lang="en-US" dirty="0"/>
                  <a:t>, corresponding to the desired confidence level. </a:t>
                </a:r>
                <a:endParaRPr lang="en-US" sz="1400" dirty="0"/>
              </a:p>
            </p:txBody>
          </p:sp>
        </mc:Choice>
        <mc:Fallback xmlns="">
          <p:sp>
            <p:nvSpPr>
              <p:cNvPr id="3" name="Content Placeholder 2">
                <a:extLst>
                  <a:ext uri="{FF2B5EF4-FFF2-40B4-BE49-F238E27FC236}">
                    <a16:creationId xmlns:a16="http://schemas.microsoft.com/office/drawing/2014/main" id="{23C71701-B41F-7188-30DC-5F4A05E88F27}"/>
                  </a:ext>
                </a:extLst>
              </p:cNvPr>
              <p:cNvSpPr>
                <a:spLocks noGrp="1" noRot="1" noChangeAspect="1" noMove="1" noResize="1" noEditPoints="1" noAdjustHandles="1" noChangeArrowheads="1" noChangeShapeType="1" noTextEdit="1"/>
              </p:cNvSpPr>
              <p:nvPr>
                <p:ph idx="1"/>
              </p:nvPr>
            </p:nvSpPr>
            <p:spPr>
              <a:blipFill>
                <a:blip r:embed="rId2"/>
                <a:stretch>
                  <a:fillRect l="-545" t="-810"/>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67C0178B-386F-D1F0-71F5-9E827D7BC156}"/>
              </a:ext>
            </a:extLst>
          </p:cNvPr>
          <p:cNvSpPr>
            <a:spLocks noGrp="1"/>
          </p:cNvSpPr>
          <p:nvPr>
            <p:ph type="sldNum" sz="quarter" idx="12"/>
          </p:nvPr>
        </p:nvSpPr>
        <p:spPr/>
        <p:txBody>
          <a:bodyPr/>
          <a:lstStyle/>
          <a:p>
            <a:fld id="{3A98EE3D-8CD1-4C3F-BD1C-C98C9596463C}" type="slidenum">
              <a:rPr lang="en-US" smtClean="0"/>
              <a:t>28</a:t>
            </a:fld>
            <a:endParaRPr lang="en-US" dirty="0"/>
          </a:p>
        </p:txBody>
      </p:sp>
    </p:spTree>
    <p:extLst>
      <p:ext uri="{BB962C8B-B14F-4D97-AF65-F5344CB8AC3E}">
        <p14:creationId xmlns:p14="http://schemas.microsoft.com/office/powerpoint/2010/main" val="10088650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AEED1-0B19-EEB3-4BFA-72AF8FC1660F}"/>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330125B2-3F14-3753-6F27-DB5ECADAC024}"/>
              </a:ext>
            </a:extLst>
          </p:cNvPr>
          <p:cNvSpPr>
            <a:spLocks noGrp="1"/>
          </p:cNvSpPr>
          <p:nvPr>
            <p:ph idx="1"/>
          </p:nvPr>
        </p:nvSpPr>
        <p:spPr/>
        <p:txBody>
          <a:bodyPr/>
          <a:lstStyle/>
          <a:p>
            <a:r>
              <a:rPr lang="en-US" dirty="0"/>
              <a:t>The population standard deviation for the age of Foothill College students is 15 years. If we want to be 95% confident that the sample mean age is within two years of the true population mean age of Foothill College students, how many randomly selected Foothill College students must be surveyed?</a:t>
            </a:r>
          </a:p>
          <a:p>
            <a:endParaRPr lang="en-US" dirty="0"/>
          </a:p>
        </p:txBody>
      </p:sp>
      <p:sp>
        <p:nvSpPr>
          <p:cNvPr id="4" name="Slide Number Placeholder 3">
            <a:extLst>
              <a:ext uri="{FF2B5EF4-FFF2-40B4-BE49-F238E27FC236}">
                <a16:creationId xmlns:a16="http://schemas.microsoft.com/office/drawing/2014/main" id="{D1F77751-EACF-930F-B0DC-73E4438F4548}"/>
              </a:ext>
            </a:extLst>
          </p:cNvPr>
          <p:cNvSpPr>
            <a:spLocks noGrp="1"/>
          </p:cNvSpPr>
          <p:nvPr>
            <p:ph type="sldNum" sz="quarter" idx="12"/>
          </p:nvPr>
        </p:nvSpPr>
        <p:spPr/>
        <p:txBody>
          <a:bodyPr/>
          <a:lstStyle/>
          <a:p>
            <a:fld id="{3A98EE3D-8CD1-4C3F-BD1C-C98C9596463C}" type="slidenum">
              <a:rPr lang="en-US" smtClean="0"/>
              <a:t>29</a:t>
            </a:fld>
            <a:endParaRPr lang="en-US" dirty="0"/>
          </a:p>
        </p:txBody>
      </p:sp>
    </p:spTree>
    <p:extLst>
      <p:ext uri="{BB962C8B-B14F-4D97-AF65-F5344CB8AC3E}">
        <p14:creationId xmlns:p14="http://schemas.microsoft.com/office/powerpoint/2010/main" val="37768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D259E-4B3A-53A8-849C-03C66A92B9AD}"/>
              </a:ext>
            </a:extLst>
          </p:cNvPr>
          <p:cNvSpPr>
            <a:spLocks noGrp="1"/>
          </p:cNvSpPr>
          <p:nvPr>
            <p:ph type="title"/>
          </p:nvPr>
        </p:nvSpPr>
        <p:spPr/>
        <p:txBody>
          <a:bodyPr/>
          <a:lstStyle/>
          <a:p>
            <a:r>
              <a:rPr lang="en-US" dirty="0"/>
              <a:t>Section 8.1</a:t>
            </a:r>
          </a:p>
        </p:txBody>
      </p:sp>
      <p:sp>
        <p:nvSpPr>
          <p:cNvPr id="3" name="Text Placeholder 2">
            <a:extLst>
              <a:ext uri="{FF2B5EF4-FFF2-40B4-BE49-F238E27FC236}">
                <a16:creationId xmlns:a16="http://schemas.microsoft.com/office/drawing/2014/main" id="{04817B6C-6ED3-C28B-EFCA-25836CE5E0D8}"/>
              </a:ext>
            </a:extLst>
          </p:cNvPr>
          <p:cNvSpPr>
            <a:spLocks noGrp="1"/>
          </p:cNvSpPr>
          <p:nvPr>
            <p:ph type="body" idx="1"/>
          </p:nvPr>
        </p:nvSpPr>
        <p:spPr/>
        <p:txBody>
          <a:bodyPr/>
          <a:lstStyle/>
          <a:p>
            <a:r>
              <a:rPr lang="en-US" dirty="0"/>
              <a:t>A Single Population Mean using the Normal</a:t>
            </a:r>
          </a:p>
          <a:p>
            <a:r>
              <a:rPr lang="en-US" dirty="0"/>
              <a:t>Distribution</a:t>
            </a:r>
          </a:p>
        </p:txBody>
      </p:sp>
      <p:sp>
        <p:nvSpPr>
          <p:cNvPr id="4" name="Slide Number Placeholder 3">
            <a:extLst>
              <a:ext uri="{FF2B5EF4-FFF2-40B4-BE49-F238E27FC236}">
                <a16:creationId xmlns:a16="http://schemas.microsoft.com/office/drawing/2014/main" id="{6659BA4D-C561-21AE-3D45-2E3E3C7F55DA}"/>
              </a:ext>
            </a:extLst>
          </p:cNvPr>
          <p:cNvSpPr>
            <a:spLocks noGrp="1"/>
          </p:cNvSpPr>
          <p:nvPr>
            <p:ph type="sldNum" sz="quarter" idx="12"/>
          </p:nvPr>
        </p:nvSpPr>
        <p:spPr/>
        <p:txBody>
          <a:bodyPr/>
          <a:lstStyle/>
          <a:p>
            <a:fld id="{3A98EE3D-8CD1-4C3F-BD1C-C98C9596463C}" type="slidenum">
              <a:rPr lang="en-US" smtClean="0"/>
              <a:t>3</a:t>
            </a:fld>
            <a:endParaRPr lang="en-US" dirty="0"/>
          </a:p>
        </p:txBody>
      </p:sp>
    </p:spTree>
    <p:extLst>
      <p:ext uri="{BB962C8B-B14F-4D97-AF65-F5344CB8AC3E}">
        <p14:creationId xmlns:p14="http://schemas.microsoft.com/office/powerpoint/2010/main" val="40898700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C572E-0ECD-608E-04E0-DD1715995B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403336-D1AC-1394-1ED8-918F7AFFAF74}"/>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2FE1888-000C-3B65-46FB-7ED9C210AFBC}"/>
                  </a:ext>
                </a:extLst>
              </p:cNvPr>
              <p:cNvSpPr>
                <a:spLocks noGrp="1"/>
              </p:cNvSpPr>
              <p:nvPr>
                <p:ph idx="1"/>
              </p:nvPr>
            </p:nvSpPr>
            <p:spPr/>
            <p:txBody>
              <a:bodyPr/>
              <a:lstStyle/>
              <a:p>
                <a14:m>
                  <m:oMath xmlns:m="http://schemas.openxmlformats.org/officeDocument/2006/math">
                    <m:r>
                      <a:rPr lang="en-US" b="0" i="1" smtClean="0">
                        <a:latin typeface="Cambria Math" panose="02040503050406030204" pitchFamily="18" charset="0"/>
                      </a:rPr>
                      <m:t>𝜎</m:t>
                    </m:r>
                    <m:r>
                      <a:rPr lang="en-US" b="0" i="1" smtClean="0">
                        <a:latin typeface="Cambria Math" panose="02040503050406030204" pitchFamily="18" charset="0"/>
                      </a:rPr>
                      <m:t>=15, </m:t>
                    </m:r>
                    <m:r>
                      <a:rPr lang="en-US" b="0" i="1" smtClean="0">
                        <a:latin typeface="Cambria Math" panose="02040503050406030204" pitchFamily="18" charset="0"/>
                      </a:rPr>
                      <m:t>𝐸𝐵𝑀</m:t>
                    </m:r>
                    <m:r>
                      <a:rPr lang="en-US" b="0" i="1" smtClean="0">
                        <a:latin typeface="Cambria Math" panose="02040503050406030204" pitchFamily="18" charset="0"/>
                      </a:rPr>
                      <m:t>=2, </m:t>
                    </m:r>
                    <m:r>
                      <a:rPr lang="en-US" b="0" i="1" smtClean="0">
                        <a:latin typeface="Cambria Math" panose="02040503050406030204" pitchFamily="18" charset="0"/>
                      </a:rPr>
                      <m:t>𝑧</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r>
                          <a:rPr lang="en-US" b="0" i="1" smtClean="0">
                            <a:latin typeface="Cambria Math" panose="02040503050406030204" pitchFamily="18" charset="0"/>
                          </a:rPr>
                          <m:t>0.025</m:t>
                        </m:r>
                      </m:sub>
                    </m:sSub>
                    <m:r>
                      <a:rPr lang="en-US" b="0" i="1" smtClean="0">
                        <a:latin typeface="Cambria Math" panose="02040503050406030204" pitchFamily="18" charset="0"/>
                      </a:rPr>
                      <m:t>=1.96</m:t>
                    </m:r>
                  </m:oMath>
                </a14:m>
                <a:endParaRPr lang="en-US" b="0" dirty="0"/>
              </a:p>
              <a:p>
                <a14:m>
                  <m:oMath xmlns:m="http://schemas.openxmlformats.org/officeDocument/2006/math">
                    <m:r>
                      <a:rPr lang="en-US" b="0" i="1" smtClean="0">
                        <a:latin typeface="Cambria Math" panose="02040503050406030204" pitchFamily="18" charset="0"/>
                      </a:rPr>
                      <m:t>𝑛</m:t>
                    </m:r>
                    <m:r>
                      <a:rPr lang="en-US" b="0" i="1" smtClean="0">
                        <a:latin typeface="Cambria Math" panose="02040503050406030204" pitchFamily="18" charset="0"/>
                      </a:rPr>
                      <m:t>=</m:t>
                    </m:r>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r>
                              <a:rPr lang="en-US" b="0" i="1" smtClean="0">
                                <a:latin typeface="Cambria Math" panose="02040503050406030204" pitchFamily="18" charset="0"/>
                              </a:rPr>
                              <m:t>𝑧</m:t>
                            </m:r>
                          </m:e>
                          <m:sup>
                            <m:r>
                              <a:rPr lang="en-US" b="0" i="1" smtClean="0">
                                <a:latin typeface="Cambria Math" panose="02040503050406030204" pitchFamily="18" charset="0"/>
                              </a:rPr>
                              <m:t>2</m:t>
                            </m:r>
                          </m:sup>
                        </m:sSup>
                        <m:sSup>
                          <m:sSupPr>
                            <m:ctrlPr>
                              <a:rPr lang="en-US" b="0" i="1" smtClean="0">
                                <a:latin typeface="Cambria Math" panose="02040503050406030204" pitchFamily="18" charset="0"/>
                              </a:rPr>
                            </m:ctrlPr>
                          </m:sSupPr>
                          <m:e>
                            <m:r>
                              <a:rPr lang="en-US" b="0" i="1" smtClean="0">
                                <a:latin typeface="Cambria Math" panose="02040503050406030204" pitchFamily="18" charset="0"/>
                              </a:rPr>
                              <m:t>𝜎</m:t>
                            </m:r>
                          </m:e>
                          <m:sup>
                            <m:r>
                              <a:rPr lang="en-US" b="0" i="1" smtClean="0">
                                <a:latin typeface="Cambria Math" panose="02040503050406030204" pitchFamily="18" charset="0"/>
                              </a:rPr>
                              <m:t>2</m:t>
                            </m:r>
                          </m:sup>
                        </m:sSup>
                      </m:num>
                      <m:den>
                        <m:r>
                          <a:rPr lang="en-US" b="0" i="1" smtClean="0">
                            <a:latin typeface="Cambria Math" panose="02040503050406030204" pitchFamily="18" charset="0"/>
                          </a:rPr>
                          <m:t>𝐸𝐵</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𝑀</m:t>
                            </m:r>
                          </m:e>
                          <m:sup>
                            <m:r>
                              <a:rPr lang="en-US" b="0" i="1" smtClean="0">
                                <a:latin typeface="Cambria Math" panose="02040503050406030204" pitchFamily="18" charset="0"/>
                              </a:rPr>
                              <m:t>2</m:t>
                            </m:r>
                          </m:sup>
                        </m:sSup>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1.96</m:t>
                                </m:r>
                              </m:e>
                            </m:d>
                          </m:e>
                          <m:sup>
                            <m:r>
                              <a:rPr lang="en-US" b="0" i="1" smtClean="0">
                                <a:latin typeface="Cambria Math" panose="02040503050406030204" pitchFamily="18" charset="0"/>
                              </a:rPr>
                              <m:t>2</m:t>
                            </m:r>
                          </m:sup>
                        </m:sSup>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15</m:t>
                                </m:r>
                              </m:e>
                            </m:d>
                          </m:e>
                          <m:sup>
                            <m:r>
                              <a:rPr lang="en-US" b="0" i="1" smtClean="0">
                                <a:latin typeface="Cambria Math" panose="02040503050406030204" pitchFamily="18" charset="0"/>
                              </a:rPr>
                              <m:t>2</m:t>
                            </m:r>
                          </m:sup>
                        </m:sSup>
                      </m:num>
                      <m:den>
                        <m:sSup>
                          <m:sSupPr>
                            <m:ctrlPr>
                              <a:rPr lang="en-US" b="0" i="1" smtClean="0">
                                <a:latin typeface="Cambria Math" panose="02040503050406030204" pitchFamily="18" charset="0"/>
                              </a:rPr>
                            </m:ctrlPr>
                          </m:sSupPr>
                          <m:e>
                            <m:r>
                              <a:rPr lang="en-US" b="0" i="1" smtClean="0">
                                <a:latin typeface="Cambria Math" panose="02040503050406030204" pitchFamily="18" charset="0"/>
                              </a:rPr>
                              <m:t>2</m:t>
                            </m:r>
                          </m:e>
                          <m:sup>
                            <m:r>
                              <a:rPr lang="en-US" b="0" i="1" smtClean="0">
                                <a:latin typeface="Cambria Math" panose="02040503050406030204" pitchFamily="18" charset="0"/>
                              </a:rPr>
                              <m:t>2</m:t>
                            </m:r>
                          </m:sup>
                        </m:sSup>
                      </m:den>
                    </m:f>
                    <m:r>
                      <a:rPr lang="en-US" b="0" i="1" smtClean="0">
                        <a:latin typeface="Cambria Math" panose="02040503050406030204" pitchFamily="18" charset="0"/>
                      </a:rPr>
                      <m:t>=216.09</m:t>
                    </m:r>
                  </m:oMath>
                </a14:m>
                <a:r>
                  <a:rPr lang="en-US" dirty="0"/>
                  <a:t> using the sample size equation</a:t>
                </a:r>
              </a:p>
              <a:p>
                <a:pPr marL="0" indent="0" algn="l">
                  <a:buNone/>
                </a:pPr>
                <a:r>
                  <a:rPr lang="en-US" dirty="0">
                    <a:solidFill>
                      <a:srgbClr val="424242"/>
                    </a:solidFill>
                  </a:rPr>
                  <a:t>Us</a:t>
                </a:r>
                <a:r>
                  <a:rPr lang="en-US" b="0" i="0" dirty="0">
                    <a:solidFill>
                      <a:srgbClr val="424242"/>
                    </a:solidFill>
                    <a:effectLst/>
                  </a:rPr>
                  <a:t>e </a:t>
                </a:r>
                <a:r>
                  <a:rPr lang="en-US" b="0" i="1" dirty="0">
                    <a:solidFill>
                      <a:srgbClr val="424242"/>
                    </a:solidFill>
                    <a:effectLst/>
                  </a:rPr>
                  <a:t>n</a:t>
                </a:r>
                <a:r>
                  <a:rPr lang="en-US" b="0" i="0" dirty="0">
                    <a:solidFill>
                      <a:srgbClr val="424242"/>
                    </a:solidFill>
                    <a:effectLst/>
                  </a:rPr>
                  <a:t> = 217: Always round the answer UP to the next higher integer to ensure that the sample size is large enough.</a:t>
                </a:r>
              </a:p>
              <a:p>
                <a:pPr marL="0" indent="0" algn="l">
                  <a:buNone/>
                </a:pPr>
                <a:r>
                  <a:rPr lang="en-US" b="0" i="0" dirty="0">
                    <a:solidFill>
                      <a:srgbClr val="424242"/>
                    </a:solidFill>
                    <a:effectLst/>
                  </a:rPr>
                  <a:t>Therefore, 217 Foothill College students should be surveyed in order to be 95% confident that we are within two years of the true population mean age of Foothill College students.</a:t>
                </a:r>
              </a:p>
              <a:p>
                <a:endParaRPr lang="en-US" dirty="0"/>
              </a:p>
            </p:txBody>
          </p:sp>
        </mc:Choice>
        <mc:Fallback xmlns="">
          <p:sp>
            <p:nvSpPr>
              <p:cNvPr id="3" name="Content Placeholder 2">
                <a:extLst>
                  <a:ext uri="{FF2B5EF4-FFF2-40B4-BE49-F238E27FC236}">
                    <a16:creationId xmlns:a16="http://schemas.microsoft.com/office/drawing/2014/main" id="{22FE1888-000C-3B65-46FB-7ED9C210AFBC}"/>
                  </a:ext>
                </a:extLst>
              </p:cNvPr>
              <p:cNvSpPr>
                <a:spLocks noGrp="1" noRot="1" noChangeAspect="1" noMove="1" noResize="1" noEditPoints="1" noAdjustHandles="1" noChangeArrowheads="1" noChangeShapeType="1" noTextEdit="1"/>
              </p:cNvSpPr>
              <p:nvPr>
                <p:ph idx="1"/>
              </p:nvPr>
            </p:nvSpPr>
            <p:spPr>
              <a:blipFill>
                <a:blip r:embed="rId2"/>
                <a:stretch>
                  <a:fillRect l="-1455" t="-810" r="-788"/>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0E3F6A41-6E2A-BCAC-8739-6A185CD6F424}"/>
              </a:ext>
            </a:extLst>
          </p:cNvPr>
          <p:cNvSpPr>
            <a:spLocks noGrp="1"/>
          </p:cNvSpPr>
          <p:nvPr>
            <p:ph type="sldNum" sz="quarter" idx="12"/>
          </p:nvPr>
        </p:nvSpPr>
        <p:spPr/>
        <p:txBody>
          <a:bodyPr/>
          <a:lstStyle/>
          <a:p>
            <a:fld id="{3A98EE3D-8CD1-4C3F-BD1C-C98C9596463C}" type="slidenum">
              <a:rPr lang="en-US" smtClean="0"/>
              <a:t>30</a:t>
            </a:fld>
            <a:endParaRPr lang="en-US" dirty="0"/>
          </a:p>
        </p:txBody>
      </p:sp>
    </p:spTree>
    <p:extLst>
      <p:ext uri="{BB962C8B-B14F-4D97-AF65-F5344CB8AC3E}">
        <p14:creationId xmlns:p14="http://schemas.microsoft.com/office/powerpoint/2010/main" val="16460051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93076-5ECE-500C-530E-30BACF530F78}"/>
              </a:ext>
            </a:extLst>
          </p:cNvPr>
          <p:cNvSpPr>
            <a:spLocks noGrp="1"/>
          </p:cNvSpPr>
          <p:nvPr>
            <p:ph type="title"/>
          </p:nvPr>
        </p:nvSpPr>
        <p:spPr/>
        <p:txBody>
          <a:bodyPr/>
          <a:lstStyle/>
          <a:p>
            <a:r>
              <a:rPr lang="en-US" dirty="0"/>
              <a:t>Common Critical Z Values (Potentially Useful to Memorize)</a:t>
            </a:r>
          </a:p>
        </p:txBody>
      </p:sp>
      <p:pic>
        <p:nvPicPr>
          <p:cNvPr id="3074" name="Picture 2" descr="Chapter 2: Sampling Distributions And Confidence Intervals, 50% OFF">
            <a:extLst>
              <a:ext uri="{FF2B5EF4-FFF2-40B4-BE49-F238E27FC236}">
                <a16:creationId xmlns:a16="http://schemas.microsoft.com/office/drawing/2014/main" id="{29C373A9-72D6-F743-39B8-C35735049A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5118" y="2111083"/>
            <a:ext cx="5664899" cy="19698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89690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7C251-E93A-8930-ABD5-B69DD62A3794}"/>
              </a:ext>
            </a:extLst>
          </p:cNvPr>
          <p:cNvSpPr>
            <a:spLocks noGrp="1"/>
          </p:cNvSpPr>
          <p:nvPr>
            <p:ph type="title"/>
          </p:nvPr>
        </p:nvSpPr>
        <p:spPr/>
        <p:txBody>
          <a:bodyPr/>
          <a:lstStyle/>
          <a:p>
            <a:r>
              <a:rPr lang="en-US" dirty="0"/>
              <a:t>Section 8.2</a:t>
            </a:r>
          </a:p>
        </p:txBody>
      </p:sp>
      <p:sp>
        <p:nvSpPr>
          <p:cNvPr id="3" name="Text Placeholder 2">
            <a:extLst>
              <a:ext uri="{FF2B5EF4-FFF2-40B4-BE49-F238E27FC236}">
                <a16:creationId xmlns:a16="http://schemas.microsoft.com/office/drawing/2014/main" id="{800F4C3B-1856-3D7B-B66C-DA140E177385}"/>
              </a:ext>
            </a:extLst>
          </p:cNvPr>
          <p:cNvSpPr>
            <a:spLocks noGrp="1"/>
          </p:cNvSpPr>
          <p:nvPr>
            <p:ph type="body" idx="1"/>
          </p:nvPr>
        </p:nvSpPr>
        <p:spPr/>
        <p:txBody>
          <a:bodyPr/>
          <a:lstStyle/>
          <a:p>
            <a:r>
              <a:rPr lang="en-US" dirty="0"/>
              <a:t>A Single Population Mean using the </a:t>
            </a:r>
          </a:p>
          <a:p>
            <a:r>
              <a:rPr lang="en-US" dirty="0"/>
              <a:t>Student t Distribution</a:t>
            </a:r>
          </a:p>
          <a:p>
            <a:endParaRPr lang="en-US" dirty="0"/>
          </a:p>
        </p:txBody>
      </p:sp>
      <p:sp>
        <p:nvSpPr>
          <p:cNvPr id="4" name="Slide Number Placeholder 3">
            <a:extLst>
              <a:ext uri="{FF2B5EF4-FFF2-40B4-BE49-F238E27FC236}">
                <a16:creationId xmlns:a16="http://schemas.microsoft.com/office/drawing/2014/main" id="{8F058BA5-6A02-E4C2-6B16-032EBB762F35}"/>
              </a:ext>
            </a:extLst>
          </p:cNvPr>
          <p:cNvSpPr>
            <a:spLocks noGrp="1"/>
          </p:cNvSpPr>
          <p:nvPr>
            <p:ph type="sldNum" sz="quarter" idx="12"/>
          </p:nvPr>
        </p:nvSpPr>
        <p:spPr/>
        <p:txBody>
          <a:bodyPr/>
          <a:lstStyle/>
          <a:p>
            <a:fld id="{3A98EE3D-8CD1-4C3F-BD1C-C98C9596463C}" type="slidenum">
              <a:rPr lang="en-US" smtClean="0"/>
              <a:t>32</a:t>
            </a:fld>
            <a:endParaRPr lang="en-US" dirty="0"/>
          </a:p>
        </p:txBody>
      </p:sp>
    </p:spTree>
    <p:extLst>
      <p:ext uri="{BB962C8B-B14F-4D97-AF65-F5344CB8AC3E}">
        <p14:creationId xmlns:p14="http://schemas.microsoft.com/office/powerpoint/2010/main" val="2595486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E031F-A4B5-A482-30A0-6582167CF975}"/>
              </a:ext>
            </a:extLst>
          </p:cNvPr>
          <p:cNvSpPr>
            <a:spLocks noGrp="1"/>
          </p:cNvSpPr>
          <p:nvPr>
            <p:ph type="title"/>
          </p:nvPr>
        </p:nvSpPr>
        <p:spPr/>
        <p:txBody>
          <a:bodyPr>
            <a:normAutofit fontScale="90000"/>
          </a:bodyPr>
          <a:lstStyle/>
          <a:p>
            <a:r>
              <a:rPr lang="en-US" dirty="0"/>
              <a:t>A Single Population Mean using the </a:t>
            </a:r>
            <a:br>
              <a:rPr lang="en-US" dirty="0"/>
            </a:br>
            <a:r>
              <a:rPr lang="en-US" dirty="0"/>
              <a:t>Student t Distribution</a:t>
            </a:r>
          </a:p>
        </p:txBody>
      </p:sp>
      <p:sp>
        <p:nvSpPr>
          <p:cNvPr id="3" name="Content Placeholder 2">
            <a:extLst>
              <a:ext uri="{FF2B5EF4-FFF2-40B4-BE49-F238E27FC236}">
                <a16:creationId xmlns:a16="http://schemas.microsoft.com/office/drawing/2014/main" id="{59C1646D-458A-B26E-D9F2-16FDB6B2BC76}"/>
              </a:ext>
            </a:extLst>
          </p:cNvPr>
          <p:cNvSpPr>
            <a:spLocks noGrp="1"/>
          </p:cNvSpPr>
          <p:nvPr>
            <p:ph idx="1"/>
          </p:nvPr>
        </p:nvSpPr>
        <p:spPr/>
        <p:txBody>
          <a:bodyPr>
            <a:normAutofit/>
          </a:bodyPr>
          <a:lstStyle/>
          <a:p>
            <a:pPr>
              <a:buFont typeface="Arial" panose="020B0604020202020204" pitchFamily="34" charset="0"/>
              <a:buChar char="•"/>
            </a:pPr>
            <a:r>
              <a:rPr lang="en-US" dirty="0"/>
              <a:t>In practice, we rarely know the population </a:t>
            </a:r>
            <a:r>
              <a:rPr lang="en-US" b="1" dirty="0"/>
              <a:t>standard deviation, </a:t>
            </a:r>
            <a:r>
              <a:rPr lang="en-US" b="1" i="1" dirty="0"/>
              <a:t>σ</a:t>
            </a:r>
            <a:r>
              <a:rPr lang="en-US" dirty="0"/>
              <a:t>. </a:t>
            </a:r>
          </a:p>
          <a:p>
            <a:pPr>
              <a:buFont typeface="Arial" panose="020B0604020202020204" pitchFamily="34" charset="0"/>
              <a:buChar char="•"/>
            </a:pPr>
            <a:r>
              <a:rPr lang="en-US" dirty="0"/>
              <a:t>When the population standard deviation is </a:t>
            </a:r>
            <a:r>
              <a:rPr lang="en-US" b="1" dirty="0"/>
              <a:t>unknown</a:t>
            </a:r>
            <a:r>
              <a:rPr lang="en-US" dirty="0"/>
              <a:t>, we do not use the standard normal distribution. Rather we use the </a:t>
            </a:r>
            <a:r>
              <a:rPr lang="en-US" b="1" dirty="0"/>
              <a:t>Student's t-distribution</a:t>
            </a:r>
            <a:r>
              <a:rPr lang="en-US" dirty="0"/>
              <a:t>.</a:t>
            </a:r>
          </a:p>
          <a:p>
            <a:pPr>
              <a:buFont typeface="Arial" panose="020B0604020202020204" pitchFamily="34" charset="0"/>
              <a:buChar char="•"/>
            </a:pPr>
            <a:r>
              <a:rPr lang="en-US" dirty="0"/>
              <a:t>The one big difference is the calculation of </a:t>
            </a:r>
            <a:r>
              <a:rPr lang="en-US" b="1" dirty="0"/>
              <a:t>the number </a:t>
            </a:r>
            <a:r>
              <a:rPr lang="en-US" b="1" i="1" dirty="0"/>
              <a:t>n </a:t>
            </a:r>
            <a:r>
              <a:rPr lang="en-US" b="1" dirty="0"/>
              <a:t>– 1, which is called the degrees of freedom (</a:t>
            </a:r>
            <a:r>
              <a:rPr lang="en-US" b="1" dirty="0" err="1"/>
              <a:t>df</a:t>
            </a:r>
            <a:r>
              <a:rPr lang="en-US" b="1" dirty="0"/>
              <a:t>).</a:t>
            </a:r>
            <a:endParaRPr lang="en-US" dirty="0"/>
          </a:p>
          <a:p>
            <a:pPr>
              <a:buFont typeface="Arial" panose="020B0604020202020204" pitchFamily="34" charset="0"/>
              <a:buChar char="•"/>
            </a:pPr>
            <a:r>
              <a:rPr lang="en-US" b="1" dirty="0"/>
              <a:t>The notation for the Student's t-distribution (using </a:t>
            </a:r>
            <a:r>
              <a:rPr lang="en-US" b="1" i="1" dirty="0"/>
              <a:t>T </a:t>
            </a:r>
            <a:r>
              <a:rPr lang="en-US" b="1" dirty="0"/>
              <a:t>as the random variable) is:</a:t>
            </a:r>
          </a:p>
          <a:p>
            <a:pPr lvl="1">
              <a:buFont typeface="Arial" panose="020B0604020202020204" pitchFamily="34" charset="0"/>
              <a:buChar char="•"/>
            </a:pPr>
            <a:r>
              <a:rPr lang="en-US" i="1" dirty="0"/>
              <a:t>T ~ </a:t>
            </a:r>
            <a:r>
              <a:rPr lang="en-US" i="1" dirty="0" err="1"/>
              <a:t>t</a:t>
            </a:r>
            <a:r>
              <a:rPr lang="en-US" i="1" baseline="-25000" dirty="0" err="1"/>
              <a:t>df</a:t>
            </a:r>
            <a:r>
              <a:rPr lang="en-US" i="1" dirty="0"/>
              <a:t> </a:t>
            </a:r>
            <a:r>
              <a:rPr lang="en-US" dirty="0"/>
              <a:t>where </a:t>
            </a:r>
            <a:r>
              <a:rPr lang="en-US" i="1" dirty="0" err="1"/>
              <a:t>df</a:t>
            </a:r>
            <a:r>
              <a:rPr lang="en-US" i="1" dirty="0"/>
              <a:t> </a:t>
            </a:r>
            <a:r>
              <a:rPr lang="en-US" dirty="0"/>
              <a:t>= </a:t>
            </a:r>
            <a:r>
              <a:rPr lang="en-US" i="1" dirty="0"/>
              <a:t>n </a:t>
            </a:r>
            <a:r>
              <a:rPr lang="en-US" dirty="0"/>
              <a:t>– 1.</a:t>
            </a:r>
          </a:p>
          <a:p>
            <a:pPr lvl="1">
              <a:buFont typeface="Arial" panose="020B0604020202020204" pitchFamily="34" charset="0"/>
              <a:buChar char="•"/>
            </a:pPr>
            <a:r>
              <a:rPr lang="en-US" dirty="0"/>
              <a:t>For example, if we have a sample of size </a:t>
            </a:r>
            <a:r>
              <a:rPr lang="en-US" i="1" dirty="0"/>
              <a:t>n </a:t>
            </a:r>
            <a:r>
              <a:rPr lang="en-US" dirty="0"/>
              <a:t>= 20 items, then we calculate the degrees of freedom as </a:t>
            </a:r>
            <a:r>
              <a:rPr lang="en-US" i="1" dirty="0" err="1"/>
              <a:t>df</a:t>
            </a:r>
            <a:r>
              <a:rPr lang="en-US" i="1" dirty="0"/>
              <a:t> </a:t>
            </a:r>
            <a:r>
              <a:rPr lang="en-US" dirty="0"/>
              <a:t>= </a:t>
            </a:r>
            <a:r>
              <a:rPr lang="en-US" i="1" dirty="0"/>
              <a:t>n </a:t>
            </a:r>
            <a:r>
              <a:rPr lang="en-US" dirty="0"/>
              <a:t>- 1 = 20 – 1 = 19 and we write the distribution as </a:t>
            </a:r>
            <a:r>
              <a:rPr lang="en-US" i="1" dirty="0"/>
              <a:t>T ~ t</a:t>
            </a:r>
            <a:r>
              <a:rPr lang="en-US" i="1" baseline="-25000" dirty="0"/>
              <a:t>19</a:t>
            </a:r>
            <a:r>
              <a:rPr lang="en-US" dirty="0"/>
              <a:t>.</a:t>
            </a:r>
            <a:endParaRPr lang="en-US" sz="1200" dirty="0"/>
          </a:p>
          <a:p>
            <a:pPr>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C364D256-8EE1-331A-030C-2C7D79C114A5}"/>
              </a:ext>
            </a:extLst>
          </p:cNvPr>
          <p:cNvSpPr>
            <a:spLocks noGrp="1"/>
          </p:cNvSpPr>
          <p:nvPr>
            <p:ph type="sldNum" sz="quarter" idx="12"/>
          </p:nvPr>
        </p:nvSpPr>
        <p:spPr/>
        <p:txBody>
          <a:bodyPr/>
          <a:lstStyle/>
          <a:p>
            <a:fld id="{3A98EE3D-8CD1-4C3F-BD1C-C98C9596463C}" type="slidenum">
              <a:rPr lang="en-US" smtClean="0"/>
              <a:t>33</a:t>
            </a:fld>
            <a:endParaRPr lang="en-US" dirty="0"/>
          </a:p>
        </p:txBody>
      </p:sp>
    </p:spTree>
    <p:extLst>
      <p:ext uri="{BB962C8B-B14F-4D97-AF65-F5344CB8AC3E}">
        <p14:creationId xmlns:p14="http://schemas.microsoft.com/office/powerpoint/2010/main" val="39469512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73CD3-A1FB-B4F3-0090-E2F2EEDEAC50}"/>
              </a:ext>
            </a:extLst>
          </p:cNvPr>
          <p:cNvSpPr>
            <a:spLocks noGrp="1"/>
          </p:cNvSpPr>
          <p:nvPr>
            <p:ph type="title"/>
          </p:nvPr>
        </p:nvSpPr>
        <p:spPr/>
        <p:txBody>
          <a:bodyPr/>
          <a:lstStyle/>
          <a:p>
            <a:r>
              <a:rPr lang="en-US" dirty="0"/>
              <a:t>Different Student’s t Distributions</a:t>
            </a:r>
          </a:p>
        </p:txBody>
      </p:sp>
      <p:sp>
        <p:nvSpPr>
          <p:cNvPr id="3" name="Content Placeholder 2">
            <a:extLst>
              <a:ext uri="{FF2B5EF4-FFF2-40B4-BE49-F238E27FC236}">
                <a16:creationId xmlns:a16="http://schemas.microsoft.com/office/drawing/2014/main" id="{42271B37-200B-C63A-9882-5A8361BF2739}"/>
              </a:ext>
            </a:extLst>
          </p:cNvPr>
          <p:cNvSpPr>
            <a:spLocks noGrp="1"/>
          </p:cNvSpPr>
          <p:nvPr>
            <p:ph idx="1"/>
          </p:nvPr>
        </p:nvSpPr>
        <p:spPr/>
        <p:txBody>
          <a:bodyPr/>
          <a:lstStyle/>
          <a:p>
            <a:r>
              <a:rPr lang="en-US" dirty="0"/>
              <a:t>The degrees of freedom will dictate the shape:</a:t>
            </a:r>
          </a:p>
          <a:p>
            <a:endParaRPr lang="en-US" dirty="0"/>
          </a:p>
        </p:txBody>
      </p:sp>
      <p:sp>
        <p:nvSpPr>
          <p:cNvPr id="4" name="Slide Number Placeholder 3">
            <a:extLst>
              <a:ext uri="{FF2B5EF4-FFF2-40B4-BE49-F238E27FC236}">
                <a16:creationId xmlns:a16="http://schemas.microsoft.com/office/drawing/2014/main" id="{2359D288-CBFA-9A73-3FAC-FF0D7974554D}"/>
              </a:ext>
            </a:extLst>
          </p:cNvPr>
          <p:cNvSpPr>
            <a:spLocks noGrp="1"/>
          </p:cNvSpPr>
          <p:nvPr>
            <p:ph type="sldNum" sz="quarter" idx="12"/>
          </p:nvPr>
        </p:nvSpPr>
        <p:spPr/>
        <p:txBody>
          <a:bodyPr/>
          <a:lstStyle/>
          <a:p>
            <a:fld id="{3A98EE3D-8CD1-4C3F-BD1C-C98C9596463C}" type="slidenum">
              <a:rPr lang="en-US" smtClean="0"/>
              <a:t>34</a:t>
            </a:fld>
            <a:endParaRPr lang="en-US" dirty="0"/>
          </a:p>
        </p:txBody>
      </p:sp>
      <p:pic>
        <p:nvPicPr>
          <p:cNvPr id="2052" name="Picture 4">
            <a:extLst>
              <a:ext uri="{FF2B5EF4-FFF2-40B4-BE49-F238E27FC236}">
                <a16:creationId xmlns:a16="http://schemas.microsoft.com/office/drawing/2014/main" id="{2DADF728-D3F8-3823-F250-CF04906E5D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58110" y="2676209"/>
            <a:ext cx="5336739" cy="3288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06739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4BDFD-71FF-C6B2-CB17-9F76F3C79F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6C3746-712B-0AC9-B731-4929DC516FD7}"/>
              </a:ext>
            </a:extLst>
          </p:cNvPr>
          <p:cNvSpPr>
            <a:spLocks noGrp="1"/>
          </p:cNvSpPr>
          <p:nvPr>
            <p:ph type="title"/>
          </p:nvPr>
        </p:nvSpPr>
        <p:spPr/>
        <p:txBody>
          <a:bodyPr/>
          <a:lstStyle/>
          <a:p>
            <a:r>
              <a:rPr lang="en-US" dirty="0"/>
              <a:t>Student’s t vs The Normal Distribution</a:t>
            </a:r>
          </a:p>
        </p:txBody>
      </p:sp>
      <p:sp>
        <p:nvSpPr>
          <p:cNvPr id="4" name="Slide Number Placeholder 3">
            <a:extLst>
              <a:ext uri="{FF2B5EF4-FFF2-40B4-BE49-F238E27FC236}">
                <a16:creationId xmlns:a16="http://schemas.microsoft.com/office/drawing/2014/main" id="{24DF41A1-F327-4B73-43EB-2FB920C9BE28}"/>
              </a:ext>
            </a:extLst>
          </p:cNvPr>
          <p:cNvSpPr>
            <a:spLocks noGrp="1"/>
          </p:cNvSpPr>
          <p:nvPr>
            <p:ph type="sldNum" sz="quarter" idx="12"/>
          </p:nvPr>
        </p:nvSpPr>
        <p:spPr/>
        <p:txBody>
          <a:bodyPr/>
          <a:lstStyle/>
          <a:p>
            <a:fld id="{3A98EE3D-8CD1-4C3F-BD1C-C98C9596463C}" type="slidenum">
              <a:rPr lang="en-US" smtClean="0"/>
              <a:t>35</a:t>
            </a:fld>
            <a:endParaRPr lang="en-US" dirty="0"/>
          </a:p>
        </p:txBody>
      </p:sp>
      <p:pic>
        <p:nvPicPr>
          <p:cNvPr id="3074" name="Picture 2">
            <a:extLst>
              <a:ext uri="{FF2B5EF4-FFF2-40B4-BE49-F238E27FC236}">
                <a16:creationId xmlns:a16="http://schemas.microsoft.com/office/drawing/2014/main" id="{8BAE4EB7-1208-BCB2-E15C-DD951484BC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7862" y="2179080"/>
            <a:ext cx="8296275" cy="3371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17160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F2BE62-DBF0-0410-3D17-A6A72A83BFE1}"/>
              </a:ext>
            </a:extLst>
          </p:cNvPr>
          <p:cNvSpPr>
            <a:spLocks noGrp="1"/>
          </p:cNvSpPr>
          <p:nvPr>
            <p:ph type="title"/>
          </p:nvPr>
        </p:nvSpPr>
        <p:spPr/>
        <p:txBody>
          <a:bodyPr>
            <a:normAutofit fontScale="90000"/>
          </a:bodyPr>
          <a:lstStyle/>
          <a:p>
            <a:r>
              <a:rPr lang="en-US" dirty="0"/>
              <a:t>A Single Population Mean using the </a:t>
            </a:r>
            <a:br>
              <a:rPr lang="en-US" dirty="0"/>
            </a:br>
            <a:r>
              <a:rPr lang="en-US" dirty="0"/>
              <a:t>Student t Distribution, Cont.</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CF34A9C-8CD3-6A9B-9493-D8EB17BBA09E}"/>
                  </a:ext>
                </a:extLst>
              </p:cNvPr>
              <p:cNvSpPr>
                <a:spLocks noGrp="1"/>
              </p:cNvSpPr>
              <p:nvPr>
                <p:ph idx="1"/>
              </p:nvPr>
            </p:nvSpPr>
            <p:spPr/>
            <p:txBody>
              <a:bodyPr>
                <a:noAutofit/>
              </a:bodyPr>
              <a:lstStyle/>
              <a:p>
                <a:pPr>
                  <a:buFont typeface="Arial" panose="020B0604020202020204" pitchFamily="34" charset="0"/>
                  <a:buChar char="•"/>
                </a:pPr>
                <a:r>
                  <a:rPr lang="en-US" sz="1600" dirty="0"/>
                  <a:t>With the </a:t>
                </a:r>
                <a:r>
                  <a:rPr lang="en-US" sz="1600" b="1" dirty="0"/>
                  <a:t>Student's t-distribution</a:t>
                </a:r>
                <a:r>
                  <a:rPr lang="en-US" sz="1600" dirty="0"/>
                  <a:t>, there is a </a:t>
                </a:r>
                <a:r>
                  <a:rPr lang="en-US" sz="1600" i="1" dirty="0"/>
                  <a:t>t</a:t>
                </a:r>
                <a:r>
                  <a:rPr lang="en-US" sz="1600" dirty="0"/>
                  <a:t>-score which has the same interpretation as the </a:t>
                </a:r>
                <a:r>
                  <a:rPr lang="en-US" sz="1600" b="1" i="1" dirty="0"/>
                  <a:t>z</a:t>
                </a:r>
                <a:r>
                  <a:rPr lang="en-US" sz="1600" b="1" dirty="0"/>
                  <a:t>-score</a:t>
                </a:r>
                <a:r>
                  <a:rPr lang="en-US" sz="1600" dirty="0"/>
                  <a:t>. </a:t>
                </a:r>
              </a:p>
              <a:p>
                <a:pPr>
                  <a:buFont typeface="Arial" panose="020B0604020202020204" pitchFamily="34" charset="0"/>
                  <a:buChar char="•"/>
                </a:pPr>
                <a:r>
                  <a:rPr lang="en-US" sz="1600" dirty="0"/>
                  <a:t>A probability table for the Student's t-distribution is used to find the </a:t>
                </a:r>
                <a:r>
                  <a:rPr lang="en-US" sz="1600" i="1" dirty="0"/>
                  <a:t>t</a:t>
                </a:r>
                <a:r>
                  <a:rPr lang="en-US" sz="1600" dirty="0"/>
                  <a:t>-score, or we can just use Excel to look up these values.</a:t>
                </a:r>
              </a:p>
              <a:p>
                <a:pPr>
                  <a:buFont typeface="Arial" panose="020B0604020202020204" pitchFamily="34" charset="0"/>
                  <a:buChar char="•"/>
                </a:pPr>
                <a:r>
                  <a:rPr lang="en-US" sz="1600" b="1" dirty="0"/>
                  <a:t>If the population standard deviation is not known</a:t>
                </a:r>
                <a:r>
                  <a:rPr lang="en-US" sz="1600" dirty="0"/>
                  <a:t>, the </a:t>
                </a:r>
                <a:r>
                  <a:rPr lang="en-US" sz="1600" b="1" dirty="0"/>
                  <a:t>error bound for a population mean </a:t>
                </a:r>
                <a:r>
                  <a:rPr lang="en-US" sz="1600" dirty="0"/>
                  <a:t>is: </a:t>
                </a:r>
                <a:r>
                  <a:rPr lang="en-US" sz="1600" i="1" dirty="0"/>
                  <a:t>EBM = </a:t>
                </a:r>
                <a:r>
                  <a:rPr lang="en-US" sz="1600" dirty="0"/>
                  <a:t>(</a:t>
                </a:r>
                <a:r>
                  <a:rPr lang="en-US" sz="1600" i="1" dirty="0"/>
                  <a:t>t</a:t>
                </a:r>
                <a:r>
                  <a:rPr lang="el-GR" sz="1600" i="1" baseline="-25000" dirty="0"/>
                  <a:t>α</a:t>
                </a:r>
                <a:r>
                  <a:rPr lang="en-US" sz="1600" i="1" baseline="-25000" dirty="0"/>
                  <a:t>/</a:t>
                </a:r>
                <a:r>
                  <a:rPr lang="el-GR" sz="1600" baseline="-25000" dirty="0"/>
                  <a:t>2</a:t>
                </a:r>
                <a:r>
                  <a:rPr lang="en-US" sz="1600" dirty="0"/>
                  <a:t>)(</a:t>
                </a:r>
                <a:r>
                  <a:rPr lang="en-US" sz="1600" i="1" dirty="0"/>
                  <a:t>s</a:t>
                </a:r>
                <a:r>
                  <a:rPr lang="en-US" sz="1600" dirty="0"/>
                  <a:t>/</a:t>
                </a:r>
                <a14:m>
                  <m:oMath xmlns:m="http://schemas.openxmlformats.org/officeDocument/2006/math">
                    <m:rad>
                      <m:radPr>
                        <m:degHide m:val="on"/>
                        <m:ctrlPr>
                          <a:rPr lang="en-US" sz="1600" i="1">
                            <a:latin typeface="Cambria Math" panose="02040503050406030204" pitchFamily="18" charset="0"/>
                          </a:rPr>
                        </m:ctrlPr>
                      </m:radPr>
                      <m:deg/>
                      <m:e>
                        <m:r>
                          <a:rPr lang="en-US" sz="1600" i="1">
                            <a:latin typeface="Cambria Math" panose="02040503050406030204" pitchFamily="18" charset="0"/>
                          </a:rPr>
                          <m:t>𝑛</m:t>
                        </m:r>
                      </m:e>
                    </m:rad>
                  </m:oMath>
                </a14:m>
                <a:r>
                  <a:rPr lang="en-US" sz="1600" dirty="0"/>
                  <a:t>)</a:t>
                </a:r>
              </a:p>
              <a:p>
                <a:pPr lvl="1">
                  <a:buFont typeface="Arial" panose="020B0604020202020204" pitchFamily="34" charset="0"/>
                  <a:buChar char="•"/>
                </a:pPr>
                <a:r>
                  <a:rPr lang="en-US" sz="1400" i="1" dirty="0"/>
                  <a:t>t</a:t>
                </a:r>
                <a:r>
                  <a:rPr lang="el-GR" sz="1400" i="1" baseline="-25000" dirty="0"/>
                  <a:t>α</a:t>
                </a:r>
                <a:r>
                  <a:rPr lang="en-US" sz="1400" i="1" baseline="-25000" dirty="0"/>
                  <a:t>/</a:t>
                </a:r>
                <a:r>
                  <a:rPr lang="el-GR" sz="1400" baseline="-25000" dirty="0"/>
                  <a:t>2</a:t>
                </a:r>
                <a:r>
                  <a:rPr lang="en-US" sz="1400" dirty="0"/>
                  <a:t> is the t-score with area to the right equal to </a:t>
                </a:r>
                <a:r>
                  <a:rPr lang="en-US" sz="1400" i="1" dirty="0"/>
                  <a:t>α/</a:t>
                </a:r>
                <a:r>
                  <a:rPr lang="en-US" sz="1400" dirty="0"/>
                  <a:t>2</a:t>
                </a:r>
              </a:p>
              <a:p>
                <a:pPr lvl="1">
                  <a:buFont typeface="Arial" panose="020B0604020202020204" pitchFamily="34" charset="0"/>
                  <a:buChar char="•"/>
                </a:pPr>
                <a:r>
                  <a:rPr lang="en-US" sz="1400" dirty="0"/>
                  <a:t>use </a:t>
                </a:r>
                <a:r>
                  <a:rPr lang="en-US" sz="1400" i="1" dirty="0" err="1"/>
                  <a:t>df</a:t>
                </a:r>
                <a:r>
                  <a:rPr lang="en-US" sz="1400" i="1" dirty="0"/>
                  <a:t> </a:t>
                </a:r>
                <a:r>
                  <a:rPr lang="en-US" sz="1400" dirty="0"/>
                  <a:t>= </a:t>
                </a:r>
                <a:r>
                  <a:rPr lang="en-US" sz="1400" i="1" dirty="0"/>
                  <a:t>n </a:t>
                </a:r>
                <a:r>
                  <a:rPr lang="en-US" sz="1400" dirty="0"/>
                  <a:t>– 1 degrees of freedom, and</a:t>
                </a:r>
              </a:p>
              <a:p>
                <a:pPr lvl="1">
                  <a:buFont typeface="Arial" panose="020B0604020202020204" pitchFamily="34" charset="0"/>
                  <a:buChar char="•"/>
                </a:pPr>
                <a:r>
                  <a:rPr lang="en-US" sz="1400" i="1" dirty="0"/>
                  <a:t>s </a:t>
                </a:r>
                <a:r>
                  <a:rPr lang="en-US" sz="1400" dirty="0"/>
                  <a:t>= sample standard deviation.</a:t>
                </a:r>
                <a:endParaRPr lang="en-US" sz="1400" b="1" dirty="0"/>
              </a:p>
              <a:p>
                <a:pPr>
                  <a:buFont typeface="Arial" panose="020B0604020202020204" pitchFamily="34" charset="0"/>
                  <a:buChar char="•"/>
                </a:pPr>
                <a:r>
                  <a:rPr lang="en-US" sz="1600" b="1" dirty="0"/>
                  <a:t>The format for the confidence interval is:</a:t>
                </a:r>
              </a:p>
              <a:p>
                <a:pPr marL="0" indent="0" algn="ctr">
                  <a:buNone/>
                </a:pPr>
                <a:r>
                  <a:rPr lang="en-US" sz="1600" dirty="0"/>
                  <a:t>(</a:t>
                </a:r>
                <a14:m>
                  <m:oMath xmlns:m="http://schemas.openxmlformats.org/officeDocument/2006/math">
                    <m:acc>
                      <m:accPr>
                        <m:chr m:val="̅"/>
                        <m:ctrlPr>
                          <a:rPr lang="en-US" sz="1600" i="1">
                            <a:latin typeface="Cambria Math" panose="02040503050406030204" pitchFamily="18" charset="0"/>
                          </a:rPr>
                        </m:ctrlPr>
                      </m:accPr>
                      <m:e>
                        <m:r>
                          <a:rPr lang="en-US" sz="1600" i="1">
                            <a:latin typeface="Cambria Math" panose="02040503050406030204" pitchFamily="18" charset="0"/>
                          </a:rPr>
                          <m:t>𝑥</m:t>
                        </m:r>
                      </m:e>
                    </m:acc>
                  </m:oMath>
                </a14:m>
                <a:r>
                  <a:rPr lang="en-US" sz="1600" dirty="0"/>
                  <a:t> – </a:t>
                </a:r>
                <a:r>
                  <a:rPr lang="en-US" sz="1600" i="1" dirty="0"/>
                  <a:t>EBM</a:t>
                </a:r>
                <a:r>
                  <a:rPr lang="en-US" sz="1600" dirty="0"/>
                  <a:t>, </a:t>
                </a:r>
                <a14:m>
                  <m:oMath xmlns:m="http://schemas.openxmlformats.org/officeDocument/2006/math">
                    <m:acc>
                      <m:accPr>
                        <m:chr m:val="̅"/>
                        <m:ctrlPr>
                          <a:rPr lang="en-US" sz="1600" i="1">
                            <a:latin typeface="Cambria Math" panose="02040503050406030204" pitchFamily="18" charset="0"/>
                          </a:rPr>
                        </m:ctrlPr>
                      </m:accPr>
                      <m:e>
                        <m:r>
                          <a:rPr lang="en-US" sz="1600" i="1">
                            <a:latin typeface="Cambria Math" panose="02040503050406030204" pitchFamily="18" charset="0"/>
                          </a:rPr>
                          <m:t>𝑥</m:t>
                        </m:r>
                      </m:e>
                    </m:acc>
                  </m:oMath>
                </a14:m>
                <a:r>
                  <a:rPr lang="en-US" sz="1600" dirty="0"/>
                  <a:t> + </a:t>
                </a:r>
                <a:r>
                  <a:rPr lang="en-US" sz="1600" i="1" dirty="0"/>
                  <a:t>EBM</a:t>
                </a:r>
                <a:r>
                  <a:rPr lang="en-US" sz="1600" dirty="0"/>
                  <a:t>)</a:t>
                </a:r>
              </a:p>
            </p:txBody>
          </p:sp>
        </mc:Choice>
        <mc:Fallback xmlns="">
          <p:sp>
            <p:nvSpPr>
              <p:cNvPr id="3" name="Content Placeholder 2">
                <a:extLst>
                  <a:ext uri="{FF2B5EF4-FFF2-40B4-BE49-F238E27FC236}">
                    <a16:creationId xmlns:a16="http://schemas.microsoft.com/office/drawing/2014/main" id="{3CF34A9C-8CD3-6A9B-9493-D8EB17BBA09E}"/>
                  </a:ext>
                </a:extLst>
              </p:cNvPr>
              <p:cNvSpPr>
                <a:spLocks noGrp="1" noRot="1" noChangeAspect="1" noMove="1" noResize="1" noEditPoints="1" noAdjustHandles="1" noChangeArrowheads="1" noChangeShapeType="1" noTextEdit="1"/>
              </p:cNvSpPr>
              <p:nvPr>
                <p:ph idx="1"/>
              </p:nvPr>
            </p:nvSpPr>
            <p:spPr>
              <a:blipFill>
                <a:blip r:embed="rId2"/>
                <a:stretch>
                  <a:fillRect l="-1152" t="-324" r="-1091"/>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FEA95739-D9F0-E798-1164-A576FE748D90}"/>
              </a:ext>
            </a:extLst>
          </p:cNvPr>
          <p:cNvSpPr>
            <a:spLocks noGrp="1"/>
          </p:cNvSpPr>
          <p:nvPr>
            <p:ph type="sldNum" sz="quarter" idx="12"/>
          </p:nvPr>
        </p:nvSpPr>
        <p:spPr/>
        <p:txBody>
          <a:bodyPr/>
          <a:lstStyle/>
          <a:p>
            <a:fld id="{3A98EE3D-8CD1-4C3F-BD1C-C98C9596463C}" type="slidenum">
              <a:rPr lang="en-US" smtClean="0"/>
              <a:t>36</a:t>
            </a:fld>
            <a:endParaRPr lang="en-US" dirty="0"/>
          </a:p>
        </p:txBody>
      </p:sp>
    </p:spTree>
    <p:extLst>
      <p:ext uri="{BB962C8B-B14F-4D97-AF65-F5344CB8AC3E}">
        <p14:creationId xmlns:p14="http://schemas.microsoft.com/office/powerpoint/2010/main" val="677854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F014D9-522C-76D5-36E3-925B2C820CD9}"/>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622B3CEE-B28E-6ECA-41AC-915101699499}"/>
              </a:ext>
            </a:extLst>
          </p:cNvPr>
          <p:cNvSpPr>
            <a:spLocks noGrp="1"/>
          </p:cNvSpPr>
          <p:nvPr>
            <p:ph idx="1"/>
          </p:nvPr>
        </p:nvSpPr>
        <p:spPr/>
        <p:txBody>
          <a:bodyPr/>
          <a:lstStyle/>
          <a:p>
            <a:r>
              <a:rPr lang="en-US" dirty="0"/>
              <a:t>Suppose you do a study of acupuncture to determine how effective it is in relieving pain. You measure sensory rates for 15 subjects with the results given. Use the sample data to construct a 95% confidence interval for the mean sensory rate for the population (assumed normal) from which you took the data. See the class Excel spreadsheet. </a:t>
            </a:r>
          </a:p>
          <a:p>
            <a:br>
              <a:rPr lang="en-US" dirty="0"/>
            </a:br>
            <a:r>
              <a:rPr lang="en-US" dirty="0"/>
              <a:t>8.6; 9.4; 7.9; 6.8; 8.3; 7.3; 9.2; 9.6; 8.7; 11.4; 10.3; 5.4; 8.1; 5.5; 6.9</a:t>
            </a:r>
          </a:p>
          <a:p>
            <a:endParaRPr lang="en-US" dirty="0"/>
          </a:p>
        </p:txBody>
      </p:sp>
      <p:sp>
        <p:nvSpPr>
          <p:cNvPr id="4" name="Slide Number Placeholder 3">
            <a:extLst>
              <a:ext uri="{FF2B5EF4-FFF2-40B4-BE49-F238E27FC236}">
                <a16:creationId xmlns:a16="http://schemas.microsoft.com/office/drawing/2014/main" id="{6E08B219-9857-B6FF-F6AA-F54CE1EAB8E6}"/>
              </a:ext>
            </a:extLst>
          </p:cNvPr>
          <p:cNvSpPr>
            <a:spLocks noGrp="1"/>
          </p:cNvSpPr>
          <p:nvPr>
            <p:ph type="sldNum" sz="quarter" idx="12"/>
          </p:nvPr>
        </p:nvSpPr>
        <p:spPr/>
        <p:txBody>
          <a:bodyPr/>
          <a:lstStyle/>
          <a:p>
            <a:fld id="{3A98EE3D-8CD1-4C3F-BD1C-C98C9596463C}" type="slidenum">
              <a:rPr lang="en-US" smtClean="0"/>
              <a:t>37</a:t>
            </a:fld>
            <a:endParaRPr lang="en-US" dirty="0"/>
          </a:p>
        </p:txBody>
      </p:sp>
    </p:spTree>
    <p:extLst>
      <p:ext uri="{BB962C8B-B14F-4D97-AF65-F5344CB8AC3E}">
        <p14:creationId xmlns:p14="http://schemas.microsoft.com/office/powerpoint/2010/main" val="26390182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55DAA-65CF-E37D-AEEA-3C19983CCC04}"/>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C431DC6-D01C-CD72-07E2-64306100CB0D}"/>
                  </a:ext>
                </a:extLst>
              </p:cNvPr>
              <p:cNvSpPr>
                <a:spLocks noGrp="1"/>
              </p:cNvSpPr>
              <p:nvPr>
                <p:ph idx="1"/>
              </p:nvPr>
            </p:nvSpPr>
            <p:spPr/>
            <p:txBody>
              <a:bodyPr/>
              <a:lstStyle/>
              <a:p>
                <a14:m>
                  <m:oMath xmlns:m="http://schemas.openxmlformats.org/officeDocument/2006/math">
                    <m:acc>
                      <m:accPr>
                        <m:chr m:val="̅"/>
                        <m:ctrlPr>
                          <a:rPr lang="en-US" i="1" smtClean="0">
                            <a:latin typeface="Cambria Math" panose="02040503050406030204" pitchFamily="18" charset="0"/>
                          </a:rPr>
                        </m:ctrlPr>
                      </m:accPr>
                      <m:e>
                        <m:r>
                          <a:rPr lang="en-US" b="0" i="1" smtClean="0">
                            <a:latin typeface="Cambria Math" panose="02040503050406030204" pitchFamily="18" charset="0"/>
                          </a:rPr>
                          <m:t>𝑥</m:t>
                        </m:r>
                      </m:e>
                    </m:acc>
                    <m:r>
                      <a:rPr lang="en-US" b="0" i="1" smtClean="0">
                        <a:latin typeface="Cambria Math" panose="02040503050406030204" pitchFamily="18" charset="0"/>
                      </a:rPr>
                      <m:t>=8.2267, </m:t>
                    </m:r>
                    <m:r>
                      <a:rPr lang="en-US" b="0" i="1" smtClean="0">
                        <a:latin typeface="Cambria Math" panose="02040503050406030204" pitchFamily="18" charset="0"/>
                      </a:rPr>
                      <m:t>𝑠</m:t>
                    </m:r>
                    <m:r>
                      <a:rPr lang="en-US" b="0" i="1" smtClean="0">
                        <a:latin typeface="Cambria Math" panose="02040503050406030204" pitchFamily="18" charset="0"/>
                      </a:rPr>
                      <m:t>=1.6722, </m:t>
                    </m:r>
                    <m:r>
                      <a:rPr lang="en-US" b="0" i="1" smtClean="0">
                        <a:latin typeface="Cambria Math" panose="02040503050406030204" pitchFamily="18" charset="0"/>
                      </a:rPr>
                      <m:t>𝑛</m:t>
                    </m:r>
                    <m:r>
                      <a:rPr lang="en-US" b="0" i="1" smtClean="0">
                        <a:latin typeface="Cambria Math" panose="02040503050406030204" pitchFamily="18" charset="0"/>
                      </a:rPr>
                      <m:t>=15, </m:t>
                    </m:r>
                    <m:r>
                      <a:rPr lang="en-US" b="0" i="1" smtClean="0">
                        <a:latin typeface="Cambria Math" panose="02040503050406030204" pitchFamily="18" charset="0"/>
                      </a:rPr>
                      <m:t>𝑑𝑓</m:t>
                    </m:r>
                    <m:r>
                      <a:rPr lang="en-US" b="0" i="1" smtClean="0">
                        <a:latin typeface="Cambria Math" panose="02040503050406030204" pitchFamily="18" charset="0"/>
                      </a:rPr>
                      <m:t>=15−1,</m:t>
                    </m:r>
                  </m:oMath>
                </a14:m>
                <a:endParaRPr lang="en-US" b="0" i="1" dirty="0"/>
              </a:p>
              <a:p>
                <a14:m>
                  <m:oMath xmlns:m="http://schemas.openxmlformats.org/officeDocument/2006/math">
                    <m:r>
                      <a:rPr lang="en-US" b="0" i="1" smtClean="0">
                        <a:latin typeface="Cambria Math" panose="02040503050406030204" pitchFamily="18" charset="0"/>
                      </a:rPr>
                      <m:t>𝛼</m:t>
                    </m:r>
                    <m:r>
                      <a:rPr lang="en-US" b="0" i="1" smtClean="0">
                        <a:latin typeface="Cambria Math" panose="02040503050406030204" pitchFamily="18" charset="0"/>
                      </a:rPr>
                      <m:t>=0.05,</m:t>
                    </m:r>
                    <m:f>
                      <m:fPr>
                        <m:ctrlPr>
                          <a:rPr lang="en-US" b="0" i="1" smtClean="0">
                            <a:latin typeface="Cambria Math" panose="02040503050406030204" pitchFamily="18" charset="0"/>
                          </a:rPr>
                        </m:ctrlPr>
                      </m:fPr>
                      <m:num>
                        <m:r>
                          <a:rPr lang="en-US" b="0" i="1" smtClean="0">
                            <a:latin typeface="Cambria Math" panose="02040503050406030204" pitchFamily="18" charset="0"/>
                          </a:rPr>
                          <m:t>𝛼</m:t>
                        </m:r>
                      </m:num>
                      <m:den>
                        <m:r>
                          <a:rPr lang="en-US" b="0" i="1" smtClean="0">
                            <a:latin typeface="Cambria Math" panose="02040503050406030204" pitchFamily="18" charset="0"/>
                          </a:rPr>
                          <m:t>2</m:t>
                        </m:r>
                      </m:den>
                    </m:f>
                    <m:r>
                      <a:rPr lang="en-US" b="0" i="1" smtClean="0">
                        <a:latin typeface="Cambria Math" panose="02040503050406030204" pitchFamily="18" charset="0"/>
                      </a:rPr>
                      <m:t>=0.025,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𝑡</m:t>
                        </m:r>
                      </m:e>
                      <m:sub>
                        <m:f>
                          <m:fPr>
                            <m:ctrlPr>
                              <a:rPr lang="en-US" b="0" i="1" smtClean="0">
                                <a:latin typeface="Cambria Math" panose="02040503050406030204" pitchFamily="18" charset="0"/>
                              </a:rPr>
                            </m:ctrlPr>
                          </m:fPr>
                          <m:num>
                            <m:r>
                              <a:rPr lang="en-US" b="0" i="1" smtClean="0">
                                <a:latin typeface="Cambria Math" panose="02040503050406030204" pitchFamily="18" charset="0"/>
                              </a:rPr>
                              <m:t>𝑎</m:t>
                            </m:r>
                          </m:num>
                          <m:den>
                            <m:r>
                              <a:rPr lang="en-US" b="0" i="1" smtClean="0">
                                <a:latin typeface="Cambria Math" panose="02040503050406030204" pitchFamily="18" charset="0"/>
                              </a:rPr>
                              <m:t>2</m:t>
                            </m:r>
                          </m:den>
                        </m:f>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𝑡</m:t>
                        </m:r>
                      </m:e>
                      <m:sub>
                        <m:r>
                          <a:rPr lang="en-US" b="0" i="1" smtClean="0">
                            <a:latin typeface="Cambria Math" panose="02040503050406030204" pitchFamily="18" charset="0"/>
                          </a:rPr>
                          <m:t>0.025</m:t>
                        </m:r>
                      </m:sub>
                    </m:sSub>
                    <m:r>
                      <a:rPr lang="en-US" b="0" i="1" smtClean="0">
                        <a:latin typeface="Cambria Math" panose="02040503050406030204" pitchFamily="18" charset="0"/>
                      </a:rPr>
                      <m:t>=2.14</m:t>
                    </m:r>
                  </m:oMath>
                </a14:m>
                <a:endParaRPr lang="en-US" dirty="0"/>
              </a:p>
              <a:p>
                <a14:m>
                  <m:oMath xmlns:m="http://schemas.openxmlformats.org/officeDocument/2006/math">
                    <m:r>
                      <a:rPr lang="en-US" b="0" i="1" smtClean="0">
                        <a:latin typeface="Cambria Math" panose="02040503050406030204" pitchFamily="18" charset="0"/>
                      </a:rPr>
                      <m:t>𝐸𝐵𝑀</m:t>
                    </m:r>
                    <m:r>
                      <a:rPr lang="en-US" b="0" i="1" smtClean="0">
                        <a:latin typeface="Cambria Math" panose="02040503050406030204" pitchFamily="18" charset="0"/>
                      </a:rPr>
                      <m:t>=</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𝑡</m:t>
                            </m:r>
                          </m:e>
                          <m:sub>
                            <m:f>
                              <m:fPr>
                                <m:ctrlPr>
                                  <a:rPr lang="en-US" b="0" i="1" smtClean="0">
                                    <a:latin typeface="Cambria Math" panose="02040503050406030204" pitchFamily="18" charset="0"/>
                                  </a:rPr>
                                </m:ctrlPr>
                              </m:fPr>
                              <m:num>
                                <m:r>
                                  <a:rPr lang="en-US" b="0" i="1" smtClean="0">
                                    <a:latin typeface="Cambria Math" panose="02040503050406030204" pitchFamily="18" charset="0"/>
                                  </a:rPr>
                                  <m:t>𝛼</m:t>
                                </m:r>
                              </m:num>
                              <m:den>
                                <m:r>
                                  <a:rPr lang="en-US" b="0" i="1" smtClean="0">
                                    <a:latin typeface="Cambria Math" panose="02040503050406030204" pitchFamily="18" charset="0"/>
                                  </a:rPr>
                                  <m:t>2</m:t>
                                </m:r>
                              </m:den>
                            </m:f>
                          </m:sub>
                        </m:sSub>
                      </m:e>
                    </m:d>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𝑠</m:t>
                            </m:r>
                          </m:num>
                          <m:den>
                            <m:rad>
                              <m:radPr>
                                <m:degHide m:val="on"/>
                                <m:ctrlPr>
                                  <a:rPr lang="en-US" b="0" i="1" smtClean="0">
                                    <a:latin typeface="Cambria Math" panose="02040503050406030204" pitchFamily="18" charset="0"/>
                                  </a:rPr>
                                </m:ctrlPr>
                              </m:radPr>
                              <m:deg/>
                              <m:e>
                                <m:r>
                                  <a:rPr lang="en-US" b="0" i="1" smtClean="0">
                                    <a:latin typeface="Cambria Math" panose="02040503050406030204" pitchFamily="18" charset="0"/>
                                  </a:rPr>
                                  <m:t>𝑛</m:t>
                                </m:r>
                              </m:e>
                            </m:rad>
                          </m:den>
                        </m:f>
                      </m:e>
                    </m:d>
                    <m:r>
                      <a:rPr lang="en-US" b="0" i="0" smtClean="0">
                        <a:latin typeface="Cambria Math" panose="02040503050406030204" pitchFamily="18" charset="0"/>
                      </a:rPr>
                      <m:t>=2.14</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0" smtClean="0">
                                <a:latin typeface="Cambria Math" panose="02040503050406030204" pitchFamily="18" charset="0"/>
                              </a:rPr>
                              <m:t>1.6722</m:t>
                            </m:r>
                          </m:num>
                          <m:den>
                            <m:rad>
                              <m:radPr>
                                <m:degHide m:val="on"/>
                                <m:ctrlPr>
                                  <a:rPr lang="en-US" b="0" i="1" smtClean="0">
                                    <a:latin typeface="Cambria Math" panose="02040503050406030204" pitchFamily="18" charset="0"/>
                                  </a:rPr>
                                </m:ctrlPr>
                              </m:radPr>
                              <m:deg/>
                              <m:e>
                                <m:r>
                                  <a:rPr lang="en-US" b="0" i="1" smtClean="0">
                                    <a:latin typeface="Cambria Math" panose="02040503050406030204" pitchFamily="18" charset="0"/>
                                  </a:rPr>
                                  <m:t>15</m:t>
                                </m:r>
                              </m:e>
                            </m:rad>
                          </m:den>
                        </m:f>
                      </m:e>
                    </m:d>
                    <m:r>
                      <a:rPr lang="en-US" b="0" i="1" smtClean="0">
                        <a:latin typeface="Cambria Math" panose="02040503050406030204" pitchFamily="18" charset="0"/>
                      </a:rPr>
                      <m:t>=0.924</m:t>
                    </m:r>
                  </m:oMath>
                </a14:m>
                <a:endParaRPr lang="en-US" dirty="0"/>
              </a:p>
              <a:p>
                <a14:m>
                  <m:oMath xmlns:m="http://schemas.openxmlformats.org/officeDocument/2006/math">
                    <m:acc>
                      <m:accPr>
                        <m:chr m:val="̅"/>
                        <m:ctrlPr>
                          <a:rPr lang="en-US" i="1" smtClean="0">
                            <a:latin typeface="Cambria Math" panose="02040503050406030204" pitchFamily="18" charset="0"/>
                          </a:rPr>
                        </m:ctrlPr>
                      </m:accPr>
                      <m:e>
                        <m:r>
                          <a:rPr lang="en-US" b="0" i="1" smtClean="0">
                            <a:latin typeface="Cambria Math" panose="02040503050406030204" pitchFamily="18" charset="0"/>
                          </a:rPr>
                          <m:t>𝑥</m:t>
                        </m:r>
                      </m:e>
                    </m:acc>
                    <m:r>
                      <a:rPr lang="en-US" b="0" i="1" smtClean="0">
                        <a:latin typeface="Cambria Math" panose="02040503050406030204" pitchFamily="18" charset="0"/>
                      </a:rPr>
                      <m:t>±</m:t>
                    </m:r>
                    <m:r>
                      <a:rPr lang="en-US" b="0" i="1" smtClean="0">
                        <a:latin typeface="Cambria Math" panose="02040503050406030204" pitchFamily="18" charset="0"/>
                      </a:rPr>
                      <m:t>𝐸𝐵𝑀</m:t>
                    </m:r>
                    <m:r>
                      <a:rPr lang="en-US" b="0" i="1" smtClean="0">
                        <a:latin typeface="Cambria Math" panose="02040503050406030204" pitchFamily="18" charset="0"/>
                      </a:rPr>
                      <m:t>=8.2267±0.9240=(7.30, 9.15)</m:t>
                    </m:r>
                  </m:oMath>
                </a14:m>
                <a:endParaRPr lang="en-US" dirty="0"/>
              </a:p>
              <a:p>
                <a:r>
                  <a:rPr lang="en-US" b="0" i="0" dirty="0">
                    <a:solidFill>
                      <a:srgbClr val="424242"/>
                    </a:solidFill>
                    <a:effectLst/>
                  </a:rPr>
                  <a:t>We estimate with 95% confidence that the true population mean sensory rate is between 7.30 and 9.15.</a:t>
                </a:r>
                <a:endParaRPr lang="en-US" dirty="0"/>
              </a:p>
            </p:txBody>
          </p:sp>
        </mc:Choice>
        <mc:Fallback xmlns="">
          <p:sp>
            <p:nvSpPr>
              <p:cNvPr id="3" name="Content Placeholder 2">
                <a:extLst>
                  <a:ext uri="{FF2B5EF4-FFF2-40B4-BE49-F238E27FC236}">
                    <a16:creationId xmlns:a16="http://schemas.microsoft.com/office/drawing/2014/main" id="{0C431DC6-D01C-CD72-07E2-64306100CB0D}"/>
                  </a:ext>
                </a:extLst>
              </p:cNvPr>
              <p:cNvSpPr>
                <a:spLocks noGrp="1" noRot="1" noChangeAspect="1" noMove="1" noResize="1" noEditPoints="1" noAdjustHandles="1" noChangeArrowheads="1" noChangeShapeType="1" noTextEdit="1"/>
              </p:cNvSpPr>
              <p:nvPr>
                <p:ph idx="1"/>
              </p:nvPr>
            </p:nvSpPr>
            <p:spPr>
              <a:blipFill>
                <a:blip r:embed="rId2"/>
                <a:stretch>
                  <a:fillRect l="-1455"/>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6F33241D-8384-877B-A9C4-2AA6EDF8D7D0}"/>
              </a:ext>
            </a:extLst>
          </p:cNvPr>
          <p:cNvSpPr>
            <a:spLocks noGrp="1"/>
          </p:cNvSpPr>
          <p:nvPr>
            <p:ph type="sldNum" sz="quarter" idx="12"/>
          </p:nvPr>
        </p:nvSpPr>
        <p:spPr/>
        <p:txBody>
          <a:bodyPr/>
          <a:lstStyle/>
          <a:p>
            <a:fld id="{3A98EE3D-8CD1-4C3F-BD1C-C98C9596463C}" type="slidenum">
              <a:rPr lang="en-US" smtClean="0"/>
              <a:t>38</a:t>
            </a:fld>
            <a:endParaRPr lang="en-US" dirty="0"/>
          </a:p>
        </p:txBody>
      </p:sp>
    </p:spTree>
    <p:extLst>
      <p:ext uri="{BB962C8B-B14F-4D97-AF65-F5344CB8AC3E}">
        <p14:creationId xmlns:p14="http://schemas.microsoft.com/office/powerpoint/2010/main" val="10748999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08746-DF37-6C38-BD84-7A3E4ED83959}"/>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ED3E5C66-CC99-53EA-8036-0D6299BF7AA8}"/>
              </a:ext>
            </a:extLst>
          </p:cNvPr>
          <p:cNvSpPr>
            <a:spLocks noGrp="1"/>
          </p:cNvSpPr>
          <p:nvPr>
            <p:ph idx="1"/>
          </p:nvPr>
        </p:nvSpPr>
        <p:spPr>
          <a:xfrm>
            <a:off x="1097280" y="2108202"/>
            <a:ext cx="10287303" cy="3111750"/>
          </a:xfrm>
        </p:spPr>
        <p:txBody>
          <a:bodyPr>
            <a:normAutofit fontScale="85000" lnSpcReduction="10000"/>
          </a:bodyPr>
          <a:lstStyle/>
          <a:p>
            <a:r>
              <a:rPr lang="en-US" sz="2000" dirty="0"/>
              <a:t>The Human </a:t>
            </a:r>
            <a:r>
              <a:rPr lang="en-US" sz="2000" dirty="0" err="1"/>
              <a:t>Toxome</a:t>
            </a:r>
            <a:r>
              <a:rPr lang="en-US" sz="2000" dirty="0"/>
              <a:t> Project (HTP) is working to understand the scope of industrial pollution in the human body. Industrial chemicals may enter the body through pollution or as ingredients in consumer products. In October 2008, the scientists at HTP tested cord blood samples for 20 newborn infants in the United States. The cord blood of the "In utero/newborn" group was tested for 430 industrial compounds, pollutants, and other chemicals, including chemicals linked to brain and nervous system toxicity, immune system toxicity, and reproductive toxicity, and fertility problems. There are health concerns about the effects of some chemicals on the brain and nervous system. The table shows how many of the targeted chemicals were found in each infant’s cord blood. See the Excel spreadsheet.</a:t>
            </a:r>
          </a:p>
          <a:p>
            <a:r>
              <a:rPr lang="en-US" sz="2000" dirty="0"/>
              <a:t>Use this sample data to construct a 90% confidence interval for the mean number of targeted industrial chemicals to be found in an in infant’s blood.</a:t>
            </a:r>
          </a:p>
          <a:p>
            <a:endParaRPr lang="en-US" dirty="0"/>
          </a:p>
        </p:txBody>
      </p:sp>
      <p:sp>
        <p:nvSpPr>
          <p:cNvPr id="4" name="Slide Number Placeholder 3">
            <a:extLst>
              <a:ext uri="{FF2B5EF4-FFF2-40B4-BE49-F238E27FC236}">
                <a16:creationId xmlns:a16="http://schemas.microsoft.com/office/drawing/2014/main" id="{D20507D2-6FA4-195E-516A-371723AD6EB7}"/>
              </a:ext>
            </a:extLst>
          </p:cNvPr>
          <p:cNvSpPr>
            <a:spLocks noGrp="1"/>
          </p:cNvSpPr>
          <p:nvPr>
            <p:ph type="sldNum" sz="quarter" idx="12"/>
          </p:nvPr>
        </p:nvSpPr>
        <p:spPr/>
        <p:txBody>
          <a:bodyPr/>
          <a:lstStyle/>
          <a:p>
            <a:fld id="{3A98EE3D-8CD1-4C3F-BD1C-C98C9596463C}" type="slidenum">
              <a:rPr lang="en-US" smtClean="0"/>
              <a:t>39</a:t>
            </a:fld>
            <a:endParaRPr lang="en-US" dirty="0"/>
          </a:p>
        </p:txBody>
      </p:sp>
      <p:pic>
        <p:nvPicPr>
          <p:cNvPr id="5" name="Picture 4" descr="Table 8.3&#10;">
            <a:extLst>
              <a:ext uri="{FF2B5EF4-FFF2-40B4-BE49-F238E27FC236}">
                <a16:creationId xmlns:a16="http://schemas.microsoft.com/office/drawing/2014/main" id="{44051647-EAC0-4166-4EDF-5F82F79830BB}"/>
              </a:ext>
            </a:extLst>
          </p:cNvPr>
          <p:cNvPicPr>
            <a:picLocks noChangeAspect="1"/>
          </p:cNvPicPr>
          <p:nvPr/>
        </p:nvPicPr>
        <p:blipFill rotWithShape="1">
          <a:blip r:embed="rId2"/>
          <a:srcRect l="27503" t="63440" r="27519" b="3323"/>
          <a:stretch/>
        </p:blipFill>
        <p:spPr>
          <a:xfrm>
            <a:off x="5972285" y="4781441"/>
            <a:ext cx="4132466" cy="1239740"/>
          </a:xfrm>
          <a:prstGeom prst="rect">
            <a:avLst/>
          </a:prstGeom>
        </p:spPr>
      </p:pic>
    </p:spTree>
    <p:extLst>
      <p:ext uri="{BB962C8B-B14F-4D97-AF65-F5344CB8AC3E}">
        <p14:creationId xmlns:p14="http://schemas.microsoft.com/office/powerpoint/2010/main" val="924483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27D83E-431A-4F80-F1A9-2BCF4FE504F3}"/>
              </a:ext>
            </a:extLst>
          </p:cNvPr>
          <p:cNvSpPr>
            <a:spLocks noGrp="1"/>
          </p:cNvSpPr>
          <p:nvPr>
            <p:ph type="title"/>
          </p:nvPr>
        </p:nvSpPr>
        <p:spPr/>
        <p:txBody>
          <a:bodyPr/>
          <a:lstStyle/>
          <a:p>
            <a:r>
              <a:rPr lang="en-US" dirty="0"/>
              <a:t>Review</a:t>
            </a:r>
          </a:p>
        </p:txBody>
      </p:sp>
      <p:sp>
        <p:nvSpPr>
          <p:cNvPr id="3" name="Content Placeholder 2">
            <a:extLst>
              <a:ext uri="{FF2B5EF4-FFF2-40B4-BE49-F238E27FC236}">
                <a16:creationId xmlns:a16="http://schemas.microsoft.com/office/drawing/2014/main" id="{EA78D4CF-D749-0274-9368-1F5BF37461C9}"/>
              </a:ext>
            </a:extLst>
          </p:cNvPr>
          <p:cNvSpPr>
            <a:spLocks noGrp="1"/>
          </p:cNvSpPr>
          <p:nvPr>
            <p:ph idx="1"/>
          </p:nvPr>
        </p:nvSpPr>
        <p:spPr/>
        <p:txBody>
          <a:bodyPr/>
          <a:lstStyle/>
          <a:p>
            <a:r>
              <a:rPr lang="en-US" dirty="0"/>
              <a:t>There are 3 main areas of statistics we cover in this class:</a:t>
            </a:r>
          </a:p>
          <a:p>
            <a:pPr marL="457200" indent="-457200">
              <a:buFont typeface="+mj-lt"/>
              <a:buAutoNum type="arabicPeriod"/>
            </a:pPr>
            <a:r>
              <a:rPr lang="en-US" dirty="0"/>
              <a:t>Descriptive Statistics </a:t>
            </a:r>
          </a:p>
          <a:p>
            <a:pPr marL="457200" indent="-457200">
              <a:buFont typeface="+mj-lt"/>
              <a:buAutoNum type="arabicPeriod"/>
            </a:pPr>
            <a:r>
              <a:rPr lang="en-US" dirty="0"/>
              <a:t>Probability</a:t>
            </a:r>
          </a:p>
          <a:p>
            <a:pPr marL="457200" indent="-457200">
              <a:buFont typeface="+mj-lt"/>
              <a:buAutoNum type="arabicPeriod"/>
            </a:pPr>
            <a:r>
              <a:rPr lang="en-US" dirty="0"/>
              <a:t>Inferential Statistics (this is what we are focusing on now) </a:t>
            </a:r>
          </a:p>
        </p:txBody>
      </p:sp>
      <p:sp>
        <p:nvSpPr>
          <p:cNvPr id="4" name="Slide Number Placeholder 3">
            <a:extLst>
              <a:ext uri="{FF2B5EF4-FFF2-40B4-BE49-F238E27FC236}">
                <a16:creationId xmlns:a16="http://schemas.microsoft.com/office/drawing/2014/main" id="{5361EABD-3939-5A00-EE5B-F954A283A82F}"/>
              </a:ext>
            </a:extLst>
          </p:cNvPr>
          <p:cNvSpPr>
            <a:spLocks noGrp="1"/>
          </p:cNvSpPr>
          <p:nvPr>
            <p:ph type="sldNum" sz="quarter" idx="12"/>
          </p:nvPr>
        </p:nvSpPr>
        <p:spPr/>
        <p:txBody>
          <a:bodyPr/>
          <a:lstStyle/>
          <a:p>
            <a:fld id="{3A98EE3D-8CD1-4C3F-BD1C-C98C9596463C}" type="slidenum">
              <a:rPr lang="en-US" smtClean="0"/>
              <a:t>4</a:t>
            </a:fld>
            <a:endParaRPr lang="en-US" dirty="0"/>
          </a:p>
        </p:txBody>
      </p:sp>
    </p:spTree>
    <p:extLst>
      <p:ext uri="{BB962C8B-B14F-4D97-AF65-F5344CB8AC3E}">
        <p14:creationId xmlns:p14="http://schemas.microsoft.com/office/powerpoint/2010/main" val="36662270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7DC62-3ED5-F359-185C-021911E1FF13}"/>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BA5F1E2-EC0F-28C4-105E-C1CF29C7F034}"/>
                  </a:ext>
                </a:extLst>
              </p:cNvPr>
              <p:cNvSpPr>
                <a:spLocks noGrp="1"/>
              </p:cNvSpPr>
              <p:nvPr>
                <p:ph idx="1"/>
              </p:nvPr>
            </p:nvSpPr>
            <p:spPr/>
            <p:txBody>
              <a:bodyPr/>
              <a:lstStyle/>
              <a:p>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𝑥</m:t>
                        </m:r>
                      </m:e>
                    </m:acc>
                    <m:r>
                      <a:rPr lang="en-US" b="0" i="1" smtClean="0">
                        <a:latin typeface="Cambria Math" panose="02040503050406030204" pitchFamily="18" charset="0"/>
                      </a:rPr>
                      <m:t>=127.45, </m:t>
                    </m:r>
                    <m:r>
                      <a:rPr lang="en-US" b="0" i="1" smtClean="0">
                        <a:latin typeface="Cambria Math" panose="02040503050406030204" pitchFamily="18" charset="0"/>
                      </a:rPr>
                      <m:t>𝑠</m:t>
                    </m:r>
                    <m:r>
                      <a:rPr lang="en-US" b="0" i="1" smtClean="0">
                        <a:latin typeface="Cambria Math" panose="02040503050406030204" pitchFamily="18" charset="0"/>
                      </a:rPr>
                      <m:t>=25.965, </m:t>
                    </m:r>
                    <m:r>
                      <a:rPr lang="en-US" b="0" i="1" smtClean="0">
                        <a:latin typeface="Cambria Math" panose="02040503050406030204" pitchFamily="18" charset="0"/>
                      </a:rPr>
                      <m:t>𝑛</m:t>
                    </m:r>
                    <m:r>
                      <a:rPr lang="en-US" b="0" i="1" smtClean="0">
                        <a:latin typeface="Cambria Math" panose="02040503050406030204" pitchFamily="18" charset="0"/>
                      </a:rPr>
                      <m:t>=20, </m:t>
                    </m:r>
                    <m:r>
                      <a:rPr lang="en-US" b="0" i="1" smtClean="0">
                        <a:latin typeface="Cambria Math" panose="02040503050406030204" pitchFamily="18" charset="0"/>
                      </a:rPr>
                      <m:t>𝑑𝑓</m:t>
                    </m:r>
                    <m:r>
                      <a:rPr lang="en-US" b="0" i="1" smtClean="0">
                        <a:latin typeface="Cambria Math" panose="02040503050406030204" pitchFamily="18" charset="0"/>
                      </a:rPr>
                      <m:t>=19</m:t>
                    </m:r>
                  </m:oMath>
                </a14:m>
                <a:endParaRPr lang="en-US" dirty="0"/>
              </a:p>
              <a:p>
                <a14:m>
                  <m:oMath xmlns:m="http://schemas.openxmlformats.org/officeDocument/2006/math">
                    <m:r>
                      <a:rPr lang="en-US" b="0" i="1" smtClean="0">
                        <a:latin typeface="Cambria Math" panose="02040503050406030204" pitchFamily="18" charset="0"/>
                      </a:rPr>
                      <m:t>𝛼</m:t>
                    </m:r>
                    <m:r>
                      <a:rPr lang="en-US" b="0" i="1" smtClean="0">
                        <a:latin typeface="Cambria Math" panose="02040503050406030204" pitchFamily="18" charset="0"/>
                      </a:rPr>
                      <m:t>=0.10,</m:t>
                    </m:r>
                    <m:f>
                      <m:fPr>
                        <m:ctrlPr>
                          <a:rPr lang="en-US" b="0" i="1" smtClean="0">
                            <a:latin typeface="Cambria Math" panose="02040503050406030204" pitchFamily="18" charset="0"/>
                          </a:rPr>
                        </m:ctrlPr>
                      </m:fPr>
                      <m:num>
                        <m:r>
                          <a:rPr lang="en-US" b="0" i="1" smtClean="0">
                            <a:latin typeface="Cambria Math" panose="02040503050406030204" pitchFamily="18" charset="0"/>
                          </a:rPr>
                          <m:t>𝛼</m:t>
                        </m:r>
                      </m:num>
                      <m:den>
                        <m:r>
                          <a:rPr lang="en-US" b="0" i="1" smtClean="0">
                            <a:latin typeface="Cambria Math" panose="02040503050406030204" pitchFamily="18" charset="0"/>
                          </a:rPr>
                          <m:t>2</m:t>
                        </m:r>
                      </m:den>
                    </m:f>
                    <m:r>
                      <a:rPr lang="en-US" b="0" i="1" smtClean="0">
                        <a:latin typeface="Cambria Math" panose="02040503050406030204" pitchFamily="18" charset="0"/>
                      </a:rPr>
                      <m:t>=0.05,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𝑡</m:t>
                        </m:r>
                      </m:e>
                      <m:sub>
                        <m:r>
                          <a:rPr lang="en-US" b="0" i="1" smtClean="0">
                            <a:latin typeface="Cambria Math" panose="02040503050406030204" pitchFamily="18" charset="0"/>
                          </a:rPr>
                          <m:t>0.05</m:t>
                        </m:r>
                      </m:sub>
                    </m:sSub>
                    <m:r>
                      <a:rPr lang="en-US" b="0" i="1" smtClean="0">
                        <a:latin typeface="Cambria Math" panose="02040503050406030204" pitchFamily="18" charset="0"/>
                      </a:rPr>
                      <m:t>=1.729</m:t>
                    </m:r>
                  </m:oMath>
                </a14:m>
                <a:endParaRPr lang="en-US" dirty="0"/>
              </a:p>
              <a:p>
                <a14:m>
                  <m:oMath xmlns:m="http://schemas.openxmlformats.org/officeDocument/2006/math">
                    <m:r>
                      <a:rPr lang="en-US" b="0" i="1" smtClean="0">
                        <a:latin typeface="Cambria Math" panose="02040503050406030204" pitchFamily="18" charset="0"/>
                      </a:rPr>
                      <m:t>𝐸𝐵𝑀</m:t>
                    </m:r>
                    <m:r>
                      <a:rPr lang="en-US" b="0" i="1" smtClean="0">
                        <a:latin typeface="Cambria Math" panose="02040503050406030204" pitchFamily="18" charset="0"/>
                      </a:rPr>
                      <m:t>=1.729</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25.965</m:t>
                            </m:r>
                          </m:num>
                          <m:den>
                            <m:rad>
                              <m:radPr>
                                <m:degHide m:val="on"/>
                                <m:ctrlPr>
                                  <a:rPr lang="en-US" b="0" i="1" smtClean="0">
                                    <a:latin typeface="Cambria Math" panose="02040503050406030204" pitchFamily="18" charset="0"/>
                                  </a:rPr>
                                </m:ctrlPr>
                              </m:radPr>
                              <m:deg/>
                              <m:e>
                                <m:r>
                                  <a:rPr lang="en-US" b="0" i="1" smtClean="0">
                                    <a:latin typeface="Cambria Math" panose="02040503050406030204" pitchFamily="18" charset="0"/>
                                  </a:rPr>
                                  <m:t>20 </m:t>
                                </m:r>
                              </m:e>
                            </m:rad>
                          </m:den>
                        </m:f>
                      </m:e>
                    </m:d>
                    <m:r>
                      <a:rPr lang="en-US" b="0" i="1" smtClean="0">
                        <a:latin typeface="Cambria Math" panose="02040503050406030204" pitchFamily="18" charset="0"/>
                      </a:rPr>
                      <m:t>=10.038</m:t>
                    </m:r>
                  </m:oMath>
                </a14:m>
                <a:endParaRPr lang="en-US" dirty="0"/>
              </a:p>
              <a:p>
                <a14:m>
                  <m:oMath xmlns:m="http://schemas.openxmlformats.org/officeDocument/2006/math">
                    <m:acc>
                      <m:accPr>
                        <m:chr m:val="̅"/>
                        <m:ctrlPr>
                          <a:rPr lang="en-US" i="1" smtClean="0">
                            <a:latin typeface="Cambria Math" panose="02040503050406030204" pitchFamily="18" charset="0"/>
                          </a:rPr>
                        </m:ctrlPr>
                      </m:accPr>
                      <m:e>
                        <m:r>
                          <a:rPr lang="en-US" b="0" i="1" smtClean="0">
                            <a:latin typeface="Cambria Math" panose="02040503050406030204" pitchFamily="18" charset="0"/>
                          </a:rPr>
                          <m:t>𝑥</m:t>
                        </m:r>
                      </m:e>
                    </m:acc>
                    <m:r>
                      <a:rPr lang="en-US" b="0" i="1" smtClean="0">
                        <a:latin typeface="Cambria Math" panose="02040503050406030204" pitchFamily="18" charset="0"/>
                      </a:rPr>
                      <m:t>±</m:t>
                    </m:r>
                    <m:r>
                      <a:rPr lang="en-US" b="0" i="1" smtClean="0">
                        <a:latin typeface="Cambria Math" panose="02040503050406030204" pitchFamily="18" charset="0"/>
                      </a:rPr>
                      <m:t>𝐸𝐵𝑀</m:t>
                    </m:r>
                    <m:r>
                      <a:rPr lang="en-US" b="0" i="1" smtClean="0">
                        <a:latin typeface="Cambria Math" panose="02040503050406030204" pitchFamily="18" charset="0"/>
                      </a:rPr>
                      <m:t>=127.45±10.038=(117.412, 137.488)</m:t>
                    </m:r>
                  </m:oMath>
                </a14:m>
                <a:endParaRPr lang="en-US" dirty="0"/>
              </a:p>
              <a:p>
                <a:r>
                  <a:rPr lang="en-US" b="0" i="0" dirty="0">
                    <a:solidFill>
                      <a:srgbClr val="424242"/>
                    </a:solidFill>
                    <a:effectLst/>
                  </a:rPr>
                  <a:t>We estimate with 90% confidence that the mean number of all targeted industrial chemicals found in cord blood in the United States is between 117.412 and 137.488.</a:t>
                </a:r>
                <a:endParaRPr lang="en-US" dirty="0"/>
              </a:p>
            </p:txBody>
          </p:sp>
        </mc:Choice>
        <mc:Fallback xmlns="">
          <p:sp>
            <p:nvSpPr>
              <p:cNvPr id="3" name="Content Placeholder 2">
                <a:extLst>
                  <a:ext uri="{FF2B5EF4-FFF2-40B4-BE49-F238E27FC236}">
                    <a16:creationId xmlns:a16="http://schemas.microsoft.com/office/drawing/2014/main" id="{7BA5F1E2-EC0F-28C4-105E-C1CF29C7F034}"/>
                  </a:ext>
                </a:extLst>
              </p:cNvPr>
              <p:cNvSpPr>
                <a:spLocks noGrp="1" noRot="1" noChangeAspect="1" noMove="1" noResize="1" noEditPoints="1" noAdjustHandles="1" noChangeArrowheads="1" noChangeShapeType="1" noTextEdit="1"/>
              </p:cNvSpPr>
              <p:nvPr>
                <p:ph idx="1"/>
              </p:nvPr>
            </p:nvSpPr>
            <p:spPr>
              <a:blipFill>
                <a:blip r:embed="rId2"/>
                <a:stretch>
                  <a:fillRect l="-1455"/>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D594D7F6-981A-2B5A-B948-339C6926EABC}"/>
              </a:ext>
            </a:extLst>
          </p:cNvPr>
          <p:cNvSpPr>
            <a:spLocks noGrp="1"/>
          </p:cNvSpPr>
          <p:nvPr>
            <p:ph type="sldNum" sz="quarter" idx="12"/>
          </p:nvPr>
        </p:nvSpPr>
        <p:spPr/>
        <p:txBody>
          <a:bodyPr/>
          <a:lstStyle/>
          <a:p>
            <a:fld id="{3A98EE3D-8CD1-4C3F-BD1C-C98C9596463C}" type="slidenum">
              <a:rPr lang="en-US" smtClean="0"/>
              <a:t>40</a:t>
            </a:fld>
            <a:endParaRPr lang="en-US" dirty="0"/>
          </a:p>
        </p:txBody>
      </p:sp>
    </p:spTree>
    <p:extLst>
      <p:ext uri="{BB962C8B-B14F-4D97-AF65-F5344CB8AC3E}">
        <p14:creationId xmlns:p14="http://schemas.microsoft.com/office/powerpoint/2010/main" val="24765406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68BA5-A16A-C49E-6036-684A533C7DE1}"/>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C4F61B65-6D76-2012-BA97-0AFB9632E347}"/>
              </a:ext>
            </a:extLst>
          </p:cNvPr>
          <p:cNvSpPr>
            <a:spLocks noGrp="1"/>
          </p:cNvSpPr>
          <p:nvPr>
            <p:ph idx="1"/>
          </p:nvPr>
        </p:nvSpPr>
        <p:spPr/>
        <p:txBody>
          <a:bodyPr>
            <a:normAutofit fontScale="85000" lnSpcReduction="10000"/>
          </a:bodyPr>
          <a:lstStyle/>
          <a:p>
            <a:r>
              <a:rPr lang="en-US" dirty="0"/>
              <a:t>You are interested in finding a 95% confidence interval for the average commute that non-residential students have to their college. The data below show the number of commute miles for 14 randomly selected non-residential college students. Round answers to 3 decimal places where possible.</a:t>
            </a:r>
          </a:p>
          <a:p>
            <a:endParaRPr lang="en-US" dirty="0"/>
          </a:p>
          <a:p>
            <a:endParaRPr lang="en-US" dirty="0"/>
          </a:p>
          <a:p>
            <a:pPr marL="457200" indent="-457200">
              <a:buFont typeface="+mj-lt"/>
              <a:buAutoNum type="alphaLcPeriod"/>
            </a:pPr>
            <a:r>
              <a:rPr lang="en-US" dirty="0"/>
              <a:t>Which distribution should we use and why?</a:t>
            </a:r>
          </a:p>
          <a:p>
            <a:pPr marL="457200" indent="-457200">
              <a:buFont typeface="+mj-lt"/>
              <a:buAutoNum type="alphaLcPeriod"/>
            </a:pPr>
            <a:r>
              <a:rPr lang="en-US" dirty="0"/>
              <a:t>Find the 95% confidence interval for the population mean commute for non-residential college students:</a:t>
            </a:r>
          </a:p>
          <a:p>
            <a:pPr marL="457200" indent="-457200">
              <a:buFont typeface="+mj-lt"/>
              <a:buAutoNum type="alphaLcPeriod"/>
            </a:pPr>
            <a:r>
              <a:rPr lang="en-US" dirty="0"/>
              <a:t> If many groups of 14 randomly selected non-residential college students are surveyed, then a different confidence interval would be produced from each group. What percent of these confidence intervals would contain the true population mean? What percent would not contain the true population mean? </a:t>
            </a:r>
          </a:p>
          <a:p>
            <a:pPr marL="457200" indent="-457200">
              <a:buFont typeface="+mj-lt"/>
              <a:buAutoNum type="alphaLcPeriod"/>
            </a:pPr>
            <a:endParaRPr lang="en-US" dirty="0"/>
          </a:p>
          <a:p>
            <a:endParaRPr lang="en-US" dirty="0"/>
          </a:p>
        </p:txBody>
      </p:sp>
      <p:sp>
        <p:nvSpPr>
          <p:cNvPr id="4" name="Slide Number Placeholder 3">
            <a:extLst>
              <a:ext uri="{FF2B5EF4-FFF2-40B4-BE49-F238E27FC236}">
                <a16:creationId xmlns:a16="http://schemas.microsoft.com/office/drawing/2014/main" id="{E80A90AA-6D3A-0799-5654-71D5FF532FA8}"/>
              </a:ext>
            </a:extLst>
          </p:cNvPr>
          <p:cNvSpPr>
            <a:spLocks noGrp="1"/>
          </p:cNvSpPr>
          <p:nvPr>
            <p:ph type="sldNum" sz="quarter" idx="12"/>
          </p:nvPr>
        </p:nvSpPr>
        <p:spPr/>
        <p:txBody>
          <a:bodyPr/>
          <a:lstStyle/>
          <a:p>
            <a:fld id="{3A98EE3D-8CD1-4C3F-BD1C-C98C9596463C}" type="slidenum">
              <a:rPr lang="en-US" smtClean="0"/>
              <a:t>41</a:t>
            </a:fld>
            <a:endParaRPr lang="en-US" dirty="0"/>
          </a:p>
        </p:txBody>
      </p:sp>
      <p:graphicFrame>
        <p:nvGraphicFramePr>
          <p:cNvPr id="5" name="Table 4">
            <a:extLst>
              <a:ext uri="{FF2B5EF4-FFF2-40B4-BE49-F238E27FC236}">
                <a16:creationId xmlns:a16="http://schemas.microsoft.com/office/drawing/2014/main" id="{43CF7AEE-1E42-1BC0-C61D-704C13DC62AA}"/>
              </a:ext>
            </a:extLst>
          </p:cNvPr>
          <p:cNvGraphicFramePr>
            <a:graphicFrameLocks noGrp="1"/>
          </p:cNvGraphicFramePr>
          <p:nvPr>
            <p:extLst>
              <p:ext uri="{D42A27DB-BD31-4B8C-83A1-F6EECF244321}">
                <p14:modId xmlns:p14="http://schemas.microsoft.com/office/powerpoint/2010/main" val="515419011"/>
              </p:ext>
            </p:extLst>
          </p:nvPr>
        </p:nvGraphicFramePr>
        <p:xfrm>
          <a:off x="1096963" y="3191826"/>
          <a:ext cx="8688932" cy="283846"/>
        </p:xfrm>
        <a:graphic>
          <a:graphicData uri="http://schemas.openxmlformats.org/drawingml/2006/table">
            <a:tbl>
              <a:tblPr/>
              <a:tblGrid>
                <a:gridCol w="620638">
                  <a:extLst>
                    <a:ext uri="{9D8B030D-6E8A-4147-A177-3AD203B41FA5}">
                      <a16:colId xmlns:a16="http://schemas.microsoft.com/office/drawing/2014/main" val="3475066970"/>
                    </a:ext>
                  </a:extLst>
                </a:gridCol>
                <a:gridCol w="620638">
                  <a:extLst>
                    <a:ext uri="{9D8B030D-6E8A-4147-A177-3AD203B41FA5}">
                      <a16:colId xmlns:a16="http://schemas.microsoft.com/office/drawing/2014/main" val="2901295570"/>
                    </a:ext>
                  </a:extLst>
                </a:gridCol>
                <a:gridCol w="620638">
                  <a:extLst>
                    <a:ext uri="{9D8B030D-6E8A-4147-A177-3AD203B41FA5}">
                      <a16:colId xmlns:a16="http://schemas.microsoft.com/office/drawing/2014/main" val="3608805050"/>
                    </a:ext>
                  </a:extLst>
                </a:gridCol>
                <a:gridCol w="620638">
                  <a:extLst>
                    <a:ext uri="{9D8B030D-6E8A-4147-A177-3AD203B41FA5}">
                      <a16:colId xmlns:a16="http://schemas.microsoft.com/office/drawing/2014/main" val="695036970"/>
                    </a:ext>
                  </a:extLst>
                </a:gridCol>
                <a:gridCol w="620638">
                  <a:extLst>
                    <a:ext uri="{9D8B030D-6E8A-4147-A177-3AD203B41FA5}">
                      <a16:colId xmlns:a16="http://schemas.microsoft.com/office/drawing/2014/main" val="895508202"/>
                    </a:ext>
                  </a:extLst>
                </a:gridCol>
                <a:gridCol w="620638">
                  <a:extLst>
                    <a:ext uri="{9D8B030D-6E8A-4147-A177-3AD203B41FA5}">
                      <a16:colId xmlns:a16="http://schemas.microsoft.com/office/drawing/2014/main" val="76857087"/>
                    </a:ext>
                  </a:extLst>
                </a:gridCol>
                <a:gridCol w="620638">
                  <a:extLst>
                    <a:ext uri="{9D8B030D-6E8A-4147-A177-3AD203B41FA5}">
                      <a16:colId xmlns:a16="http://schemas.microsoft.com/office/drawing/2014/main" val="980538721"/>
                    </a:ext>
                  </a:extLst>
                </a:gridCol>
                <a:gridCol w="620638">
                  <a:extLst>
                    <a:ext uri="{9D8B030D-6E8A-4147-A177-3AD203B41FA5}">
                      <a16:colId xmlns:a16="http://schemas.microsoft.com/office/drawing/2014/main" val="971155335"/>
                    </a:ext>
                  </a:extLst>
                </a:gridCol>
                <a:gridCol w="620638">
                  <a:extLst>
                    <a:ext uri="{9D8B030D-6E8A-4147-A177-3AD203B41FA5}">
                      <a16:colId xmlns:a16="http://schemas.microsoft.com/office/drawing/2014/main" val="1303817499"/>
                    </a:ext>
                  </a:extLst>
                </a:gridCol>
                <a:gridCol w="620638">
                  <a:extLst>
                    <a:ext uri="{9D8B030D-6E8A-4147-A177-3AD203B41FA5}">
                      <a16:colId xmlns:a16="http://schemas.microsoft.com/office/drawing/2014/main" val="350503838"/>
                    </a:ext>
                  </a:extLst>
                </a:gridCol>
                <a:gridCol w="620638">
                  <a:extLst>
                    <a:ext uri="{9D8B030D-6E8A-4147-A177-3AD203B41FA5}">
                      <a16:colId xmlns:a16="http://schemas.microsoft.com/office/drawing/2014/main" val="3010571651"/>
                    </a:ext>
                  </a:extLst>
                </a:gridCol>
                <a:gridCol w="620638">
                  <a:extLst>
                    <a:ext uri="{9D8B030D-6E8A-4147-A177-3AD203B41FA5}">
                      <a16:colId xmlns:a16="http://schemas.microsoft.com/office/drawing/2014/main" val="246916939"/>
                    </a:ext>
                  </a:extLst>
                </a:gridCol>
                <a:gridCol w="620638">
                  <a:extLst>
                    <a:ext uri="{9D8B030D-6E8A-4147-A177-3AD203B41FA5}">
                      <a16:colId xmlns:a16="http://schemas.microsoft.com/office/drawing/2014/main" val="3096311333"/>
                    </a:ext>
                  </a:extLst>
                </a:gridCol>
                <a:gridCol w="620638">
                  <a:extLst>
                    <a:ext uri="{9D8B030D-6E8A-4147-A177-3AD203B41FA5}">
                      <a16:colId xmlns:a16="http://schemas.microsoft.com/office/drawing/2014/main" val="2162424758"/>
                    </a:ext>
                  </a:extLst>
                </a:gridCol>
              </a:tblGrid>
              <a:tr h="45720">
                <a:tc>
                  <a:txBody>
                    <a:bodyPr/>
                    <a:lstStyle/>
                    <a:p>
                      <a:pPr algn="r">
                        <a:buNone/>
                      </a:pPr>
                      <a:r>
                        <a:rPr lang="en-US">
                          <a:effectLst/>
                        </a:rPr>
                        <a:t>26</a:t>
                      </a:r>
                    </a:p>
                  </a:txBody>
                  <a:tcPr marL="47625" marR="47625" marT="4763" marB="476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EEEEFF"/>
                    </a:solidFill>
                  </a:tcPr>
                </a:tc>
                <a:tc>
                  <a:txBody>
                    <a:bodyPr/>
                    <a:lstStyle/>
                    <a:p>
                      <a:pPr algn="r">
                        <a:buNone/>
                      </a:pPr>
                      <a:r>
                        <a:rPr lang="en-US">
                          <a:effectLst/>
                        </a:rPr>
                        <a:t>28</a:t>
                      </a:r>
                    </a:p>
                  </a:txBody>
                  <a:tcPr marL="47625" marR="47625" marT="4763" marB="476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EEEEFF"/>
                    </a:solidFill>
                  </a:tcPr>
                </a:tc>
                <a:tc>
                  <a:txBody>
                    <a:bodyPr/>
                    <a:lstStyle/>
                    <a:p>
                      <a:pPr algn="r">
                        <a:buNone/>
                      </a:pPr>
                      <a:r>
                        <a:rPr lang="en-US">
                          <a:effectLst/>
                        </a:rPr>
                        <a:t>10</a:t>
                      </a:r>
                    </a:p>
                  </a:txBody>
                  <a:tcPr marL="47625" marR="47625" marT="4763" marB="476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EEEEFF"/>
                    </a:solidFill>
                  </a:tcPr>
                </a:tc>
                <a:tc>
                  <a:txBody>
                    <a:bodyPr/>
                    <a:lstStyle/>
                    <a:p>
                      <a:pPr algn="r">
                        <a:buNone/>
                      </a:pPr>
                      <a:r>
                        <a:rPr lang="en-US">
                          <a:effectLst/>
                        </a:rPr>
                        <a:t>20</a:t>
                      </a:r>
                    </a:p>
                  </a:txBody>
                  <a:tcPr marL="47625" marR="47625" marT="4763" marB="476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EEEEFF"/>
                    </a:solidFill>
                  </a:tcPr>
                </a:tc>
                <a:tc>
                  <a:txBody>
                    <a:bodyPr/>
                    <a:lstStyle/>
                    <a:p>
                      <a:pPr algn="r">
                        <a:buNone/>
                      </a:pPr>
                      <a:r>
                        <a:rPr lang="en-US">
                          <a:effectLst/>
                        </a:rPr>
                        <a:t>11</a:t>
                      </a:r>
                    </a:p>
                  </a:txBody>
                  <a:tcPr marL="47625" marR="47625" marT="4763" marB="476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EEEEFF"/>
                    </a:solidFill>
                  </a:tcPr>
                </a:tc>
                <a:tc>
                  <a:txBody>
                    <a:bodyPr/>
                    <a:lstStyle/>
                    <a:p>
                      <a:pPr algn="r">
                        <a:buNone/>
                      </a:pPr>
                      <a:r>
                        <a:rPr lang="en-US">
                          <a:effectLst/>
                        </a:rPr>
                        <a:t>12</a:t>
                      </a:r>
                    </a:p>
                  </a:txBody>
                  <a:tcPr marL="47625" marR="47625" marT="4763" marB="476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EEEEFF"/>
                    </a:solidFill>
                  </a:tcPr>
                </a:tc>
                <a:tc>
                  <a:txBody>
                    <a:bodyPr/>
                    <a:lstStyle/>
                    <a:p>
                      <a:pPr algn="r">
                        <a:buNone/>
                      </a:pPr>
                      <a:r>
                        <a:rPr lang="en-US">
                          <a:effectLst/>
                        </a:rPr>
                        <a:t>9</a:t>
                      </a:r>
                    </a:p>
                  </a:txBody>
                  <a:tcPr marL="47625" marR="47625" marT="4763" marB="476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EEEEFF"/>
                    </a:solidFill>
                  </a:tcPr>
                </a:tc>
                <a:tc>
                  <a:txBody>
                    <a:bodyPr/>
                    <a:lstStyle/>
                    <a:p>
                      <a:pPr algn="r">
                        <a:buNone/>
                      </a:pPr>
                      <a:r>
                        <a:rPr lang="en-US">
                          <a:effectLst/>
                        </a:rPr>
                        <a:t>22</a:t>
                      </a:r>
                    </a:p>
                  </a:txBody>
                  <a:tcPr marL="47625" marR="47625" marT="4763" marB="476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EEEEFF"/>
                    </a:solidFill>
                  </a:tcPr>
                </a:tc>
                <a:tc>
                  <a:txBody>
                    <a:bodyPr/>
                    <a:lstStyle/>
                    <a:p>
                      <a:pPr algn="r">
                        <a:buNone/>
                      </a:pPr>
                      <a:r>
                        <a:rPr lang="en-US">
                          <a:effectLst/>
                        </a:rPr>
                        <a:t>18</a:t>
                      </a:r>
                    </a:p>
                  </a:txBody>
                  <a:tcPr marL="47625" marR="47625" marT="4763" marB="476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EEEEFF"/>
                    </a:solidFill>
                  </a:tcPr>
                </a:tc>
                <a:tc>
                  <a:txBody>
                    <a:bodyPr/>
                    <a:lstStyle/>
                    <a:p>
                      <a:pPr algn="r">
                        <a:buNone/>
                      </a:pPr>
                      <a:r>
                        <a:rPr lang="en-US">
                          <a:effectLst/>
                        </a:rPr>
                        <a:t>27</a:t>
                      </a:r>
                    </a:p>
                  </a:txBody>
                  <a:tcPr marL="47625" marR="47625" marT="4763" marB="476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EEEEFF"/>
                    </a:solidFill>
                  </a:tcPr>
                </a:tc>
                <a:tc>
                  <a:txBody>
                    <a:bodyPr/>
                    <a:lstStyle/>
                    <a:p>
                      <a:pPr algn="r">
                        <a:buNone/>
                      </a:pPr>
                      <a:r>
                        <a:rPr lang="en-US">
                          <a:effectLst/>
                        </a:rPr>
                        <a:t>28</a:t>
                      </a:r>
                    </a:p>
                  </a:txBody>
                  <a:tcPr marL="47625" marR="47625" marT="4763" marB="476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EEEEFF"/>
                    </a:solidFill>
                  </a:tcPr>
                </a:tc>
                <a:tc>
                  <a:txBody>
                    <a:bodyPr/>
                    <a:lstStyle/>
                    <a:p>
                      <a:pPr algn="r">
                        <a:buNone/>
                      </a:pPr>
                      <a:r>
                        <a:rPr lang="en-US">
                          <a:effectLst/>
                        </a:rPr>
                        <a:t>9</a:t>
                      </a:r>
                    </a:p>
                  </a:txBody>
                  <a:tcPr marL="47625" marR="47625" marT="4763" marB="476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EEEEFF"/>
                    </a:solidFill>
                  </a:tcPr>
                </a:tc>
                <a:tc>
                  <a:txBody>
                    <a:bodyPr/>
                    <a:lstStyle/>
                    <a:p>
                      <a:pPr algn="r">
                        <a:buNone/>
                      </a:pPr>
                      <a:r>
                        <a:rPr lang="en-US">
                          <a:effectLst/>
                        </a:rPr>
                        <a:t>17</a:t>
                      </a:r>
                    </a:p>
                  </a:txBody>
                  <a:tcPr marL="47625" marR="47625" marT="4763" marB="476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EEEEFF"/>
                    </a:solidFill>
                  </a:tcPr>
                </a:tc>
                <a:tc>
                  <a:txBody>
                    <a:bodyPr/>
                    <a:lstStyle/>
                    <a:p>
                      <a:pPr algn="r">
                        <a:buNone/>
                      </a:pPr>
                      <a:r>
                        <a:rPr lang="en-US" dirty="0">
                          <a:effectLst/>
                        </a:rPr>
                        <a:t>14</a:t>
                      </a:r>
                    </a:p>
                  </a:txBody>
                  <a:tcPr marL="47625" marR="47625" marT="4763" marB="4763" anchor="ctr">
                    <a:lnL w="4763" cap="flat" cmpd="sng" algn="ctr">
                      <a:solidFill>
                        <a:srgbClr val="000000"/>
                      </a:solidFill>
                      <a:prstDash val="solid"/>
                      <a:round/>
                      <a:headEnd type="none" w="med" len="med"/>
                      <a:tailEnd type="none" w="med" len="med"/>
                    </a:lnL>
                    <a:lnR w="4763" cap="flat" cmpd="sng" algn="ctr">
                      <a:solidFill>
                        <a:srgbClr val="000000"/>
                      </a:solidFill>
                      <a:prstDash val="solid"/>
                      <a:round/>
                      <a:headEnd type="none" w="med" len="med"/>
                      <a:tailEnd type="none" w="med" len="med"/>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EEEEFF"/>
                    </a:solidFill>
                  </a:tcPr>
                </a:tc>
                <a:extLst>
                  <a:ext uri="{0D108BD9-81ED-4DB2-BD59-A6C34878D82A}">
                    <a16:rowId xmlns:a16="http://schemas.microsoft.com/office/drawing/2014/main" val="755828745"/>
                  </a:ext>
                </a:extLst>
              </a:tr>
            </a:tbl>
          </a:graphicData>
        </a:graphic>
      </p:graphicFrame>
      <p:sp>
        <p:nvSpPr>
          <p:cNvPr id="6" name="Rectangle 1">
            <a:extLst>
              <a:ext uri="{FF2B5EF4-FFF2-40B4-BE49-F238E27FC236}">
                <a16:creationId xmlns:a16="http://schemas.microsoft.com/office/drawing/2014/main" id="{4FA72DF4-D7DB-1634-5A5C-8916B881B933}"/>
              </a:ext>
            </a:extLst>
          </p:cNvPr>
          <p:cNvSpPr>
            <a:spLocks noChangeArrowheads="1"/>
          </p:cNvSpPr>
          <p:nvPr/>
        </p:nvSpPr>
        <p:spPr bwMode="auto">
          <a:xfrm>
            <a:off x="1096963" y="38465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721740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5AA40-B17D-8EF4-F4CD-1588C38284EA}"/>
              </a:ext>
            </a:extLst>
          </p:cNvPr>
          <p:cNvSpPr>
            <a:spLocks noGrp="1"/>
          </p:cNvSpPr>
          <p:nvPr>
            <p:ph type="title"/>
          </p:nvPr>
        </p:nvSpPr>
        <p:spPr/>
        <p:txBody>
          <a:bodyPr/>
          <a:lstStyle/>
          <a:p>
            <a:r>
              <a:rPr lang="en-US" dirty="0"/>
              <a:t>Section 8.3</a:t>
            </a:r>
          </a:p>
        </p:txBody>
      </p:sp>
      <p:sp>
        <p:nvSpPr>
          <p:cNvPr id="3" name="Text Placeholder 2">
            <a:extLst>
              <a:ext uri="{FF2B5EF4-FFF2-40B4-BE49-F238E27FC236}">
                <a16:creationId xmlns:a16="http://schemas.microsoft.com/office/drawing/2014/main" id="{3A766B76-FAC6-7A8E-830F-88AE4CD77A75}"/>
              </a:ext>
            </a:extLst>
          </p:cNvPr>
          <p:cNvSpPr>
            <a:spLocks noGrp="1"/>
          </p:cNvSpPr>
          <p:nvPr>
            <p:ph type="body" idx="1"/>
          </p:nvPr>
        </p:nvSpPr>
        <p:spPr/>
        <p:txBody>
          <a:bodyPr/>
          <a:lstStyle/>
          <a:p>
            <a:r>
              <a:rPr lang="en-US" dirty="0"/>
              <a:t>A population proportion</a:t>
            </a:r>
          </a:p>
        </p:txBody>
      </p:sp>
      <p:sp>
        <p:nvSpPr>
          <p:cNvPr id="4" name="Slide Number Placeholder 3">
            <a:extLst>
              <a:ext uri="{FF2B5EF4-FFF2-40B4-BE49-F238E27FC236}">
                <a16:creationId xmlns:a16="http://schemas.microsoft.com/office/drawing/2014/main" id="{CFD53D65-CD44-06FD-8031-E2CA016DC9F8}"/>
              </a:ext>
            </a:extLst>
          </p:cNvPr>
          <p:cNvSpPr>
            <a:spLocks noGrp="1"/>
          </p:cNvSpPr>
          <p:nvPr>
            <p:ph type="sldNum" sz="quarter" idx="12"/>
          </p:nvPr>
        </p:nvSpPr>
        <p:spPr/>
        <p:txBody>
          <a:bodyPr/>
          <a:lstStyle/>
          <a:p>
            <a:fld id="{3A98EE3D-8CD1-4C3F-BD1C-C98C9596463C}" type="slidenum">
              <a:rPr lang="en-US" smtClean="0"/>
              <a:t>42</a:t>
            </a:fld>
            <a:endParaRPr lang="en-US" dirty="0"/>
          </a:p>
        </p:txBody>
      </p:sp>
    </p:spTree>
    <p:extLst>
      <p:ext uri="{BB962C8B-B14F-4D97-AF65-F5344CB8AC3E}">
        <p14:creationId xmlns:p14="http://schemas.microsoft.com/office/powerpoint/2010/main" val="36988258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5CB8B-1594-E660-B07B-3B397CB4121A}"/>
              </a:ext>
            </a:extLst>
          </p:cNvPr>
          <p:cNvSpPr>
            <a:spLocks noGrp="1"/>
          </p:cNvSpPr>
          <p:nvPr>
            <p:ph type="title"/>
          </p:nvPr>
        </p:nvSpPr>
        <p:spPr/>
        <p:txBody>
          <a:bodyPr>
            <a:normAutofit fontScale="90000"/>
          </a:bodyPr>
          <a:lstStyle/>
          <a:p>
            <a:r>
              <a:rPr lang="en-US" dirty="0"/>
              <a:t>An Example Where We Would Be Interested in a Population Proportion</a:t>
            </a:r>
          </a:p>
        </p:txBody>
      </p:sp>
      <p:sp>
        <p:nvSpPr>
          <p:cNvPr id="3" name="Content Placeholder 2">
            <a:extLst>
              <a:ext uri="{FF2B5EF4-FFF2-40B4-BE49-F238E27FC236}">
                <a16:creationId xmlns:a16="http://schemas.microsoft.com/office/drawing/2014/main" id="{8BAC98AD-FEBB-AB1E-B615-9806E2375003}"/>
              </a:ext>
            </a:extLst>
          </p:cNvPr>
          <p:cNvSpPr>
            <a:spLocks noGrp="1"/>
          </p:cNvSpPr>
          <p:nvPr>
            <p:ph idx="1"/>
          </p:nvPr>
        </p:nvSpPr>
        <p:spPr/>
        <p:txBody>
          <a:bodyPr>
            <a:normAutofit/>
          </a:bodyPr>
          <a:lstStyle/>
          <a:p>
            <a:r>
              <a:rPr lang="en-US" sz="2000" dirty="0"/>
              <a:t>During an election year, we see articles in the newspaper that state </a:t>
            </a:r>
            <a:r>
              <a:rPr lang="en-US" sz="2000" b="1" dirty="0"/>
              <a:t>confidence intervals</a:t>
            </a:r>
            <a:r>
              <a:rPr lang="en-US" sz="2000" dirty="0"/>
              <a:t> in terms of proportions or percentages. For example, a poll for a particular candidate running for president might show that the candidate has 40% of the vote within three percentage points (if the sample is large enough). Often, election polls are calculated with 95% confidence, so, the pollsters would be 95% confident that the true proportion of voters who favored the candidate would be between 0.37 and 0.43: (0.40 – 0.03,0.40 + 0.03).</a:t>
            </a:r>
          </a:p>
          <a:p>
            <a:r>
              <a:rPr lang="en-US" sz="2000" dirty="0"/>
              <a:t>The procedure to find the confidence interval, the sample size, the </a:t>
            </a:r>
            <a:r>
              <a:rPr lang="en-US" sz="2000" b="1" dirty="0"/>
              <a:t>error bound</a:t>
            </a:r>
            <a:r>
              <a:rPr lang="en-US" sz="2000" dirty="0"/>
              <a:t>, and the</a:t>
            </a:r>
            <a:r>
              <a:rPr lang="en-US" sz="2000" b="1" dirty="0"/>
              <a:t> confidence level</a:t>
            </a:r>
            <a:r>
              <a:rPr lang="en-US" sz="2000" dirty="0"/>
              <a:t> for a proportion is similar to that for the population mean, but the formulas are different.</a:t>
            </a:r>
          </a:p>
          <a:p>
            <a:endParaRPr lang="en-US" dirty="0"/>
          </a:p>
        </p:txBody>
      </p:sp>
      <p:sp>
        <p:nvSpPr>
          <p:cNvPr id="4" name="Slide Number Placeholder 3">
            <a:extLst>
              <a:ext uri="{FF2B5EF4-FFF2-40B4-BE49-F238E27FC236}">
                <a16:creationId xmlns:a16="http://schemas.microsoft.com/office/drawing/2014/main" id="{CD11879E-C992-C809-D833-147C2DC9EE03}"/>
              </a:ext>
            </a:extLst>
          </p:cNvPr>
          <p:cNvSpPr>
            <a:spLocks noGrp="1"/>
          </p:cNvSpPr>
          <p:nvPr>
            <p:ph type="sldNum" sz="quarter" idx="12"/>
          </p:nvPr>
        </p:nvSpPr>
        <p:spPr/>
        <p:txBody>
          <a:bodyPr/>
          <a:lstStyle/>
          <a:p>
            <a:fld id="{3A98EE3D-8CD1-4C3F-BD1C-C98C9596463C}" type="slidenum">
              <a:rPr lang="en-US" smtClean="0"/>
              <a:t>43</a:t>
            </a:fld>
            <a:endParaRPr lang="en-US" dirty="0"/>
          </a:p>
        </p:txBody>
      </p:sp>
    </p:spTree>
    <p:extLst>
      <p:ext uri="{BB962C8B-B14F-4D97-AF65-F5344CB8AC3E}">
        <p14:creationId xmlns:p14="http://schemas.microsoft.com/office/powerpoint/2010/main" val="3112626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AC9B2-9BD6-11D1-41CC-2A636DE61009}"/>
              </a:ext>
            </a:extLst>
          </p:cNvPr>
          <p:cNvSpPr>
            <a:spLocks noGrp="1"/>
          </p:cNvSpPr>
          <p:nvPr>
            <p:ph type="title"/>
          </p:nvPr>
        </p:nvSpPr>
        <p:spPr/>
        <p:txBody>
          <a:bodyPr/>
          <a:lstStyle/>
          <a:p>
            <a:r>
              <a:rPr lang="en-US" dirty="0"/>
              <a:t>Confidence Intervals for Proportions</a:t>
            </a:r>
          </a:p>
        </p:txBody>
      </p:sp>
      <p:sp>
        <p:nvSpPr>
          <p:cNvPr id="3" name="Content Placeholder 2">
            <a:extLst>
              <a:ext uri="{FF2B5EF4-FFF2-40B4-BE49-F238E27FC236}">
                <a16:creationId xmlns:a16="http://schemas.microsoft.com/office/drawing/2014/main" id="{18D2DA0E-165E-8E0B-F146-02B700695A69}"/>
              </a:ext>
            </a:extLst>
          </p:cNvPr>
          <p:cNvSpPr>
            <a:spLocks noGrp="1"/>
          </p:cNvSpPr>
          <p:nvPr>
            <p:ph idx="1"/>
          </p:nvPr>
        </p:nvSpPr>
        <p:spPr/>
        <p:txBody>
          <a:bodyPr/>
          <a:lstStyle/>
          <a:p>
            <a:pPr>
              <a:buFont typeface="Arial" panose="020B0604020202020204" pitchFamily="34" charset="0"/>
              <a:buChar char="•"/>
            </a:pPr>
            <a:r>
              <a:rPr lang="en-US" b="0" i="0" dirty="0">
                <a:solidFill>
                  <a:srgbClr val="424242"/>
                </a:solidFill>
                <a:effectLst/>
              </a:rPr>
              <a:t>While the formulas are different, they are based upon the same mathematical foundation given to us by the Central Limit Theorem. </a:t>
            </a:r>
          </a:p>
          <a:p>
            <a:pPr>
              <a:buFont typeface="Arial" panose="020B0604020202020204" pitchFamily="34" charset="0"/>
              <a:buChar char="•"/>
            </a:pPr>
            <a:r>
              <a:rPr lang="en-US" dirty="0">
                <a:solidFill>
                  <a:srgbClr val="424242"/>
                </a:solidFill>
              </a:rPr>
              <a:t> </a:t>
            </a:r>
            <a:r>
              <a:rPr lang="en-US" b="0" i="0" dirty="0">
                <a:solidFill>
                  <a:srgbClr val="424242"/>
                </a:solidFill>
                <a:effectLst/>
              </a:rPr>
              <a:t>Because of this we will see the same basic format using the same three pieces of information: the sample value of the parameter in question, the standard deviation of the relevant sampling distribution, and the number of standard deviations we need to have the confidence in our estimate that we desire.</a:t>
            </a:r>
            <a:endParaRPr lang="en-US" dirty="0"/>
          </a:p>
        </p:txBody>
      </p:sp>
    </p:spTree>
    <p:extLst>
      <p:ext uri="{BB962C8B-B14F-4D97-AF65-F5344CB8AC3E}">
        <p14:creationId xmlns:p14="http://schemas.microsoft.com/office/powerpoint/2010/main" val="1170168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34FB81-964A-39DB-6CA6-999CAA7C167C}"/>
              </a:ext>
            </a:extLst>
          </p:cNvPr>
          <p:cNvSpPr>
            <a:spLocks noGrp="1"/>
          </p:cNvSpPr>
          <p:nvPr>
            <p:ph type="title"/>
          </p:nvPr>
        </p:nvSpPr>
        <p:spPr/>
        <p:txBody>
          <a:bodyPr>
            <a:normAutofit fontScale="90000"/>
          </a:bodyPr>
          <a:lstStyle/>
          <a:p>
            <a:r>
              <a:rPr lang="en-US" dirty="0"/>
              <a:t>How Do You Know You Are Dealing with a Population Proportion?</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D1BA632D-7CE6-7516-B042-EF019306B87B}"/>
                  </a:ext>
                </a:extLst>
              </p:cNvPr>
              <p:cNvSpPr>
                <a:spLocks noGrp="1"/>
              </p:cNvSpPr>
              <p:nvPr>
                <p:ph idx="1"/>
              </p:nvPr>
            </p:nvSpPr>
            <p:spPr/>
            <p:txBody>
              <a:bodyPr>
                <a:normAutofit/>
              </a:bodyPr>
              <a:lstStyle/>
              <a:p>
                <a:pPr>
                  <a:buFont typeface="Arial" panose="020B0604020202020204" pitchFamily="34" charset="0"/>
                  <a:buChar char="•"/>
                </a:pPr>
                <a:r>
                  <a:rPr lang="en-US" sz="2000" dirty="0"/>
                  <a:t>First, the underlying distribution is a binomial distribution. (There is no mention of a mean or average.) If X is a binomial random variable, then X ~ B(n, p) where n is the number of trials and p is the probability of a success. </a:t>
                </a:r>
              </a:p>
              <a:p>
                <a:pPr>
                  <a:buFont typeface="Arial" panose="020B0604020202020204" pitchFamily="34" charset="0"/>
                  <a:buChar char="•"/>
                </a:pPr>
                <a:r>
                  <a:rPr lang="en-US" sz="2000" dirty="0"/>
                  <a:t>To form a proportion, take x, the random variable for the number of successes and divide it by n, the number of trials (or the sample size). The random variable p′ (read “p prime") is that proportion,  p′ = x/n</a:t>
                </a:r>
              </a:p>
              <a:p>
                <a:pPr>
                  <a:buFont typeface="Arial" panose="020B0604020202020204" pitchFamily="34" charset="0"/>
                  <a:buChar char="•"/>
                </a:pPr>
                <a:r>
                  <a:rPr lang="en-US" sz="2000" dirty="0"/>
                  <a:t>(Sometimes the random variable is denoted as , </a:t>
                </a:r>
                <a14:m>
                  <m:oMath xmlns:m="http://schemas.openxmlformats.org/officeDocument/2006/math">
                    <m:acc>
                      <m:accPr>
                        <m:chr m:val="̂"/>
                        <m:ctrlPr>
                          <a:rPr lang="en-US" sz="2000" i="1" smtClean="0">
                            <a:latin typeface="Cambria Math" panose="02040503050406030204" pitchFamily="18" charset="0"/>
                          </a:rPr>
                        </m:ctrlPr>
                      </m:accPr>
                      <m:e>
                        <m:r>
                          <a:rPr lang="en-US" sz="2000" b="0" i="1" smtClean="0">
                            <a:latin typeface="Cambria Math" panose="02040503050406030204" pitchFamily="18" charset="0"/>
                          </a:rPr>
                          <m:t>𝑝</m:t>
                        </m:r>
                      </m:e>
                    </m:acc>
                  </m:oMath>
                </a14:m>
                <a:r>
                  <a:rPr lang="en-US" sz="2000" dirty="0"/>
                  <a:t>, read “p hat".)</a:t>
                </a:r>
              </a:p>
              <a:p>
                <a:pPr>
                  <a:buFont typeface="Arial" panose="020B0604020202020204" pitchFamily="34" charset="0"/>
                  <a:buChar char="•"/>
                </a:pPr>
                <a:endParaRPr lang="en-US" sz="2000" dirty="0"/>
              </a:p>
              <a:p>
                <a:pPr>
                  <a:buFont typeface="Arial" panose="020B0604020202020204" pitchFamily="34" charset="0"/>
                  <a:buChar char="•"/>
                </a:pPr>
                <a:endParaRPr lang="en-US" dirty="0"/>
              </a:p>
            </p:txBody>
          </p:sp>
        </mc:Choice>
        <mc:Fallback>
          <p:sp>
            <p:nvSpPr>
              <p:cNvPr id="3" name="Content Placeholder 2">
                <a:extLst>
                  <a:ext uri="{FF2B5EF4-FFF2-40B4-BE49-F238E27FC236}">
                    <a16:creationId xmlns:a16="http://schemas.microsoft.com/office/drawing/2014/main" id="{D1BA632D-7CE6-7516-B042-EF019306B87B}"/>
                  </a:ext>
                </a:extLst>
              </p:cNvPr>
              <p:cNvSpPr>
                <a:spLocks noGrp="1" noRot="1" noChangeAspect="1" noMove="1" noResize="1" noEditPoints="1" noAdjustHandles="1" noChangeArrowheads="1" noChangeShapeType="1" noTextEdit="1"/>
              </p:cNvSpPr>
              <p:nvPr>
                <p:ph idx="1"/>
              </p:nvPr>
            </p:nvSpPr>
            <p:spPr>
              <a:blipFill>
                <a:blip r:embed="rId2"/>
                <a:stretch>
                  <a:fillRect l="-1455" t="-810" r="-1576"/>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30123585-97BB-2DCC-599E-9745247EA53F}"/>
              </a:ext>
            </a:extLst>
          </p:cNvPr>
          <p:cNvSpPr>
            <a:spLocks noGrp="1"/>
          </p:cNvSpPr>
          <p:nvPr>
            <p:ph type="sldNum" sz="quarter" idx="12"/>
          </p:nvPr>
        </p:nvSpPr>
        <p:spPr/>
        <p:txBody>
          <a:bodyPr/>
          <a:lstStyle/>
          <a:p>
            <a:fld id="{3A98EE3D-8CD1-4C3F-BD1C-C98C9596463C}" type="slidenum">
              <a:rPr lang="en-US" smtClean="0"/>
              <a:t>45</a:t>
            </a:fld>
            <a:endParaRPr lang="en-US" dirty="0"/>
          </a:p>
        </p:txBody>
      </p:sp>
    </p:spTree>
    <p:extLst>
      <p:ext uri="{BB962C8B-B14F-4D97-AF65-F5344CB8AC3E}">
        <p14:creationId xmlns:p14="http://schemas.microsoft.com/office/powerpoint/2010/main" val="42152873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DE7E4-EFE5-BC6D-39C8-CF1364B3D6D4}"/>
              </a:ext>
            </a:extLst>
          </p:cNvPr>
          <p:cNvSpPr>
            <a:spLocks noGrp="1"/>
          </p:cNvSpPr>
          <p:nvPr>
            <p:ph type="title"/>
          </p:nvPr>
        </p:nvSpPr>
        <p:spPr/>
        <p:txBody>
          <a:bodyPr/>
          <a:lstStyle/>
          <a:p>
            <a:r>
              <a:rPr lang="en-US" dirty="0"/>
              <a:t>From Binomial to Normal Distributions</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755893B3-5636-7512-39F0-1FA3F9E130E9}"/>
                  </a:ext>
                </a:extLst>
              </p:cNvPr>
              <p:cNvSpPr>
                <a:spLocks noGrp="1"/>
              </p:cNvSpPr>
              <p:nvPr>
                <p:ph idx="1"/>
              </p:nvPr>
            </p:nvSpPr>
            <p:spPr/>
            <p:txBody>
              <a:bodyPr>
                <a:normAutofit fontScale="92500" lnSpcReduction="10000"/>
              </a:bodyPr>
              <a:lstStyle/>
              <a:p>
                <a:r>
                  <a:rPr lang="en-US" sz="2000" dirty="0"/>
                  <a:t>When n is large and p is not close to zero or one, we can use the </a:t>
                </a:r>
                <a:r>
                  <a:rPr lang="en-US" sz="2000" b="1" dirty="0"/>
                  <a:t>normal distribution</a:t>
                </a:r>
                <a:r>
                  <a:rPr lang="en-US" sz="2000" dirty="0"/>
                  <a:t> to approximate the binomial: </a:t>
                </a:r>
                <a14:m>
                  <m:oMath xmlns:m="http://schemas.openxmlformats.org/officeDocument/2006/math">
                    <m:r>
                      <a:rPr lang="en-US" sz="2000" b="0" i="1" smtClean="0">
                        <a:latin typeface="Cambria Math" panose="02040503050406030204" pitchFamily="18" charset="0"/>
                      </a:rPr>
                      <m:t>𝑋</m:t>
                    </m:r>
                    <m:r>
                      <a:rPr lang="en-US" sz="2000" b="0" i="1" smtClean="0">
                        <a:latin typeface="Cambria Math" panose="02040503050406030204" pitchFamily="18" charset="0"/>
                      </a:rPr>
                      <m:t> ~ </m:t>
                    </m:r>
                    <m:r>
                      <a:rPr lang="en-US" sz="2000" i="1">
                        <a:latin typeface="Cambria Math" panose="02040503050406030204" pitchFamily="18" charset="0"/>
                      </a:rPr>
                      <m:t>𝑁</m:t>
                    </m:r>
                    <m:d>
                      <m:dPr>
                        <m:ctrlPr>
                          <a:rPr lang="en-US" sz="2000" i="1">
                            <a:latin typeface="Cambria Math" panose="02040503050406030204" pitchFamily="18" charset="0"/>
                          </a:rPr>
                        </m:ctrlPr>
                      </m:dPr>
                      <m:e>
                        <m:r>
                          <a:rPr lang="en-US" sz="2000" b="0" i="1" smtClean="0">
                            <a:latin typeface="Cambria Math" panose="02040503050406030204" pitchFamily="18" charset="0"/>
                          </a:rPr>
                          <m:t>𝑛𝑝</m:t>
                        </m:r>
                        <m:r>
                          <a:rPr lang="en-US" sz="2000" i="1">
                            <a:latin typeface="Cambria Math" panose="02040503050406030204" pitchFamily="18" charset="0"/>
                          </a:rPr>
                          <m:t>, </m:t>
                        </m:r>
                        <m:rad>
                          <m:radPr>
                            <m:degHide m:val="on"/>
                            <m:ctrlPr>
                              <a:rPr lang="en-US" sz="2000" i="1" smtClean="0">
                                <a:latin typeface="Cambria Math" panose="02040503050406030204" pitchFamily="18" charset="0"/>
                              </a:rPr>
                            </m:ctrlPr>
                          </m:radPr>
                          <m:deg/>
                          <m:e>
                            <m:r>
                              <a:rPr lang="en-US" sz="2000" b="0" i="1" smtClean="0">
                                <a:latin typeface="Cambria Math" panose="02040503050406030204" pitchFamily="18" charset="0"/>
                              </a:rPr>
                              <m:t>𝑛𝑝𝑞</m:t>
                            </m:r>
                          </m:e>
                        </m:rad>
                      </m:e>
                    </m:d>
                  </m:oMath>
                </a14:m>
                <a:endParaRPr lang="en-US" sz="2000" dirty="0"/>
              </a:p>
              <a:p>
                <a:r>
                  <a:rPr lang="en-US" sz="2000" dirty="0"/>
                  <a:t>If we divide the random variable, the mean, and the standard deviation by n, we get a normal distribution of proportions with p’, called the estimated proportion, as the random variable. (Recall that a proportion as the number of successes divided by n.)</a:t>
                </a:r>
              </a:p>
              <a:p>
                <a14:m>
                  <m:oMath xmlns:m="http://schemas.openxmlformats.org/officeDocument/2006/math">
                    <m:f>
                      <m:fPr>
                        <m:ctrlPr>
                          <a:rPr lang="en-US" sz="2000" i="1" smtClean="0">
                            <a:latin typeface="Cambria Math" panose="02040503050406030204" pitchFamily="18" charset="0"/>
                          </a:rPr>
                        </m:ctrlPr>
                      </m:fPr>
                      <m:num>
                        <m:r>
                          <a:rPr lang="en-US" sz="2000" b="0" i="1" smtClean="0">
                            <a:latin typeface="Cambria Math" panose="02040503050406030204" pitchFamily="18" charset="0"/>
                          </a:rPr>
                          <m:t>𝑋</m:t>
                        </m:r>
                      </m:num>
                      <m:den>
                        <m:r>
                          <a:rPr lang="en-US" sz="2000" b="0" i="1" smtClean="0">
                            <a:latin typeface="Cambria Math" panose="02040503050406030204" pitchFamily="18" charset="0"/>
                          </a:rPr>
                          <m:t>𝑛</m:t>
                        </m:r>
                      </m:den>
                    </m:f>
                    <m:r>
                      <a:rPr lang="en-US" sz="2000" b="0" i="1" smtClean="0">
                        <a:latin typeface="Cambria Math" panose="02040503050406030204" pitchFamily="18" charset="0"/>
                      </a:rPr>
                      <m:t>=</m:t>
                    </m:r>
                    <m:sSup>
                      <m:sSupPr>
                        <m:ctrlPr>
                          <a:rPr lang="en-US" sz="2000" b="0" i="1" smtClean="0">
                            <a:latin typeface="Cambria Math" panose="02040503050406030204" pitchFamily="18" charset="0"/>
                          </a:rPr>
                        </m:ctrlPr>
                      </m:sSupPr>
                      <m:e>
                        <m:r>
                          <a:rPr lang="en-US" sz="2000" b="0" i="1" smtClean="0">
                            <a:latin typeface="Cambria Math" panose="02040503050406030204" pitchFamily="18" charset="0"/>
                          </a:rPr>
                          <m:t>𝑃</m:t>
                        </m:r>
                      </m:e>
                      <m:sup>
                        <m:r>
                          <a:rPr lang="en-US" sz="2000" b="0" i="1" smtClean="0">
                            <a:latin typeface="Cambria Math" panose="02040503050406030204" pitchFamily="18" charset="0"/>
                          </a:rPr>
                          <m:t>′</m:t>
                        </m:r>
                      </m:sup>
                    </m:sSup>
                    <m:r>
                      <a:rPr lang="en-US" sz="2000" b="0" i="1" smtClean="0">
                        <a:latin typeface="Cambria Math" panose="02040503050406030204" pitchFamily="18" charset="0"/>
                      </a:rPr>
                      <m:t>~ </m:t>
                    </m:r>
                    <m:r>
                      <a:rPr lang="en-US" sz="2000" b="0" i="1" smtClean="0">
                        <a:latin typeface="Cambria Math" panose="02040503050406030204" pitchFamily="18" charset="0"/>
                      </a:rPr>
                      <m:t>𝑁</m:t>
                    </m:r>
                    <m:d>
                      <m:dPr>
                        <m:ctrlPr>
                          <a:rPr lang="en-US" sz="2000" b="0" i="1" smtClean="0">
                            <a:latin typeface="Cambria Math" panose="02040503050406030204" pitchFamily="18" charset="0"/>
                          </a:rPr>
                        </m:ctrlPr>
                      </m:dPr>
                      <m:e>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𝑛𝑝</m:t>
                            </m:r>
                          </m:num>
                          <m:den>
                            <m:r>
                              <a:rPr lang="en-US" sz="2000" b="0" i="1" smtClean="0">
                                <a:latin typeface="Cambria Math" panose="02040503050406030204" pitchFamily="18" charset="0"/>
                              </a:rPr>
                              <m:t>𝑛</m:t>
                            </m:r>
                          </m:den>
                        </m:f>
                        <m:r>
                          <a:rPr lang="en-US" sz="2000" b="0" i="1" smtClean="0">
                            <a:latin typeface="Cambria Math" panose="02040503050406030204" pitchFamily="18" charset="0"/>
                          </a:rPr>
                          <m:t>, </m:t>
                        </m:r>
                        <m:f>
                          <m:fPr>
                            <m:ctrlPr>
                              <a:rPr lang="en-US" sz="2000" b="0" i="1" smtClean="0">
                                <a:latin typeface="Cambria Math" panose="02040503050406030204" pitchFamily="18" charset="0"/>
                              </a:rPr>
                            </m:ctrlPr>
                          </m:fPr>
                          <m:num>
                            <m:rad>
                              <m:radPr>
                                <m:degHide m:val="on"/>
                                <m:ctrlPr>
                                  <a:rPr lang="en-US" sz="2000" b="0" i="1" smtClean="0">
                                    <a:latin typeface="Cambria Math" panose="02040503050406030204" pitchFamily="18" charset="0"/>
                                  </a:rPr>
                                </m:ctrlPr>
                              </m:radPr>
                              <m:deg/>
                              <m:e>
                                <m:r>
                                  <a:rPr lang="en-US" sz="2000" b="0" i="1" smtClean="0">
                                    <a:latin typeface="Cambria Math" panose="02040503050406030204" pitchFamily="18" charset="0"/>
                                  </a:rPr>
                                  <m:t>𝑛𝑝𝑞</m:t>
                                </m:r>
                              </m:e>
                            </m:rad>
                          </m:num>
                          <m:den>
                            <m:r>
                              <a:rPr lang="en-US" sz="2000" b="0" i="1" smtClean="0">
                                <a:latin typeface="Cambria Math" panose="02040503050406030204" pitchFamily="18" charset="0"/>
                              </a:rPr>
                              <m:t>𝑛</m:t>
                            </m:r>
                          </m:den>
                        </m:f>
                      </m:e>
                    </m:d>
                  </m:oMath>
                </a14:m>
                <a:endParaRPr lang="en-US" sz="2000" dirty="0"/>
              </a:p>
              <a:p>
                <a:r>
                  <a:rPr lang="en-US" sz="2000" i="1" dirty="0"/>
                  <a:t>Below is the algebraic simplified form</a:t>
                </a:r>
              </a:p>
              <a:p>
                <a:r>
                  <a:rPr lang="en-US" sz="2000" b="1" dirty="0"/>
                  <a:t>P′ follows a normal distribution for proportions:  </a:t>
                </a:r>
                <a14:m>
                  <m:oMath xmlns:m="http://schemas.openxmlformats.org/officeDocument/2006/math">
                    <m:f>
                      <m:fPr>
                        <m:ctrlPr>
                          <a:rPr lang="en-US" sz="2000" i="1">
                            <a:latin typeface="Cambria Math" panose="02040503050406030204" pitchFamily="18" charset="0"/>
                          </a:rPr>
                        </m:ctrlPr>
                      </m:fPr>
                      <m:num>
                        <m:r>
                          <a:rPr lang="en-US" sz="2000" i="1">
                            <a:latin typeface="Cambria Math" panose="02040503050406030204" pitchFamily="18" charset="0"/>
                          </a:rPr>
                          <m:t>𝑋</m:t>
                        </m:r>
                      </m:num>
                      <m:den>
                        <m:r>
                          <a:rPr lang="en-US" sz="2000" i="1">
                            <a:latin typeface="Cambria Math" panose="02040503050406030204" pitchFamily="18" charset="0"/>
                          </a:rPr>
                          <m:t>𝑛</m:t>
                        </m:r>
                      </m:den>
                    </m:f>
                    <m:r>
                      <a:rPr lang="en-US" sz="2000" i="1">
                        <a:latin typeface="Cambria Math" panose="02040503050406030204" pitchFamily="18" charset="0"/>
                      </a:rPr>
                      <m:t>=</m:t>
                    </m:r>
                    <m:sSup>
                      <m:sSupPr>
                        <m:ctrlPr>
                          <a:rPr lang="en-US" sz="2000" i="1">
                            <a:latin typeface="Cambria Math" panose="02040503050406030204" pitchFamily="18" charset="0"/>
                          </a:rPr>
                        </m:ctrlPr>
                      </m:sSupPr>
                      <m:e>
                        <m:r>
                          <a:rPr lang="en-US" sz="2000" i="1">
                            <a:latin typeface="Cambria Math" panose="02040503050406030204" pitchFamily="18" charset="0"/>
                          </a:rPr>
                          <m:t>𝑃</m:t>
                        </m:r>
                      </m:e>
                      <m:sup>
                        <m:r>
                          <a:rPr lang="en-US" sz="2000" i="1">
                            <a:latin typeface="Cambria Math" panose="02040503050406030204" pitchFamily="18" charset="0"/>
                          </a:rPr>
                          <m:t>′</m:t>
                        </m:r>
                      </m:sup>
                    </m:sSup>
                    <m:r>
                      <a:rPr lang="en-US" sz="2000" i="1">
                        <a:latin typeface="Cambria Math" panose="02040503050406030204" pitchFamily="18" charset="0"/>
                      </a:rPr>
                      <m:t>~ </m:t>
                    </m:r>
                    <m:r>
                      <a:rPr lang="en-US" sz="2000" i="1">
                        <a:latin typeface="Cambria Math" panose="02040503050406030204" pitchFamily="18" charset="0"/>
                      </a:rPr>
                      <m:t>𝑁</m:t>
                    </m:r>
                    <m:d>
                      <m:dPr>
                        <m:ctrlPr>
                          <a:rPr lang="en-US" sz="2000" i="1">
                            <a:latin typeface="Cambria Math" panose="02040503050406030204" pitchFamily="18" charset="0"/>
                          </a:rPr>
                        </m:ctrlPr>
                      </m:dPr>
                      <m:e>
                        <m:r>
                          <a:rPr lang="en-US" sz="2000" b="0" i="1" smtClean="0">
                            <a:latin typeface="Cambria Math" panose="02040503050406030204" pitchFamily="18" charset="0"/>
                          </a:rPr>
                          <m:t>𝑝</m:t>
                        </m:r>
                        <m:r>
                          <a:rPr lang="en-US" sz="2000" i="1">
                            <a:latin typeface="Cambria Math" panose="02040503050406030204" pitchFamily="18" charset="0"/>
                          </a:rPr>
                          <m:t>,</m:t>
                        </m:r>
                        <m:rad>
                          <m:radPr>
                            <m:degHide m:val="on"/>
                            <m:ctrlPr>
                              <a:rPr lang="en-US" sz="2000" i="1">
                                <a:latin typeface="Cambria Math" panose="02040503050406030204" pitchFamily="18" charset="0"/>
                              </a:rPr>
                            </m:ctrlPr>
                          </m:radPr>
                          <m:deg/>
                          <m:e>
                            <m:f>
                              <m:fPr>
                                <m:ctrlPr>
                                  <a:rPr lang="en-US" sz="2000" i="1" smtClean="0">
                                    <a:latin typeface="Cambria Math" panose="02040503050406030204" pitchFamily="18" charset="0"/>
                                  </a:rPr>
                                </m:ctrlPr>
                              </m:fPr>
                              <m:num>
                                <m:r>
                                  <a:rPr lang="en-US" sz="2000" b="0" i="1" smtClean="0">
                                    <a:latin typeface="Cambria Math" panose="02040503050406030204" pitchFamily="18" charset="0"/>
                                  </a:rPr>
                                  <m:t>𝑝𝑞</m:t>
                                </m:r>
                              </m:num>
                              <m:den>
                                <m:r>
                                  <a:rPr lang="en-US" sz="2000" b="0" i="1" smtClean="0">
                                    <a:latin typeface="Cambria Math" panose="02040503050406030204" pitchFamily="18" charset="0"/>
                                  </a:rPr>
                                  <m:t>𝑛</m:t>
                                </m:r>
                              </m:den>
                            </m:f>
                          </m:e>
                        </m:rad>
                      </m:e>
                    </m:d>
                  </m:oMath>
                </a14:m>
                <a:endParaRPr lang="en-US" sz="2000" dirty="0"/>
              </a:p>
            </p:txBody>
          </p:sp>
        </mc:Choice>
        <mc:Fallback>
          <p:sp>
            <p:nvSpPr>
              <p:cNvPr id="3" name="Content Placeholder 2">
                <a:extLst>
                  <a:ext uri="{FF2B5EF4-FFF2-40B4-BE49-F238E27FC236}">
                    <a16:creationId xmlns:a16="http://schemas.microsoft.com/office/drawing/2014/main" id="{755893B3-5636-7512-39F0-1FA3F9E130E9}"/>
                  </a:ext>
                </a:extLst>
              </p:cNvPr>
              <p:cNvSpPr>
                <a:spLocks noGrp="1" noRot="1" noChangeAspect="1" noMove="1" noResize="1" noEditPoints="1" noAdjustHandles="1" noChangeArrowheads="1" noChangeShapeType="1" noTextEdit="1"/>
              </p:cNvSpPr>
              <p:nvPr>
                <p:ph idx="1"/>
              </p:nvPr>
            </p:nvSpPr>
            <p:spPr>
              <a:blipFill>
                <a:blip r:embed="rId2"/>
                <a:stretch>
                  <a:fillRect l="-545" t="-972" r="-1939"/>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C5D4C0A5-B8DD-DBC3-42CF-0EED48D83294}"/>
              </a:ext>
            </a:extLst>
          </p:cNvPr>
          <p:cNvSpPr>
            <a:spLocks noGrp="1"/>
          </p:cNvSpPr>
          <p:nvPr>
            <p:ph type="sldNum" sz="quarter" idx="12"/>
          </p:nvPr>
        </p:nvSpPr>
        <p:spPr/>
        <p:txBody>
          <a:bodyPr/>
          <a:lstStyle/>
          <a:p>
            <a:fld id="{3A98EE3D-8CD1-4C3F-BD1C-C98C9596463C}" type="slidenum">
              <a:rPr lang="en-US" smtClean="0"/>
              <a:t>46</a:t>
            </a:fld>
            <a:endParaRPr lang="en-US" dirty="0"/>
          </a:p>
        </p:txBody>
      </p:sp>
    </p:spTree>
    <p:extLst>
      <p:ext uri="{BB962C8B-B14F-4D97-AF65-F5344CB8AC3E}">
        <p14:creationId xmlns:p14="http://schemas.microsoft.com/office/powerpoint/2010/main" val="23783041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1DAFDF-4093-7E43-8230-F7183D74C8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615249-D2AD-1BFF-5EC8-AD4A1219418C}"/>
              </a:ext>
            </a:extLst>
          </p:cNvPr>
          <p:cNvSpPr>
            <a:spLocks noGrp="1"/>
          </p:cNvSpPr>
          <p:nvPr>
            <p:ph type="title"/>
          </p:nvPr>
        </p:nvSpPr>
        <p:spPr/>
        <p:txBody>
          <a:bodyPr>
            <a:normAutofit/>
          </a:bodyPr>
          <a:lstStyle/>
          <a:p>
            <a:r>
              <a:rPr lang="en-US" dirty="0"/>
              <a:t>Some Quick Notes on Differences</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DEA3B4C3-C643-BDCC-FB16-8F247F4DBD36}"/>
                  </a:ext>
                </a:extLst>
              </p:cNvPr>
              <p:cNvSpPr>
                <a:spLocks noGrp="1"/>
              </p:cNvSpPr>
              <p:nvPr>
                <p:ph idx="1"/>
              </p:nvPr>
            </p:nvSpPr>
            <p:spPr/>
            <p:txBody>
              <a:bodyPr>
                <a:normAutofit/>
              </a:bodyPr>
              <a:lstStyle/>
              <a:p>
                <a:pPr>
                  <a:buFont typeface="Arial" panose="020B0604020202020204" pitchFamily="34" charset="0"/>
                  <a:buChar char="•"/>
                </a:pPr>
                <a:r>
                  <a:rPr lang="en-US" sz="2000" dirty="0"/>
                  <a:t>Instead of using a sample mean (</a:t>
                </a:r>
                <a14:m>
                  <m:oMath xmlns:m="http://schemas.openxmlformats.org/officeDocument/2006/math">
                    <m:acc>
                      <m:accPr>
                        <m:chr m:val="̅"/>
                        <m:ctrlPr>
                          <a:rPr lang="en-US" sz="2000" i="1" smtClean="0">
                            <a:latin typeface="Cambria Math" panose="02040503050406030204" pitchFamily="18" charset="0"/>
                          </a:rPr>
                        </m:ctrlPr>
                      </m:accPr>
                      <m:e>
                        <m:r>
                          <a:rPr lang="en-US" sz="2000" b="0" i="1" smtClean="0">
                            <a:latin typeface="Cambria Math" panose="02040503050406030204" pitchFamily="18" charset="0"/>
                          </a:rPr>
                          <m:t>𝑥</m:t>
                        </m:r>
                      </m:e>
                    </m:acc>
                    <m:r>
                      <a:rPr lang="en-US" sz="2000" b="0" i="1" smtClean="0">
                        <a:latin typeface="Cambria Math" panose="02040503050406030204" pitchFamily="18" charset="0"/>
                      </a:rPr>
                      <m:t>)</m:t>
                    </m:r>
                  </m:oMath>
                </a14:m>
                <a:r>
                  <a:rPr lang="en-US" sz="2000" dirty="0"/>
                  <a:t> as a point estimate</a:t>
                </a:r>
                <a14:m>
                  <m:oMath xmlns:m="http://schemas.openxmlformats.org/officeDocument/2006/math">
                    <m:r>
                      <a:rPr lang="en-US" sz="2000" b="0" i="1" smtClean="0">
                        <a:latin typeface="Cambria Math" panose="02040503050406030204" pitchFamily="18" charset="0"/>
                      </a:rPr>
                      <m:t>,</m:t>
                    </m:r>
                  </m:oMath>
                </a14:m>
                <a:r>
                  <a:rPr lang="en-US" dirty="0"/>
                  <a:t> we use a sample proportion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𝑝</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𝑛</m:t>
                    </m:r>
                    <m:r>
                      <a:rPr lang="en-US" b="0" i="1" smtClean="0">
                        <a:latin typeface="Cambria Math" panose="02040503050406030204" pitchFamily="18" charset="0"/>
                      </a:rPr>
                      <m:t>)</m:t>
                    </m:r>
                  </m:oMath>
                </a14:m>
                <a:r>
                  <a:rPr lang="en-US" dirty="0"/>
                  <a:t> for the point estimate </a:t>
                </a:r>
              </a:p>
              <a:p>
                <a:pPr>
                  <a:buFont typeface="Arial" panose="020B0604020202020204" pitchFamily="34" charset="0"/>
                  <a:buChar char="•"/>
                </a:pPr>
                <a:r>
                  <a:rPr lang="en-US" dirty="0"/>
                  <a:t>Instead of using the standard deviation </a:t>
                </a:r>
                <a14:m>
                  <m:oMath xmlns:m="http://schemas.openxmlformats.org/officeDocument/2006/math">
                    <m:r>
                      <a:rPr lang="en-US" b="0" i="1" smtClean="0">
                        <a:latin typeface="Cambria Math" panose="02040503050406030204" pitchFamily="18" charset="0"/>
                      </a:rPr>
                      <m:t>𝑠</m:t>
                    </m:r>
                  </m:oMath>
                </a14:m>
                <a:r>
                  <a:rPr lang="en-US" dirty="0"/>
                  <a:t> or </a:t>
                </a:r>
                <a14:m>
                  <m:oMath xmlns:m="http://schemas.openxmlformats.org/officeDocument/2006/math">
                    <m:r>
                      <a:rPr lang="en-US" b="0" i="1" smtClean="0">
                        <a:latin typeface="Cambria Math" panose="02040503050406030204" pitchFamily="18" charset="0"/>
                      </a:rPr>
                      <m:t>𝜎</m:t>
                    </m:r>
                    <m:r>
                      <a:rPr lang="en-US" b="0" i="1" smtClean="0">
                        <a:latin typeface="Cambria Math" panose="02040503050406030204" pitchFamily="18" charset="0"/>
                      </a:rPr>
                      <m:t>,</m:t>
                    </m:r>
                  </m:oMath>
                </a14:m>
                <a:r>
                  <a:rPr lang="en-US" dirty="0"/>
                  <a:t> we use the standard deviation formula we discussed in chapter 7 for proportions: </a:t>
                </a:r>
                <a14:m>
                  <m:oMath xmlns:m="http://schemas.openxmlformats.org/officeDocument/2006/math">
                    <m:rad>
                      <m:radPr>
                        <m:degHide m:val="on"/>
                        <m:ctrlPr>
                          <a:rPr lang="en-US" b="0" i="1" smtClean="0">
                            <a:latin typeface="Cambria Math" panose="02040503050406030204" pitchFamily="18" charset="0"/>
                          </a:rPr>
                        </m:ctrlPr>
                      </m:radPr>
                      <m:deg/>
                      <m:e>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r>
                                  <a:rPr lang="en-US" b="0" i="1" smtClean="0">
                                    <a:latin typeface="Cambria Math" panose="02040503050406030204" pitchFamily="18" charset="0"/>
                                  </a:rPr>
                                  <m:t>𝑝</m:t>
                                </m:r>
                              </m:e>
                              <m:sup>
                                <m:r>
                                  <a:rPr lang="en-US" b="0" i="1" smtClean="0">
                                    <a:latin typeface="Cambria Math" panose="02040503050406030204" pitchFamily="18" charset="0"/>
                                  </a:rPr>
                                  <m:t>′</m:t>
                                </m:r>
                              </m:sup>
                            </m:sSup>
                            <m:sSup>
                              <m:sSupPr>
                                <m:ctrlPr>
                                  <a:rPr lang="en-US" b="0" i="1" smtClean="0">
                                    <a:latin typeface="Cambria Math" panose="02040503050406030204" pitchFamily="18" charset="0"/>
                                  </a:rPr>
                                </m:ctrlPr>
                              </m:sSupPr>
                              <m:e>
                                <m:r>
                                  <a:rPr lang="en-US" b="0" i="1" smtClean="0">
                                    <a:latin typeface="Cambria Math" panose="02040503050406030204" pitchFamily="18" charset="0"/>
                                  </a:rPr>
                                  <m:t>𝑞</m:t>
                                </m:r>
                              </m:e>
                              <m:sup>
                                <m:r>
                                  <a:rPr lang="en-US" b="0" i="1" smtClean="0">
                                    <a:latin typeface="Cambria Math" panose="02040503050406030204" pitchFamily="18" charset="0"/>
                                  </a:rPr>
                                  <m:t>′</m:t>
                                </m:r>
                              </m:sup>
                            </m:sSup>
                          </m:num>
                          <m:den>
                            <m:r>
                              <a:rPr lang="en-US" b="0" i="1" smtClean="0">
                                <a:latin typeface="Cambria Math" panose="02040503050406030204" pitchFamily="18" charset="0"/>
                              </a:rPr>
                              <m:t>𝑛</m:t>
                            </m:r>
                          </m:den>
                        </m:f>
                      </m:e>
                    </m:rad>
                  </m:oMath>
                </a14:m>
                <a:endParaRPr lang="en-US" dirty="0"/>
              </a:p>
              <a:p>
                <a:pPr>
                  <a:buFont typeface="Arial" panose="020B0604020202020204" pitchFamily="34" charset="0"/>
                  <a:buChar char="•"/>
                </a:pPr>
                <a:r>
                  <a:rPr lang="en-US" dirty="0"/>
                  <a:t>When using a proportion, we never have to decide between the Normal Distribution versus Student’s t, we will always use the Normal Distribution (because the Normal Distribution approximates the Binomial Distribution)</a:t>
                </a:r>
              </a:p>
              <a:p>
                <a:pPr>
                  <a:buFont typeface="Arial" panose="020B0604020202020204" pitchFamily="34" charset="0"/>
                  <a:buChar char="•"/>
                </a:pPr>
                <a:endParaRPr lang="en-US" dirty="0"/>
              </a:p>
            </p:txBody>
          </p:sp>
        </mc:Choice>
        <mc:Fallback>
          <p:sp>
            <p:nvSpPr>
              <p:cNvPr id="3" name="Content Placeholder 2">
                <a:extLst>
                  <a:ext uri="{FF2B5EF4-FFF2-40B4-BE49-F238E27FC236}">
                    <a16:creationId xmlns:a16="http://schemas.microsoft.com/office/drawing/2014/main" id="{DEA3B4C3-C643-BDCC-FB16-8F247F4DBD36}"/>
                  </a:ext>
                </a:extLst>
              </p:cNvPr>
              <p:cNvSpPr>
                <a:spLocks noGrp="1" noRot="1" noChangeAspect="1" noMove="1" noResize="1" noEditPoints="1" noAdjustHandles="1" noChangeArrowheads="1" noChangeShapeType="1" noTextEdit="1"/>
              </p:cNvSpPr>
              <p:nvPr>
                <p:ph idx="1"/>
              </p:nvPr>
            </p:nvSpPr>
            <p:spPr>
              <a:blipFill>
                <a:blip r:embed="rId2"/>
                <a:stretch>
                  <a:fillRect l="-1455" t="-810"/>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C4BCD01F-B9FD-5A90-B3C8-86541ED0F1F6}"/>
              </a:ext>
            </a:extLst>
          </p:cNvPr>
          <p:cNvSpPr>
            <a:spLocks noGrp="1"/>
          </p:cNvSpPr>
          <p:nvPr>
            <p:ph type="sldNum" sz="quarter" idx="12"/>
          </p:nvPr>
        </p:nvSpPr>
        <p:spPr/>
        <p:txBody>
          <a:bodyPr/>
          <a:lstStyle/>
          <a:p>
            <a:fld id="{3A98EE3D-8CD1-4C3F-BD1C-C98C9596463C}" type="slidenum">
              <a:rPr lang="en-US" smtClean="0"/>
              <a:t>47</a:t>
            </a:fld>
            <a:endParaRPr lang="en-US" dirty="0"/>
          </a:p>
        </p:txBody>
      </p:sp>
    </p:spTree>
    <p:extLst>
      <p:ext uri="{BB962C8B-B14F-4D97-AF65-F5344CB8AC3E}">
        <p14:creationId xmlns:p14="http://schemas.microsoft.com/office/powerpoint/2010/main" val="86728632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A0B547-AF85-01AE-242C-EDDCF060F222}"/>
              </a:ext>
            </a:extLst>
          </p:cNvPr>
          <p:cNvSpPr>
            <a:spLocks noGrp="1"/>
          </p:cNvSpPr>
          <p:nvPr>
            <p:ph type="title"/>
          </p:nvPr>
        </p:nvSpPr>
        <p:spPr/>
        <p:txBody>
          <a:bodyPr/>
          <a:lstStyle/>
          <a:p>
            <a:r>
              <a:rPr lang="en-US" dirty="0"/>
              <a:t>Confidence Intervals for Proportions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C08A992-E69C-AC48-BF97-6B6F21C2D5ED}"/>
                  </a:ext>
                </a:extLst>
              </p:cNvPr>
              <p:cNvSpPr>
                <a:spLocks noGrp="1"/>
              </p:cNvSpPr>
              <p:nvPr>
                <p:ph idx="1"/>
              </p:nvPr>
            </p:nvSpPr>
            <p:spPr/>
            <p:txBody>
              <a:bodyPr>
                <a:normAutofit lnSpcReduction="10000"/>
              </a:bodyPr>
              <a:lstStyle/>
              <a:p>
                <a:pPr>
                  <a:buFont typeface="Arial" panose="020B0604020202020204" pitchFamily="34" charset="0"/>
                  <a:buChar char="•"/>
                </a:pPr>
                <a:r>
                  <a:rPr lang="en-US" sz="2000" dirty="0"/>
                  <a:t>The confidence interval has the form (p′ – EBP, p′ + EBP). EBP is error bound for the proportion.</a:t>
                </a:r>
                <a:br>
                  <a:rPr lang="en-US" sz="2000" dirty="0"/>
                </a:br>
                <a:r>
                  <a:rPr lang="en-US" sz="2000" dirty="0"/>
                  <a:t>p′ = x/n</a:t>
                </a:r>
                <a:br>
                  <a:rPr lang="en-US" sz="2000" dirty="0"/>
                </a:br>
                <a:r>
                  <a:rPr lang="en-US" sz="2000" dirty="0"/>
                  <a:t>p′ = the </a:t>
                </a:r>
                <a:r>
                  <a:rPr lang="en-US" sz="2000" b="1" dirty="0"/>
                  <a:t>estimated proportion</a:t>
                </a:r>
                <a:r>
                  <a:rPr lang="en-US" sz="2000" dirty="0"/>
                  <a:t> of successes (p′ is a </a:t>
                </a:r>
                <a:r>
                  <a:rPr lang="en-US" sz="2000" b="1" dirty="0"/>
                  <a:t>point estimate</a:t>
                </a:r>
                <a:r>
                  <a:rPr lang="en-US" sz="2000" dirty="0"/>
                  <a:t> for p, the true proportion.)</a:t>
                </a:r>
                <a:br>
                  <a:rPr lang="en-US" sz="2000" dirty="0"/>
                </a:br>
                <a:r>
                  <a:rPr lang="en-US" sz="2000" dirty="0"/>
                  <a:t>x = the </a:t>
                </a:r>
                <a:r>
                  <a:rPr lang="en-US" sz="2000" b="1" dirty="0"/>
                  <a:t>number</a:t>
                </a:r>
                <a:r>
                  <a:rPr lang="en-US" sz="2000" dirty="0"/>
                  <a:t> of successes</a:t>
                </a:r>
                <a:br>
                  <a:rPr lang="en-US" sz="2000" dirty="0"/>
                </a:br>
                <a:r>
                  <a:rPr lang="en-US" sz="2000" dirty="0"/>
                  <a:t>n = the size of the sample</a:t>
                </a:r>
              </a:p>
              <a:p>
                <a:pPr>
                  <a:buFont typeface="Arial" panose="020B0604020202020204" pitchFamily="34" charset="0"/>
                  <a:buChar char="•"/>
                </a:pPr>
                <a:r>
                  <a:rPr lang="en-US" sz="2000" b="1" dirty="0"/>
                  <a:t>The error bound for a proportion is </a:t>
                </a:r>
              </a:p>
              <a:p>
                <a:pPr marL="0" indent="0" algn="ctr">
                  <a:buNone/>
                </a:pPr>
                <a14:m>
                  <m:oMath xmlns:m="http://schemas.openxmlformats.org/officeDocument/2006/math">
                    <m:r>
                      <a:rPr lang="en-US" b="0" i="1" smtClean="0">
                        <a:latin typeface="Cambria Math" panose="02040503050406030204" pitchFamily="18" charset="0"/>
                      </a:rPr>
                      <m:t>𝐸𝐵𝑃</m:t>
                    </m:r>
                    <m:r>
                      <a:rPr lang="en-US" i="1">
                        <a:latin typeface="Cambria Math" panose="02040503050406030204" pitchFamily="18" charset="0"/>
                      </a:rPr>
                      <m:t>=</m:t>
                    </m:r>
                    <m:d>
                      <m:dPr>
                        <m:ctrlPr>
                          <a:rPr lang="en-US" i="1" smtClean="0">
                            <a:latin typeface="Cambria Math" panose="02040503050406030204" pitchFamily="18" charset="0"/>
                          </a:rPr>
                        </m:ctrlPr>
                      </m:dPr>
                      <m:e>
                        <m:sSub>
                          <m:sSubPr>
                            <m:ctrlPr>
                              <a:rPr lang="en-US" i="1" smtClean="0">
                                <a:latin typeface="Cambria Math" panose="02040503050406030204" pitchFamily="18" charset="0"/>
                              </a:rPr>
                            </m:ctrlPr>
                          </m:sSubPr>
                          <m:e>
                            <m:r>
                              <a:rPr lang="en-US" b="0" i="1" smtClean="0">
                                <a:latin typeface="Cambria Math" panose="02040503050406030204" pitchFamily="18" charset="0"/>
                              </a:rPr>
                              <m:t>𝑧</m:t>
                            </m:r>
                          </m:e>
                          <m:sub>
                            <m:r>
                              <a:rPr lang="en-US" i="1" smtClean="0">
                                <a:latin typeface="Cambria Math" panose="02040503050406030204" pitchFamily="18" charset="0"/>
                                <a:ea typeface="Cambria Math" panose="02040503050406030204" pitchFamily="18" charset="0"/>
                              </a:rPr>
                              <m:t>𝛼</m:t>
                            </m:r>
                            <m:r>
                              <a:rPr lang="en-US" b="0" i="1" smtClean="0">
                                <a:latin typeface="Cambria Math" panose="02040503050406030204" pitchFamily="18" charset="0"/>
                                <a:ea typeface="Cambria Math" panose="02040503050406030204" pitchFamily="18" charset="0"/>
                              </a:rPr>
                              <m:t>/2</m:t>
                            </m:r>
                          </m:sub>
                        </m:sSub>
                      </m:e>
                    </m:d>
                    <m:d>
                      <m:dPr>
                        <m:ctrlPr>
                          <a:rPr lang="en-US" i="1">
                            <a:latin typeface="Cambria Math" panose="02040503050406030204" pitchFamily="18" charset="0"/>
                          </a:rPr>
                        </m:ctrlPr>
                      </m:dPr>
                      <m:e>
                        <m:rad>
                          <m:radPr>
                            <m:degHide m:val="on"/>
                            <m:ctrlPr>
                              <a:rPr lang="en-US" b="0" i="1" smtClean="0">
                                <a:latin typeface="Cambria Math" panose="02040503050406030204" pitchFamily="18" charset="0"/>
                              </a:rPr>
                            </m:ctrlPr>
                          </m:radPr>
                          <m:deg/>
                          <m:e>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r>
                                      <a:rPr lang="en-US" b="0" i="1" smtClean="0">
                                        <a:latin typeface="Cambria Math" panose="02040503050406030204" pitchFamily="18" charset="0"/>
                                      </a:rPr>
                                      <m:t>𝑝</m:t>
                                    </m:r>
                                  </m:e>
                                  <m:sup>
                                    <m:r>
                                      <a:rPr lang="en-US" b="0" i="1" smtClean="0">
                                        <a:latin typeface="Cambria Math" panose="02040503050406030204" pitchFamily="18" charset="0"/>
                                      </a:rPr>
                                      <m:t>′</m:t>
                                    </m:r>
                                  </m:sup>
                                </m:sSup>
                                <m:sSup>
                                  <m:sSupPr>
                                    <m:ctrlPr>
                                      <a:rPr lang="en-US" b="0" i="1" smtClean="0">
                                        <a:latin typeface="Cambria Math" panose="02040503050406030204" pitchFamily="18" charset="0"/>
                                      </a:rPr>
                                    </m:ctrlPr>
                                  </m:sSupPr>
                                  <m:e>
                                    <m:r>
                                      <a:rPr lang="en-US" b="0" i="1" smtClean="0">
                                        <a:latin typeface="Cambria Math" panose="02040503050406030204" pitchFamily="18" charset="0"/>
                                      </a:rPr>
                                      <m:t>𝑞</m:t>
                                    </m:r>
                                  </m:e>
                                  <m:sup>
                                    <m:r>
                                      <a:rPr lang="en-US" b="0" i="1" smtClean="0">
                                        <a:latin typeface="Cambria Math" panose="02040503050406030204" pitchFamily="18" charset="0"/>
                                      </a:rPr>
                                      <m:t>′</m:t>
                                    </m:r>
                                  </m:sup>
                                </m:sSup>
                              </m:num>
                              <m:den>
                                <m:r>
                                  <a:rPr lang="en-US" b="0" i="1" smtClean="0">
                                    <a:latin typeface="Cambria Math" panose="02040503050406030204" pitchFamily="18" charset="0"/>
                                  </a:rPr>
                                  <m:t>𝑛</m:t>
                                </m:r>
                              </m:den>
                            </m:f>
                          </m:e>
                        </m:rad>
                      </m:e>
                    </m:d>
                  </m:oMath>
                </a14:m>
                <a:r>
                  <a:rPr lang="en-US" dirty="0"/>
                  <a:t> </a:t>
                </a:r>
              </a:p>
              <a:p>
                <a:pPr marL="0" indent="0" algn="ctr">
                  <a:buNone/>
                </a:pPr>
                <a:r>
                  <a:rPr lang="en-US" sz="2000" dirty="0"/>
                  <a:t>where q’ = 1 – p’</a:t>
                </a:r>
              </a:p>
              <a:p>
                <a:pPr>
                  <a:buFont typeface="Arial" panose="020B0604020202020204" pitchFamily="34" charset="0"/>
                  <a:buChar char="•"/>
                </a:pPr>
                <a:endParaRPr lang="en-US" dirty="0"/>
              </a:p>
            </p:txBody>
          </p:sp>
        </mc:Choice>
        <mc:Fallback xmlns="">
          <p:sp>
            <p:nvSpPr>
              <p:cNvPr id="3" name="Content Placeholder 2">
                <a:extLst>
                  <a:ext uri="{FF2B5EF4-FFF2-40B4-BE49-F238E27FC236}">
                    <a16:creationId xmlns:a16="http://schemas.microsoft.com/office/drawing/2014/main" id="{6C08A992-E69C-AC48-BF97-6B6F21C2D5ED}"/>
                  </a:ext>
                </a:extLst>
              </p:cNvPr>
              <p:cNvSpPr>
                <a:spLocks noGrp="1" noRot="1" noChangeAspect="1" noMove="1" noResize="1" noEditPoints="1" noAdjustHandles="1" noChangeArrowheads="1" noChangeShapeType="1" noTextEdit="1"/>
              </p:cNvSpPr>
              <p:nvPr>
                <p:ph idx="1"/>
              </p:nvPr>
            </p:nvSpPr>
            <p:spPr>
              <a:blipFill>
                <a:blip r:embed="rId2"/>
                <a:stretch>
                  <a:fillRect l="-1455" t="-972" b="-1783"/>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55208145-40C3-4394-8C01-4DF0437991C7}"/>
              </a:ext>
            </a:extLst>
          </p:cNvPr>
          <p:cNvSpPr>
            <a:spLocks noGrp="1"/>
          </p:cNvSpPr>
          <p:nvPr>
            <p:ph type="sldNum" sz="quarter" idx="12"/>
          </p:nvPr>
        </p:nvSpPr>
        <p:spPr/>
        <p:txBody>
          <a:bodyPr/>
          <a:lstStyle/>
          <a:p>
            <a:fld id="{3A98EE3D-8CD1-4C3F-BD1C-C98C9596463C}" type="slidenum">
              <a:rPr lang="en-US" smtClean="0"/>
              <a:t>48</a:t>
            </a:fld>
            <a:endParaRPr lang="en-US" dirty="0"/>
          </a:p>
        </p:txBody>
      </p:sp>
    </p:spTree>
    <p:extLst>
      <p:ext uri="{BB962C8B-B14F-4D97-AF65-F5344CB8AC3E}">
        <p14:creationId xmlns:p14="http://schemas.microsoft.com/office/powerpoint/2010/main" val="12084389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825CED-CE45-7FBA-F7B6-E208D0F39195}"/>
              </a:ext>
            </a:extLst>
          </p:cNvPr>
          <p:cNvSpPr>
            <a:spLocks noGrp="1"/>
          </p:cNvSpPr>
          <p:nvPr>
            <p:ph type="title"/>
          </p:nvPr>
        </p:nvSpPr>
        <p:spPr/>
        <p:txBody>
          <a:bodyPr/>
          <a:lstStyle/>
          <a:p>
            <a:r>
              <a:rPr lang="en-US" dirty="0"/>
              <a:t>Error Bound Formula and Standard Deviation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CBFF90C-27FC-5009-4EB2-9B52CB6A7366}"/>
                  </a:ext>
                </a:extLst>
              </p:cNvPr>
              <p:cNvSpPr>
                <a:spLocks noGrp="1"/>
              </p:cNvSpPr>
              <p:nvPr>
                <p:ph idx="1"/>
              </p:nvPr>
            </p:nvSpPr>
            <p:spPr/>
            <p:txBody>
              <a:bodyPr>
                <a:normAutofit fontScale="85000" lnSpcReduction="20000"/>
              </a:bodyPr>
              <a:lstStyle/>
              <a:p>
                <a:pPr>
                  <a:buFont typeface="Arial" panose="020B0604020202020204" pitchFamily="34" charset="0"/>
                  <a:buChar char="•"/>
                </a:pPr>
                <a:r>
                  <a:rPr lang="en-US" sz="2000" dirty="0"/>
                  <a:t>This formula is similar to the error bound formula for a mean, except that the "appropriate standard deviation" is different. For a mean, when the population standard deviation is known, the appropriate standard deviation that we use is</a:t>
                </a:r>
              </a:p>
              <a:p>
                <a:pPr>
                  <a:buFont typeface="Arial" panose="020B0604020202020204" pitchFamily="34" charset="0"/>
                  <a:buChar char="•"/>
                </a:pPr>
                <a:r>
                  <a:rPr lang="en-US" sz="2000" dirty="0"/>
                  <a:t>For a proportion, the appropriate standard deviation is </a:t>
                </a:r>
                <a14:m>
                  <m:oMath xmlns:m="http://schemas.openxmlformats.org/officeDocument/2006/math">
                    <m:rad>
                      <m:radPr>
                        <m:degHide m:val="on"/>
                        <m:ctrlPr>
                          <a:rPr lang="en-US" sz="2000" i="1">
                            <a:latin typeface="Cambria Math" panose="02040503050406030204" pitchFamily="18" charset="0"/>
                          </a:rPr>
                        </m:ctrlPr>
                      </m:radPr>
                      <m:deg/>
                      <m:e>
                        <m:f>
                          <m:fPr>
                            <m:ctrlPr>
                              <a:rPr lang="en-US" sz="2000" i="1">
                                <a:latin typeface="Cambria Math" panose="02040503050406030204" pitchFamily="18" charset="0"/>
                              </a:rPr>
                            </m:ctrlPr>
                          </m:fPr>
                          <m:num>
                            <m:r>
                              <a:rPr lang="en-US" sz="2000" i="1">
                                <a:latin typeface="Cambria Math" panose="02040503050406030204" pitchFamily="18" charset="0"/>
                              </a:rPr>
                              <m:t>𝑝𝑞</m:t>
                            </m:r>
                          </m:num>
                          <m:den>
                            <m:r>
                              <a:rPr lang="en-US" sz="2000" i="1">
                                <a:latin typeface="Cambria Math" panose="02040503050406030204" pitchFamily="18" charset="0"/>
                              </a:rPr>
                              <m:t>𝑛</m:t>
                            </m:r>
                          </m:den>
                        </m:f>
                      </m:e>
                    </m:rad>
                    <m:r>
                      <a:rPr lang="en-US" sz="2000" i="1">
                        <a:latin typeface="Cambria Math" panose="02040503050406030204" pitchFamily="18" charset="0"/>
                      </a:rPr>
                      <m:t> </m:t>
                    </m:r>
                  </m:oMath>
                </a14:m>
                <a:r>
                  <a:rPr lang="en-US" sz="2000" dirty="0"/>
                  <a:t>. However, in the error bound formula, we use </a:t>
                </a:r>
                <a14:m>
                  <m:oMath xmlns:m="http://schemas.openxmlformats.org/officeDocument/2006/math">
                    <m:rad>
                      <m:radPr>
                        <m:degHide m:val="on"/>
                        <m:ctrlPr>
                          <a:rPr lang="en-US" sz="2000" i="1">
                            <a:latin typeface="Cambria Math" panose="02040503050406030204" pitchFamily="18" charset="0"/>
                          </a:rPr>
                        </m:ctrlPr>
                      </m:radPr>
                      <m:deg/>
                      <m:e>
                        <m:f>
                          <m:fPr>
                            <m:ctrlPr>
                              <a:rPr lang="en-US" sz="2000" i="1">
                                <a:latin typeface="Cambria Math" panose="02040503050406030204" pitchFamily="18" charset="0"/>
                              </a:rPr>
                            </m:ctrlPr>
                          </m:fPr>
                          <m:num>
                            <m:r>
                              <a:rPr lang="en-US" sz="2000" i="1">
                                <a:latin typeface="Cambria Math" panose="02040503050406030204" pitchFamily="18" charset="0"/>
                              </a:rPr>
                              <m:t>𝑝</m:t>
                            </m:r>
                            <m:r>
                              <a:rPr lang="en-US" sz="2000" b="0" i="1" smtClean="0">
                                <a:latin typeface="Cambria Math" panose="02040503050406030204" pitchFamily="18" charset="0"/>
                              </a:rPr>
                              <m:t>′</m:t>
                            </m:r>
                            <m:r>
                              <a:rPr lang="en-US" sz="2000" i="1">
                                <a:latin typeface="Cambria Math" panose="02040503050406030204" pitchFamily="18" charset="0"/>
                              </a:rPr>
                              <m:t>𝑞</m:t>
                            </m:r>
                            <m:r>
                              <a:rPr lang="en-US" sz="2000" b="0" i="1" smtClean="0">
                                <a:latin typeface="Cambria Math" panose="02040503050406030204" pitchFamily="18" charset="0"/>
                              </a:rPr>
                              <m:t>′</m:t>
                            </m:r>
                          </m:num>
                          <m:den>
                            <m:r>
                              <a:rPr lang="en-US" sz="2000" i="1">
                                <a:latin typeface="Cambria Math" panose="02040503050406030204" pitchFamily="18" charset="0"/>
                              </a:rPr>
                              <m:t>𝑛</m:t>
                            </m:r>
                          </m:den>
                        </m:f>
                      </m:e>
                    </m:rad>
                    <m:r>
                      <a:rPr lang="en-US" sz="2000" i="1">
                        <a:latin typeface="Cambria Math" panose="02040503050406030204" pitchFamily="18" charset="0"/>
                      </a:rPr>
                      <m:t> </m:t>
                    </m:r>
                  </m:oMath>
                </a14:m>
                <a:r>
                  <a:rPr lang="en-US" sz="2000" dirty="0"/>
                  <a:t> as the standard deviation, instead of </a:t>
                </a:r>
                <a14:m>
                  <m:oMath xmlns:m="http://schemas.openxmlformats.org/officeDocument/2006/math">
                    <m:rad>
                      <m:radPr>
                        <m:degHide m:val="on"/>
                        <m:ctrlPr>
                          <a:rPr lang="en-US" sz="2000" i="1">
                            <a:latin typeface="Cambria Math" panose="02040503050406030204" pitchFamily="18" charset="0"/>
                          </a:rPr>
                        </m:ctrlPr>
                      </m:radPr>
                      <m:deg/>
                      <m:e>
                        <m:f>
                          <m:fPr>
                            <m:ctrlPr>
                              <a:rPr lang="en-US" sz="2000" i="1">
                                <a:latin typeface="Cambria Math" panose="02040503050406030204" pitchFamily="18" charset="0"/>
                              </a:rPr>
                            </m:ctrlPr>
                          </m:fPr>
                          <m:num>
                            <m:r>
                              <a:rPr lang="en-US" sz="2000" i="1">
                                <a:latin typeface="Cambria Math" panose="02040503050406030204" pitchFamily="18" charset="0"/>
                              </a:rPr>
                              <m:t>𝑝𝑞</m:t>
                            </m:r>
                          </m:num>
                          <m:den>
                            <m:r>
                              <a:rPr lang="en-US" sz="2000" i="1">
                                <a:latin typeface="Cambria Math" panose="02040503050406030204" pitchFamily="18" charset="0"/>
                              </a:rPr>
                              <m:t>𝑛</m:t>
                            </m:r>
                          </m:den>
                        </m:f>
                      </m:e>
                    </m:rad>
                  </m:oMath>
                </a14:m>
                <a:endParaRPr lang="en-US" sz="2000" dirty="0"/>
              </a:p>
              <a:p>
                <a:pPr>
                  <a:buFont typeface="Arial" panose="020B0604020202020204" pitchFamily="34" charset="0"/>
                  <a:buChar char="•"/>
                </a:pPr>
                <a:r>
                  <a:rPr lang="en-US" sz="2000" dirty="0"/>
                  <a:t>In the error bound formula, the </a:t>
                </a:r>
                <a:r>
                  <a:rPr lang="en-US" sz="2000" b="1" dirty="0"/>
                  <a:t>sample proportions p′ and q′ are estimates of the unknown population proportions p and q</a:t>
                </a:r>
                <a:r>
                  <a:rPr lang="en-US" sz="2000" dirty="0"/>
                  <a:t>. The estimated proportions p′ and q′ are used because p and q are not known. The sample proportions p′ and q′ are calculated from the data: p′ is the estimated proportion of successes, and q′ is the estimated proportion of failures.</a:t>
                </a:r>
              </a:p>
              <a:p>
                <a:pPr>
                  <a:buFont typeface="Arial" panose="020B0604020202020204" pitchFamily="34" charset="0"/>
                  <a:buChar char="•"/>
                </a:pPr>
                <a:r>
                  <a:rPr lang="en-US" sz="2000" b="1" dirty="0"/>
                  <a:t>The confidence interval can be used only if the number of successes np′ and the number of failures nq′ are both greater than five.</a:t>
                </a:r>
                <a:endParaRPr lang="en-US" sz="2000" dirty="0"/>
              </a:p>
            </p:txBody>
          </p:sp>
        </mc:Choice>
        <mc:Fallback xmlns="">
          <p:sp>
            <p:nvSpPr>
              <p:cNvPr id="3" name="Content Placeholder 2">
                <a:extLst>
                  <a:ext uri="{FF2B5EF4-FFF2-40B4-BE49-F238E27FC236}">
                    <a16:creationId xmlns:a16="http://schemas.microsoft.com/office/drawing/2014/main" id="{ACBFF90C-27FC-5009-4EB2-9B52CB6A7366}"/>
                  </a:ext>
                </a:extLst>
              </p:cNvPr>
              <p:cNvSpPr>
                <a:spLocks noGrp="1" noRot="1" noChangeAspect="1" noMove="1" noResize="1" noEditPoints="1" noAdjustHandles="1" noChangeArrowheads="1" noChangeShapeType="1" noTextEdit="1"/>
              </p:cNvSpPr>
              <p:nvPr>
                <p:ph idx="1"/>
              </p:nvPr>
            </p:nvSpPr>
            <p:spPr>
              <a:blipFill>
                <a:blip r:embed="rId2"/>
                <a:stretch>
                  <a:fillRect l="-1212" t="-1297" r="-1697"/>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20598050-3D31-CCC2-350A-92A887CD2C22}"/>
              </a:ext>
            </a:extLst>
          </p:cNvPr>
          <p:cNvSpPr>
            <a:spLocks noGrp="1"/>
          </p:cNvSpPr>
          <p:nvPr>
            <p:ph type="sldNum" sz="quarter" idx="12"/>
          </p:nvPr>
        </p:nvSpPr>
        <p:spPr/>
        <p:txBody>
          <a:bodyPr/>
          <a:lstStyle/>
          <a:p>
            <a:fld id="{3A98EE3D-8CD1-4C3F-BD1C-C98C9596463C}" type="slidenum">
              <a:rPr lang="en-US" smtClean="0"/>
              <a:t>49</a:t>
            </a:fld>
            <a:endParaRPr lang="en-US" dirty="0"/>
          </a:p>
        </p:txBody>
      </p:sp>
    </p:spTree>
    <p:extLst>
      <p:ext uri="{BB962C8B-B14F-4D97-AF65-F5344CB8AC3E}">
        <p14:creationId xmlns:p14="http://schemas.microsoft.com/office/powerpoint/2010/main" val="41318565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BD72F-5231-03C4-E494-0103051E5B72}"/>
              </a:ext>
            </a:extLst>
          </p:cNvPr>
          <p:cNvSpPr>
            <a:spLocks noGrp="1"/>
          </p:cNvSpPr>
          <p:nvPr>
            <p:ph type="title"/>
          </p:nvPr>
        </p:nvSpPr>
        <p:spPr/>
        <p:txBody>
          <a:bodyPr/>
          <a:lstStyle/>
          <a:p>
            <a:r>
              <a:rPr lang="en-US" dirty="0"/>
              <a:t>Introduction</a:t>
            </a:r>
          </a:p>
        </p:txBody>
      </p:sp>
      <p:sp>
        <p:nvSpPr>
          <p:cNvPr id="3" name="Content Placeholder 2">
            <a:extLst>
              <a:ext uri="{FF2B5EF4-FFF2-40B4-BE49-F238E27FC236}">
                <a16:creationId xmlns:a16="http://schemas.microsoft.com/office/drawing/2014/main" id="{43662A5B-D07D-CB74-06A7-7C33C28BD0A6}"/>
              </a:ext>
            </a:extLst>
          </p:cNvPr>
          <p:cNvSpPr>
            <a:spLocks noGrp="1"/>
          </p:cNvSpPr>
          <p:nvPr>
            <p:ph idx="1"/>
          </p:nvPr>
        </p:nvSpPr>
        <p:spPr/>
        <p:txBody>
          <a:bodyPr>
            <a:normAutofit/>
          </a:bodyPr>
          <a:lstStyle/>
          <a:p>
            <a:pPr>
              <a:buFont typeface="Arial" panose="020B0604020202020204" pitchFamily="34" charset="0"/>
              <a:buChar char="•"/>
            </a:pPr>
            <a:r>
              <a:rPr lang="en-US" sz="2000" dirty="0"/>
              <a:t>We use sample data to make generalizations about an unknown population. This part of statistics is called </a:t>
            </a:r>
            <a:r>
              <a:rPr lang="en-US" sz="2000" b="1" dirty="0"/>
              <a:t>inferential statistics</a:t>
            </a:r>
            <a:r>
              <a:rPr lang="en-US" sz="2000" dirty="0"/>
              <a:t>. </a:t>
            </a:r>
            <a:endParaRPr lang="en-US" sz="2000" b="1" dirty="0"/>
          </a:p>
          <a:p>
            <a:pPr>
              <a:buFont typeface="Arial" panose="020B0604020202020204" pitchFamily="34" charset="0"/>
              <a:buChar char="•"/>
            </a:pPr>
            <a:r>
              <a:rPr lang="en-US" sz="2000" b="1" dirty="0"/>
              <a:t>The sample data help us to make an estimate of a population parameter</a:t>
            </a:r>
            <a:r>
              <a:rPr lang="en-US" sz="2000" dirty="0"/>
              <a:t>. </a:t>
            </a:r>
          </a:p>
          <a:p>
            <a:pPr>
              <a:buFont typeface="Arial" panose="020B0604020202020204" pitchFamily="34" charset="0"/>
              <a:buChar char="•"/>
            </a:pPr>
            <a:r>
              <a:rPr lang="en-US" sz="2000" dirty="0"/>
              <a:t>Recall that often it is impossible to get an exact population parameter so we use a sample to estimate it</a:t>
            </a:r>
          </a:p>
          <a:p>
            <a:pPr lvl="1">
              <a:buFont typeface="Arial" panose="020B0604020202020204" pitchFamily="34" charset="0"/>
              <a:buChar char="•"/>
            </a:pPr>
            <a:r>
              <a:rPr lang="en-US" sz="1800" dirty="0"/>
              <a:t>Population parameter: the population mean height of all students at a college</a:t>
            </a:r>
          </a:p>
          <a:p>
            <a:pPr lvl="1">
              <a:buFont typeface="Arial" panose="020B0604020202020204" pitchFamily="34" charset="0"/>
              <a:buChar char="•"/>
            </a:pPr>
            <a:r>
              <a:rPr lang="en-US" sz="1800" dirty="0"/>
              <a:t>We use sample data to get a sample mean instead</a:t>
            </a:r>
          </a:p>
          <a:p>
            <a:pPr lvl="1">
              <a:buFont typeface="Arial" panose="020B0604020202020204" pitchFamily="34" charset="0"/>
              <a:buChar char="•"/>
            </a:pPr>
            <a:r>
              <a:rPr lang="en-US" sz="1800" dirty="0"/>
              <a:t>Every sample we take will be a little different – so what is the best way to handle that? </a:t>
            </a:r>
            <a:endParaRPr lang="en-US" sz="2000" dirty="0"/>
          </a:p>
          <a:p>
            <a:endParaRPr lang="en-US" dirty="0"/>
          </a:p>
        </p:txBody>
      </p:sp>
      <p:sp>
        <p:nvSpPr>
          <p:cNvPr id="4" name="Slide Number Placeholder 3">
            <a:extLst>
              <a:ext uri="{FF2B5EF4-FFF2-40B4-BE49-F238E27FC236}">
                <a16:creationId xmlns:a16="http://schemas.microsoft.com/office/drawing/2014/main" id="{91ABD8EB-709C-B616-4592-FAA5A5CFCA58}"/>
              </a:ext>
            </a:extLst>
          </p:cNvPr>
          <p:cNvSpPr>
            <a:spLocks noGrp="1"/>
          </p:cNvSpPr>
          <p:nvPr>
            <p:ph type="sldNum" sz="quarter" idx="12"/>
          </p:nvPr>
        </p:nvSpPr>
        <p:spPr/>
        <p:txBody>
          <a:bodyPr/>
          <a:lstStyle/>
          <a:p>
            <a:fld id="{3A98EE3D-8CD1-4C3F-BD1C-C98C9596463C}" type="slidenum">
              <a:rPr lang="en-US" smtClean="0"/>
              <a:t>5</a:t>
            </a:fld>
            <a:endParaRPr lang="en-US" dirty="0"/>
          </a:p>
        </p:txBody>
      </p:sp>
    </p:spTree>
    <p:extLst>
      <p:ext uri="{BB962C8B-B14F-4D97-AF65-F5344CB8AC3E}">
        <p14:creationId xmlns:p14="http://schemas.microsoft.com/office/powerpoint/2010/main" val="137158180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17A6D8-DB2C-2EA8-07AE-DB5C32B3D57B}"/>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ACE82E0F-F64C-7A7C-3815-E5713E9D7864}"/>
              </a:ext>
            </a:extLst>
          </p:cNvPr>
          <p:cNvSpPr>
            <a:spLocks noGrp="1"/>
          </p:cNvSpPr>
          <p:nvPr>
            <p:ph idx="1"/>
          </p:nvPr>
        </p:nvSpPr>
        <p:spPr/>
        <p:txBody>
          <a:bodyPr/>
          <a:lstStyle/>
          <a:p>
            <a:r>
              <a:rPr lang="en-US" sz="2000" dirty="0"/>
              <a:t>Suppose that a market research firm is hired to estimate the percent of adults living in a large city who have cell phones. Five hundred randomly selected adult residents in this city are surveyed to determine whether they have cell phones. Of the 500 people surveyed, 421 responded yes - they own cell phones. Using a 95% confidence level, compute a confidence interval estimate for the true proportion of adult residents of this city who have cell phones.</a:t>
            </a:r>
          </a:p>
          <a:p>
            <a:endParaRPr lang="en-US" dirty="0"/>
          </a:p>
        </p:txBody>
      </p:sp>
      <p:sp>
        <p:nvSpPr>
          <p:cNvPr id="4" name="Slide Number Placeholder 3">
            <a:extLst>
              <a:ext uri="{FF2B5EF4-FFF2-40B4-BE49-F238E27FC236}">
                <a16:creationId xmlns:a16="http://schemas.microsoft.com/office/drawing/2014/main" id="{4DE804F6-DEC1-607C-F641-4E7EE9543D09}"/>
              </a:ext>
            </a:extLst>
          </p:cNvPr>
          <p:cNvSpPr>
            <a:spLocks noGrp="1"/>
          </p:cNvSpPr>
          <p:nvPr>
            <p:ph type="sldNum" sz="quarter" idx="12"/>
          </p:nvPr>
        </p:nvSpPr>
        <p:spPr/>
        <p:txBody>
          <a:bodyPr/>
          <a:lstStyle/>
          <a:p>
            <a:fld id="{3A98EE3D-8CD1-4C3F-BD1C-C98C9596463C}" type="slidenum">
              <a:rPr lang="en-US" smtClean="0"/>
              <a:t>50</a:t>
            </a:fld>
            <a:endParaRPr lang="en-US" dirty="0"/>
          </a:p>
        </p:txBody>
      </p:sp>
    </p:spTree>
    <p:extLst>
      <p:ext uri="{BB962C8B-B14F-4D97-AF65-F5344CB8AC3E}">
        <p14:creationId xmlns:p14="http://schemas.microsoft.com/office/powerpoint/2010/main" val="35154017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A8CCD-E183-D785-B935-AE68F6A2A1D7}"/>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748082E-08F6-CE14-5E40-CBB42CCD2122}"/>
                  </a:ext>
                </a:extLst>
              </p:cNvPr>
              <p:cNvSpPr>
                <a:spLocks noGrp="1"/>
              </p:cNvSpPr>
              <p:nvPr>
                <p:ph idx="1"/>
              </p:nvPr>
            </p:nvSpPr>
            <p:spPr>
              <a:xfrm>
                <a:off x="1097280" y="2108201"/>
                <a:ext cx="10058400" cy="4050374"/>
              </a:xfrm>
            </p:spPr>
            <p:txBody>
              <a:bodyPr>
                <a:normAutofit fontScale="70000" lnSpcReduction="20000"/>
              </a:bodyPr>
              <a:lstStyle/>
              <a:p>
                <a:r>
                  <a:rPr lang="en-US" dirty="0"/>
                  <a:t>Let X = the number of people in the sample who have cell phones. X is binomial.  </a:t>
                </a:r>
                <a14:m>
                  <m:oMath xmlns:m="http://schemas.openxmlformats.org/officeDocument/2006/math">
                    <m:r>
                      <a:rPr lang="en-US" i="1" dirty="0" smtClean="0">
                        <a:latin typeface="Cambria Math" panose="02040503050406030204" pitchFamily="18" charset="0"/>
                      </a:rPr>
                      <m:t>𝑋</m:t>
                    </m:r>
                    <m:r>
                      <a:rPr lang="en-US" i="1" dirty="0" smtClean="0">
                        <a:latin typeface="Cambria Math" panose="02040503050406030204" pitchFamily="18" charset="0"/>
                      </a:rPr>
                      <m:t>~</m:t>
                    </m:r>
                    <m:r>
                      <a:rPr lang="en-US" i="1" dirty="0" smtClean="0">
                        <a:latin typeface="Cambria Math" panose="02040503050406030204" pitchFamily="18" charset="0"/>
                      </a:rPr>
                      <m:t>𝐵</m:t>
                    </m:r>
                    <m:r>
                      <a:rPr lang="en-US" i="1" dirty="0" smtClean="0">
                        <a:latin typeface="Cambria Math" panose="02040503050406030204" pitchFamily="18" charset="0"/>
                      </a:rPr>
                      <m:t>(500,</m:t>
                    </m:r>
                    <m:f>
                      <m:fPr>
                        <m:ctrlPr>
                          <a:rPr lang="en-US" b="0" i="1" dirty="0" smtClean="0">
                            <a:latin typeface="Cambria Math" panose="02040503050406030204" pitchFamily="18" charset="0"/>
                          </a:rPr>
                        </m:ctrlPr>
                      </m:fPr>
                      <m:num>
                        <m:r>
                          <a:rPr lang="en-US" b="0" i="1" dirty="0" smtClean="0">
                            <a:latin typeface="Cambria Math" panose="02040503050406030204" pitchFamily="18" charset="0"/>
                          </a:rPr>
                          <m:t>421</m:t>
                        </m:r>
                      </m:num>
                      <m:den>
                        <m:r>
                          <a:rPr lang="en-US" b="0" i="1" dirty="0" smtClean="0">
                            <a:latin typeface="Cambria Math" panose="02040503050406030204" pitchFamily="18" charset="0"/>
                          </a:rPr>
                          <m:t>500</m:t>
                        </m:r>
                      </m:den>
                    </m:f>
                    <m:r>
                      <a:rPr lang="en-US" i="1" dirty="0" smtClean="0">
                        <a:latin typeface="Cambria Math" panose="02040503050406030204" pitchFamily="18" charset="0"/>
                      </a:rPr>
                      <m:t>)</m:t>
                    </m:r>
                  </m:oMath>
                </a14:m>
                <a:endParaRPr lang="en-US" dirty="0"/>
              </a:p>
              <a:p>
                <a:r>
                  <a:rPr lang="en-US" dirty="0"/>
                  <a:t>To calculate the confidence interval, you must find  p′,  q′, and EBP.</a:t>
                </a:r>
              </a:p>
              <a:p>
                <a:r>
                  <a:rPr lang="en-US" dirty="0"/>
                  <a:t>n = 500, x = the number of successes = 421</a:t>
                </a:r>
              </a:p>
              <a:p>
                <a14:m>
                  <m:oMath xmlns:m="http://schemas.openxmlformats.org/officeDocument/2006/math">
                    <m:r>
                      <a:rPr lang="en-US" i="1" dirty="0" smtClean="0">
                        <a:latin typeface="Cambria Math" panose="02040503050406030204" pitchFamily="18" charset="0"/>
                      </a:rPr>
                      <m:t>𝑝</m:t>
                    </m:r>
                    <m:r>
                      <a:rPr lang="en-US" i="1" dirty="0"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𝑥</m:t>
                        </m:r>
                      </m:num>
                      <m:den>
                        <m:r>
                          <a:rPr lang="en-US" b="0" i="1" smtClean="0">
                            <a:latin typeface="Cambria Math" panose="02040503050406030204" pitchFamily="18" charset="0"/>
                          </a:rPr>
                          <m:t>𝑛</m:t>
                        </m:r>
                      </m:den>
                    </m:f>
                  </m:oMath>
                </a14:m>
                <a:r>
                  <a:rPr lang="en-US" dirty="0"/>
                  <a:t>=</a:t>
                </a:r>
                <a14:m>
                  <m:oMath xmlns:m="http://schemas.openxmlformats.org/officeDocument/2006/math">
                    <m:f>
                      <m:fPr>
                        <m:ctrlPr>
                          <a:rPr lang="en-US" b="0" i="1" dirty="0" smtClean="0">
                            <a:latin typeface="Cambria Math" panose="02040503050406030204" pitchFamily="18" charset="0"/>
                          </a:rPr>
                        </m:ctrlPr>
                      </m:fPr>
                      <m:num>
                        <m:r>
                          <a:rPr lang="en-US" i="1" dirty="0" smtClean="0">
                            <a:latin typeface="Cambria Math" panose="02040503050406030204" pitchFamily="18" charset="0"/>
                          </a:rPr>
                          <m:t>421</m:t>
                        </m:r>
                      </m:num>
                      <m:den>
                        <m:r>
                          <a:rPr lang="en-US" i="1" dirty="0" smtClean="0">
                            <a:latin typeface="Cambria Math" panose="02040503050406030204" pitchFamily="18" charset="0"/>
                          </a:rPr>
                          <m:t>500</m:t>
                        </m:r>
                      </m:den>
                    </m:f>
                  </m:oMath>
                </a14:m>
                <a:r>
                  <a:rPr lang="en-US" dirty="0"/>
                  <a:t>=0.842 is the sample proportion; this is the point estimate of the population proportion.</a:t>
                </a:r>
              </a:p>
              <a:p>
                <a14:m>
                  <m:oMath xmlns:m="http://schemas.openxmlformats.org/officeDocument/2006/math">
                    <m:r>
                      <a:rPr lang="en-US" i="1" dirty="0" smtClean="0">
                        <a:latin typeface="Cambria Math" panose="02040503050406030204" pitchFamily="18" charset="0"/>
                      </a:rPr>
                      <m:t>𝑞</m:t>
                    </m:r>
                    <m:r>
                      <a:rPr lang="en-US" i="1" dirty="0" smtClean="0">
                        <a:latin typeface="Cambria Math" panose="02040503050406030204" pitchFamily="18" charset="0"/>
                      </a:rPr>
                      <m:t>′=1−</m:t>
                    </m:r>
                    <m:r>
                      <a:rPr lang="en-US" i="1" dirty="0" smtClean="0">
                        <a:latin typeface="Cambria Math" panose="02040503050406030204" pitchFamily="18" charset="0"/>
                      </a:rPr>
                      <m:t>𝑝</m:t>
                    </m:r>
                    <m:r>
                      <a:rPr lang="en-US" i="1" dirty="0" smtClean="0">
                        <a:latin typeface="Cambria Math" panose="02040503050406030204" pitchFamily="18" charset="0"/>
                      </a:rPr>
                      <m:t>′=1−0.842=0.158</m:t>
                    </m:r>
                  </m:oMath>
                </a14:m>
                <a:endParaRPr lang="en-US" dirty="0"/>
              </a:p>
              <a:p>
                <a14:m>
                  <m:oMath xmlns:m="http://schemas.openxmlformats.org/officeDocument/2006/math">
                    <m:r>
                      <a:rPr lang="en-US" b="0" i="1" smtClean="0">
                        <a:latin typeface="Cambria Math" panose="02040503050406030204" pitchFamily="18" charset="0"/>
                      </a:rPr>
                      <m:t>𝛼</m:t>
                    </m:r>
                    <m:r>
                      <a:rPr lang="en-US" b="0" i="1" smtClean="0">
                        <a:latin typeface="Cambria Math" panose="02040503050406030204" pitchFamily="18" charset="0"/>
                      </a:rPr>
                      <m:t>=0.05,</m:t>
                    </m:r>
                    <m:f>
                      <m:fPr>
                        <m:ctrlPr>
                          <a:rPr lang="en-US" b="0" i="1" smtClean="0">
                            <a:latin typeface="Cambria Math" panose="02040503050406030204" pitchFamily="18" charset="0"/>
                          </a:rPr>
                        </m:ctrlPr>
                      </m:fPr>
                      <m:num>
                        <m:r>
                          <a:rPr lang="en-US" b="0" i="1" smtClean="0">
                            <a:latin typeface="Cambria Math" panose="02040503050406030204" pitchFamily="18" charset="0"/>
                          </a:rPr>
                          <m:t>𝛼</m:t>
                        </m:r>
                      </m:num>
                      <m:den>
                        <m:r>
                          <a:rPr lang="en-US" b="0" i="1" smtClean="0">
                            <a:latin typeface="Cambria Math" panose="02040503050406030204" pitchFamily="18" charset="0"/>
                          </a:rPr>
                          <m:t>2</m:t>
                        </m:r>
                      </m:den>
                    </m:f>
                    <m:r>
                      <a:rPr lang="en-US" b="0" i="1" smtClean="0">
                        <a:latin typeface="Cambria Math" panose="02040503050406030204" pitchFamily="18" charset="0"/>
                      </a:rPr>
                      <m:t>=0.025,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f>
                          <m:fPr>
                            <m:ctrlPr>
                              <a:rPr lang="en-US" b="0" i="1" smtClean="0">
                                <a:latin typeface="Cambria Math" panose="02040503050406030204" pitchFamily="18" charset="0"/>
                              </a:rPr>
                            </m:ctrlPr>
                          </m:fPr>
                          <m:num>
                            <m:r>
                              <a:rPr lang="en-US" b="0" i="1" smtClean="0">
                                <a:latin typeface="Cambria Math" panose="02040503050406030204" pitchFamily="18" charset="0"/>
                              </a:rPr>
                              <m:t>𝛼</m:t>
                            </m:r>
                          </m:num>
                          <m:den>
                            <m:r>
                              <a:rPr lang="en-US" b="0" i="1" smtClean="0">
                                <a:latin typeface="Cambria Math" panose="02040503050406030204" pitchFamily="18" charset="0"/>
                              </a:rPr>
                              <m:t>2</m:t>
                            </m:r>
                          </m:den>
                        </m:f>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r>
                          <a:rPr lang="en-US" b="0" i="1" smtClean="0">
                            <a:latin typeface="Cambria Math" panose="02040503050406030204" pitchFamily="18" charset="0"/>
                          </a:rPr>
                          <m:t>0.025</m:t>
                        </m:r>
                      </m:sub>
                    </m:sSub>
                    <m:r>
                      <a:rPr lang="en-US" b="0" i="1" smtClean="0">
                        <a:latin typeface="Cambria Math" panose="02040503050406030204" pitchFamily="18" charset="0"/>
                      </a:rPr>
                      <m:t>=1.96</m:t>
                    </m:r>
                  </m:oMath>
                </a14:m>
                <a:endParaRPr lang="en-US" b="0" dirty="0"/>
              </a:p>
              <a:p>
                <a14:m>
                  <m:oMath xmlns:m="http://schemas.openxmlformats.org/officeDocument/2006/math">
                    <m:r>
                      <a:rPr lang="en-US" b="0" i="1" smtClean="0">
                        <a:latin typeface="Cambria Math" panose="02040503050406030204" pitchFamily="18" charset="0"/>
                      </a:rPr>
                      <m:t>𝐸𝐵𝑃</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f>
                          <m:fPr>
                            <m:ctrlPr>
                              <a:rPr lang="en-US" b="0" i="1" smtClean="0">
                                <a:latin typeface="Cambria Math" panose="02040503050406030204" pitchFamily="18" charset="0"/>
                              </a:rPr>
                            </m:ctrlPr>
                          </m:fPr>
                          <m:num>
                            <m:r>
                              <a:rPr lang="en-US" b="0" i="1" smtClean="0">
                                <a:latin typeface="Cambria Math" panose="02040503050406030204" pitchFamily="18" charset="0"/>
                              </a:rPr>
                              <m:t>𝛼</m:t>
                            </m:r>
                          </m:num>
                          <m:den>
                            <m:r>
                              <a:rPr lang="en-US" b="0" i="1" smtClean="0">
                                <a:latin typeface="Cambria Math" panose="02040503050406030204" pitchFamily="18" charset="0"/>
                              </a:rPr>
                              <m:t>2</m:t>
                            </m:r>
                          </m:den>
                        </m:f>
                      </m:sub>
                    </m:sSub>
                    <m:rad>
                      <m:radPr>
                        <m:degHide m:val="on"/>
                        <m:ctrlPr>
                          <a:rPr lang="en-US" b="0" i="1" smtClean="0">
                            <a:latin typeface="Cambria Math" panose="02040503050406030204" pitchFamily="18" charset="0"/>
                          </a:rPr>
                        </m:ctrlPr>
                      </m:radPr>
                      <m:deg/>
                      <m:e>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r>
                                  <a:rPr lang="en-US" b="0" i="1" smtClean="0">
                                    <a:latin typeface="Cambria Math" panose="02040503050406030204" pitchFamily="18" charset="0"/>
                                  </a:rPr>
                                  <m:t>𝑝</m:t>
                                </m:r>
                              </m:e>
                              <m:sup>
                                <m:r>
                                  <a:rPr lang="en-US" b="0" i="1" smtClean="0">
                                    <a:latin typeface="Cambria Math" panose="02040503050406030204" pitchFamily="18" charset="0"/>
                                  </a:rPr>
                                  <m:t>′</m:t>
                                </m:r>
                              </m:sup>
                            </m:sSup>
                            <m:sSup>
                              <m:sSupPr>
                                <m:ctrlPr>
                                  <a:rPr lang="en-US" b="0" i="1" smtClean="0">
                                    <a:latin typeface="Cambria Math" panose="02040503050406030204" pitchFamily="18" charset="0"/>
                                  </a:rPr>
                                </m:ctrlPr>
                              </m:sSupPr>
                              <m:e>
                                <m:r>
                                  <a:rPr lang="en-US" b="0" i="1" smtClean="0">
                                    <a:latin typeface="Cambria Math" panose="02040503050406030204" pitchFamily="18" charset="0"/>
                                  </a:rPr>
                                  <m:t>𝑞</m:t>
                                </m:r>
                              </m:e>
                              <m:sup>
                                <m:r>
                                  <a:rPr lang="en-US" b="0" i="1" smtClean="0">
                                    <a:latin typeface="Cambria Math" panose="02040503050406030204" pitchFamily="18" charset="0"/>
                                  </a:rPr>
                                  <m:t>′</m:t>
                                </m:r>
                              </m:sup>
                            </m:sSup>
                          </m:num>
                          <m:den>
                            <m:r>
                              <a:rPr lang="en-US" b="0" i="1" smtClean="0">
                                <a:latin typeface="Cambria Math" panose="02040503050406030204" pitchFamily="18" charset="0"/>
                              </a:rPr>
                              <m:t>𝑛</m:t>
                            </m:r>
                          </m:den>
                        </m:f>
                      </m:e>
                    </m:rad>
                    <m:r>
                      <a:rPr lang="en-US" b="0" i="1" smtClean="0">
                        <a:latin typeface="Cambria Math" panose="02040503050406030204" pitchFamily="18" charset="0"/>
                      </a:rPr>
                      <m:t>=1.96</m:t>
                    </m:r>
                    <m:rad>
                      <m:radPr>
                        <m:degHide m:val="on"/>
                        <m:ctrlPr>
                          <a:rPr lang="en-US" b="0" i="1" smtClean="0">
                            <a:latin typeface="Cambria Math" panose="02040503050406030204" pitchFamily="18" charset="0"/>
                          </a:rPr>
                        </m:ctrlPr>
                      </m:radPr>
                      <m:deg/>
                      <m:e>
                        <m:f>
                          <m:fPr>
                            <m:ctrlPr>
                              <a:rPr lang="en-US" b="0" i="1" smtClean="0">
                                <a:latin typeface="Cambria Math" panose="02040503050406030204" pitchFamily="18" charset="0"/>
                              </a:rPr>
                            </m:ctrlPr>
                          </m:fPr>
                          <m:num>
                            <m:r>
                              <a:rPr lang="en-US" b="0" i="1" smtClean="0">
                                <a:latin typeface="Cambria Math" panose="02040503050406030204" pitchFamily="18" charset="0"/>
                              </a:rPr>
                              <m:t>0.842∗0.158</m:t>
                            </m:r>
                          </m:num>
                          <m:den>
                            <m:r>
                              <a:rPr lang="en-US" b="0" i="1" smtClean="0">
                                <a:latin typeface="Cambria Math" panose="02040503050406030204" pitchFamily="18" charset="0"/>
                              </a:rPr>
                              <m:t>500</m:t>
                            </m:r>
                          </m:den>
                        </m:f>
                      </m:e>
                    </m:rad>
                    <m:r>
                      <a:rPr lang="en-US" b="0" i="1" smtClean="0">
                        <a:latin typeface="Cambria Math" panose="02040503050406030204" pitchFamily="18" charset="0"/>
                      </a:rPr>
                      <m:t>=0.032</m:t>
                    </m:r>
                  </m:oMath>
                </a14:m>
                <a:endParaRPr lang="en-US" b="0" dirty="0"/>
              </a:p>
              <a:p>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𝑝</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𝐸𝐵𝑃</m:t>
                    </m:r>
                    <m:r>
                      <a:rPr lang="en-US" b="0" i="1" smtClean="0">
                        <a:latin typeface="Cambria Math" panose="02040503050406030204" pitchFamily="18" charset="0"/>
                      </a:rPr>
                      <m:t>=0.81±0.032=</m:t>
                    </m:r>
                    <m:d>
                      <m:dPr>
                        <m:ctrlPr>
                          <a:rPr lang="en-US" b="0" i="1" smtClean="0">
                            <a:latin typeface="Cambria Math" panose="02040503050406030204" pitchFamily="18" charset="0"/>
                          </a:rPr>
                        </m:ctrlPr>
                      </m:dPr>
                      <m:e>
                        <m:r>
                          <a:rPr lang="en-US" b="0" i="1" smtClean="0">
                            <a:latin typeface="Cambria Math" panose="02040503050406030204" pitchFamily="18" charset="0"/>
                          </a:rPr>
                          <m:t>0.810, 0.874</m:t>
                        </m:r>
                      </m:e>
                    </m:d>
                  </m:oMath>
                </a14:m>
                <a:r>
                  <a:rPr lang="en-US" dirty="0"/>
                  <a:t> </a:t>
                </a:r>
              </a:p>
              <a:p>
                <a:r>
                  <a:rPr lang="en-US" b="0" i="0" dirty="0">
                    <a:solidFill>
                      <a:srgbClr val="424242"/>
                    </a:solidFill>
                    <a:effectLst/>
                    <a:latin typeface="Neue Helvetica W01"/>
                  </a:rPr>
                  <a:t>Explanation of 95% Confidence Level: Ninety-five percent of the confidence intervals constructed in this way would contain the true value for the population proportion of all adult residents of this city who have smartphones.</a:t>
                </a:r>
                <a:endParaRPr lang="en-US" dirty="0"/>
              </a:p>
            </p:txBody>
          </p:sp>
        </mc:Choice>
        <mc:Fallback xmlns="">
          <p:sp>
            <p:nvSpPr>
              <p:cNvPr id="3" name="Content Placeholder 2">
                <a:extLst>
                  <a:ext uri="{FF2B5EF4-FFF2-40B4-BE49-F238E27FC236}">
                    <a16:creationId xmlns:a16="http://schemas.microsoft.com/office/drawing/2014/main" id="{3748082E-08F6-CE14-5E40-CBB42CCD2122}"/>
                  </a:ext>
                </a:extLst>
              </p:cNvPr>
              <p:cNvSpPr>
                <a:spLocks noGrp="1" noRot="1" noChangeAspect="1" noMove="1" noResize="1" noEditPoints="1" noAdjustHandles="1" noChangeArrowheads="1" noChangeShapeType="1" noTextEdit="1"/>
              </p:cNvSpPr>
              <p:nvPr>
                <p:ph idx="1"/>
              </p:nvPr>
            </p:nvSpPr>
            <p:spPr>
              <a:xfrm>
                <a:off x="1097280" y="2108201"/>
                <a:ext cx="10058400" cy="4050374"/>
              </a:xfrm>
              <a:blipFill>
                <a:blip r:embed="rId2"/>
                <a:stretch>
                  <a:fillRect l="-970"/>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B351B328-77D8-868A-0CF6-B4DA1C9CB1D8}"/>
              </a:ext>
            </a:extLst>
          </p:cNvPr>
          <p:cNvSpPr>
            <a:spLocks noGrp="1"/>
          </p:cNvSpPr>
          <p:nvPr>
            <p:ph type="sldNum" sz="quarter" idx="12"/>
          </p:nvPr>
        </p:nvSpPr>
        <p:spPr/>
        <p:txBody>
          <a:bodyPr/>
          <a:lstStyle/>
          <a:p>
            <a:fld id="{3A98EE3D-8CD1-4C3F-BD1C-C98C9596463C}" type="slidenum">
              <a:rPr lang="en-US" smtClean="0"/>
              <a:t>51</a:t>
            </a:fld>
            <a:endParaRPr lang="en-US" dirty="0"/>
          </a:p>
        </p:txBody>
      </p:sp>
    </p:spTree>
    <p:extLst>
      <p:ext uri="{BB962C8B-B14F-4D97-AF65-F5344CB8AC3E}">
        <p14:creationId xmlns:p14="http://schemas.microsoft.com/office/powerpoint/2010/main" val="31077001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3C05D-2918-F712-A52B-042725FEF482}"/>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B84420CD-6493-573E-9879-5AD68B9799D5}"/>
              </a:ext>
            </a:extLst>
          </p:cNvPr>
          <p:cNvSpPr>
            <a:spLocks noGrp="1"/>
          </p:cNvSpPr>
          <p:nvPr>
            <p:ph idx="1"/>
          </p:nvPr>
        </p:nvSpPr>
        <p:spPr/>
        <p:txBody>
          <a:bodyPr/>
          <a:lstStyle/>
          <a:p>
            <a:r>
              <a:rPr lang="en-US" b="0" i="0" dirty="0">
                <a:solidFill>
                  <a:srgbClr val="424242"/>
                </a:solidFill>
                <a:effectLst/>
              </a:rPr>
              <a:t>For a class project, a political science student at a large university wants to estimate the percent of students who are registered voters. He surveys 500 students and finds that 300 are registered voters. Compute a 90% confidence interval for the true percent of students who are registered voters, and interpret the confidence interval.</a:t>
            </a:r>
            <a:endParaRPr lang="en-US" dirty="0"/>
          </a:p>
        </p:txBody>
      </p:sp>
      <p:sp>
        <p:nvSpPr>
          <p:cNvPr id="4" name="Slide Number Placeholder 3">
            <a:extLst>
              <a:ext uri="{FF2B5EF4-FFF2-40B4-BE49-F238E27FC236}">
                <a16:creationId xmlns:a16="http://schemas.microsoft.com/office/drawing/2014/main" id="{716C3294-1CE4-0478-1C91-471F26F2C6BF}"/>
              </a:ext>
            </a:extLst>
          </p:cNvPr>
          <p:cNvSpPr>
            <a:spLocks noGrp="1"/>
          </p:cNvSpPr>
          <p:nvPr>
            <p:ph type="sldNum" sz="quarter" idx="12"/>
          </p:nvPr>
        </p:nvSpPr>
        <p:spPr/>
        <p:txBody>
          <a:bodyPr/>
          <a:lstStyle/>
          <a:p>
            <a:fld id="{3A98EE3D-8CD1-4C3F-BD1C-C98C9596463C}" type="slidenum">
              <a:rPr lang="en-US" smtClean="0"/>
              <a:t>52</a:t>
            </a:fld>
            <a:endParaRPr lang="en-US" dirty="0"/>
          </a:p>
        </p:txBody>
      </p:sp>
    </p:spTree>
    <p:extLst>
      <p:ext uri="{BB962C8B-B14F-4D97-AF65-F5344CB8AC3E}">
        <p14:creationId xmlns:p14="http://schemas.microsoft.com/office/powerpoint/2010/main" val="379201064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F22DF-2A45-E186-D534-67EF3AD0511A}"/>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2BFD68E-21CF-3971-976F-DD1D4369BF61}"/>
                  </a:ext>
                </a:extLst>
              </p:cNvPr>
              <p:cNvSpPr>
                <a:spLocks noGrp="1"/>
              </p:cNvSpPr>
              <p:nvPr>
                <p:ph idx="1"/>
              </p:nvPr>
            </p:nvSpPr>
            <p:spPr/>
            <p:txBody>
              <a:bodyPr>
                <a:normAutofit fontScale="77500" lnSpcReduction="20000"/>
              </a:bodyPr>
              <a:lstStyle/>
              <a:p>
                <a14:m>
                  <m:oMath xmlns:m="http://schemas.openxmlformats.org/officeDocument/2006/math">
                    <m:r>
                      <a:rPr lang="en-US" i="1" dirty="0" smtClean="0">
                        <a:latin typeface="Cambria Math" panose="02040503050406030204" pitchFamily="18" charset="0"/>
                      </a:rPr>
                      <m:t>𝑥</m:t>
                    </m:r>
                    <m:r>
                      <a:rPr lang="en-US" i="1" dirty="0" smtClean="0">
                        <a:latin typeface="Cambria Math" panose="02040503050406030204" pitchFamily="18" charset="0"/>
                      </a:rPr>
                      <m:t> = 300, </m:t>
                    </m:r>
                    <m:r>
                      <a:rPr lang="en-US" i="1" dirty="0" smtClean="0">
                        <a:latin typeface="Cambria Math" panose="02040503050406030204" pitchFamily="18" charset="0"/>
                      </a:rPr>
                      <m:t>𝑛</m:t>
                    </m:r>
                    <m:r>
                      <a:rPr lang="en-US" i="1" dirty="0" smtClean="0">
                        <a:latin typeface="Cambria Math" panose="02040503050406030204" pitchFamily="18" charset="0"/>
                      </a:rPr>
                      <m:t> = 500, </m:t>
                    </m:r>
                    <m:r>
                      <a:rPr lang="en-US" i="1" dirty="0" smtClean="0">
                        <a:latin typeface="Cambria Math" panose="02040503050406030204" pitchFamily="18" charset="0"/>
                      </a:rPr>
                      <m:t>𝑝</m:t>
                    </m:r>
                    <m:r>
                      <a:rPr lang="en-US" i="1" dirty="0" smtClean="0">
                        <a:latin typeface="Cambria Math" panose="02040503050406030204" pitchFamily="18" charset="0"/>
                      </a:rPr>
                      <m:t>′=</m:t>
                    </m:r>
                    <m:f>
                      <m:fPr>
                        <m:ctrlPr>
                          <a:rPr lang="en-US" b="0" i="1" dirty="0" smtClean="0">
                            <a:latin typeface="Cambria Math" panose="02040503050406030204" pitchFamily="18" charset="0"/>
                          </a:rPr>
                        </m:ctrlPr>
                      </m:fPr>
                      <m:num>
                        <m:r>
                          <a:rPr lang="en-US" i="1" dirty="0" err="1" smtClean="0">
                            <a:latin typeface="Cambria Math" panose="02040503050406030204" pitchFamily="18" charset="0"/>
                          </a:rPr>
                          <m:t>𝑥</m:t>
                        </m:r>
                      </m:num>
                      <m:den>
                        <m:r>
                          <a:rPr lang="en-US" i="1" dirty="0" err="1" smtClean="0">
                            <a:latin typeface="Cambria Math" panose="02040503050406030204" pitchFamily="18" charset="0"/>
                          </a:rPr>
                          <m:t>𝑛</m:t>
                        </m:r>
                      </m:den>
                    </m:f>
                    <m:r>
                      <a:rPr lang="en-US" i="1" dirty="0" smtClean="0">
                        <a:latin typeface="Cambria Math" panose="02040503050406030204" pitchFamily="18" charset="0"/>
                      </a:rPr>
                      <m:t>=</m:t>
                    </m:r>
                    <m:f>
                      <m:fPr>
                        <m:ctrlPr>
                          <a:rPr lang="en-US" b="0" i="1" dirty="0" smtClean="0">
                            <a:latin typeface="Cambria Math" panose="02040503050406030204" pitchFamily="18" charset="0"/>
                          </a:rPr>
                        </m:ctrlPr>
                      </m:fPr>
                      <m:num>
                        <m:r>
                          <a:rPr lang="en-US" i="1" dirty="0" smtClean="0">
                            <a:latin typeface="Cambria Math" panose="02040503050406030204" pitchFamily="18" charset="0"/>
                          </a:rPr>
                          <m:t>300</m:t>
                        </m:r>
                      </m:num>
                      <m:den>
                        <m:r>
                          <a:rPr lang="en-US" i="1" dirty="0" smtClean="0">
                            <a:latin typeface="Cambria Math" panose="02040503050406030204" pitchFamily="18" charset="0"/>
                          </a:rPr>
                          <m:t>500</m:t>
                        </m:r>
                      </m:den>
                    </m:f>
                    <m:r>
                      <a:rPr lang="en-US" i="1" dirty="0" smtClean="0">
                        <a:latin typeface="Cambria Math" panose="02040503050406030204" pitchFamily="18" charset="0"/>
                      </a:rPr>
                      <m:t>=0.600, </m:t>
                    </m:r>
                    <m:r>
                      <a:rPr lang="en-US" i="1" dirty="0" smtClean="0">
                        <a:latin typeface="Cambria Math" panose="02040503050406030204" pitchFamily="18" charset="0"/>
                      </a:rPr>
                      <m:t>𝑞</m:t>
                    </m:r>
                    <m:r>
                      <a:rPr lang="en-US" i="1" dirty="0" smtClean="0">
                        <a:latin typeface="Cambria Math" panose="02040503050406030204" pitchFamily="18" charset="0"/>
                      </a:rPr>
                      <m:t>′=1−</m:t>
                    </m:r>
                    <m:r>
                      <a:rPr lang="en-US" i="1" dirty="0" smtClean="0">
                        <a:latin typeface="Cambria Math" panose="02040503050406030204" pitchFamily="18" charset="0"/>
                      </a:rPr>
                      <m:t>𝑝</m:t>
                    </m:r>
                    <m:r>
                      <a:rPr lang="en-US" i="1" dirty="0" smtClean="0">
                        <a:latin typeface="Cambria Math" panose="02040503050406030204" pitchFamily="18" charset="0"/>
                      </a:rPr>
                      <m:t>′=1−0.600=0.400</m:t>
                    </m:r>
                  </m:oMath>
                </a14:m>
                <a:endParaRPr lang="en-US" dirty="0"/>
              </a:p>
              <a:p>
                <a14:m>
                  <m:oMath xmlns:m="http://schemas.openxmlformats.org/officeDocument/2006/math">
                    <m:r>
                      <a:rPr lang="en-US" b="0" i="1" smtClean="0">
                        <a:latin typeface="Cambria Math" panose="02040503050406030204" pitchFamily="18" charset="0"/>
                      </a:rPr>
                      <m:t>𝛼</m:t>
                    </m:r>
                    <m:r>
                      <a:rPr lang="en-US" b="0" i="1" smtClean="0">
                        <a:latin typeface="Cambria Math" panose="02040503050406030204" pitchFamily="18" charset="0"/>
                      </a:rPr>
                      <m:t>=0.10,</m:t>
                    </m:r>
                    <m:f>
                      <m:fPr>
                        <m:ctrlPr>
                          <a:rPr lang="en-US" b="0" i="1" smtClean="0">
                            <a:latin typeface="Cambria Math" panose="02040503050406030204" pitchFamily="18" charset="0"/>
                          </a:rPr>
                        </m:ctrlPr>
                      </m:fPr>
                      <m:num>
                        <m:r>
                          <a:rPr lang="en-US" b="0" i="1" smtClean="0">
                            <a:latin typeface="Cambria Math" panose="02040503050406030204" pitchFamily="18" charset="0"/>
                          </a:rPr>
                          <m:t>𝛼</m:t>
                        </m:r>
                      </m:num>
                      <m:den>
                        <m:r>
                          <a:rPr lang="en-US" b="0" i="1" smtClean="0">
                            <a:latin typeface="Cambria Math" panose="02040503050406030204" pitchFamily="18" charset="0"/>
                          </a:rPr>
                          <m:t>2</m:t>
                        </m:r>
                      </m:den>
                    </m:f>
                    <m:r>
                      <a:rPr lang="en-US" b="0" i="1" smtClean="0">
                        <a:latin typeface="Cambria Math" panose="02040503050406030204" pitchFamily="18" charset="0"/>
                      </a:rPr>
                      <m:t>=0.05,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f>
                          <m:fPr>
                            <m:ctrlPr>
                              <a:rPr lang="en-US" b="0" i="1" smtClean="0">
                                <a:latin typeface="Cambria Math" panose="02040503050406030204" pitchFamily="18" charset="0"/>
                              </a:rPr>
                            </m:ctrlPr>
                          </m:fPr>
                          <m:num>
                            <m:r>
                              <a:rPr lang="en-US" b="0" i="1" smtClean="0">
                                <a:latin typeface="Cambria Math" panose="02040503050406030204" pitchFamily="18" charset="0"/>
                              </a:rPr>
                              <m:t>𝛼</m:t>
                            </m:r>
                          </m:num>
                          <m:den>
                            <m:r>
                              <a:rPr lang="en-US" b="0" i="1" smtClean="0">
                                <a:latin typeface="Cambria Math" panose="02040503050406030204" pitchFamily="18" charset="0"/>
                              </a:rPr>
                              <m:t>2</m:t>
                            </m:r>
                          </m:den>
                        </m:f>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r>
                          <a:rPr lang="en-US" b="0" i="1" smtClean="0">
                            <a:latin typeface="Cambria Math" panose="02040503050406030204" pitchFamily="18" charset="0"/>
                          </a:rPr>
                          <m:t>0.05</m:t>
                        </m:r>
                      </m:sub>
                    </m:sSub>
                    <m:r>
                      <a:rPr lang="en-US" b="0" i="1" smtClean="0">
                        <a:latin typeface="Cambria Math" panose="02040503050406030204" pitchFamily="18" charset="0"/>
                      </a:rPr>
                      <m:t>=1.645</m:t>
                    </m:r>
                  </m:oMath>
                </a14:m>
                <a:endParaRPr lang="en-US" dirty="0"/>
              </a:p>
              <a:p>
                <a14:m>
                  <m:oMath xmlns:m="http://schemas.openxmlformats.org/officeDocument/2006/math">
                    <m:r>
                      <a:rPr lang="en-US" b="0" i="1" smtClean="0">
                        <a:latin typeface="Cambria Math" panose="02040503050406030204" pitchFamily="18" charset="0"/>
                      </a:rPr>
                      <m:t>𝐸𝐵𝑃</m:t>
                    </m:r>
                    <m:r>
                      <a:rPr lang="en-US" b="0" i="1" smtClean="0">
                        <a:latin typeface="Cambria Math" panose="02040503050406030204" pitchFamily="18" charset="0"/>
                      </a:rPr>
                      <m:t>=</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f>
                              <m:fPr>
                                <m:ctrlPr>
                                  <a:rPr lang="en-US" b="0" i="1" smtClean="0">
                                    <a:latin typeface="Cambria Math" panose="02040503050406030204" pitchFamily="18" charset="0"/>
                                  </a:rPr>
                                </m:ctrlPr>
                              </m:fPr>
                              <m:num>
                                <m:r>
                                  <a:rPr lang="en-US" b="0" i="1" smtClean="0">
                                    <a:latin typeface="Cambria Math" panose="02040503050406030204" pitchFamily="18" charset="0"/>
                                  </a:rPr>
                                  <m:t>𝛼</m:t>
                                </m:r>
                              </m:num>
                              <m:den>
                                <m:r>
                                  <a:rPr lang="en-US" b="0" i="1" smtClean="0">
                                    <a:latin typeface="Cambria Math" panose="02040503050406030204" pitchFamily="18" charset="0"/>
                                  </a:rPr>
                                  <m:t>2</m:t>
                                </m:r>
                              </m:den>
                            </m:f>
                          </m:sub>
                        </m:sSub>
                      </m:e>
                    </m:d>
                    <m:rad>
                      <m:radPr>
                        <m:degHide m:val="on"/>
                        <m:ctrlPr>
                          <a:rPr lang="en-US" b="0" i="1" smtClean="0">
                            <a:latin typeface="Cambria Math" panose="02040503050406030204" pitchFamily="18" charset="0"/>
                          </a:rPr>
                        </m:ctrlPr>
                      </m:radPr>
                      <m:deg/>
                      <m:e>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r>
                                  <a:rPr lang="en-US" b="0" i="1" smtClean="0">
                                    <a:latin typeface="Cambria Math" panose="02040503050406030204" pitchFamily="18" charset="0"/>
                                  </a:rPr>
                                  <m:t>𝑝</m:t>
                                </m:r>
                              </m:e>
                              <m:sup>
                                <m:r>
                                  <a:rPr lang="en-US" b="0" i="1" smtClean="0">
                                    <a:latin typeface="Cambria Math" panose="02040503050406030204" pitchFamily="18" charset="0"/>
                                  </a:rPr>
                                  <m:t>′</m:t>
                                </m:r>
                              </m:sup>
                            </m:sSup>
                            <m:sSup>
                              <m:sSupPr>
                                <m:ctrlPr>
                                  <a:rPr lang="en-US" b="0" i="1" smtClean="0">
                                    <a:latin typeface="Cambria Math" panose="02040503050406030204" pitchFamily="18" charset="0"/>
                                  </a:rPr>
                                </m:ctrlPr>
                              </m:sSupPr>
                              <m:e>
                                <m:r>
                                  <a:rPr lang="en-US" b="0" i="1" smtClean="0">
                                    <a:latin typeface="Cambria Math" panose="02040503050406030204" pitchFamily="18" charset="0"/>
                                  </a:rPr>
                                  <m:t>𝑞</m:t>
                                </m:r>
                              </m:e>
                              <m:sup>
                                <m:r>
                                  <a:rPr lang="en-US" b="0" i="1" smtClean="0">
                                    <a:latin typeface="Cambria Math" panose="02040503050406030204" pitchFamily="18" charset="0"/>
                                  </a:rPr>
                                  <m:t>′</m:t>
                                </m:r>
                              </m:sup>
                            </m:sSup>
                          </m:num>
                          <m:den>
                            <m:r>
                              <a:rPr lang="en-US" b="0" i="1" smtClean="0">
                                <a:latin typeface="Cambria Math" panose="02040503050406030204" pitchFamily="18" charset="0"/>
                              </a:rPr>
                              <m:t>𝑛</m:t>
                            </m:r>
                          </m:den>
                        </m:f>
                      </m:e>
                    </m:rad>
                    <m:r>
                      <a:rPr lang="en-US" b="0" i="1" smtClean="0">
                        <a:latin typeface="Cambria Math" panose="02040503050406030204" pitchFamily="18" charset="0"/>
                      </a:rPr>
                      <m:t>=1.645</m:t>
                    </m:r>
                    <m:rad>
                      <m:radPr>
                        <m:degHide m:val="on"/>
                        <m:ctrlPr>
                          <a:rPr lang="en-US" b="0" i="1" smtClean="0">
                            <a:latin typeface="Cambria Math" panose="02040503050406030204" pitchFamily="18" charset="0"/>
                          </a:rPr>
                        </m:ctrlPr>
                      </m:radPr>
                      <m:deg/>
                      <m:e>
                        <m:f>
                          <m:fPr>
                            <m:ctrlPr>
                              <a:rPr lang="en-US" b="0" i="1" smtClean="0">
                                <a:latin typeface="Cambria Math" panose="02040503050406030204" pitchFamily="18" charset="0"/>
                              </a:rPr>
                            </m:ctrlPr>
                          </m:fPr>
                          <m:num>
                            <m:r>
                              <a:rPr lang="en-US" b="0" i="1" smtClean="0">
                                <a:latin typeface="Cambria Math" panose="02040503050406030204" pitchFamily="18" charset="0"/>
                              </a:rPr>
                              <m:t>0.60∗0.40</m:t>
                            </m:r>
                          </m:num>
                          <m:den>
                            <m:r>
                              <a:rPr lang="en-US" b="0" i="1" smtClean="0">
                                <a:latin typeface="Cambria Math" panose="02040503050406030204" pitchFamily="18" charset="0"/>
                              </a:rPr>
                              <m:t>500</m:t>
                            </m:r>
                          </m:den>
                        </m:f>
                      </m:e>
                    </m:rad>
                    <m:r>
                      <a:rPr lang="en-US" b="0" i="1" smtClean="0">
                        <a:latin typeface="Cambria Math" panose="02040503050406030204" pitchFamily="18" charset="0"/>
                      </a:rPr>
                      <m:t>=0.036</m:t>
                    </m:r>
                  </m:oMath>
                </a14:m>
                <a:endParaRPr lang="en-US" dirty="0"/>
              </a:p>
              <a:p>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𝑝</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𝐸𝐵𝑃</m:t>
                    </m:r>
                    <m:r>
                      <a:rPr lang="en-US" b="0" i="1" smtClean="0">
                        <a:latin typeface="Cambria Math" panose="02040503050406030204" pitchFamily="18" charset="0"/>
                      </a:rPr>
                      <m:t>=0.60±0.036=(0.564, 0.636)</m:t>
                    </m:r>
                  </m:oMath>
                </a14:m>
                <a:endParaRPr lang="en-US" dirty="0"/>
              </a:p>
              <a:p>
                <a:r>
                  <a:rPr lang="en-US" dirty="0"/>
                  <a:t>The confidence interval for the true binomial population proportion is ( p′ – EBP,  p′ + EBP) = (0.564,0.636).</a:t>
                </a:r>
              </a:p>
              <a:p>
                <a:r>
                  <a:rPr lang="en-US" dirty="0"/>
                  <a:t>Interpretation: We estimate with 90% confidence that the true percent of all students that are registered voters is between 56.4% and 63.6%.</a:t>
                </a:r>
              </a:p>
              <a:p>
                <a:r>
                  <a:rPr lang="en-US" dirty="0"/>
                  <a:t>Alternate Wording: We estimate with 90% confidence that between 56.4% and 63.6% of ALL students are registered voters.</a:t>
                </a:r>
              </a:p>
            </p:txBody>
          </p:sp>
        </mc:Choice>
        <mc:Fallback xmlns="">
          <p:sp>
            <p:nvSpPr>
              <p:cNvPr id="3" name="Content Placeholder 2">
                <a:extLst>
                  <a:ext uri="{FF2B5EF4-FFF2-40B4-BE49-F238E27FC236}">
                    <a16:creationId xmlns:a16="http://schemas.microsoft.com/office/drawing/2014/main" id="{42BFD68E-21CF-3971-976F-DD1D4369BF61}"/>
                  </a:ext>
                </a:extLst>
              </p:cNvPr>
              <p:cNvSpPr>
                <a:spLocks noGrp="1" noRot="1" noChangeAspect="1" noMove="1" noResize="1" noEditPoints="1" noAdjustHandles="1" noChangeArrowheads="1" noChangeShapeType="1" noTextEdit="1"/>
              </p:cNvSpPr>
              <p:nvPr>
                <p:ph idx="1"/>
              </p:nvPr>
            </p:nvSpPr>
            <p:spPr>
              <a:blipFill>
                <a:blip r:embed="rId2"/>
                <a:stretch>
                  <a:fillRect l="-1152"/>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E8427CE2-9ADB-9C90-4F43-EC708AC6DB41}"/>
              </a:ext>
            </a:extLst>
          </p:cNvPr>
          <p:cNvSpPr>
            <a:spLocks noGrp="1"/>
          </p:cNvSpPr>
          <p:nvPr>
            <p:ph type="sldNum" sz="quarter" idx="12"/>
          </p:nvPr>
        </p:nvSpPr>
        <p:spPr/>
        <p:txBody>
          <a:bodyPr/>
          <a:lstStyle/>
          <a:p>
            <a:fld id="{3A98EE3D-8CD1-4C3F-BD1C-C98C9596463C}" type="slidenum">
              <a:rPr lang="en-US" smtClean="0"/>
              <a:t>53</a:t>
            </a:fld>
            <a:endParaRPr lang="en-US" dirty="0"/>
          </a:p>
        </p:txBody>
      </p:sp>
    </p:spTree>
    <p:extLst>
      <p:ext uri="{BB962C8B-B14F-4D97-AF65-F5344CB8AC3E}">
        <p14:creationId xmlns:p14="http://schemas.microsoft.com/office/powerpoint/2010/main" val="237095547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763CB-2488-F2C0-BBF3-8FA890C7466D}"/>
              </a:ext>
            </a:extLst>
          </p:cNvPr>
          <p:cNvSpPr>
            <a:spLocks noGrp="1"/>
          </p:cNvSpPr>
          <p:nvPr>
            <p:ph type="title"/>
          </p:nvPr>
        </p:nvSpPr>
        <p:spPr/>
        <p:txBody>
          <a:bodyPr/>
          <a:lstStyle/>
          <a:p>
            <a:r>
              <a:rPr lang="en-US" dirty="0"/>
              <a:t>“Plus Four” Confidence Interval for p</a:t>
            </a:r>
          </a:p>
        </p:txBody>
      </p:sp>
      <p:sp>
        <p:nvSpPr>
          <p:cNvPr id="3" name="Content Placeholder 2">
            <a:extLst>
              <a:ext uri="{FF2B5EF4-FFF2-40B4-BE49-F238E27FC236}">
                <a16:creationId xmlns:a16="http://schemas.microsoft.com/office/drawing/2014/main" id="{AE7EE3AA-5783-514B-A83F-F95B039BF35A}"/>
              </a:ext>
            </a:extLst>
          </p:cNvPr>
          <p:cNvSpPr>
            <a:spLocks noGrp="1"/>
          </p:cNvSpPr>
          <p:nvPr>
            <p:ph idx="1"/>
          </p:nvPr>
        </p:nvSpPr>
        <p:spPr/>
        <p:txBody>
          <a:bodyPr>
            <a:normAutofit/>
          </a:bodyPr>
          <a:lstStyle/>
          <a:p>
            <a:pPr>
              <a:buFont typeface="Arial" panose="020B0604020202020204" pitchFamily="34" charset="0"/>
              <a:buChar char="•"/>
            </a:pPr>
            <a:r>
              <a:rPr lang="en-US" dirty="0"/>
              <a:t>There is a certain amount of error introduced into the process of calculating a confidence interval for a proportion. Because we do not know the true proportion for the population, we are forced to use point estimates to calculate the appropriate standard deviation of the sampling distribution. Studies have shown that the resulting estimation of the standard deviation can be flawed.</a:t>
            </a:r>
          </a:p>
          <a:p>
            <a:pPr>
              <a:buFont typeface="Arial" panose="020B0604020202020204" pitchFamily="34" charset="0"/>
              <a:buChar char="•"/>
            </a:pPr>
            <a:r>
              <a:rPr lang="en-US" dirty="0"/>
              <a:t>Fortunately, there is a simple adjustment that allows us to produce more accurate confidence intervals. We simply pretend that we have four additional observations. Two of these observations are successes and two are failures. The new sample size, then, is n + 4, and the new count of successes is x + 2.</a:t>
            </a:r>
          </a:p>
          <a:p>
            <a:pPr>
              <a:buFont typeface="Arial" panose="020B0604020202020204" pitchFamily="34" charset="0"/>
              <a:buChar char="•"/>
            </a:pPr>
            <a:r>
              <a:rPr lang="en-US" dirty="0"/>
              <a:t>Computer studies have demonstrated the effectiveness of this method. It should be used when the confidence level desired is at least 90% and the sample size is at least ten.</a:t>
            </a:r>
          </a:p>
        </p:txBody>
      </p:sp>
      <p:sp>
        <p:nvSpPr>
          <p:cNvPr id="4" name="Slide Number Placeholder 3">
            <a:extLst>
              <a:ext uri="{FF2B5EF4-FFF2-40B4-BE49-F238E27FC236}">
                <a16:creationId xmlns:a16="http://schemas.microsoft.com/office/drawing/2014/main" id="{8D7FDF73-D8BF-1A41-DF2D-E51289130354}"/>
              </a:ext>
            </a:extLst>
          </p:cNvPr>
          <p:cNvSpPr>
            <a:spLocks noGrp="1"/>
          </p:cNvSpPr>
          <p:nvPr>
            <p:ph type="sldNum" sz="quarter" idx="12"/>
          </p:nvPr>
        </p:nvSpPr>
        <p:spPr/>
        <p:txBody>
          <a:bodyPr/>
          <a:lstStyle/>
          <a:p>
            <a:fld id="{3A98EE3D-8CD1-4C3F-BD1C-C98C9596463C}" type="slidenum">
              <a:rPr lang="en-US" smtClean="0"/>
              <a:t>54</a:t>
            </a:fld>
            <a:endParaRPr lang="en-US" dirty="0"/>
          </a:p>
        </p:txBody>
      </p:sp>
    </p:spTree>
    <p:extLst>
      <p:ext uri="{BB962C8B-B14F-4D97-AF65-F5344CB8AC3E}">
        <p14:creationId xmlns:p14="http://schemas.microsoft.com/office/powerpoint/2010/main" val="31867897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C927C-A027-4505-A93F-D15497584458}"/>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A9BB4DEC-7BFE-8984-44CC-99E0D53F8299}"/>
              </a:ext>
            </a:extLst>
          </p:cNvPr>
          <p:cNvSpPr>
            <a:spLocks noGrp="1"/>
          </p:cNvSpPr>
          <p:nvPr>
            <p:ph idx="1"/>
          </p:nvPr>
        </p:nvSpPr>
        <p:spPr/>
        <p:txBody>
          <a:bodyPr/>
          <a:lstStyle/>
          <a:p>
            <a:r>
              <a:rPr lang="en-US" dirty="0"/>
              <a:t>A random sample of 25 statistics students was asked: “Have you smoked a cigarette in the past week?” Six students reported smoking within the past week. Use the “plus-four” method to find a 95% confidence interval for the true proportion of statistics students who smoke.</a:t>
            </a:r>
          </a:p>
        </p:txBody>
      </p:sp>
      <p:sp>
        <p:nvSpPr>
          <p:cNvPr id="4" name="Slide Number Placeholder 3">
            <a:extLst>
              <a:ext uri="{FF2B5EF4-FFF2-40B4-BE49-F238E27FC236}">
                <a16:creationId xmlns:a16="http://schemas.microsoft.com/office/drawing/2014/main" id="{34265868-0809-3FC2-5417-733738EFC7DC}"/>
              </a:ext>
            </a:extLst>
          </p:cNvPr>
          <p:cNvSpPr>
            <a:spLocks noGrp="1"/>
          </p:cNvSpPr>
          <p:nvPr>
            <p:ph type="sldNum" sz="quarter" idx="12"/>
          </p:nvPr>
        </p:nvSpPr>
        <p:spPr/>
        <p:txBody>
          <a:bodyPr/>
          <a:lstStyle/>
          <a:p>
            <a:fld id="{3A98EE3D-8CD1-4C3F-BD1C-C98C9596463C}" type="slidenum">
              <a:rPr lang="en-US" smtClean="0"/>
              <a:t>55</a:t>
            </a:fld>
            <a:endParaRPr lang="en-US" dirty="0"/>
          </a:p>
        </p:txBody>
      </p:sp>
    </p:spTree>
    <p:extLst>
      <p:ext uri="{BB962C8B-B14F-4D97-AF65-F5344CB8AC3E}">
        <p14:creationId xmlns:p14="http://schemas.microsoft.com/office/powerpoint/2010/main" val="410796594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0509F-AE24-A674-354D-227DC5A9F312}"/>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FDCA1E7-69E2-95CF-82D5-C010C40D6F2F}"/>
                  </a:ext>
                </a:extLst>
              </p:cNvPr>
              <p:cNvSpPr>
                <a:spLocks noGrp="1"/>
              </p:cNvSpPr>
              <p:nvPr>
                <p:ph idx="1"/>
              </p:nvPr>
            </p:nvSpPr>
            <p:spPr/>
            <p:txBody>
              <a:bodyPr>
                <a:normAutofit fontScale="92500" lnSpcReduction="20000"/>
              </a:bodyPr>
              <a:lstStyle/>
              <a:p>
                <a:r>
                  <a:rPr lang="en-US" dirty="0"/>
                  <a:t>Six students out of 25 reported smoking within the past week, so x = 6 and n = 25. Because we are using the “plus-four” method, we will use x = 6 + 2 = 8 and n = 25 + 4 = 29.</a:t>
                </a:r>
              </a:p>
              <a:p>
                <a14:m>
                  <m:oMath xmlns:m="http://schemas.openxmlformats.org/officeDocument/2006/math">
                    <m:r>
                      <a:rPr lang="en-US" i="1" dirty="0" smtClean="0">
                        <a:latin typeface="Cambria Math" panose="02040503050406030204" pitchFamily="18" charset="0"/>
                      </a:rPr>
                      <m:t>𝑝</m:t>
                    </m:r>
                    <m:r>
                      <a:rPr lang="en-US" i="1" dirty="0" smtClean="0">
                        <a:latin typeface="Cambria Math" panose="02040503050406030204" pitchFamily="18" charset="0"/>
                      </a:rPr>
                      <m:t>′=</m:t>
                    </m:r>
                    <m:f>
                      <m:fPr>
                        <m:ctrlPr>
                          <a:rPr lang="en-US" b="0" i="1" dirty="0" smtClean="0">
                            <a:latin typeface="Cambria Math" panose="02040503050406030204" pitchFamily="18" charset="0"/>
                          </a:rPr>
                        </m:ctrlPr>
                      </m:fPr>
                      <m:num>
                        <m:r>
                          <a:rPr lang="en-US" i="1" dirty="0" err="1" smtClean="0">
                            <a:latin typeface="Cambria Math" panose="02040503050406030204" pitchFamily="18" charset="0"/>
                          </a:rPr>
                          <m:t>𝑥</m:t>
                        </m:r>
                      </m:num>
                      <m:den>
                        <m:r>
                          <a:rPr lang="en-US" i="1" dirty="0" err="1" smtClean="0">
                            <a:latin typeface="Cambria Math" panose="02040503050406030204" pitchFamily="18" charset="0"/>
                          </a:rPr>
                          <m:t>𝑛</m:t>
                        </m:r>
                      </m:den>
                    </m:f>
                    <m:r>
                      <a:rPr lang="en-US" i="1" dirty="0" smtClean="0">
                        <a:latin typeface="Cambria Math" panose="02040503050406030204" pitchFamily="18" charset="0"/>
                      </a:rPr>
                      <m:t>=</m:t>
                    </m:r>
                    <m:f>
                      <m:fPr>
                        <m:ctrlPr>
                          <a:rPr lang="en-US" b="0" i="1" dirty="0" smtClean="0">
                            <a:latin typeface="Cambria Math" panose="02040503050406030204" pitchFamily="18" charset="0"/>
                          </a:rPr>
                        </m:ctrlPr>
                      </m:fPr>
                      <m:num>
                        <m:r>
                          <a:rPr lang="en-US" i="1" dirty="0" smtClean="0">
                            <a:latin typeface="Cambria Math" panose="02040503050406030204" pitchFamily="18" charset="0"/>
                          </a:rPr>
                          <m:t>8</m:t>
                        </m:r>
                      </m:num>
                      <m:den>
                        <m:r>
                          <a:rPr lang="en-US" i="1" dirty="0" smtClean="0">
                            <a:latin typeface="Cambria Math" panose="02040503050406030204" pitchFamily="18" charset="0"/>
                          </a:rPr>
                          <m:t>29</m:t>
                        </m:r>
                      </m:den>
                    </m:f>
                    <m:r>
                      <a:rPr lang="en-US" i="1" dirty="0" smtClean="0">
                        <a:latin typeface="Cambria Math" panose="02040503050406030204" pitchFamily="18" charset="0"/>
                      </a:rPr>
                      <m:t>≈0.276</m:t>
                    </m:r>
                  </m:oMath>
                </a14:m>
                <a:r>
                  <a:rPr lang="en-US" dirty="0"/>
                  <a:t>, </a:t>
                </a:r>
                <a14:m>
                  <m:oMath xmlns:m="http://schemas.openxmlformats.org/officeDocument/2006/math">
                    <m:r>
                      <a:rPr lang="en-US" i="1" dirty="0" smtClean="0">
                        <a:latin typeface="Cambria Math" panose="02040503050406030204" pitchFamily="18" charset="0"/>
                      </a:rPr>
                      <m:t>𝑞</m:t>
                    </m:r>
                    <m:r>
                      <a:rPr lang="en-US" i="1" dirty="0" smtClean="0">
                        <a:latin typeface="Cambria Math" panose="02040503050406030204" pitchFamily="18" charset="0"/>
                      </a:rPr>
                      <m:t>′=1–</m:t>
                    </m:r>
                    <m:r>
                      <a:rPr lang="en-US" i="1" dirty="0" smtClean="0">
                        <a:latin typeface="Cambria Math" panose="02040503050406030204" pitchFamily="18" charset="0"/>
                      </a:rPr>
                      <m:t>𝑝</m:t>
                    </m:r>
                    <m:r>
                      <a:rPr lang="en-US" i="1" dirty="0" smtClean="0">
                        <a:latin typeface="Cambria Math" panose="02040503050406030204" pitchFamily="18" charset="0"/>
                      </a:rPr>
                      <m:t>′=1–0.276=0.724</m:t>
                    </m:r>
                  </m:oMath>
                </a14:m>
                <a:endParaRPr lang="en-US" dirty="0"/>
              </a:p>
              <a:p>
                <a14:m>
                  <m:oMath xmlns:m="http://schemas.openxmlformats.org/officeDocument/2006/math">
                    <m:r>
                      <a:rPr lang="en-US" b="0" i="1" smtClean="0">
                        <a:latin typeface="Cambria Math" panose="02040503050406030204" pitchFamily="18" charset="0"/>
                      </a:rPr>
                      <m:t>𝛼</m:t>
                    </m:r>
                    <m:r>
                      <a:rPr lang="en-US" b="0" i="1" smtClean="0">
                        <a:latin typeface="Cambria Math" panose="02040503050406030204" pitchFamily="18" charset="0"/>
                      </a:rPr>
                      <m:t>=0.05,</m:t>
                    </m:r>
                    <m:f>
                      <m:fPr>
                        <m:ctrlPr>
                          <a:rPr lang="en-US" b="0" i="1" smtClean="0">
                            <a:latin typeface="Cambria Math" panose="02040503050406030204" pitchFamily="18" charset="0"/>
                          </a:rPr>
                        </m:ctrlPr>
                      </m:fPr>
                      <m:num>
                        <m:r>
                          <a:rPr lang="en-US" b="0" i="1" smtClean="0">
                            <a:latin typeface="Cambria Math" panose="02040503050406030204" pitchFamily="18" charset="0"/>
                          </a:rPr>
                          <m:t>𝛼</m:t>
                        </m:r>
                      </m:num>
                      <m:den>
                        <m:r>
                          <a:rPr lang="en-US" b="0" i="1" smtClean="0">
                            <a:latin typeface="Cambria Math" panose="02040503050406030204" pitchFamily="18" charset="0"/>
                          </a:rPr>
                          <m:t>2</m:t>
                        </m:r>
                      </m:den>
                    </m:f>
                    <m:r>
                      <a:rPr lang="en-US" b="0" i="1" smtClean="0">
                        <a:latin typeface="Cambria Math" panose="02040503050406030204" pitchFamily="18" charset="0"/>
                      </a:rPr>
                      <m:t>=0.025,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r>
                          <a:rPr lang="en-US" b="0" i="1" smtClean="0">
                            <a:latin typeface="Cambria Math" panose="02040503050406030204" pitchFamily="18" charset="0"/>
                          </a:rPr>
                          <m:t>0.025</m:t>
                        </m:r>
                      </m:sub>
                    </m:sSub>
                    <m:r>
                      <a:rPr lang="en-US" b="0" i="1" smtClean="0">
                        <a:latin typeface="Cambria Math" panose="02040503050406030204" pitchFamily="18" charset="0"/>
                      </a:rPr>
                      <m:t>=1.96</m:t>
                    </m:r>
                  </m:oMath>
                </a14:m>
                <a:endParaRPr lang="en-US" dirty="0"/>
              </a:p>
              <a:p>
                <a14:m>
                  <m:oMath xmlns:m="http://schemas.openxmlformats.org/officeDocument/2006/math">
                    <m:r>
                      <a:rPr lang="en-US" b="0" i="1" smtClean="0">
                        <a:latin typeface="Cambria Math" panose="02040503050406030204" pitchFamily="18" charset="0"/>
                      </a:rPr>
                      <m:t>𝐸𝐵𝑃</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f>
                          <m:fPr>
                            <m:ctrlPr>
                              <a:rPr lang="en-US" b="0" i="1" smtClean="0">
                                <a:latin typeface="Cambria Math" panose="02040503050406030204" pitchFamily="18" charset="0"/>
                              </a:rPr>
                            </m:ctrlPr>
                          </m:fPr>
                          <m:num>
                            <m:r>
                              <a:rPr lang="en-US" b="0" i="1" smtClean="0">
                                <a:latin typeface="Cambria Math" panose="02040503050406030204" pitchFamily="18" charset="0"/>
                              </a:rPr>
                              <m:t>𝛼</m:t>
                            </m:r>
                          </m:num>
                          <m:den>
                            <m:r>
                              <a:rPr lang="en-US" b="0" i="1" smtClean="0">
                                <a:latin typeface="Cambria Math" panose="02040503050406030204" pitchFamily="18" charset="0"/>
                              </a:rPr>
                              <m:t>2</m:t>
                            </m:r>
                          </m:den>
                        </m:f>
                      </m:sub>
                    </m:sSub>
                    <m:rad>
                      <m:radPr>
                        <m:degHide m:val="on"/>
                        <m:ctrlPr>
                          <a:rPr lang="en-US" b="0" i="1" smtClean="0">
                            <a:latin typeface="Cambria Math" panose="02040503050406030204" pitchFamily="18" charset="0"/>
                          </a:rPr>
                        </m:ctrlPr>
                      </m:radPr>
                      <m:deg/>
                      <m:e>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r>
                                  <a:rPr lang="en-US" b="0" i="1" smtClean="0">
                                    <a:latin typeface="Cambria Math" panose="02040503050406030204" pitchFamily="18" charset="0"/>
                                  </a:rPr>
                                  <m:t>𝑝</m:t>
                                </m:r>
                              </m:e>
                              <m:sup>
                                <m:r>
                                  <a:rPr lang="en-US" b="0" i="1" smtClean="0">
                                    <a:latin typeface="Cambria Math" panose="02040503050406030204" pitchFamily="18" charset="0"/>
                                  </a:rPr>
                                  <m:t>′</m:t>
                                </m:r>
                              </m:sup>
                            </m:sSup>
                            <m:sSup>
                              <m:sSupPr>
                                <m:ctrlPr>
                                  <a:rPr lang="en-US" b="0" i="1" smtClean="0">
                                    <a:latin typeface="Cambria Math" panose="02040503050406030204" pitchFamily="18" charset="0"/>
                                  </a:rPr>
                                </m:ctrlPr>
                              </m:sSupPr>
                              <m:e>
                                <m:r>
                                  <a:rPr lang="en-US" b="0" i="1" smtClean="0">
                                    <a:latin typeface="Cambria Math" panose="02040503050406030204" pitchFamily="18" charset="0"/>
                                  </a:rPr>
                                  <m:t>𝑞</m:t>
                                </m:r>
                              </m:e>
                              <m:sup>
                                <m:r>
                                  <a:rPr lang="en-US" b="0" i="1" smtClean="0">
                                    <a:latin typeface="Cambria Math" panose="02040503050406030204" pitchFamily="18" charset="0"/>
                                  </a:rPr>
                                  <m:t>′</m:t>
                                </m:r>
                              </m:sup>
                            </m:sSup>
                          </m:num>
                          <m:den>
                            <m:r>
                              <a:rPr lang="en-US" b="0" i="1" smtClean="0">
                                <a:latin typeface="Cambria Math" panose="02040503050406030204" pitchFamily="18" charset="0"/>
                              </a:rPr>
                              <m:t>𝑛</m:t>
                            </m:r>
                          </m:den>
                        </m:f>
                      </m:e>
                    </m:rad>
                    <m:r>
                      <a:rPr lang="en-US" b="0" i="1" smtClean="0">
                        <a:latin typeface="Cambria Math" panose="02040503050406030204" pitchFamily="18" charset="0"/>
                      </a:rPr>
                      <m:t>=1.96</m:t>
                    </m:r>
                    <m:rad>
                      <m:radPr>
                        <m:degHide m:val="on"/>
                        <m:ctrlPr>
                          <a:rPr lang="en-US" b="0" i="1" smtClean="0">
                            <a:latin typeface="Cambria Math" panose="02040503050406030204" pitchFamily="18" charset="0"/>
                          </a:rPr>
                        </m:ctrlPr>
                      </m:radPr>
                      <m:deg/>
                      <m:e>
                        <m:f>
                          <m:fPr>
                            <m:ctrlPr>
                              <a:rPr lang="en-US" b="0" i="1" smtClean="0">
                                <a:latin typeface="Cambria Math" panose="02040503050406030204" pitchFamily="18" charset="0"/>
                              </a:rPr>
                            </m:ctrlPr>
                          </m:fPr>
                          <m:num>
                            <m:r>
                              <a:rPr lang="en-US" b="0" i="1" smtClean="0">
                                <a:latin typeface="Cambria Math" panose="02040503050406030204" pitchFamily="18" charset="0"/>
                              </a:rPr>
                              <m:t>0.276∗0.724</m:t>
                            </m:r>
                          </m:num>
                          <m:den>
                            <m:r>
                              <a:rPr lang="en-US" b="0" i="1" smtClean="0">
                                <a:latin typeface="Cambria Math" panose="02040503050406030204" pitchFamily="18" charset="0"/>
                              </a:rPr>
                              <m:t>29</m:t>
                            </m:r>
                          </m:den>
                        </m:f>
                      </m:e>
                    </m:rad>
                    <m:r>
                      <a:rPr lang="en-US" b="0" i="1" smtClean="0">
                        <a:latin typeface="Cambria Math" panose="02040503050406030204" pitchFamily="18" charset="0"/>
                      </a:rPr>
                      <m:t>=0.163</m:t>
                    </m:r>
                  </m:oMath>
                </a14:m>
                <a:endParaRPr lang="en-US" dirty="0"/>
              </a:p>
              <a:p>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𝑝</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𝐸𝐵𝑃</m:t>
                    </m:r>
                    <m:r>
                      <a:rPr lang="en-US" b="0" i="1" smtClean="0">
                        <a:latin typeface="Cambria Math" panose="02040503050406030204" pitchFamily="18" charset="0"/>
                      </a:rPr>
                      <m:t>=(0.113, 0.439)</m:t>
                    </m:r>
                  </m:oMath>
                </a14:m>
                <a:endParaRPr lang="en-US" dirty="0"/>
              </a:p>
              <a:p>
                <a:r>
                  <a:rPr lang="en-US" b="0" i="0" dirty="0">
                    <a:solidFill>
                      <a:srgbClr val="424242"/>
                    </a:solidFill>
                    <a:effectLst/>
                  </a:rPr>
                  <a:t>We are 95% confident that the true proportion of all statistics students who smoke cigarettes is between 0.113 and 0.439.</a:t>
                </a:r>
                <a:endParaRPr lang="en-US" dirty="0"/>
              </a:p>
            </p:txBody>
          </p:sp>
        </mc:Choice>
        <mc:Fallback xmlns="">
          <p:sp>
            <p:nvSpPr>
              <p:cNvPr id="3" name="Content Placeholder 2">
                <a:extLst>
                  <a:ext uri="{FF2B5EF4-FFF2-40B4-BE49-F238E27FC236}">
                    <a16:creationId xmlns:a16="http://schemas.microsoft.com/office/drawing/2014/main" id="{DFDCA1E7-69E2-95CF-82D5-C010C40D6F2F}"/>
                  </a:ext>
                </a:extLst>
              </p:cNvPr>
              <p:cNvSpPr>
                <a:spLocks noGrp="1" noRot="1" noChangeAspect="1" noMove="1" noResize="1" noEditPoints="1" noAdjustHandles="1" noChangeArrowheads="1" noChangeShapeType="1" noTextEdit="1"/>
              </p:cNvSpPr>
              <p:nvPr>
                <p:ph idx="1"/>
              </p:nvPr>
            </p:nvSpPr>
            <p:spPr>
              <a:blipFill>
                <a:blip r:embed="rId2"/>
                <a:stretch>
                  <a:fillRect l="-1394" t="-1621" b="-648"/>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80DA378B-4FB1-66F7-6621-DCDBECDCA55E}"/>
              </a:ext>
            </a:extLst>
          </p:cNvPr>
          <p:cNvSpPr>
            <a:spLocks noGrp="1"/>
          </p:cNvSpPr>
          <p:nvPr>
            <p:ph type="sldNum" sz="quarter" idx="12"/>
          </p:nvPr>
        </p:nvSpPr>
        <p:spPr/>
        <p:txBody>
          <a:bodyPr/>
          <a:lstStyle/>
          <a:p>
            <a:fld id="{3A98EE3D-8CD1-4C3F-BD1C-C98C9596463C}" type="slidenum">
              <a:rPr lang="en-US" smtClean="0"/>
              <a:t>56</a:t>
            </a:fld>
            <a:endParaRPr lang="en-US" dirty="0"/>
          </a:p>
        </p:txBody>
      </p:sp>
    </p:spTree>
    <p:extLst>
      <p:ext uri="{BB962C8B-B14F-4D97-AF65-F5344CB8AC3E}">
        <p14:creationId xmlns:p14="http://schemas.microsoft.com/office/powerpoint/2010/main" val="208447271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B7F6B-0DC6-C2BB-E946-96D0B977F3D9}"/>
              </a:ext>
            </a:extLst>
          </p:cNvPr>
          <p:cNvSpPr>
            <a:spLocks noGrp="1"/>
          </p:cNvSpPr>
          <p:nvPr>
            <p:ph type="title"/>
          </p:nvPr>
        </p:nvSpPr>
        <p:spPr/>
        <p:txBody>
          <a:bodyPr/>
          <a:lstStyle/>
          <a:p>
            <a:r>
              <a:rPr lang="en-US" dirty="0"/>
              <a:t>Calculating the Sample Size 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57C8265-9E4B-4A2E-E5DD-1772183B4E96}"/>
                  </a:ext>
                </a:extLst>
              </p:cNvPr>
              <p:cNvSpPr>
                <a:spLocks noGrp="1"/>
              </p:cNvSpPr>
              <p:nvPr>
                <p:ph idx="1"/>
              </p:nvPr>
            </p:nvSpPr>
            <p:spPr/>
            <p:txBody>
              <a:bodyPr>
                <a:normAutofit/>
              </a:bodyPr>
              <a:lstStyle/>
              <a:p>
                <a:r>
                  <a:rPr lang="en-US" sz="2000" dirty="0"/>
                  <a:t>If researchers desire a specific margin of error, then they can use the error bound formula to calculate the required sample size.</a:t>
                </a:r>
              </a:p>
              <a:p>
                <a:r>
                  <a:rPr lang="en-US" sz="2000" dirty="0"/>
                  <a:t>The error bound formula for a population proportion is </a:t>
                </a:r>
                <a14:m>
                  <m:oMath xmlns:m="http://schemas.openxmlformats.org/officeDocument/2006/math">
                    <m:r>
                      <a:rPr lang="en-US" sz="2000" i="1">
                        <a:latin typeface="Cambria Math" panose="02040503050406030204" pitchFamily="18" charset="0"/>
                      </a:rPr>
                      <m:t>𝐸𝐵𝑃</m:t>
                    </m:r>
                    <m:r>
                      <a:rPr lang="en-US" sz="2000" i="1">
                        <a:latin typeface="Cambria Math" panose="02040503050406030204" pitchFamily="18" charset="0"/>
                      </a:rPr>
                      <m:t>=</m:t>
                    </m:r>
                    <m:d>
                      <m:dPr>
                        <m:ctrlPr>
                          <a:rPr lang="en-US" sz="2000" i="1">
                            <a:latin typeface="Cambria Math" panose="02040503050406030204" pitchFamily="18" charset="0"/>
                          </a:rPr>
                        </m:ctrlPr>
                      </m:dPr>
                      <m:e>
                        <m:sSub>
                          <m:sSubPr>
                            <m:ctrlPr>
                              <a:rPr lang="en-US" sz="2000" i="1">
                                <a:latin typeface="Cambria Math" panose="02040503050406030204" pitchFamily="18" charset="0"/>
                              </a:rPr>
                            </m:ctrlPr>
                          </m:sSubPr>
                          <m:e>
                            <m:r>
                              <a:rPr lang="en-US" sz="2000" i="1">
                                <a:latin typeface="Cambria Math" panose="02040503050406030204" pitchFamily="18" charset="0"/>
                              </a:rPr>
                              <m:t>𝑧</m:t>
                            </m:r>
                          </m:e>
                          <m:sub>
                            <m:r>
                              <a:rPr lang="en-US" sz="2000" i="1">
                                <a:latin typeface="Cambria Math" panose="02040503050406030204" pitchFamily="18" charset="0"/>
                                <a:ea typeface="Cambria Math" panose="02040503050406030204" pitchFamily="18" charset="0"/>
                              </a:rPr>
                              <m:t>𝛼</m:t>
                            </m:r>
                            <m:r>
                              <a:rPr lang="en-US" sz="2000" i="1">
                                <a:latin typeface="Cambria Math" panose="02040503050406030204" pitchFamily="18" charset="0"/>
                                <a:ea typeface="Cambria Math" panose="02040503050406030204" pitchFamily="18" charset="0"/>
                              </a:rPr>
                              <m:t>/2</m:t>
                            </m:r>
                          </m:sub>
                        </m:sSub>
                      </m:e>
                    </m:d>
                    <m:d>
                      <m:dPr>
                        <m:ctrlPr>
                          <a:rPr lang="en-US" sz="2000" i="1">
                            <a:latin typeface="Cambria Math" panose="02040503050406030204" pitchFamily="18" charset="0"/>
                          </a:rPr>
                        </m:ctrlPr>
                      </m:dPr>
                      <m:e>
                        <m:f>
                          <m:fPr>
                            <m:ctrlPr>
                              <a:rPr lang="en-US" sz="2000" i="1">
                                <a:latin typeface="Cambria Math" panose="02040503050406030204" pitchFamily="18" charset="0"/>
                              </a:rPr>
                            </m:ctrlPr>
                          </m:fPr>
                          <m:num>
                            <m:rad>
                              <m:radPr>
                                <m:degHide m:val="on"/>
                                <m:ctrlPr>
                                  <a:rPr lang="en-US" sz="2000" i="1">
                                    <a:latin typeface="Cambria Math" panose="02040503050406030204" pitchFamily="18" charset="0"/>
                                  </a:rPr>
                                </m:ctrlPr>
                              </m:radPr>
                              <m:deg/>
                              <m:e>
                                <m:r>
                                  <a:rPr lang="en-US" sz="2000" i="1">
                                    <a:latin typeface="Cambria Math" panose="02040503050406030204" pitchFamily="18" charset="0"/>
                                  </a:rPr>
                                  <m:t>𝑝</m:t>
                                </m:r>
                                <m:r>
                                  <a:rPr lang="en-US" sz="2000" i="1">
                                    <a:latin typeface="Cambria Math" panose="02040503050406030204" pitchFamily="18" charset="0"/>
                                  </a:rPr>
                                  <m:t>′</m:t>
                                </m:r>
                                <m:r>
                                  <a:rPr lang="en-US" sz="2000" i="1">
                                    <a:latin typeface="Cambria Math" panose="02040503050406030204" pitchFamily="18" charset="0"/>
                                  </a:rPr>
                                  <m:t>𝑞</m:t>
                                </m:r>
                                <m:r>
                                  <a:rPr lang="en-US" sz="2000" i="1">
                                    <a:latin typeface="Cambria Math" panose="02040503050406030204" pitchFamily="18" charset="0"/>
                                  </a:rPr>
                                  <m:t>′</m:t>
                                </m:r>
                              </m:e>
                            </m:rad>
                          </m:num>
                          <m:den>
                            <m:r>
                              <a:rPr lang="en-US" sz="2000" i="1">
                                <a:latin typeface="Cambria Math" panose="02040503050406030204" pitchFamily="18" charset="0"/>
                              </a:rPr>
                              <m:t>𝑛</m:t>
                            </m:r>
                          </m:den>
                        </m:f>
                      </m:e>
                    </m:d>
                  </m:oMath>
                </a14:m>
                <a:r>
                  <a:rPr lang="en-US" sz="2000" dirty="0"/>
                  <a:t> </a:t>
                </a:r>
              </a:p>
              <a:p>
                <a:r>
                  <a:rPr lang="en-US" sz="2000" dirty="0"/>
                  <a:t>Solving for n gives you an equation for the sample size.</a:t>
                </a:r>
              </a:p>
              <a:p>
                <a14:m>
                  <m:oMath xmlns:m="http://schemas.openxmlformats.org/officeDocument/2006/math">
                    <m:r>
                      <a:rPr lang="en-US" sz="2000" b="0" i="1" smtClean="0">
                        <a:latin typeface="Cambria Math" panose="02040503050406030204" pitchFamily="18" charset="0"/>
                      </a:rPr>
                      <m:t>𝑛</m:t>
                    </m:r>
                    <m:r>
                      <a:rPr lang="en-US" sz="2000" i="1">
                        <a:latin typeface="Cambria Math" panose="02040503050406030204" pitchFamily="18" charset="0"/>
                      </a:rPr>
                      <m:t>=</m:t>
                    </m:r>
                    <m:f>
                      <m:fPr>
                        <m:ctrlPr>
                          <a:rPr lang="en-US" sz="2000" i="1" smtClean="0">
                            <a:latin typeface="Cambria Math" panose="02040503050406030204" pitchFamily="18" charset="0"/>
                          </a:rPr>
                        </m:ctrlPr>
                      </m:fPr>
                      <m:num>
                        <m:sSup>
                          <m:sSupPr>
                            <m:ctrlPr>
                              <a:rPr lang="en-US" sz="2000" i="1">
                                <a:latin typeface="Cambria Math" panose="02040503050406030204" pitchFamily="18" charset="0"/>
                              </a:rPr>
                            </m:ctrlPr>
                          </m:sSupPr>
                          <m:e>
                            <m:d>
                              <m:dPr>
                                <m:ctrlPr>
                                  <a:rPr lang="en-US" sz="2000" i="1">
                                    <a:latin typeface="Cambria Math" panose="02040503050406030204" pitchFamily="18" charset="0"/>
                                  </a:rPr>
                                </m:ctrlPr>
                              </m:dPr>
                              <m:e>
                                <m:sSub>
                                  <m:sSubPr>
                                    <m:ctrlPr>
                                      <a:rPr lang="en-US" sz="2000" i="1">
                                        <a:latin typeface="Cambria Math" panose="02040503050406030204" pitchFamily="18" charset="0"/>
                                      </a:rPr>
                                    </m:ctrlPr>
                                  </m:sSubPr>
                                  <m:e>
                                    <m:r>
                                      <a:rPr lang="en-US" sz="2000" i="1">
                                        <a:latin typeface="Cambria Math" panose="02040503050406030204" pitchFamily="18" charset="0"/>
                                      </a:rPr>
                                      <m:t>𝑧</m:t>
                                    </m:r>
                                  </m:e>
                                  <m:sub>
                                    <m:f>
                                      <m:fPr>
                                        <m:ctrlPr>
                                          <a:rPr lang="en-US" sz="2000" i="1">
                                            <a:latin typeface="Cambria Math" panose="02040503050406030204" pitchFamily="18" charset="0"/>
                                            <a:ea typeface="Cambria Math" panose="02040503050406030204" pitchFamily="18" charset="0"/>
                                          </a:rPr>
                                        </m:ctrlPr>
                                      </m:fPr>
                                      <m:num>
                                        <m:r>
                                          <a:rPr lang="en-US" sz="2000" i="1">
                                            <a:latin typeface="Cambria Math" panose="02040503050406030204" pitchFamily="18" charset="0"/>
                                            <a:ea typeface="Cambria Math" panose="02040503050406030204" pitchFamily="18" charset="0"/>
                                          </a:rPr>
                                          <m:t>𝛼</m:t>
                                        </m:r>
                                      </m:num>
                                      <m:den>
                                        <m:r>
                                          <a:rPr lang="en-US" sz="2000" i="1">
                                            <a:latin typeface="Cambria Math" panose="02040503050406030204" pitchFamily="18" charset="0"/>
                                            <a:ea typeface="Cambria Math" panose="02040503050406030204" pitchFamily="18" charset="0"/>
                                          </a:rPr>
                                          <m:t>2</m:t>
                                        </m:r>
                                      </m:den>
                                    </m:f>
                                  </m:sub>
                                </m:sSub>
                              </m:e>
                            </m:d>
                          </m:e>
                          <m:sup>
                            <m:r>
                              <a:rPr lang="en-US" sz="2000" i="1">
                                <a:latin typeface="Cambria Math" panose="02040503050406030204" pitchFamily="18" charset="0"/>
                              </a:rPr>
                              <m:t>2</m:t>
                            </m:r>
                          </m:sup>
                        </m:sSup>
                        <m:r>
                          <a:rPr lang="en-US" sz="2000" b="0" i="1" smtClean="0">
                            <a:latin typeface="Cambria Math" panose="02040503050406030204" pitchFamily="18" charset="0"/>
                          </a:rPr>
                          <m:t>(</m:t>
                        </m:r>
                        <m:sSup>
                          <m:sSupPr>
                            <m:ctrlPr>
                              <a:rPr lang="en-US" sz="2000" i="1">
                                <a:latin typeface="Cambria Math" panose="02040503050406030204" pitchFamily="18" charset="0"/>
                              </a:rPr>
                            </m:ctrlPr>
                          </m:sSupPr>
                          <m:e>
                            <m:r>
                              <a:rPr lang="en-US" sz="2000" i="1">
                                <a:latin typeface="Cambria Math" panose="02040503050406030204" pitchFamily="18" charset="0"/>
                              </a:rPr>
                              <m:t>𝑝</m:t>
                            </m:r>
                          </m:e>
                          <m:sup>
                            <m:r>
                              <a:rPr lang="en-US" sz="2000" i="1">
                                <a:latin typeface="Cambria Math" panose="02040503050406030204" pitchFamily="18" charset="0"/>
                              </a:rPr>
                              <m:t>′</m:t>
                            </m:r>
                          </m:sup>
                        </m:sSup>
                        <m:sSup>
                          <m:sSupPr>
                            <m:ctrlPr>
                              <a:rPr lang="en-US" sz="2000" i="1">
                                <a:latin typeface="Cambria Math" panose="02040503050406030204" pitchFamily="18" charset="0"/>
                              </a:rPr>
                            </m:ctrlPr>
                          </m:sSupPr>
                          <m:e>
                            <m:r>
                              <a:rPr lang="en-US" sz="2000" i="1">
                                <a:latin typeface="Cambria Math" panose="02040503050406030204" pitchFamily="18" charset="0"/>
                              </a:rPr>
                              <m:t>𝑞</m:t>
                            </m:r>
                          </m:e>
                          <m:sup>
                            <m:r>
                              <a:rPr lang="en-US" sz="2000" i="1">
                                <a:latin typeface="Cambria Math" panose="02040503050406030204" pitchFamily="18" charset="0"/>
                              </a:rPr>
                              <m:t>′</m:t>
                            </m:r>
                          </m:sup>
                        </m:sSup>
                        <m:r>
                          <a:rPr lang="en-US" sz="2000" b="0" i="1" smtClean="0">
                            <a:latin typeface="Cambria Math" panose="02040503050406030204" pitchFamily="18" charset="0"/>
                          </a:rPr>
                          <m:t>)</m:t>
                        </m:r>
                      </m:num>
                      <m:den>
                        <m:sSup>
                          <m:sSupPr>
                            <m:ctrlPr>
                              <a:rPr lang="en-US" sz="2000" i="1" smtClean="0">
                                <a:latin typeface="Cambria Math" panose="02040503050406030204" pitchFamily="18" charset="0"/>
                              </a:rPr>
                            </m:ctrlPr>
                          </m:sSupPr>
                          <m:e>
                            <m:r>
                              <a:rPr lang="en-US" sz="2000" b="0" i="1" smtClean="0">
                                <a:latin typeface="Cambria Math" panose="02040503050406030204" pitchFamily="18" charset="0"/>
                              </a:rPr>
                              <m:t>𝐸𝐵𝑃</m:t>
                            </m:r>
                          </m:e>
                          <m:sup>
                            <m:r>
                              <a:rPr lang="en-US" sz="2000" b="0" i="1" smtClean="0">
                                <a:latin typeface="Cambria Math" panose="02040503050406030204" pitchFamily="18" charset="0"/>
                              </a:rPr>
                              <m:t>2</m:t>
                            </m:r>
                          </m:sup>
                        </m:sSup>
                      </m:den>
                    </m:f>
                  </m:oMath>
                </a14:m>
                <a:endParaRPr lang="en-US" sz="2000" dirty="0"/>
              </a:p>
              <a:p>
                <a:endParaRPr lang="en-US" sz="2000" dirty="0"/>
              </a:p>
              <a:p>
                <a:endParaRPr lang="en-US" dirty="0"/>
              </a:p>
            </p:txBody>
          </p:sp>
        </mc:Choice>
        <mc:Fallback xmlns="">
          <p:sp>
            <p:nvSpPr>
              <p:cNvPr id="3" name="Content Placeholder 2">
                <a:extLst>
                  <a:ext uri="{FF2B5EF4-FFF2-40B4-BE49-F238E27FC236}">
                    <a16:creationId xmlns:a16="http://schemas.microsoft.com/office/drawing/2014/main" id="{E57C8265-9E4B-4A2E-E5DD-1772183B4E96}"/>
                  </a:ext>
                </a:extLst>
              </p:cNvPr>
              <p:cNvSpPr>
                <a:spLocks noGrp="1" noRot="1" noChangeAspect="1" noMove="1" noResize="1" noEditPoints="1" noAdjustHandles="1" noChangeArrowheads="1" noChangeShapeType="1" noTextEdit="1"/>
              </p:cNvSpPr>
              <p:nvPr>
                <p:ph idx="1"/>
              </p:nvPr>
            </p:nvSpPr>
            <p:spPr>
              <a:blipFill>
                <a:blip r:embed="rId2"/>
                <a:stretch>
                  <a:fillRect l="-606" t="-810" r="-848"/>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A7B6BDFE-B0F0-1FB8-B5DB-2F4C448DDDF5}"/>
              </a:ext>
            </a:extLst>
          </p:cNvPr>
          <p:cNvSpPr>
            <a:spLocks noGrp="1"/>
          </p:cNvSpPr>
          <p:nvPr>
            <p:ph type="sldNum" sz="quarter" idx="12"/>
          </p:nvPr>
        </p:nvSpPr>
        <p:spPr/>
        <p:txBody>
          <a:bodyPr/>
          <a:lstStyle/>
          <a:p>
            <a:fld id="{3A98EE3D-8CD1-4C3F-BD1C-C98C9596463C}" type="slidenum">
              <a:rPr lang="en-US" smtClean="0"/>
              <a:t>57</a:t>
            </a:fld>
            <a:endParaRPr lang="en-US" dirty="0"/>
          </a:p>
        </p:txBody>
      </p:sp>
    </p:spTree>
    <p:extLst>
      <p:ext uri="{BB962C8B-B14F-4D97-AF65-F5344CB8AC3E}">
        <p14:creationId xmlns:p14="http://schemas.microsoft.com/office/powerpoint/2010/main" val="254306247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DE6CEC-70B1-98E2-098A-9A4C14455484}"/>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E1A48A93-455A-BE21-3DF8-F5A4940113D6}"/>
              </a:ext>
            </a:extLst>
          </p:cNvPr>
          <p:cNvSpPr>
            <a:spLocks noGrp="1"/>
          </p:cNvSpPr>
          <p:nvPr>
            <p:ph idx="1"/>
          </p:nvPr>
        </p:nvSpPr>
        <p:spPr/>
        <p:txBody>
          <a:bodyPr/>
          <a:lstStyle/>
          <a:p>
            <a:r>
              <a:rPr lang="en-US" dirty="0"/>
              <a:t>Suppose a mobile phone company wants to determine the current percentage of customers aged 50+ who use text messaging on their cell phones. How many customers aged 50+ should the company survey in order to be 90% confident that the estimated (sample) proportion is within three percentage points of the true population proportion of customers aged 50+ who use text messaging on their cell phones.</a:t>
            </a:r>
          </a:p>
        </p:txBody>
      </p:sp>
      <p:sp>
        <p:nvSpPr>
          <p:cNvPr id="4" name="Slide Number Placeholder 3">
            <a:extLst>
              <a:ext uri="{FF2B5EF4-FFF2-40B4-BE49-F238E27FC236}">
                <a16:creationId xmlns:a16="http://schemas.microsoft.com/office/drawing/2014/main" id="{96961684-5A2E-BFC4-F731-906BDCB4BA06}"/>
              </a:ext>
            </a:extLst>
          </p:cNvPr>
          <p:cNvSpPr>
            <a:spLocks noGrp="1"/>
          </p:cNvSpPr>
          <p:nvPr>
            <p:ph type="sldNum" sz="quarter" idx="12"/>
          </p:nvPr>
        </p:nvSpPr>
        <p:spPr/>
        <p:txBody>
          <a:bodyPr/>
          <a:lstStyle/>
          <a:p>
            <a:fld id="{3A98EE3D-8CD1-4C3F-BD1C-C98C9596463C}" type="slidenum">
              <a:rPr lang="en-US" smtClean="0"/>
              <a:t>58</a:t>
            </a:fld>
            <a:endParaRPr lang="en-US" dirty="0"/>
          </a:p>
        </p:txBody>
      </p:sp>
    </p:spTree>
    <p:extLst>
      <p:ext uri="{BB962C8B-B14F-4D97-AF65-F5344CB8AC3E}">
        <p14:creationId xmlns:p14="http://schemas.microsoft.com/office/powerpoint/2010/main" val="52319650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B9C53-D074-B8F7-AE23-F47309485DAB}"/>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F613FDC-3370-0C63-56C5-8E5C15F9D8B8}"/>
                  </a:ext>
                </a:extLst>
              </p:cNvPr>
              <p:cNvSpPr>
                <a:spLocks noGrp="1"/>
              </p:cNvSpPr>
              <p:nvPr>
                <p:ph idx="1"/>
              </p:nvPr>
            </p:nvSpPr>
            <p:spPr/>
            <p:txBody>
              <a:bodyPr>
                <a:normAutofit fontScale="85000" lnSpcReduction="20000"/>
              </a:bodyPr>
              <a:lstStyle/>
              <a:p>
                <a:r>
                  <a:rPr lang="en-US" dirty="0"/>
                  <a:t>From the problem, we know that EBP = 0.03 (3%=0.03) and  </a:t>
                </a:r>
                <a14:m>
                  <m:oMath xmlns:m="http://schemas.openxmlformats.org/officeDocument/2006/math">
                    <m:sSub>
                      <m:sSubPr>
                        <m:ctrlPr>
                          <a:rPr lang="en-US" b="0" i="1" dirty="0" smtClean="0">
                            <a:latin typeface="Cambria Math" panose="02040503050406030204" pitchFamily="18" charset="0"/>
                          </a:rPr>
                        </m:ctrlPr>
                      </m:sSubPr>
                      <m:e>
                        <m:r>
                          <a:rPr lang="en-US" i="1" dirty="0" smtClean="0">
                            <a:latin typeface="Cambria Math" panose="02040503050406030204" pitchFamily="18" charset="0"/>
                          </a:rPr>
                          <m:t>𝑧</m:t>
                        </m:r>
                      </m:e>
                      <m:sub>
                        <m:f>
                          <m:fPr>
                            <m:ctrlPr>
                              <a:rPr lang="en-US" b="0" i="1" dirty="0" smtClean="0">
                                <a:latin typeface="Cambria Math" panose="02040503050406030204" pitchFamily="18" charset="0"/>
                              </a:rPr>
                            </m:ctrlPr>
                          </m:fPr>
                          <m:num>
                            <m:r>
                              <a:rPr lang="en-US" i="1" dirty="0" smtClean="0">
                                <a:latin typeface="Cambria Math" panose="02040503050406030204" pitchFamily="18" charset="0"/>
                              </a:rPr>
                              <m:t>𝛼</m:t>
                            </m:r>
                          </m:num>
                          <m:den>
                            <m:r>
                              <a:rPr lang="en-US" b="0" i="1" dirty="0" smtClean="0">
                                <a:latin typeface="Cambria Math" panose="02040503050406030204" pitchFamily="18" charset="0"/>
                              </a:rPr>
                              <m:t>2</m:t>
                            </m:r>
                          </m:den>
                        </m:f>
                      </m:sub>
                    </m:sSub>
                    <m:r>
                      <a:rPr lang="en-US" b="0" i="1" dirty="0" smtClean="0">
                        <a:latin typeface="Cambria Math" panose="02040503050406030204" pitchFamily="18" charset="0"/>
                      </a:rPr>
                      <m:t>=</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𝑧</m:t>
                        </m:r>
                      </m:e>
                      <m:sub>
                        <m:r>
                          <a:rPr lang="en-US" b="0" i="1" dirty="0" smtClean="0">
                            <a:latin typeface="Cambria Math" panose="02040503050406030204" pitchFamily="18" charset="0"/>
                          </a:rPr>
                          <m:t>0.05</m:t>
                        </m:r>
                      </m:sub>
                    </m:sSub>
                    <m:r>
                      <a:rPr lang="en-US" b="0" i="1" dirty="0" smtClean="0">
                        <a:latin typeface="Cambria Math" panose="02040503050406030204" pitchFamily="18" charset="0"/>
                      </a:rPr>
                      <m:t>=1.645</m:t>
                    </m:r>
                  </m:oMath>
                </a14:m>
                <a:r>
                  <a:rPr lang="en-US" dirty="0"/>
                  <a:t> because the confidence level is 90%.</a:t>
                </a:r>
              </a:p>
              <a:p>
                <a:r>
                  <a:rPr lang="en-US" b="0" i="0" dirty="0">
                    <a:solidFill>
                      <a:srgbClr val="424242"/>
                    </a:solidFill>
                    <a:effectLst/>
                  </a:rPr>
                  <a:t>However, in order to find </a:t>
                </a:r>
                <a:r>
                  <a:rPr lang="en-US" b="0" i="1" dirty="0">
                    <a:solidFill>
                      <a:srgbClr val="424242"/>
                    </a:solidFill>
                    <a:effectLst/>
                  </a:rPr>
                  <a:t>n</a:t>
                </a:r>
                <a:r>
                  <a:rPr lang="en-US" b="0" i="0" dirty="0">
                    <a:solidFill>
                      <a:srgbClr val="424242"/>
                    </a:solidFill>
                    <a:effectLst/>
                  </a:rPr>
                  <a:t>, we need to know the estimated (sample) proportion </a:t>
                </a:r>
                <a:r>
                  <a:rPr lang="en-US" b="0" i="1" dirty="0">
                    <a:solidFill>
                      <a:srgbClr val="424242"/>
                    </a:solidFill>
                    <a:effectLst/>
                  </a:rPr>
                  <a:t>p</a:t>
                </a:r>
                <a:r>
                  <a:rPr lang="en-US" b="0" i="0" dirty="0">
                    <a:solidFill>
                      <a:srgbClr val="424242"/>
                    </a:solidFill>
                    <a:effectLst/>
                  </a:rPr>
                  <a:t>′. Remember that </a:t>
                </a:r>
                <a:r>
                  <a:rPr lang="en-US" b="0" i="1" dirty="0">
                    <a:solidFill>
                      <a:srgbClr val="424242"/>
                    </a:solidFill>
                    <a:effectLst/>
                  </a:rPr>
                  <a:t>q</a:t>
                </a:r>
                <a:r>
                  <a:rPr lang="en-US" b="0" i="0" dirty="0">
                    <a:solidFill>
                      <a:srgbClr val="424242"/>
                    </a:solidFill>
                    <a:effectLst/>
                  </a:rPr>
                  <a:t>′ = 1 – </a:t>
                </a:r>
                <a:r>
                  <a:rPr lang="en-US" b="0" i="1" dirty="0">
                    <a:solidFill>
                      <a:srgbClr val="424242"/>
                    </a:solidFill>
                    <a:effectLst/>
                  </a:rPr>
                  <a:t>p</a:t>
                </a:r>
                <a:r>
                  <a:rPr lang="en-US" b="0" i="0" dirty="0">
                    <a:solidFill>
                      <a:srgbClr val="424242"/>
                    </a:solidFill>
                    <a:effectLst/>
                  </a:rPr>
                  <a:t>′. But, we do not know </a:t>
                </a:r>
                <a:r>
                  <a:rPr lang="en-US" b="0" i="1" dirty="0">
                    <a:solidFill>
                      <a:srgbClr val="424242"/>
                    </a:solidFill>
                    <a:effectLst/>
                  </a:rPr>
                  <a:t>p</a:t>
                </a:r>
                <a:r>
                  <a:rPr lang="en-US" b="0" i="0" dirty="0">
                    <a:solidFill>
                      <a:srgbClr val="424242"/>
                    </a:solidFill>
                    <a:effectLst/>
                  </a:rPr>
                  <a:t>′ yet. Since we multiply </a:t>
                </a:r>
                <a:r>
                  <a:rPr lang="en-US" b="0" i="1" dirty="0">
                    <a:solidFill>
                      <a:srgbClr val="424242"/>
                    </a:solidFill>
                    <a:effectLst/>
                  </a:rPr>
                  <a:t>p</a:t>
                </a:r>
                <a:r>
                  <a:rPr lang="en-US" b="0" i="0" dirty="0">
                    <a:solidFill>
                      <a:srgbClr val="424242"/>
                    </a:solidFill>
                    <a:effectLst/>
                  </a:rPr>
                  <a:t>′ and </a:t>
                </a:r>
                <a:r>
                  <a:rPr lang="en-US" b="0" i="1" dirty="0">
                    <a:solidFill>
                      <a:srgbClr val="424242"/>
                    </a:solidFill>
                    <a:effectLst/>
                  </a:rPr>
                  <a:t>q</a:t>
                </a:r>
                <a:r>
                  <a:rPr lang="en-US" b="0" i="0" dirty="0">
                    <a:solidFill>
                      <a:srgbClr val="424242"/>
                    </a:solidFill>
                    <a:effectLst/>
                  </a:rPr>
                  <a:t>′ together, we make them both equal to 0.5 because </a:t>
                </a:r>
                <a:r>
                  <a:rPr lang="en-US" b="0" i="1" dirty="0" err="1">
                    <a:solidFill>
                      <a:srgbClr val="424242"/>
                    </a:solidFill>
                    <a:effectLst/>
                  </a:rPr>
                  <a:t>p</a:t>
                </a:r>
                <a:r>
                  <a:rPr lang="en-US" b="0" i="0" dirty="0" err="1">
                    <a:solidFill>
                      <a:srgbClr val="424242"/>
                    </a:solidFill>
                    <a:effectLst/>
                  </a:rPr>
                  <a:t>′</a:t>
                </a:r>
                <a:r>
                  <a:rPr lang="en-US" b="0" i="1" dirty="0" err="1">
                    <a:solidFill>
                      <a:srgbClr val="424242"/>
                    </a:solidFill>
                    <a:effectLst/>
                  </a:rPr>
                  <a:t>q</a:t>
                </a:r>
                <a:r>
                  <a:rPr lang="en-US" b="0" i="0" dirty="0">
                    <a:solidFill>
                      <a:srgbClr val="424242"/>
                    </a:solidFill>
                    <a:effectLst/>
                  </a:rPr>
                  <a:t>′ = (0.5)(0.5) = 0.25 results in the largest possible product. (Try other products: (0.6)(0.4) = 0.24; (0.3)(0.7) = 0.21; (0.2)(0.8) = 0.16 and so on). The largest possible product gives us the largest </a:t>
                </a:r>
                <a:r>
                  <a:rPr lang="en-US" b="0" i="1" dirty="0">
                    <a:solidFill>
                      <a:srgbClr val="424242"/>
                    </a:solidFill>
                    <a:effectLst/>
                  </a:rPr>
                  <a:t>n</a:t>
                </a:r>
                <a:r>
                  <a:rPr lang="en-US" b="0" i="0" dirty="0">
                    <a:solidFill>
                      <a:srgbClr val="424242"/>
                    </a:solidFill>
                    <a:effectLst/>
                  </a:rPr>
                  <a:t>. This gives us a large enough sample so that we can be 90% confident that we are within three percentage points of the true population proportion. To calculate the sample size </a:t>
                </a:r>
                <a:r>
                  <a:rPr lang="en-US" b="0" i="1" dirty="0">
                    <a:solidFill>
                      <a:srgbClr val="424242"/>
                    </a:solidFill>
                    <a:effectLst/>
                  </a:rPr>
                  <a:t>n</a:t>
                </a:r>
                <a:r>
                  <a:rPr lang="en-US" b="0" i="0" dirty="0">
                    <a:solidFill>
                      <a:srgbClr val="424242"/>
                    </a:solidFill>
                    <a:effectLst/>
                  </a:rPr>
                  <a:t>, use the formula and make the substitutions.</a:t>
                </a:r>
              </a:p>
              <a:p>
                <a14:m>
                  <m:oMath xmlns:m="http://schemas.openxmlformats.org/officeDocument/2006/math">
                    <m:r>
                      <a:rPr lang="en-US" b="0" i="1" smtClean="0">
                        <a:solidFill>
                          <a:srgbClr val="424242"/>
                        </a:solidFill>
                        <a:effectLst/>
                        <a:latin typeface="Cambria Math" panose="02040503050406030204" pitchFamily="18" charset="0"/>
                      </a:rPr>
                      <m:t>𝑛</m:t>
                    </m:r>
                    <m:r>
                      <a:rPr lang="en-US" b="0" i="1" smtClean="0">
                        <a:solidFill>
                          <a:srgbClr val="424242"/>
                        </a:solidFill>
                        <a:effectLst/>
                        <a:latin typeface="Cambria Math" panose="02040503050406030204" pitchFamily="18" charset="0"/>
                      </a:rPr>
                      <m:t>=</m:t>
                    </m:r>
                    <m:f>
                      <m:fPr>
                        <m:ctrlPr>
                          <a:rPr lang="en-US" b="0" i="1" smtClean="0">
                            <a:solidFill>
                              <a:srgbClr val="424242"/>
                            </a:solidFill>
                            <a:effectLst/>
                            <a:latin typeface="Cambria Math" panose="02040503050406030204" pitchFamily="18" charset="0"/>
                          </a:rPr>
                        </m:ctrlPr>
                      </m:fPr>
                      <m:num>
                        <m:sSup>
                          <m:sSupPr>
                            <m:ctrlPr>
                              <a:rPr lang="en-US" b="0" i="1" smtClean="0">
                                <a:solidFill>
                                  <a:srgbClr val="424242"/>
                                </a:solidFill>
                                <a:effectLst/>
                                <a:latin typeface="Cambria Math" panose="02040503050406030204" pitchFamily="18" charset="0"/>
                              </a:rPr>
                            </m:ctrlPr>
                          </m:sSupPr>
                          <m:e>
                            <m:r>
                              <a:rPr lang="en-US" b="0" i="1" smtClean="0">
                                <a:solidFill>
                                  <a:srgbClr val="424242"/>
                                </a:solidFill>
                                <a:effectLst/>
                                <a:latin typeface="Cambria Math" panose="02040503050406030204" pitchFamily="18" charset="0"/>
                              </a:rPr>
                              <m:t>𝑧</m:t>
                            </m:r>
                          </m:e>
                          <m:sup>
                            <m:r>
                              <a:rPr lang="en-US" b="0" i="1" smtClean="0">
                                <a:solidFill>
                                  <a:srgbClr val="424242"/>
                                </a:solidFill>
                                <a:effectLst/>
                                <a:latin typeface="Cambria Math" panose="02040503050406030204" pitchFamily="18" charset="0"/>
                              </a:rPr>
                              <m:t>2</m:t>
                            </m:r>
                          </m:sup>
                        </m:sSup>
                        <m:sSup>
                          <m:sSupPr>
                            <m:ctrlPr>
                              <a:rPr lang="en-US" b="0" i="1" smtClean="0">
                                <a:solidFill>
                                  <a:srgbClr val="424242"/>
                                </a:solidFill>
                                <a:effectLst/>
                                <a:latin typeface="Cambria Math" panose="02040503050406030204" pitchFamily="18" charset="0"/>
                              </a:rPr>
                            </m:ctrlPr>
                          </m:sSupPr>
                          <m:e>
                            <m:r>
                              <a:rPr lang="en-US" b="0" i="1" smtClean="0">
                                <a:solidFill>
                                  <a:srgbClr val="424242"/>
                                </a:solidFill>
                                <a:effectLst/>
                                <a:latin typeface="Cambria Math" panose="02040503050406030204" pitchFamily="18" charset="0"/>
                              </a:rPr>
                              <m:t>𝑝</m:t>
                            </m:r>
                          </m:e>
                          <m:sup>
                            <m:r>
                              <a:rPr lang="en-US" b="0" i="1" smtClean="0">
                                <a:solidFill>
                                  <a:srgbClr val="424242"/>
                                </a:solidFill>
                                <a:effectLst/>
                                <a:latin typeface="Cambria Math" panose="02040503050406030204" pitchFamily="18" charset="0"/>
                              </a:rPr>
                              <m:t>′</m:t>
                            </m:r>
                          </m:sup>
                        </m:sSup>
                        <m:sSup>
                          <m:sSupPr>
                            <m:ctrlPr>
                              <a:rPr lang="en-US" b="0" i="1" smtClean="0">
                                <a:solidFill>
                                  <a:srgbClr val="424242"/>
                                </a:solidFill>
                                <a:effectLst/>
                                <a:latin typeface="Cambria Math" panose="02040503050406030204" pitchFamily="18" charset="0"/>
                              </a:rPr>
                            </m:ctrlPr>
                          </m:sSupPr>
                          <m:e>
                            <m:r>
                              <a:rPr lang="en-US" b="0" i="1" smtClean="0">
                                <a:solidFill>
                                  <a:srgbClr val="424242"/>
                                </a:solidFill>
                                <a:effectLst/>
                                <a:latin typeface="Cambria Math" panose="02040503050406030204" pitchFamily="18" charset="0"/>
                              </a:rPr>
                              <m:t>𝑞</m:t>
                            </m:r>
                          </m:e>
                          <m:sup>
                            <m:r>
                              <a:rPr lang="en-US" b="0" i="1" smtClean="0">
                                <a:solidFill>
                                  <a:srgbClr val="424242"/>
                                </a:solidFill>
                                <a:effectLst/>
                                <a:latin typeface="Cambria Math" panose="02040503050406030204" pitchFamily="18" charset="0"/>
                              </a:rPr>
                              <m:t>′</m:t>
                            </m:r>
                          </m:sup>
                        </m:sSup>
                      </m:num>
                      <m:den>
                        <m:r>
                          <a:rPr lang="en-US" b="0" i="1" smtClean="0">
                            <a:solidFill>
                              <a:srgbClr val="424242"/>
                            </a:solidFill>
                            <a:effectLst/>
                            <a:latin typeface="Cambria Math" panose="02040503050406030204" pitchFamily="18" charset="0"/>
                          </a:rPr>
                          <m:t>𝐸𝐵</m:t>
                        </m:r>
                        <m:sSup>
                          <m:sSupPr>
                            <m:ctrlPr>
                              <a:rPr lang="en-US" b="0" i="1" smtClean="0">
                                <a:solidFill>
                                  <a:srgbClr val="424242"/>
                                </a:solidFill>
                                <a:effectLst/>
                                <a:latin typeface="Cambria Math" panose="02040503050406030204" pitchFamily="18" charset="0"/>
                              </a:rPr>
                            </m:ctrlPr>
                          </m:sSupPr>
                          <m:e>
                            <m:r>
                              <a:rPr lang="en-US" b="0" i="1" smtClean="0">
                                <a:solidFill>
                                  <a:srgbClr val="424242"/>
                                </a:solidFill>
                                <a:effectLst/>
                                <a:latin typeface="Cambria Math" panose="02040503050406030204" pitchFamily="18" charset="0"/>
                              </a:rPr>
                              <m:t>𝑃</m:t>
                            </m:r>
                          </m:e>
                          <m:sup>
                            <m:r>
                              <a:rPr lang="en-US" b="0" i="1" smtClean="0">
                                <a:solidFill>
                                  <a:srgbClr val="424242"/>
                                </a:solidFill>
                                <a:effectLst/>
                                <a:latin typeface="Cambria Math" panose="02040503050406030204" pitchFamily="18" charset="0"/>
                              </a:rPr>
                              <m:t>2</m:t>
                            </m:r>
                          </m:sup>
                        </m:sSup>
                      </m:den>
                    </m:f>
                    <m:r>
                      <a:rPr lang="en-US" b="0" i="1" smtClean="0">
                        <a:solidFill>
                          <a:srgbClr val="424242"/>
                        </a:solidFill>
                        <a:effectLst/>
                        <a:latin typeface="Cambria Math" panose="02040503050406030204" pitchFamily="18" charset="0"/>
                      </a:rPr>
                      <m:t>=</m:t>
                    </m:r>
                    <m:f>
                      <m:fPr>
                        <m:ctrlPr>
                          <a:rPr lang="en-US" b="0" i="1" smtClean="0">
                            <a:solidFill>
                              <a:srgbClr val="424242"/>
                            </a:solidFill>
                            <a:effectLst/>
                            <a:latin typeface="Cambria Math" panose="02040503050406030204" pitchFamily="18" charset="0"/>
                          </a:rPr>
                        </m:ctrlPr>
                      </m:fPr>
                      <m:num>
                        <m:sSup>
                          <m:sSupPr>
                            <m:ctrlPr>
                              <a:rPr lang="en-US" b="0" i="1" smtClean="0">
                                <a:solidFill>
                                  <a:srgbClr val="424242"/>
                                </a:solidFill>
                                <a:effectLst/>
                                <a:latin typeface="Cambria Math" panose="02040503050406030204" pitchFamily="18" charset="0"/>
                              </a:rPr>
                            </m:ctrlPr>
                          </m:sSupPr>
                          <m:e>
                            <m:r>
                              <a:rPr lang="en-US" b="0" i="1" smtClean="0">
                                <a:solidFill>
                                  <a:srgbClr val="424242"/>
                                </a:solidFill>
                                <a:effectLst/>
                                <a:latin typeface="Cambria Math" panose="02040503050406030204" pitchFamily="18" charset="0"/>
                              </a:rPr>
                              <m:t>1.645</m:t>
                            </m:r>
                          </m:e>
                          <m:sup>
                            <m:r>
                              <a:rPr lang="en-US" b="0" i="1" smtClean="0">
                                <a:solidFill>
                                  <a:srgbClr val="424242"/>
                                </a:solidFill>
                                <a:effectLst/>
                                <a:latin typeface="Cambria Math" panose="02040503050406030204" pitchFamily="18" charset="0"/>
                              </a:rPr>
                              <m:t>2</m:t>
                            </m:r>
                          </m:sup>
                        </m:sSup>
                        <m:d>
                          <m:dPr>
                            <m:ctrlPr>
                              <a:rPr lang="en-US" b="0" i="1" smtClean="0">
                                <a:solidFill>
                                  <a:srgbClr val="424242"/>
                                </a:solidFill>
                                <a:effectLst/>
                                <a:latin typeface="Cambria Math" panose="02040503050406030204" pitchFamily="18" charset="0"/>
                              </a:rPr>
                            </m:ctrlPr>
                          </m:dPr>
                          <m:e>
                            <m:r>
                              <a:rPr lang="en-US" b="0" i="1" smtClean="0">
                                <a:solidFill>
                                  <a:srgbClr val="424242"/>
                                </a:solidFill>
                                <a:effectLst/>
                                <a:latin typeface="Cambria Math" panose="02040503050406030204" pitchFamily="18" charset="0"/>
                              </a:rPr>
                              <m:t>0.5</m:t>
                            </m:r>
                          </m:e>
                        </m:d>
                        <m:d>
                          <m:dPr>
                            <m:ctrlPr>
                              <a:rPr lang="en-US" b="0" i="1" smtClean="0">
                                <a:solidFill>
                                  <a:srgbClr val="424242"/>
                                </a:solidFill>
                                <a:effectLst/>
                                <a:latin typeface="Cambria Math" panose="02040503050406030204" pitchFamily="18" charset="0"/>
                              </a:rPr>
                            </m:ctrlPr>
                          </m:dPr>
                          <m:e>
                            <m:r>
                              <a:rPr lang="en-US" b="0" i="1" smtClean="0">
                                <a:solidFill>
                                  <a:srgbClr val="424242"/>
                                </a:solidFill>
                                <a:effectLst/>
                                <a:latin typeface="Cambria Math" panose="02040503050406030204" pitchFamily="18" charset="0"/>
                              </a:rPr>
                              <m:t>0.5</m:t>
                            </m:r>
                          </m:e>
                        </m:d>
                      </m:num>
                      <m:den>
                        <m:sSup>
                          <m:sSupPr>
                            <m:ctrlPr>
                              <a:rPr lang="en-US" b="0" i="1" smtClean="0">
                                <a:solidFill>
                                  <a:srgbClr val="424242"/>
                                </a:solidFill>
                                <a:effectLst/>
                                <a:latin typeface="Cambria Math" panose="02040503050406030204" pitchFamily="18" charset="0"/>
                              </a:rPr>
                            </m:ctrlPr>
                          </m:sSupPr>
                          <m:e>
                            <m:r>
                              <a:rPr lang="en-US" b="0" i="1" smtClean="0">
                                <a:solidFill>
                                  <a:srgbClr val="424242"/>
                                </a:solidFill>
                                <a:effectLst/>
                                <a:latin typeface="Cambria Math" panose="02040503050406030204" pitchFamily="18" charset="0"/>
                              </a:rPr>
                              <m:t>0.03</m:t>
                            </m:r>
                          </m:e>
                          <m:sup>
                            <m:r>
                              <a:rPr lang="en-US" b="0" i="1" smtClean="0">
                                <a:solidFill>
                                  <a:srgbClr val="424242"/>
                                </a:solidFill>
                                <a:effectLst/>
                                <a:latin typeface="Cambria Math" panose="02040503050406030204" pitchFamily="18" charset="0"/>
                              </a:rPr>
                              <m:t>2</m:t>
                            </m:r>
                          </m:sup>
                        </m:sSup>
                      </m:den>
                    </m:f>
                    <m:r>
                      <a:rPr lang="en-US" b="0" i="1" smtClean="0">
                        <a:solidFill>
                          <a:srgbClr val="424242"/>
                        </a:solidFill>
                        <a:effectLst/>
                        <a:latin typeface="Cambria Math" panose="02040503050406030204" pitchFamily="18" charset="0"/>
                      </a:rPr>
                      <m:t>=751.7</m:t>
                    </m:r>
                  </m:oMath>
                </a14:m>
                <a:endParaRPr lang="en-US" b="0" i="0" dirty="0">
                  <a:solidFill>
                    <a:srgbClr val="424242"/>
                  </a:solidFill>
                  <a:effectLst/>
                </a:endParaRPr>
              </a:p>
              <a:p>
                <a:r>
                  <a:rPr lang="en-US" b="0" i="0" dirty="0">
                    <a:solidFill>
                      <a:srgbClr val="424242"/>
                    </a:solidFill>
                    <a:effectLst/>
                    <a:latin typeface="Neue Helvetica W01"/>
                  </a:rPr>
                  <a:t>Round the answer to the next higher value. The sample size should be 752 cell phone customers aged 50+ in order to be 90% confident that the estimated (sample) proportion is within three percentage points of the true population proportion of all customers aged 50+ who use text messaging on their cell phones.</a:t>
                </a:r>
                <a:endParaRPr lang="en-US" b="0" i="0" dirty="0">
                  <a:solidFill>
                    <a:srgbClr val="424242"/>
                  </a:solidFill>
                  <a:effectLst/>
                </a:endParaRPr>
              </a:p>
              <a:p>
                <a:endParaRPr lang="en-US" dirty="0"/>
              </a:p>
            </p:txBody>
          </p:sp>
        </mc:Choice>
        <mc:Fallback xmlns="">
          <p:sp>
            <p:nvSpPr>
              <p:cNvPr id="3" name="Content Placeholder 2">
                <a:extLst>
                  <a:ext uri="{FF2B5EF4-FFF2-40B4-BE49-F238E27FC236}">
                    <a16:creationId xmlns:a16="http://schemas.microsoft.com/office/drawing/2014/main" id="{1F613FDC-3370-0C63-56C5-8E5C15F9D8B8}"/>
                  </a:ext>
                </a:extLst>
              </p:cNvPr>
              <p:cNvSpPr>
                <a:spLocks noGrp="1" noRot="1" noChangeAspect="1" noMove="1" noResize="1" noEditPoints="1" noAdjustHandles="1" noChangeArrowheads="1" noChangeShapeType="1" noTextEdit="1"/>
              </p:cNvSpPr>
              <p:nvPr>
                <p:ph idx="1"/>
              </p:nvPr>
            </p:nvSpPr>
            <p:spPr>
              <a:blipFill>
                <a:blip r:embed="rId2"/>
                <a:stretch>
                  <a:fillRect l="-1212" t="-1135" r="-1636"/>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468F5AA2-8E1C-A68B-95F7-E47353BFF999}"/>
              </a:ext>
            </a:extLst>
          </p:cNvPr>
          <p:cNvSpPr>
            <a:spLocks noGrp="1"/>
          </p:cNvSpPr>
          <p:nvPr>
            <p:ph type="sldNum" sz="quarter" idx="12"/>
          </p:nvPr>
        </p:nvSpPr>
        <p:spPr/>
        <p:txBody>
          <a:bodyPr/>
          <a:lstStyle/>
          <a:p>
            <a:fld id="{3A98EE3D-8CD1-4C3F-BD1C-C98C9596463C}" type="slidenum">
              <a:rPr lang="en-US" smtClean="0"/>
              <a:t>59</a:t>
            </a:fld>
            <a:endParaRPr lang="en-US" dirty="0"/>
          </a:p>
        </p:txBody>
      </p:sp>
    </p:spTree>
    <p:extLst>
      <p:ext uri="{BB962C8B-B14F-4D97-AF65-F5344CB8AC3E}">
        <p14:creationId xmlns:p14="http://schemas.microsoft.com/office/powerpoint/2010/main" val="36303730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F33F27-0500-077D-1106-85F3F21B45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8DD43E-34FB-BC3C-A456-2FCCC2D77804}"/>
              </a:ext>
            </a:extLst>
          </p:cNvPr>
          <p:cNvSpPr>
            <a:spLocks noGrp="1"/>
          </p:cNvSpPr>
          <p:nvPr>
            <p:ph type="title"/>
          </p:nvPr>
        </p:nvSpPr>
        <p:spPr/>
        <p:txBody>
          <a:bodyPr/>
          <a:lstStyle/>
          <a:p>
            <a:r>
              <a:rPr lang="en-US" dirty="0"/>
              <a:t>Introduction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94F16EC-29F1-9937-1B46-AD1239178B52}"/>
                  </a:ext>
                </a:extLst>
              </p:cNvPr>
              <p:cNvSpPr>
                <a:spLocks noGrp="1"/>
              </p:cNvSpPr>
              <p:nvPr>
                <p:ph idx="1"/>
              </p:nvPr>
            </p:nvSpPr>
            <p:spPr/>
            <p:txBody>
              <a:bodyPr>
                <a:normAutofit lnSpcReduction="10000"/>
              </a:bodyPr>
              <a:lstStyle/>
              <a:p>
                <a:pPr>
                  <a:buFont typeface="Arial" panose="020B0604020202020204" pitchFamily="34" charset="0"/>
                  <a:buChar char="•"/>
                </a:pPr>
                <a:r>
                  <a:rPr lang="en-US" sz="2000" dirty="0"/>
                  <a:t>The sample mean, </a:t>
                </a:r>
                <a14:m>
                  <m:oMath xmlns:m="http://schemas.openxmlformats.org/officeDocument/2006/math">
                    <m:acc>
                      <m:accPr>
                        <m:chr m:val="̅"/>
                        <m:ctrlPr>
                          <a:rPr lang="en-US" sz="2000" i="1">
                            <a:latin typeface="Cambria Math" panose="02040503050406030204" pitchFamily="18" charset="0"/>
                          </a:rPr>
                        </m:ctrlPr>
                      </m:accPr>
                      <m:e>
                        <m:r>
                          <a:rPr lang="en-US" sz="2000" i="1">
                            <a:latin typeface="Cambria Math" panose="02040503050406030204" pitchFamily="18" charset="0"/>
                          </a:rPr>
                          <m:t>𝑥</m:t>
                        </m:r>
                      </m:e>
                    </m:acc>
                  </m:oMath>
                </a14:m>
                <a:r>
                  <a:rPr lang="en-US" sz="2000" dirty="0"/>
                  <a:t>, is the </a:t>
                </a:r>
                <a:r>
                  <a:rPr lang="en-US" sz="2000" b="1" dirty="0"/>
                  <a:t>point estimate </a:t>
                </a:r>
                <a:r>
                  <a:rPr lang="en-US" sz="2000" dirty="0"/>
                  <a:t>for the population mean, </a:t>
                </a:r>
                <a:r>
                  <a:rPr lang="en-US" sz="2000" i="1" dirty="0"/>
                  <a:t>μ</a:t>
                </a:r>
                <a:r>
                  <a:rPr lang="en-US" sz="2000" dirty="0"/>
                  <a:t>. Remember, </a:t>
                </a:r>
                <a14:m>
                  <m:oMath xmlns:m="http://schemas.openxmlformats.org/officeDocument/2006/math">
                    <m:acc>
                      <m:accPr>
                        <m:chr m:val="̅"/>
                        <m:ctrlPr>
                          <a:rPr lang="en-US" sz="2000" i="1">
                            <a:latin typeface="Cambria Math" panose="02040503050406030204" pitchFamily="18" charset="0"/>
                          </a:rPr>
                        </m:ctrlPr>
                      </m:accPr>
                      <m:e>
                        <m:r>
                          <a:rPr lang="en-US" sz="2000" i="1">
                            <a:latin typeface="Cambria Math" panose="02040503050406030204" pitchFamily="18" charset="0"/>
                          </a:rPr>
                          <m:t>𝑥</m:t>
                        </m:r>
                      </m:e>
                    </m:acc>
                  </m:oMath>
                </a14:m>
                <a:r>
                  <a:rPr lang="en-US" sz="2000" dirty="0"/>
                  <a:t> is called a statistic.</a:t>
                </a:r>
              </a:p>
              <a:p>
                <a:pPr>
                  <a:buFont typeface="Arial" panose="020B0604020202020204" pitchFamily="34" charset="0"/>
                  <a:buChar char="•"/>
                </a:pPr>
                <a:r>
                  <a:rPr lang="en-US" sz="2000" dirty="0"/>
                  <a:t>The point estimate is not the exact value of the population parameter, but close to it. </a:t>
                </a:r>
              </a:p>
              <a:p>
                <a:pPr>
                  <a:buFont typeface="Arial" panose="020B0604020202020204" pitchFamily="34" charset="0"/>
                  <a:buChar char="•"/>
                </a:pPr>
                <a:r>
                  <a:rPr lang="en-US" sz="2000" dirty="0"/>
                  <a:t>After calculating point estimates, we construct interval estimates, called </a:t>
                </a:r>
                <a:r>
                  <a:rPr lang="en-US" sz="2000" b="1" dirty="0"/>
                  <a:t>confidence intervals</a:t>
                </a:r>
                <a:r>
                  <a:rPr lang="en-US" sz="2000" dirty="0"/>
                  <a:t>. The interval of numbers is a range of values calculated from a given set of sample data. The confidence interval is likely to include an unknown population parameter.</a:t>
                </a:r>
              </a:p>
              <a:p>
                <a:pPr>
                  <a:buFont typeface="Arial" panose="020B0604020202020204" pitchFamily="34" charset="0"/>
                  <a:buChar char="•"/>
                </a:pPr>
                <a:r>
                  <a:rPr lang="en-US" sz="2000" dirty="0"/>
                  <a:t>For example: we might find that average height of students in our sample (now called the point estimate), but from that we create an interval of heights (this is the confidence interval). We have some level of confidence that the exact population parameter falls somewhere within the interval. </a:t>
                </a:r>
              </a:p>
              <a:p>
                <a:endParaRPr lang="en-US" sz="2000" dirty="0"/>
              </a:p>
              <a:p>
                <a:endParaRPr lang="en-US" dirty="0"/>
              </a:p>
            </p:txBody>
          </p:sp>
        </mc:Choice>
        <mc:Fallback xmlns="">
          <p:sp>
            <p:nvSpPr>
              <p:cNvPr id="3" name="Content Placeholder 2">
                <a:extLst>
                  <a:ext uri="{FF2B5EF4-FFF2-40B4-BE49-F238E27FC236}">
                    <a16:creationId xmlns:a16="http://schemas.microsoft.com/office/drawing/2014/main" id="{E94F16EC-29F1-9937-1B46-AD1239178B52}"/>
                  </a:ext>
                </a:extLst>
              </p:cNvPr>
              <p:cNvSpPr>
                <a:spLocks noGrp="1" noRot="1" noChangeAspect="1" noMove="1" noResize="1" noEditPoints="1" noAdjustHandles="1" noChangeArrowheads="1" noChangeShapeType="1" noTextEdit="1"/>
              </p:cNvSpPr>
              <p:nvPr>
                <p:ph idx="1"/>
              </p:nvPr>
            </p:nvSpPr>
            <p:spPr>
              <a:blipFill>
                <a:blip r:embed="rId2"/>
                <a:stretch>
                  <a:fillRect l="-1455" t="-972" r="-1515" b="-648"/>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3D9C742E-BDBE-7576-2EA6-950270D94CDD}"/>
              </a:ext>
            </a:extLst>
          </p:cNvPr>
          <p:cNvSpPr>
            <a:spLocks noGrp="1"/>
          </p:cNvSpPr>
          <p:nvPr>
            <p:ph type="sldNum" sz="quarter" idx="12"/>
          </p:nvPr>
        </p:nvSpPr>
        <p:spPr/>
        <p:txBody>
          <a:bodyPr/>
          <a:lstStyle/>
          <a:p>
            <a:fld id="{3A98EE3D-8CD1-4C3F-BD1C-C98C9596463C}" type="slidenum">
              <a:rPr lang="en-US" smtClean="0"/>
              <a:t>6</a:t>
            </a:fld>
            <a:endParaRPr lang="en-US" dirty="0"/>
          </a:p>
        </p:txBody>
      </p:sp>
    </p:spTree>
    <p:extLst>
      <p:ext uri="{BB962C8B-B14F-4D97-AF65-F5344CB8AC3E}">
        <p14:creationId xmlns:p14="http://schemas.microsoft.com/office/powerpoint/2010/main" val="76296207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CB7A4-2E69-AF03-EF32-04B132028E47}"/>
              </a:ext>
            </a:extLst>
          </p:cNvPr>
          <p:cNvSpPr>
            <a:spLocks noGrp="1"/>
          </p:cNvSpPr>
          <p:nvPr>
            <p:ph type="ctrTitle"/>
          </p:nvPr>
        </p:nvSpPr>
        <p:spPr/>
        <p:txBody>
          <a:bodyPr/>
          <a:lstStyle/>
          <a:p>
            <a:r>
              <a:rPr lang="en-US" dirty="0"/>
              <a:t>Putting It All Together</a:t>
            </a:r>
          </a:p>
        </p:txBody>
      </p:sp>
      <p:sp>
        <p:nvSpPr>
          <p:cNvPr id="3" name="Subtitle 2">
            <a:extLst>
              <a:ext uri="{FF2B5EF4-FFF2-40B4-BE49-F238E27FC236}">
                <a16:creationId xmlns:a16="http://schemas.microsoft.com/office/drawing/2014/main" id="{CBBEB6E3-81A3-AC69-0CBE-ACD8DD3AAA75}"/>
              </a:ext>
            </a:extLst>
          </p:cNvPr>
          <p:cNvSpPr>
            <a:spLocks noGrp="1"/>
          </p:cNvSpPr>
          <p:nvPr>
            <p:ph type="subTitle" idx="1"/>
          </p:nvPr>
        </p:nvSpPr>
        <p:spPr/>
        <p:txBody>
          <a:bodyPr/>
          <a:lstStyle/>
          <a:p>
            <a:r>
              <a:rPr lang="en-US" dirty="0"/>
              <a:t>A Review of All the Techniques</a:t>
            </a:r>
          </a:p>
        </p:txBody>
      </p:sp>
      <p:sp>
        <p:nvSpPr>
          <p:cNvPr id="4" name="Slide Number Placeholder 3">
            <a:extLst>
              <a:ext uri="{FF2B5EF4-FFF2-40B4-BE49-F238E27FC236}">
                <a16:creationId xmlns:a16="http://schemas.microsoft.com/office/drawing/2014/main" id="{B8C9DE1B-78BF-326E-CDCF-84E9F9967AB4}"/>
              </a:ext>
            </a:extLst>
          </p:cNvPr>
          <p:cNvSpPr>
            <a:spLocks noGrp="1"/>
          </p:cNvSpPr>
          <p:nvPr>
            <p:ph type="sldNum" sz="quarter" idx="12"/>
          </p:nvPr>
        </p:nvSpPr>
        <p:spPr/>
        <p:txBody>
          <a:bodyPr/>
          <a:lstStyle/>
          <a:p>
            <a:fld id="{3A98EE3D-8CD1-4C3F-BD1C-C98C9596463C}" type="slidenum">
              <a:rPr lang="en-US" smtClean="0"/>
              <a:t>60</a:t>
            </a:fld>
            <a:endParaRPr lang="en-US" dirty="0"/>
          </a:p>
        </p:txBody>
      </p:sp>
    </p:spTree>
    <p:extLst>
      <p:ext uri="{BB962C8B-B14F-4D97-AF65-F5344CB8AC3E}">
        <p14:creationId xmlns:p14="http://schemas.microsoft.com/office/powerpoint/2010/main" val="77281033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44AC6-0F21-DCF3-6F1D-F04ABAA23755}"/>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F49B5FCD-1EE2-9E5B-393D-ADE39F607102}"/>
              </a:ext>
            </a:extLst>
          </p:cNvPr>
          <p:cNvSpPr>
            <a:spLocks noGrp="1"/>
          </p:cNvSpPr>
          <p:nvPr>
            <p:ph idx="1"/>
          </p:nvPr>
        </p:nvSpPr>
        <p:spPr/>
        <p:txBody>
          <a:bodyPr/>
          <a:lstStyle/>
          <a:p>
            <a:r>
              <a:rPr lang="en-US" dirty="0"/>
              <a:t>A newsgroup is interested in constructing a 99% confidence interval for the proportion of all Americans who are in favor of a new Green initiative. Of the 504 randomly selected Americans surveyed, 390 were in favor of the initiative. Round answers to 4 decimal places where possible. Find the confidence interval.</a:t>
            </a:r>
          </a:p>
        </p:txBody>
      </p:sp>
      <p:sp>
        <p:nvSpPr>
          <p:cNvPr id="4" name="Slide Number Placeholder 3">
            <a:extLst>
              <a:ext uri="{FF2B5EF4-FFF2-40B4-BE49-F238E27FC236}">
                <a16:creationId xmlns:a16="http://schemas.microsoft.com/office/drawing/2014/main" id="{035D19FF-2626-950C-F1E9-C3B4F01D2650}"/>
              </a:ext>
            </a:extLst>
          </p:cNvPr>
          <p:cNvSpPr>
            <a:spLocks noGrp="1"/>
          </p:cNvSpPr>
          <p:nvPr>
            <p:ph type="sldNum" sz="quarter" idx="12"/>
          </p:nvPr>
        </p:nvSpPr>
        <p:spPr/>
        <p:txBody>
          <a:bodyPr/>
          <a:lstStyle/>
          <a:p>
            <a:fld id="{3A98EE3D-8CD1-4C3F-BD1C-C98C9596463C}" type="slidenum">
              <a:rPr lang="en-US" smtClean="0"/>
              <a:t>61</a:t>
            </a:fld>
            <a:endParaRPr lang="en-US" dirty="0"/>
          </a:p>
        </p:txBody>
      </p:sp>
    </p:spTree>
    <p:extLst>
      <p:ext uri="{BB962C8B-B14F-4D97-AF65-F5344CB8AC3E}">
        <p14:creationId xmlns:p14="http://schemas.microsoft.com/office/powerpoint/2010/main" val="324855845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CFD96-26B5-0A41-05BE-75C0804A91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C2ADA9-4842-2C3B-D831-9697AA0B0231}"/>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4B044BB6-DB2D-C4AE-7591-D04A1D9A145A}"/>
              </a:ext>
            </a:extLst>
          </p:cNvPr>
          <p:cNvSpPr>
            <a:spLocks noGrp="1"/>
          </p:cNvSpPr>
          <p:nvPr>
            <p:ph idx="1"/>
          </p:nvPr>
        </p:nvSpPr>
        <p:spPr/>
        <p:txBody>
          <a:bodyPr/>
          <a:lstStyle/>
          <a:p>
            <a:r>
              <a:rPr lang="en-US" dirty="0"/>
              <a:t>Assume that a sample is used to estimate a population proportion </a:t>
            </a:r>
            <a:r>
              <a:rPr lang="en-US" i="1" dirty="0"/>
              <a:t>p</a:t>
            </a:r>
            <a:r>
              <a:rPr lang="en-US" dirty="0"/>
              <a:t>. Find the 80% confidence interval for a sample of size 111 with 72 successes. Enter your answer as an </a:t>
            </a:r>
            <a:r>
              <a:rPr lang="en-US" b="1" dirty="0"/>
              <a:t>open-interval</a:t>
            </a:r>
            <a:r>
              <a:rPr lang="en-US" dirty="0"/>
              <a:t> (</a:t>
            </a:r>
            <a:r>
              <a:rPr lang="en-US" i="1" dirty="0"/>
              <a:t>i.e.</a:t>
            </a:r>
            <a:r>
              <a:rPr lang="en-US" dirty="0"/>
              <a:t>, parentheses) using decimals (not percents) accurate to three decimal places.</a:t>
            </a:r>
          </a:p>
        </p:txBody>
      </p:sp>
      <p:sp>
        <p:nvSpPr>
          <p:cNvPr id="4" name="Slide Number Placeholder 3">
            <a:extLst>
              <a:ext uri="{FF2B5EF4-FFF2-40B4-BE49-F238E27FC236}">
                <a16:creationId xmlns:a16="http://schemas.microsoft.com/office/drawing/2014/main" id="{BF64AE47-A0DE-46FA-B71D-BFBB1F3F3EB6}"/>
              </a:ext>
            </a:extLst>
          </p:cNvPr>
          <p:cNvSpPr>
            <a:spLocks noGrp="1"/>
          </p:cNvSpPr>
          <p:nvPr>
            <p:ph type="sldNum" sz="quarter" idx="12"/>
          </p:nvPr>
        </p:nvSpPr>
        <p:spPr/>
        <p:txBody>
          <a:bodyPr/>
          <a:lstStyle/>
          <a:p>
            <a:fld id="{3A98EE3D-8CD1-4C3F-BD1C-C98C9596463C}" type="slidenum">
              <a:rPr lang="en-US" smtClean="0"/>
              <a:t>62</a:t>
            </a:fld>
            <a:endParaRPr lang="en-US" dirty="0"/>
          </a:p>
        </p:txBody>
      </p:sp>
    </p:spTree>
    <p:extLst>
      <p:ext uri="{BB962C8B-B14F-4D97-AF65-F5344CB8AC3E}">
        <p14:creationId xmlns:p14="http://schemas.microsoft.com/office/powerpoint/2010/main" val="53094353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951A9-86C1-839C-84CC-982DBDFF58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1AEBD0-1B09-D8A8-2FEC-791197164D88}"/>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00915CFE-E9BD-517C-1BED-9C6BFC8DAB7C}"/>
              </a:ext>
            </a:extLst>
          </p:cNvPr>
          <p:cNvSpPr>
            <a:spLocks noGrp="1"/>
          </p:cNvSpPr>
          <p:nvPr>
            <p:ph idx="1"/>
          </p:nvPr>
        </p:nvSpPr>
        <p:spPr/>
        <p:txBody>
          <a:bodyPr/>
          <a:lstStyle/>
          <a:p>
            <a:r>
              <a:rPr lang="en-US" dirty="0"/>
              <a:t>A random survey of enrollment at 35 community colleges across the United States yielded the following figures: 6,414; 1,550; 2,109; 9,350; 21,828; 4,300; 5,944; 5,722; 2,825; 2,044; 5,481; 5,200; 5,853; 2,750; 10,012; 6,357; 27,000; 9,414; 7,681; 3,200; 17,500; 9,200; 7,380; 18,314; 6,557; 13,713; 17,768; 7,493; 2,771; 2,861; 1,263; 7,285; 28,165; 5,080; 11,622. Assume the underlying population is normal. Construct a 95% confidence interval for the population mean enrollment at community colleges in the United States. Include a graph. </a:t>
            </a:r>
          </a:p>
        </p:txBody>
      </p:sp>
      <p:sp>
        <p:nvSpPr>
          <p:cNvPr id="4" name="Slide Number Placeholder 3">
            <a:extLst>
              <a:ext uri="{FF2B5EF4-FFF2-40B4-BE49-F238E27FC236}">
                <a16:creationId xmlns:a16="http://schemas.microsoft.com/office/drawing/2014/main" id="{CD6617C9-45DE-6E11-CBED-CCBFFCCEBEAA}"/>
              </a:ext>
            </a:extLst>
          </p:cNvPr>
          <p:cNvSpPr>
            <a:spLocks noGrp="1"/>
          </p:cNvSpPr>
          <p:nvPr>
            <p:ph type="sldNum" sz="quarter" idx="12"/>
          </p:nvPr>
        </p:nvSpPr>
        <p:spPr/>
        <p:txBody>
          <a:bodyPr/>
          <a:lstStyle/>
          <a:p>
            <a:fld id="{3A98EE3D-8CD1-4C3F-BD1C-C98C9596463C}" type="slidenum">
              <a:rPr lang="en-US" smtClean="0"/>
              <a:t>63</a:t>
            </a:fld>
            <a:endParaRPr lang="en-US" dirty="0"/>
          </a:p>
        </p:txBody>
      </p:sp>
    </p:spTree>
    <p:extLst>
      <p:ext uri="{BB962C8B-B14F-4D97-AF65-F5344CB8AC3E}">
        <p14:creationId xmlns:p14="http://schemas.microsoft.com/office/powerpoint/2010/main" val="18522015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14C02-3B42-C46A-F93B-FCB877913AC0}"/>
              </a:ext>
            </a:extLst>
          </p:cNvPr>
          <p:cNvSpPr>
            <a:spLocks noGrp="1"/>
          </p:cNvSpPr>
          <p:nvPr>
            <p:ph type="ctrTitle"/>
          </p:nvPr>
        </p:nvSpPr>
        <p:spPr/>
        <p:txBody>
          <a:bodyPr>
            <a:normAutofit/>
          </a:bodyPr>
          <a:lstStyle/>
          <a:p>
            <a:r>
              <a:rPr lang="en-US" sz="4400" dirty="0"/>
              <a:t>In this chapter, you will learn to construct and interpret confidence intervals. You will also learn a new distribution, the Student's-t, and how it is used with these intervals.</a:t>
            </a:r>
          </a:p>
        </p:txBody>
      </p:sp>
    </p:spTree>
    <p:extLst>
      <p:ext uri="{BB962C8B-B14F-4D97-AF65-F5344CB8AC3E}">
        <p14:creationId xmlns:p14="http://schemas.microsoft.com/office/powerpoint/2010/main" val="31984904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FE7B9-E0A1-0595-DE20-694908C90C14}"/>
              </a:ext>
            </a:extLst>
          </p:cNvPr>
          <p:cNvSpPr>
            <a:spLocks noGrp="1"/>
          </p:cNvSpPr>
          <p:nvPr>
            <p:ph type="title"/>
          </p:nvPr>
        </p:nvSpPr>
        <p:spPr/>
        <p:txBody>
          <a:bodyPr/>
          <a:lstStyle/>
          <a:p>
            <a:r>
              <a:rPr lang="en-US" dirty="0"/>
              <a:t>Calculating the Confidence </a:t>
            </a:r>
            <a:br>
              <a:rPr lang="en-US" dirty="0"/>
            </a:br>
            <a:r>
              <a:rPr lang="en-US" dirty="0"/>
              <a:t>Interval</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8741F0F-E704-45BB-29CC-04B7063A220B}"/>
                  </a:ext>
                </a:extLst>
              </p:cNvPr>
              <p:cNvSpPr>
                <a:spLocks noGrp="1"/>
              </p:cNvSpPr>
              <p:nvPr>
                <p:ph idx="1"/>
              </p:nvPr>
            </p:nvSpPr>
            <p:spPr/>
            <p:txBody>
              <a:bodyPr>
                <a:normAutofit lnSpcReduction="10000"/>
              </a:bodyPr>
              <a:lstStyle/>
              <a:p>
                <a:pPr>
                  <a:buFont typeface="Arial" panose="020B0604020202020204" pitchFamily="34" charset="0"/>
                  <a:buChar char="•"/>
                </a:pPr>
                <a:r>
                  <a:rPr lang="en-US" sz="2000" dirty="0"/>
                  <a:t>To construct a confidence interval for a single unknown population mean </a:t>
                </a:r>
                <a:r>
                  <a:rPr lang="en-US" sz="2000" i="1" dirty="0"/>
                  <a:t>μ</a:t>
                </a:r>
                <a:r>
                  <a:rPr lang="en-US" sz="2000" dirty="0"/>
                  <a:t>, </a:t>
                </a:r>
                <a:r>
                  <a:rPr lang="en-US" sz="2000" b="1" dirty="0"/>
                  <a:t>where the population standard deviation, </a:t>
                </a:r>
                <a:r>
                  <a:rPr lang="en-US" sz="2000" b="1" i="1" dirty="0"/>
                  <a:t>σ,</a:t>
                </a:r>
                <a:r>
                  <a:rPr lang="en-US" sz="2000" b="1" dirty="0"/>
                  <a:t> is known</a:t>
                </a:r>
                <a:r>
                  <a:rPr lang="en-US" sz="2000" dirty="0"/>
                  <a:t>, we need </a:t>
                </a:r>
                <a14:m>
                  <m:oMath xmlns:m="http://schemas.openxmlformats.org/officeDocument/2006/math">
                    <m:acc>
                      <m:accPr>
                        <m:chr m:val="̅"/>
                        <m:ctrlPr>
                          <a:rPr lang="en-US" sz="2000" i="1">
                            <a:latin typeface="Cambria Math" panose="02040503050406030204" pitchFamily="18" charset="0"/>
                          </a:rPr>
                        </m:ctrlPr>
                      </m:accPr>
                      <m:e>
                        <m:r>
                          <a:rPr lang="en-US" sz="2000" i="1">
                            <a:latin typeface="Cambria Math" panose="02040503050406030204" pitchFamily="18" charset="0"/>
                          </a:rPr>
                          <m:t>𝑥</m:t>
                        </m:r>
                      </m:e>
                    </m:acc>
                  </m:oMath>
                </a14:m>
                <a:r>
                  <a:rPr lang="en-US" sz="2000" dirty="0"/>
                  <a:t> as an estimate for </a:t>
                </a:r>
                <a:r>
                  <a:rPr lang="en-US" sz="2000" i="1" dirty="0"/>
                  <a:t>μ </a:t>
                </a:r>
                <a:r>
                  <a:rPr lang="en-US" sz="2000" dirty="0"/>
                  <a:t>and we need the margin of error. </a:t>
                </a:r>
              </a:p>
              <a:p>
                <a:pPr>
                  <a:buFont typeface="Arial" panose="020B0604020202020204" pitchFamily="34" charset="0"/>
                  <a:buChar char="•"/>
                </a:pPr>
                <a:r>
                  <a:rPr lang="en-US" sz="2000" dirty="0"/>
                  <a:t>Here, the margin of error (</a:t>
                </a:r>
                <a:r>
                  <a:rPr lang="en-US" sz="2000" i="1" dirty="0"/>
                  <a:t>EBM</a:t>
                </a:r>
                <a:r>
                  <a:rPr lang="en-US" sz="2000" dirty="0"/>
                  <a:t>) is called the </a:t>
                </a:r>
                <a:r>
                  <a:rPr lang="en-US" sz="2000" b="1" dirty="0"/>
                  <a:t>error bound for a population mean </a:t>
                </a:r>
                <a:r>
                  <a:rPr lang="en-US" sz="2000" dirty="0"/>
                  <a:t>(abbreviated </a:t>
                </a:r>
                <a:r>
                  <a:rPr lang="en-US" sz="2000" b="1" i="1" dirty="0"/>
                  <a:t>EBM</a:t>
                </a:r>
                <a:r>
                  <a:rPr lang="en-US" sz="2000" dirty="0"/>
                  <a:t>). The sample mean </a:t>
                </a:r>
                <a14:m>
                  <m:oMath xmlns:m="http://schemas.openxmlformats.org/officeDocument/2006/math">
                    <m:acc>
                      <m:accPr>
                        <m:chr m:val="̅"/>
                        <m:ctrlPr>
                          <a:rPr lang="en-US" sz="2000" i="1">
                            <a:latin typeface="Cambria Math" panose="02040503050406030204" pitchFamily="18" charset="0"/>
                          </a:rPr>
                        </m:ctrlPr>
                      </m:accPr>
                      <m:e>
                        <m:r>
                          <a:rPr lang="en-US" sz="2000" i="1">
                            <a:latin typeface="Cambria Math" panose="02040503050406030204" pitchFamily="18" charset="0"/>
                          </a:rPr>
                          <m:t>𝑥</m:t>
                        </m:r>
                      </m:e>
                    </m:acc>
                  </m:oMath>
                </a14:m>
                <a:r>
                  <a:rPr lang="en-US" sz="2000" dirty="0"/>
                  <a:t> is the </a:t>
                </a:r>
                <a:r>
                  <a:rPr lang="en-US" sz="2000" b="1" dirty="0"/>
                  <a:t>point estimate </a:t>
                </a:r>
                <a:r>
                  <a:rPr lang="en-US" sz="2000" dirty="0"/>
                  <a:t>of the unknown population mean </a:t>
                </a:r>
                <a:r>
                  <a:rPr lang="el-GR" sz="2000" i="1" dirty="0"/>
                  <a:t>μ</a:t>
                </a:r>
                <a:r>
                  <a:rPr lang="el-GR" sz="2000" dirty="0"/>
                  <a:t>.</a:t>
                </a:r>
                <a:endParaRPr lang="en-US" sz="2000" dirty="0"/>
              </a:p>
              <a:p>
                <a:pPr>
                  <a:buFont typeface="Arial" panose="020B0604020202020204" pitchFamily="34" charset="0"/>
                  <a:buChar char="•"/>
                </a:pPr>
                <a:r>
                  <a:rPr lang="en-US" sz="2000" dirty="0"/>
                  <a:t>The margin of error (</a:t>
                </a:r>
                <a:r>
                  <a:rPr lang="en-US" sz="2000" i="1" dirty="0"/>
                  <a:t>EBM</a:t>
                </a:r>
                <a:r>
                  <a:rPr lang="en-US" sz="2000" dirty="0"/>
                  <a:t>) depends on the </a:t>
                </a:r>
                <a:r>
                  <a:rPr lang="en-US" sz="2000" b="1" dirty="0"/>
                  <a:t>confidence level </a:t>
                </a:r>
                <a:r>
                  <a:rPr lang="en-US" sz="2000" dirty="0"/>
                  <a:t>(abbreviated </a:t>
                </a:r>
                <a:r>
                  <a:rPr lang="en-US" sz="2000" b="1" i="1" dirty="0"/>
                  <a:t>CL</a:t>
                </a:r>
                <a:r>
                  <a:rPr lang="en-US" sz="2000" dirty="0"/>
                  <a:t>).</a:t>
                </a:r>
                <a:endParaRPr lang="el-GR" sz="2000" dirty="0"/>
              </a:p>
              <a:p>
                <a:pPr>
                  <a:buFont typeface="Arial" panose="020B0604020202020204" pitchFamily="34" charset="0"/>
                  <a:buChar char="•"/>
                </a:pPr>
                <a:r>
                  <a:rPr lang="en-US" sz="2000" b="1" dirty="0"/>
                  <a:t>The confidence interval estimate will have the form: </a:t>
                </a:r>
              </a:p>
              <a:p>
                <a:pPr marL="0" indent="0" algn="ctr">
                  <a:buNone/>
                </a:pPr>
                <a:r>
                  <a:rPr lang="en-US" sz="2000" dirty="0"/>
                  <a:t>(point estimate - error bound, point estimate + error bound) </a:t>
                </a:r>
              </a:p>
              <a:p>
                <a:pPr marL="0" indent="0" algn="ctr">
                  <a:buNone/>
                </a:pPr>
                <a:r>
                  <a:rPr lang="en-US" sz="2000" dirty="0"/>
                  <a:t>or, in symbols, (</a:t>
                </a:r>
                <a14:m>
                  <m:oMath xmlns:m="http://schemas.openxmlformats.org/officeDocument/2006/math">
                    <m:acc>
                      <m:accPr>
                        <m:chr m:val="̅"/>
                        <m:ctrlPr>
                          <a:rPr lang="en-US" sz="2000" i="1">
                            <a:latin typeface="Cambria Math" panose="02040503050406030204" pitchFamily="18" charset="0"/>
                          </a:rPr>
                        </m:ctrlPr>
                      </m:accPr>
                      <m:e>
                        <m:r>
                          <a:rPr lang="en-US" sz="2000" i="1">
                            <a:latin typeface="Cambria Math" panose="02040503050406030204" pitchFamily="18" charset="0"/>
                          </a:rPr>
                          <m:t>𝑥</m:t>
                        </m:r>
                      </m:e>
                    </m:acc>
                  </m:oMath>
                </a14:m>
                <a:r>
                  <a:rPr lang="en-US" sz="2000" dirty="0"/>
                  <a:t> – </a:t>
                </a:r>
                <a:r>
                  <a:rPr lang="en-US" sz="2000" i="1" dirty="0"/>
                  <a:t>EBM</a:t>
                </a:r>
                <a:r>
                  <a:rPr lang="en-US" sz="2000" dirty="0"/>
                  <a:t>, </a:t>
                </a:r>
                <a14:m>
                  <m:oMath xmlns:m="http://schemas.openxmlformats.org/officeDocument/2006/math">
                    <m:acc>
                      <m:accPr>
                        <m:chr m:val="̅"/>
                        <m:ctrlPr>
                          <a:rPr lang="en-US" sz="2000" i="1">
                            <a:latin typeface="Cambria Math" panose="02040503050406030204" pitchFamily="18" charset="0"/>
                          </a:rPr>
                        </m:ctrlPr>
                      </m:accPr>
                      <m:e>
                        <m:r>
                          <a:rPr lang="en-US" sz="2000" i="1">
                            <a:latin typeface="Cambria Math" panose="02040503050406030204" pitchFamily="18" charset="0"/>
                          </a:rPr>
                          <m:t>𝑥</m:t>
                        </m:r>
                      </m:e>
                    </m:acc>
                  </m:oMath>
                </a14:m>
                <a:r>
                  <a:rPr lang="en-US" sz="2000" dirty="0"/>
                  <a:t> +</a:t>
                </a:r>
                <a:r>
                  <a:rPr lang="en-US" sz="2000" i="1" dirty="0"/>
                  <a:t>EBM </a:t>
                </a:r>
                <a:r>
                  <a:rPr lang="en-US" sz="2000" dirty="0"/>
                  <a:t>)</a:t>
                </a:r>
              </a:p>
              <a:p>
                <a:pPr>
                  <a:buFont typeface="Arial" panose="020B0604020202020204" pitchFamily="34" charset="0"/>
                  <a:buChar char="•"/>
                </a:pPr>
                <a:endParaRPr lang="en-US" sz="2000" dirty="0"/>
              </a:p>
              <a:p>
                <a:pPr>
                  <a:buFont typeface="Arial" panose="020B0604020202020204" pitchFamily="34" charset="0"/>
                  <a:buChar char="•"/>
                </a:pPr>
                <a:endParaRPr lang="en-US" dirty="0"/>
              </a:p>
            </p:txBody>
          </p:sp>
        </mc:Choice>
        <mc:Fallback xmlns="">
          <p:sp>
            <p:nvSpPr>
              <p:cNvPr id="3" name="Content Placeholder 2">
                <a:extLst>
                  <a:ext uri="{FF2B5EF4-FFF2-40B4-BE49-F238E27FC236}">
                    <a16:creationId xmlns:a16="http://schemas.microsoft.com/office/drawing/2014/main" id="{78741F0F-E704-45BB-29CC-04B7063A220B}"/>
                  </a:ext>
                </a:extLst>
              </p:cNvPr>
              <p:cNvSpPr>
                <a:spLocks noGrp="1" noRot="1" noChangeAspect="1" noMove="1" noResize="1" noEditPoints="1" noAdjustHandles="1" noChangeArrowheads="1" noChangeShapeType="1" noTextEdit="1"/>
              </p:cNvSpPr>
              <p:nvPr>
                <p:ph idx="1"/>
              </p:nvPr>
            </p:nvSpPr>
            <p:spPr>
              <a:blipFill>
                <a:blip r:embed="rId2"/>
                <a:stretch>
                  <a:fillRect l="-1455" t="-972" r="-1152" b="-1945"/>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114A6131-AF51-026A-C786-D52CFA85FFD0}"/>
              </a:ext>
            </a:extLst>
          </p:cNvPr>
          <p:cNvSpPr>
            <a:spLocks noGrp="1"/>
          </p:cNvSpPr>
          <p:nvPr>
            <p:ph type="sldNum" sz="quarter" idx="12"/>
          </p:nvPr>
        </p:nvSpPr>
        <p:spPr/>
        <p:txBody>
          <a:bodyPr/>
          <a:lstStyle/>
          <a:p>
            <a:fld id="{3A98EE3D-8CD1-4C3F-BD1C-C98C9596463C}" type="slidenum">
              <a:rPr lang="en-US" smtClean="0"/>
              <a:t>8</a:t>
            </a:fld>
            <a:endParaRPr lang="en-US" dirty="0"/>
          </a:p>
        </p:txBody>
      </p:sp>
    </p:spTree>
    <p:extLst>
      <p:ext uri="{BB962C8B-B14F-4D97-AF65-F5344CB8AC3E}">
        <p14:creationId xmlns:p14="http://schemas.microsoft.com/office/powerpoint/2010/main" val="29439194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C6DB1-BFB9-F6B7-23B7-6A74420E98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4AE651-7F8F-B527-30B9-1B5ACBE4FA4C}"/>
              </a:ext>
            </a:extLst>
          </p:cNvPr>
          <p:cNvSpPr>
            <a:spLocks noGrp="1"/>
          </p:cNvSpPr>
          <p:nvPr>
            <p:ph type="title"/>
          </p:nvPr>
        </p:nvSpPr>
        <p:spPr/>
        <p:txBody>
          <a:bodyPr/>
          <a:lstStyle/>
          <a:p>
            <a:r>
              <a:rPr lang="en-US" dirty="0"/>
              <a:t>Calculating the Confidence </a:t>
            </a:r>
            <a:br>
              <a:rPr lang="en-US" dirty="0"/>
            </a:br>
            <a:r>
              <a:rPr lang="en-US" dirty="0"/>
              <a:t>Interval</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B916495F-1E80-B36B-707F-B622A1C779CC}"/>
                  </a:ext>
                </a:extLst>
              </p:cNvPr>
              <p:cNvSpPr>
                <a:spLocks noGrp="1"/>
              </p:cNvSpPr>
              <p:nvPr>
                <p:ph idx="1"/>
              </p:nvPr>
            </p:nvSpPr>
            <p:spPr/>
            <p:txBody>
              <a:bodyPr>
                <a:normAutofit fontScale="92500" lnSpcReduction="20000"/>
              </a:bodyPr>
              <a:lstStyle/>
              <a:p>
                <a:pPr>
                  <a:buFont typeface="Arial" panose="020B0604020202020204" pitchFamily="34" charset="0"/>
                  <a:buChar char="•"/>
                </a:pPr>
                <a:r>
                  <a:rPr lang="en-US" sz="2000" dirty="0"/>
                  <a:t>To construct a confidence interval for a single unknown population mean </a:t>
                </a:r>
                <a:r>
                  <a:rPr lang="en-US" sz="2000" i="1" dirty="0"/>
                  <a:t>μ</a:t>
                </a:r>
                <a:r>
                  <a:rPr lang="en-US" sz="2000" dirty="0"/>
                  <a:t>, </a:t>
                </a:r>
                <a:r>
                  <a:rPr lang="en-US" sz="2000" b="1" dirty="0"/>
                  <a:t>where the population standard deviation, </a:t>
                </a:r>
                <a:r>
                  <a:rPr lang="en-US" sz="2000" b="1" i="1" dirty="0"/>
                  <a:t>σ,</a:t>
                </a:r>
                <a:r>
                  <a:rPr lang="en-US" sz="2000" b="1" dirty="0"/>
                  <a:t> is known</a:t>
                </a:r>
                <a:r>
                  <a:rPr lang="en-US" sz="2000" dirty="0"/>
                  <a:t>, we need </a:t>
                </a:r>
                <a14:m>
                  <m:oMath xmlns:m="http://schemas.openxmlformats.org/officeDocument/2006/math">
                    <m:acc>
                      <m:accPr>
                        <m:chr m:val="̅"/>
                        <m:ctrlPr>
                          <a:rPr lang="en-US" sz="2000" i="1">
                            <a:latin typeface="Cambria Math" panose="02040503050406030204" pitchFamily="18" charset="0"/>
                          </a:rPr>
                        </m:ctrlPr>
                      </m:accPr>
                      <m:e>
                        <m:r>
                          <a:rPr lang="en-US" sz="2000" i="1">
                            <a:latin typeface="Cambria Math" panose="02040503050406030204" pitchFamily="18" charset="0"/>
                          </a:rPr>
                          <m:t>𝑥</m:t>
                        </m:r>
                      </m:e>
                    </m:acc>
                  </m:oMath>
                </a14:m>
                <a:r>
                  <a:rPr lang="en-US" sz="2000" dirty="0"/>
                  <a:t> as an estimate for </a:t>
                </a:r>
                <a:r>
                  <a:rPr lang="en-US" sz="2000" i="1" dirty="0"/>
                  <a:t>μ </a:t>
                </a:r>
                <a:r>
                  <a:rPr lang="en-US" sz="2000" dirty="0"/>
                  <a:t>and we need the margin of error. </a:t>
                </a:r>
              </a:p>
              <a:p>
                <a:pPr>
                  <a:buFont typeface="Arial" panose="020B0604020202020204" pitchFamily="34" charset="0"/>
                  <a:buChar char="•"/>
                </a:pPr>
                <a:r>
                  <a:rPr lang="en-US" sz="2000" dirty="0"/>
                  <a:t>Information we need for the Confidence Interval:</a:t>
                </a:r>
              </a:p>
              <a:p>
                <a:pPr lvl="1">
                  <a:buFont typeface="Arial" panose="020B0604020202020204" pitchFamily="34" charset="0"/>
                  <a:buChar char="•"/>
                </a:pPr>
                <a:r>
                  <a:rPr lang="en-US" sz="1800" dirty="0"/>
                  <a:t>A sample mean </a:t>
                </a:r>
                <a14:m>
                  <m:oMath xmlns:m="http://schemas.openxmlformats.org/officeDocument/2006/math">
                    <m:acc>
                      <m:accPr>
                        <m:chr m:val="̅"/>
                        <m:ctrlPr>
                          <a:rPr lang="en-US" sz="1800" i="1" smtClean="0">
                            <a:latin typeface="Cambria Math" panose="02040503050406030204" pitchFamily="18" charset="0"/>
                          </a:rPr>
                        </m:ctrlPr>
                      </m:accPr>
                      <m:e>
                        <m:r>
                          <a:rPr lang="en-US" sz="1800" b="0" i="1" smtClean="0">
                            <a:latin typeface="Cambria Math" panose="02040503050406030204" pitchFamily="18" charset="0"/>
                          </a:rPr>
                          <m:t>𝑥</m:t>
                        </m:r>
                      </m:e>
                    </m:acc>
                    <m:r>
                      <a:rPr lang="en-US" sz="1800" b="0" i="1" smtClean="0">
                        <a:latin typeface="Cambria Math" panose="02040503050406030204" pitchFamily="18" charset="0"/>
                      </a:rPr>
                      <m:t>,</m:t>
                    </m:r>
                  </m:oMath>
                </a14:m>
                <a:r>
                  <a:rPr lang="en-US" sz="1800" dirty="0"/>
                  <a:t> which we call the “point estimate”</a:t>
                </a:r>
              </a:p>
              <a:p>
                <a:pPr lvl="1">
                  <a:buFont typeface="Arial" panose="020B0604020202020204" pitchFamily="34" charset="0"/>
                  <a:buChar char="•"/>
                </a:pPr>
                <a:r>
                  <a:rPr lang="en-US" sz="1800" dirty="0"/>
                  <a:t>A standard deviation (for now, </a:t>
                </a:r>
                <a14:m>
                  <m:oMath xmlns:m="http://schemas.openxmlformats.org/officeDocument/2006/math">
                    <m:r>
                      <a:rPr lang="en-US" sz="1800" b="0" i="1" smtClean="0">
                        <a:latin typeface="Cambria Math" panose="02040503050406030204" pitchFamily="18" charset="0"/>
                      </a:rPr>
                      <m:t>𝜎</m:t>
                    </m:r>
                    <m:r>
                      <a:rPr lang="en-US" sz="1800" b="0" i="1" smtClean="0">
                        <a:latin typeface="Cambria Math" panose="02040503050406030204" pitchFamily="18" charset="0"/>
                      </a:rPr>
                      <m:t>)</m:t>
                    </m:r>
                  </m:oMath>
                </a14:m>
                <a:r>
                  <a:rPr lang="en-US" sz="1800" dirty="0"/>
                  <a:t> and the sample size n to create the “margin of error”</a:t>
                </a:r>
              </a:p>
              <a:p>
                <a:pPr>
                  <a:buFont typeface="Arial" panose="020B0604020202020204" pitchFamily="34" charset="0"/>
                  <a:buChar char="•"/>
                </a:pPr>
                <a:r>
                  <a:rPr lang="en-US" sz="2000" dirty="0"/>
                  <a:t>Here, the margin of error (</a:t>
                </a:r>
                <a:r>
                  <a:rPr lang="en-US" sz="2000" i="1" dirty="0"/>
                  <a:t>EBM</a:t>
                </a:r>
                <a:r>
                  <a:rPr lang="en-US" sz="2000" dirty="0"/>
                  <a:t>) is called the </a:t>
                </a:r>
                <a:r>
                  <a:rPr lang="en-US" sz="2000" b="1" dirty="0"/>
                  <a:t>error bound for a population mean </a:t>
                </a:r>
                <a:r>
                  <a:rPr lang="en-US" sz="2000" dirty="0"/>
                  <a:t>(abbreviated </a:t>
                </a:r>
                <a:r>
                  <a:rPr lang="en-US" sz="2000" b="1" i="1" dirty="0"/>
                  <a:t>EBM</a:t>
                </a:r>
                <a:r>
                  <a:rPr lang="en-US" sz="2000" dirty="0"/>
                  <a:t>). The margin of error (</a:t>
                </a:r>
                <a:r>
                  <a:rPr lang="en-US" sz="2000" i="1" dirty="0"/>
                  <a:t>EBM</a:t>
                </a:r>
                <a:r>
                  <a:rPr lang="en-US" sz="2000" dirty="0"/>
                  <a:t>) depends on the </a:t>
                </a:r>
                <a:r>
                  <a:rPr lang="en-US" sz="2000" b="1" dirty="0"/>
                  <a:t>confidence level </a:t>
                </a:r>
                <a:r>
                  <a:rPr lang="en-US" sz="2000" dirty="0"/>
                  <a:t>(abbreviated </a:t>
                </a:r>
                <a:r>
                  <a:rPr lang="en-US" sz="2000" b="1" i="1" dirty="0"/>
                  <a:t>CL</a:t>
                </a:r>
                <a:r>
                  <a:rPr lang="en-US" sz="2000" dirty="0"/>
                  <a:t>).</a:t>
                </a:r>
                <a:endParaRPr lang="el-GR" sz="2000" dirty="0"/>
              </a:p>
              <a:p>
                <a:pPr>
                  <a:buFont typeface="Arial" panose="020B0604020202020204" pitchFamily="34" charset="0"/>
                  <a:buChar char="•"/>
                </a:pPr>
                <a:r>
                  <a:rPr lang="en-US" sz="2000" b="1" dirty="0"/>
                  <a:t>The confidence interval estimate will have the form: </a:t>
                </a:r>
              </a:p>
              <a:p>
                <a:pPr marL="0" indent="0" algn="ctr">
                  <a:buNone/>
                </a:pPr>
                <a:r>
                  <a:rPr lang="en-US" sz="2000" dirty="0"/>
                  <a:t>(point estimate - error bound, point estimate + error bound) </a:t>
                </a:r>
              </a:p>
              <a:p>
                <a:pPr marL="0" indent="0" algn="ctr">
                  <a:buNone/>
                </a:pPr>
                <a:r>
                  <a:rPr lang="en-US" sz="2000" dirty="0"/>
                  <a:t>or, in symbols, (</a:t>
                </a:r>
                <a14:m>
                  <m:oMath xmlns:m="http://schemas.openxmlformats.org/officeDocument/2006/math">
                    <m:acc>
                      <m:accPr>
                        <m:chr m:val="̅"/>
                        <m:ctrlPr>
                          <a:rPr lang="en-US" sz="2000" i="1">
                            <a:latin typeface="Cambria Math" panose="02040503050406030204" pitchFamily="18" charset="0"/>
                          </a:rPr>
                        </m:ctrlPr>
                      </m:accPr>
                      <m:e>
                        <m:r>
                          <a:rPr lang="en-US" sz="2000" i="1">
                            <a:latin typeface="Cambria Math" panose="02040503050406030204" pitchFamily="18" charset="0"/>
                          </a:rPr>
                          <m:t>𝑥</m:t>
                        </m:r>
                      </m:e>
                    </m:acc>
                  </m:oMath>
                </a14:m>
                <a:r>
                  <a:rPr lang="en-US" sz="2000" dirty="0"/>
                  <a:t> – </a:t>
                </a:r>
                <a:r>
                  <a:rPr lang="en-US" sz="2000" i="1" dirty="0"/>
                  <a:t>EBM</a:t>
                </a:r>
                <a:r>
                  <a:rPr lang="en-US" sz="2000" dirty="0"/>
                  <a:t>, </a:t>
                </a:r>
                <a14:m>
                  <m:oMath xmlns:m="http://schemas.openxmlformats.org/officeDocument/2006/math">
                    <m:acc>
                      <m:accPr>
                        <m:chr m:val="̅"/>
                        <m:ctrlPr>
                          <a:rPr lang="en-US" sz="2000" i="1">
                            <a:latin typeface="Cambria Math" panose="02040503050406030204" pitchFamily="18" charset="0"/>
                          </a:rPr>
                        </m:ctrlPr>
                      </m:accPr>
                      <m:e>
                        <m:r>
                          <a:rPr lang="en-US" sz="2000" i="1">
                            <a:latin typeface="Cambria Math" panose="02040503050406030204" pitchFamily="18" charset="0"/>
                          </a:rPr>
                          <m:t>𝑥</m:t>
                        </m:r>
                      </m:e>
                    </m:acc>
                  </m:oMath>
                </a14:m>
                <a:r>
                  <a:rPr lang="en-US" sz="2000" dirty="0"/>
                  <a:t> +</a:t>
                </a:r>
                <a:r>
                  <a:rPr lang="en-US" sz="2000" i="1" dirty="0"/>
                  <a:t>EBM </a:t>
                </a:r>
                <a:r>
                  <a:rPr lang="en-US" sz="2000" dirty="0"/>
                  <a:t>)</a:t>
                </a:r>
              </a:p>
              <a:p>
                <a:pPr>
                  <a:buFont typeface="Arial" panose="020B0604020202020204" pitchFamily="34" charset="0"/>
                  <a:buChar char="•"/>
                </a:pPr>
                <a:endParaRPr lang="en-US" sz="2000" dirty="0"/>
              </a:p>
              <a:p>
                <a:pPr>
                  <a:buFont typeface="Arial" panose="020B0604020202020204" pitchFamily="34" charset="0"/>
                  <a:buChar char="•"/>
                </a:pPr>
                <a:endParaRPr lang="en-US" dirty="0"/>
              </a:p>
            </p:txBody>
          </p:sp>
        </mc:Choice>
        <mc:Fallback>
          <p:sp>
            <p:nvSpPr>
              <p:cNvPr id="3" name="Content Placeholder 2">
                <a:extLst>
                  <a:ext uri="{FF2B5EF4-FFF2-40B4-BE49-F238E27FC236}">
                    <a16:creationId xmlns:a16="http://schemas.microsoft.com/office/drawing/2014/main" id="{B916495F-1E80-B36B-707F-B622A1C779CC}"/>
                  </a:ext>
                </a:extLst>
              </p:cNvPr>
              <p:cNvSpPr>
                <a:spLocks noGrp="1" noRot="1" noChangeAspect="1" noMove="1" noResize="1" noEditPoints="1" noAdjustHandles="1" noChangeArrowheads="1" noChangeShapeType="1" noTextEdit="1"/>
              </p:cNvSpPr>
              <p:nvPr>
                <p:ph idx="1"/>
              </p:nvPr>
            </p:nvSpPr>
            <p:spPr>
              <a:blipFill>
                <a:blip r:embed="rId2"/>
                <a:stretch>
                  <a:fillRect l="-1333" t="-1621" r="-727"/>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E702DF37-72BE-66FF-C259-E0B2CF63AC86}"/>
              </a:ext>
            </a:extLst>
          </p:cNvPr>
          <p:cNvSpPr>
            <a:spLocks noGrp="1"/>
          </p:cNvSpPr>
          <p:nvPr>
            <p:ph type="sldNum" sz="quarter" idx="12"/>
          </p:nvPr>
        </p:nvSpPr>
        <p:spPr/>
        <p:txBody>
          <a:bodyPr/>
          <a:lstStyle/>
          <a:p>
            <a:fld id="{3A98EE3D-8CD1-4C3F-BD1C-C98C9596463C}" type="slidenum">
              <a:rPr lang="en-US" smtClean="0"/>
              <a:t>9</a:t>
            </a:fld>
            <a:endParaRPr lang="en-US" dirty="0"/>
          </a:p>
        </p:txBody>
      </p:sp>
    </p:spTree>
    <p:extLst>
      <p:ext uri="{BB962C8B-B14F-4D97-AF65-F5344CB8AC3E}">
        <p14:creationId xmlns:p14="http://schemas.microsoft.com/office/powerpoint/2010/main" val="1595275179"/>
      </p:ext>
    </p:extLst>
  </p:cSld>
  <p:clrMapOvr>
    <a:masterClrMapping/>
  </p:clrMapOvr>
</p:sld>
</file>

<file path=ppt/theme/theme1.xml><?xml version="1.0" encoding="utf-8"?>
<a:theme xmlns:a="http://schemas.openxmlformats.org/drawingml/2006/main" name="Custom">
  <a:themeElements>
    <a:clrScheme name="Custom 34">
      <a:dk1>
        <a:sysClr val="windowText" lastClr="000000"/>
      </a:dk1>
      <a:lt1>
        <a:sysClr val="window" lastClr="FFFFFF"/>
      </a:lt1>
      <a:dk2>
        <a:srgbClr val="39302A"/>
      </a:dk2>
      <a:lt2>
        <a:srgbClr val="E5DEDB"/>
      </a:lt2>
      <a:accent1>
        <a:srgbClr val="EC7016"/>
      </a:accent1>
      <a:accent2>
        <a:srgbClr val="F8931D"/>
      </a:accent2>
      <a:accent3>
        <a:srgbClr val="CE8D3E"/>
      </a:accent3>
      <a:accent4>
        <a:srgbClr val="E64823"/>
      </a:accent4>
      <a:accent5>
        <a:srgbClr val="FFCA08"/>
      </a:accent5>
      <a:accent6>
        <a:srgbClr val="9C6A6A"/>
      </a:accent6>
      <a:hlink>
        <a:srgbClr val="2998E3"/>
      </a:hlink>
      <a:folHlink>
        <a:srgbClr val="7F723D"/>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F5B7AB07-F859-4656-A1C1-DAFCFA0ACA4B}" vid="{A6E2497D-935A-4CFD-B9FD-6DCB15FA68B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7" ma:contentTypeDescription="Create a new document." ma:contentTypeScope="" ma:versionID="c6f9a84f66a9c8b9a21755b9ffafb945">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27df39e3e7036dff54f89ddd5805ce72"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_ip_UnifiedCompliancePolicyUIAction xmlns="http://schemas.microsoft.com/sharepoint/v3" xsi:nil="true"/>
    <Image xmlns="71af3243-3dd4-4a8d-8c0d-dd76da1f02a5">
      <Url xsi:nil="true"/>
      <Description xsi:nil="true"/>
    </Image>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documentManagement>
</p:properties>
</file>

<file path=customXml/itemProps1.xml><?xml version="1.0" encoding="utf-8"?>
<ds:datastoreItem xmlns:ds="http://schemas.openxmlformats.org/officeDocument/2006/customXml" ds:itemID="{D2957789-34B8-480C-AF9B-3EB54B9E5C9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A3F7EDC-E5B4-4BBC-9D2A-CBE6D46C37AD}">
  <ds:schemaRefs>
    <ds:schemaRef ds:uri="http://schemas.microsoft.com/sharepoint/v3/contenttype/forms"/>
  </ds:schemaRefs>
</ds:datastoreItem>
</file>

<file path=customXml/itemProps3.xml><?xml version="1.0" encoding="utf-8"?>
<ds:datastoreItem xmlns:ds="http://schemas.openxmlformats.org/officeDocument/2006/customXml" ds:itemID="{A03EEFF0-FB57-4CB4-8BFC-DF397689E2ED}">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docProps/app.xml><?xml version="1.0" encoding="utf-8"?>
<Properties xmlns="http://schemas.openxmlformats.org/officeDocument/2006/extended-properties" xmlns:vt="http://schemas.openxmlformats.org/officeDocument/2006/docPropsVTypes">
  <Template>Statistics focus</Template>
  <TotalTime>33912</TotalTime>
  <Words>6168</Words>
  <Application>Microsoft Office PowerPoint</Application>
  <PresentationFormat>Widescreen</PresentationFormat>
  <Paragraphs>364</Paragraphs>
  <Slides>63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63</vt:i4>
      </vt:variant>
    </vt:vector>
  </HeadingPairs>
  <TitlesOfParts>
    <vt:vector size="71" baseType="lpstr">
      <vt:lpstr>Aptos</vt:lpstr>
      <vt:lpstr>Arial</vt:lpstr>
      <vt:lpstr>Bookman Old Style</vt:lpstr>
      <vt:lpstr>Calibri</vt:lpstr>
      <vt:lpstr>Cambria Math</vt:lpstr>
      <vt:lpstr>Franklin Gothic Book</vt:lpstr>
      <vt:lpstr>Neue Helvetica W01</vt:lpstr>
      <vt:lpstr>Custom</vt:lpstr>
      <vt:lpstr>Chapter 8 Confidence Intervals</vt:lpstr>
      <vt:lpstr>Objectives</vt:lpstr>
      <vt:lpstr>Section 8.1</vt:lpstr>
      <vt:lpstr>Review</vt:lpstr>
      <vt:lpstr>Introduction</vt:lpstr>
      <vt:lpstr>Introduction</vt:lpstr>
      <vt:lpstr>In this chapter, you will learn to construct and interpret confidence intervals. You will also learn a new distribution, the Student's-t, and how it is used with these intervals.</vt:lpstr>
      <vt:lpstr>Calculating the Confidence  Interval</vt:lpstr>
      <vt:lpstr>Calculating the Confidence  Interval</vt:lpstr>
      <vt:lpstr>Example</vt:lpstr>
      <vt:lpstr>Calculating the Confidence  Interval, cont.</vt:lpstr>
      <vt:lpstr>Finding the z-score for the Stated Confidence Level</vt:lpstr>
      <vt:lpstr>Where Does the Critical Value Come From?</vt:lpstr>
      <vt:lpstr>Calculating the Confidence  Interval, Cont.</vt:lpstr>
      <vt:lpstr>Calculating the Confidence  Interval, Cont. </vt:lpstr>
      <vt:lpstr>Calculating the Confidence  Interval, Cont. </vt:lpstr>
      <vt:lpstr>Example</vt:lpstr>
      <vt:lpstr>Example - Answers</vt:lpstr>
      <vt:lpstr>Example</vt:lpstr>
      <vt:lpstr>Example</vt:lpstr>
      <vt:lpstr>Example - Answers</vt:lpstr>
      <vt:lpstr>Example</vt:lpstr>
      <vt:lpstr>Example - Answers</vt:lpstr>
      <vt:lpstr>Example</vt:lpstr>
      <vt:lpstr>Example - Answers</vt:lpstr>
      <vt:lpstr>Working Backwards to Find the Error Bound or Sample Mean</vt:lpstr>
      <vt:lpstr>Example</vt:lpstr>
      <vt:lpstr>Calculating the Sample Size n</vt:lpstr>
      <vt:lpstr>Example</vt:lpstr>
      <vt:lpstr>Example - Answers</vt:lpstr>
      <vt:lpstr>Common Critical Z Values (Potentially Useful to Memorize)</vt:lpstr>
      <vt:lpstr>Section 8.2</vt:lpstr>
      <vt:lpstr>A Single Population Mean using the  Student t Distribution</vt:lpstr>
      <vt:lpstr>Different Student’s t Distributions</vt:lpstr>
      <vt:lpstr>Student’s t vs The Normal Distribution</vt:lpstr>
      <vt:lpstr>A Single Population Mean using the  Student t Distribution, Cont.</vt:lpstr>
      <vt:lpstr>Example</vt:lpstr>
      <vt:lpstr>Example - Answers</vt:lpstr>
      <vt:lpstr>Example</vt:lpstr>
      <vt:lpstr>Example - Answers</vt:lpstr>
      <vt:lpstr>Example</vt:lpstr>
      <vt:lpstr>Section 8.3</vt:lpstr>
      <vt:lpstr>An Example Where We Would Be Interested in a Population Proportion</vt:lpstr>
      <vt:lpstr>Confidence Intervals for Proportions</vt:lpstr>
      <vt:lpstr>How Do You Know You Are Dealing with a Population Proportion?</vt:lpstr>
      <vt:lpstr>From Binomial to Normal Distributions</vt:lpstr>
      <vt:lpstr>Some Quick Notes on Differences</vt:lpstr>
      <vt:lpstr>Confidence Intervals for Proportions</vt:lpstr>
      <vt:lpstr>Error Bound Formula and Standard Deviation</vt:lpstr>
      <vt:lpstr>Example</vt:lpstr>
      <vt:lpstr>Example - Answers</vt:lpstr>
      <vt:lpstr>Example</vt:lpstr>
      <vt:lpstr>Example - Answers</vt:lpstr>
      <vt:lpstr>“Plus Four” Confidence Interval for p</vt:lpstr>
      <vt:lpstr>Example</vt:lpstr>
      <vt:lpstr>Example - Answers</vt:lpstr>
      <vt:lpstr>Calculating the Sample Size n</vt:lpstr>
      <vt:lpstr>Example</vt:lpstr>
      <vt:lpstr>Example - Answers</vt:lpstr>
      <vt:lpstr>Putting It All Together</vt:lpstr>
      <vt:lpstr>Example</vt:lpstr>
      <vt:lpstr>Example</vt:lpstr>
      <vt:lpstr>Example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dc:title>
  <dc:creator>Hill, Jen</dc:creator>
  <cp:lastModifiedBy>Jen Hill</cp:lastModifiedBy>
  <cp:revision>11</cp:revision>
  <dcterms:created xsi:type="dcterms:W3CDTF">2025-02-12T15:23:18Z</dcterms:created>
  <dcterms:modified xsi:type="dcterms:W3CDTF">2026-03-08T22:24:39Z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