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86"/>
  </p:notesMasterIdLst>
  <p:sldIdLst>
    <p:sldId id="298" r:id="rId5"/>
    <p:sldId id="299" r:id="rId6"/>
    <p:sldId id="301" r:id="rId7"/>
    <p:sldId id="302" r:id="rId8"/>
    <p:sldId id="303" r:id="rId9"/>
    <p:sldId id="304" r:id="rId10"/>
    <p:sldId id="305" r:id="rId11"/>
    <p:sldId id="371" r:id="rId12"/>
    <p:sldId id="511" r:id="rId13"/>
    <p:sldId id="512" r:id="rId14"/>
    <p:sldId id="513" r:id="rId15"/>
    <p:sldId id="514" r:id="rId16"/>
    <p:sldId id="312" r:id="rId17"/>
    <p:sldId id="313" r:id="rId18"/>
    <p:sldId id="530" r:id="rId19"/>
    <p:sldId id="314" r:id="rId20"/>
    <p:sldId id="315" r:id="rId21"/>
    <p:sldId id="322" r:id="rId22"/>
    <p:sldId id="323" r:id="rId23"/>
    <p:sldId id="324" r:id="rId24"/>
    <p:sldId id="487" r:id="rId25"/>
    <p:sldId id="325" r:id="rId26"/>
    <p:sldId id="488" r:id="rId27"/>
    <p:sldId id="515" r:id="rId28"/>
    <p:sldId id="516" r:id="rId29"/>
    <p:sldId id="328" r:id="rId30"/>
    <p:sldId id="517" r:id="rId31"/>
    <p:sldId id="327" r:id="rId32"/>
    <p:sldId id="329" r:id="rId33"/>
    <p:sldId id="518" r:id="rId34"/>
    <p:sldId id="519" r:id="rId35"/>
    <p:sldId id="522" r:id="rId36"/>
    <p:sldId id="521" r:id="rId37"/>
    <p:sldId id="520" r:id="rId38"/>
    <p:sldId id="523" r:id="rId39"/>
    <p:sldId id="524" r:id="rId40"/>
    <p:sldId id="525" r:id="rId41"/>
    <p:sldId id="526" r:id="rId42"/>
    <p:sldId id="527" r:id="rId43"/>
    <p:sldId id="473" r:id="rId44"/>
    <p:sldId id="471" r:id="rId45"/>
    <p:sldId id="531" r:id="rId46"/>
    <p:sldId id="532" r:id="rId47"/>
    <p:sldId id="472" r:id="rId48"/>
    <p:sldId id="395" r:id="rId49"/>
    <p:sldId id="497" r:id="rId50"/>
    <p:sldId id="396" r:id="rId51"/>
    <p:sldId id="397" r:id="rId52"/>
    <p:sldId id="495" r:id="rId53"/>
    <p:sldId id="533" r:id="rId54"/>
    <p:sldId id="475" r:id="rId55"/>
    <p:sldId id="490" r:id="rId56"/>
    <p:sldId id="492" r:id="rId57"/>
    <p:sldId id="340" r:id="rId58"/>
    <p:sldId id="483" r:id="rId59"/>
    <p:sldId id="375" r:id="rId60"/>
    <p:sldId id="528" r:id="rId61"/>
    <p:sldId id="485" r:id="rId62"/>
    <p:sldId id="484" r:id="rId63"/>
    <p:sldId id="341" r:id="rId64"/>
    <p:sldId id="342" r:id="rId65"/>
    <p:sldId id="460" r:id="rId66"/>
    <p:sldId id="343" r:id="rId67"/>
    <p:sldId id="499" r:id="rId68"/>
    <p:sldId id="461" r:id="rId69"/>
    <p:sldId id="501" r:id="rId70"/>
    <p:sldId id="502" r:id="rId71"/>
    <p:sldId id="417" r:id="rId72"/>
    <p:sldId id="418" r:id="rId73"/>
    <p:sldId id="419" r:id="rId74"/>
    <p:sldId id="503" r:id="rId75"/>
    <p:sldId id="505" r:id="rId76"/>
    <p:sldId id="506" r:id="rId77"/>
    <p:sldId id="422" r:id="rId78"/>
    <p:sldId id="423" r:id="rId79"/>
    <p:sldId id="424" r:id="rId80"/>
    <p:sldId id="464" r:id="rId81"/>
    <p:sldId id="465" r:id="rId82"/>
    <p:sldId id="467" r:id="rId83"/>
    <p:sldId id="507" r:id="rId84"/>
    <p:sldId id="508" r:id="rId8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3" autoAdjust="0"/>
    <p:restoredTop sz="94619" autoAdjust="0"/>
  </p:normalViewPr>
  <p:slideViewPr>
    <p:cSldViewPr snapToGrid="0">
      <p:cViewPr varScale="1">
        <p:scale>
          <a:sx n="72" d="100"/>
          <a:sy n="72" d="100"/>
        </p:scale>
        <p:origin x="60" y="4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theme" Target="theme/theme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tableStyles" Target="tableStyles.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presProps" Target="pres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15T18:59:15.312"/>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91 12528 0 0,'11'-20'289'0'0,"-9"16"-206"0"0,-1 0 0 0 0,1 0 0 0 0,1 0 0 0 0,-1 1 0 0 0,0-1 0 0 0,1 0 0 0 0,0 1 0 0 0,0 0 0 0 0,0 0 0 0 0,0 0 0 0 0,0 0 0 0 0,8-5 0 0 0,1 1 5 0 0,-10 5-57 0 0,-1 1 0 0 0,1 0-1 0 0,0 0 1 0 0,0 0 0 0 0,0 0 0 0 0,0 0-1 0 0,-1 0 1 0 0,1 0 0 0 0,0 1-1 0 0,1-1 1 0 0,1 0 0 0 0,25 0 193 0 0,1 0 0 0 0,-1 2 0 0 0,38 6 1 0 0,28 1-374 0 0,20-3-349 0 0,136 1-433 0 0,184-9 337 0 0,-38 0 1350 0 0,201 25 1778 0 0,-4 45 44 0 0,-328-31-2106 0 0,120 15 101 0 0,-297-41-591 0 0,576 45-421 0 0,-631-54 422 0 0,15-1 14 0 0,0 3 1 0 0,-1 1 0 0 0,64 15-1 0 0,-88-10-1383 0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16T15:24:30.580"/>
    </inkml:context>
    <inkml:brush xml:id="br0">
      <inkml:brushProperty name="width" value="0.05" units="cm"/>
      <inkml:brushProperty name="height" value="0.05" units="cm"/>
    </inkml:brush>
  </inkml:definitions>
  <inkml:trace contextRef="#ctx0" brushRef="#br0">102 0 16783 0 0,'-13'19'744'0'0,"9"-11"152"0"0,-6 2-712 0 0,5 3-184 0 0,-3 2 0 0 0,2 3 0 0 0,2-5 600 0 0,4 2 80 0 0,0-1 24 0 0,-5 3 0 0 0,-9-2-600 0 0,14-1-104 0 0,-4-1 0 0 0,4 6-5735 0 0,-9-5-1113 0 0</inkml:trace>
  <inkml:trace contextRef="#ctx0" brushRef="#br0" timeOffset="1">16 810 1840 0 0,'0'0'83'0'0,"0"3"-6"0"0,-1 10 12 0 0,0 0-1 0 0,-5 17 1 0 0,0-7 3699 0 0,6-19-2349 0 0,-1 0-1 0 0,1 0 0 0 0,0-1 1 0 0,0 1-1 0 0,0 0 0 0 0,0 0 1 0 0,1 0-1 0 0,0 0 0 0 0,2 6 1 0 0,4 13 1902 0 0,1-4-9969 0 0,0-4-739 0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16T15:24:30.961"/>
    </inkml:context>
    <inkml:brush xml:id="br0">
      <inkml:brushProperty name="width" value="0.05" units="cm"/>
      <inkml:brushProperty name="height" value="0.05" units="cm"/>
    </inkml:brush>
  </inkml:definitions>
  <inkml:trace contextRef="#ctx0" brushRef="#br0">51 0 2304 0 0,'0'0'200'0'0,"-4"6"-200"0"0,-6 8 0 0 0,6-1 0 0 0,4 0 3424 0 0,-5 7 640 0 0,-9 2 128 0 0,10-8 23 0 0,4-1-2967 0 0,-5 3-584 0 0,5-9-120 0 0,-4 12-32 0 0,4-5-408 0 0,0 5-104 0 0,0-9 0 0 0,0 7-5711 0 0,0-2-1169 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16T15:24:31.340"/>
    </inkml:context>
    <inkml:brush xml:id="br0">
      <inkml:brushProperty name="width" value="0.05" units="cm"/>
      <inkml:brushProperty name="height" value="0.05" units="cm"/>
    </inkml:brush>
  </inkml:definitions>
  <inkml:trace contextRef="#ctx0" brushRef="#br0">130 230 24271 0 0,'0'0'1182'0'0,"-2"2"-514"0"0,-10 7-328 0 0,0 1 0 0 0,0 1 0 0 0,1 0 0 0 0,1 1 0 0 0,0 0 0 0 0,0 1 0 0 0,1 0 0 0 0,1 0 1 0 0,0 1-1 0 0,-11 27 0 0 0,17-36-317 0 0,1 0-1 0 0,0 1 1 0 0,0-1 0 0 0,0 0 0 0 0,1 0-1 0 0,-1 1 1 0 0,1-1 0 0 0,1 1 0 0 0,-1-1 0 0 0,1 0-1 0 0,0 0 1 0 0,0 1 0 0 0,0-1 0 0 0,1 0-1 0 0,-1 0 1 0 0,4 5 0 0 0,-3-6-25 0 0,0 0 0 0 0,0 0 0 0 0,0-1 0 0 0,0 1 0 0 0,1-1 0 0 0,0 0 0 0 0,0 1 0 0 0,0-1 0 0 0,0-1 0 0 0,0 1 0 0 0,0 0 0 0 0,1-1 0 0 0,-1 1 0 0 0,1-1 0 0 0,0 0 0 0 0,0 0 0 0 0,0-1 0 0 0,0 1 0 0 0,0-1 0 0 0,6 1 0 0 0,-1 0-16 0 0,0-1 0 0 0,0 0-1 0 0,0 0 1 0 0,0-1 0 0 0,0 0 0 0 0,0-1-1 0 0,1 0 1 0 0,-1-1 0 0 0,0 1 0 0 0,-1-2-1 0 0,1 1 1 0 0,13-7 0 0 0,0 1 8 0 0,-2 1 1 0 0,-1 0 0 0 0,0-2-1 0 0,0 0 1 0 0,-1-1 0 0 0,0-1-1 0 0,21-16 1 0 0,-11 0 15 0 0,45-58-1 0 0,-71 82-3 0 0,10-12 56 0 0,-1-1-1 0 0,0-1 0 0 0,-1 1 1 0 0,15-35-1 0 0,-21 39 39 0 0,0 0 0 0 0,-1 1-1 0 0,0-1 1 0 0,0-1 0 0 0,-1 1 0 0 0,-1 0 0 0 0,0 0 0 0 0,-2-25 0 0 0,0 34-59 0 0,1 0 0 0 0,0-1 1 0 0,-1 1-1 0 0,0-1 1 0 0,0 1-1 0 0,0 0 0 0 0,0-1 1 0 0,-1 1-1 0 0,1 0 0 0 0,-1 0 1 0 0,0 0-1 0 0,0 0 0 0 0,0 0 1 0 0,0 1-1 0 0,0-1 1 0 0,-1 1-1 0 0,1-1 0 0 0,-1 1 1 0 0,0 0-1 0 0,0 0 0 0 0,0 0 1 0 0,0 0-1 0 0,0 0 0 0 0,0 1 1 0 0,0 0-1 0 0,0-1 1 0 0,0 1-1 0 0,-1 0 0 0 0,1 0 1 0 0,-1 1-1 0 0,1-1 0 0 0,-5 1 1 0 0,-5-1 20 0 0,1 1 0 0 0,-1 0 1 0 0,0 1-1 0 0,1 1 1 0 0,-1 0-1 0 0,1 1 0 0 0,-21 7 1 0 0,-1 2-58 0 0,0 2 1 0 0,1 1-1 0 0,1 1 1 0 0,1 2-1 0 0,-58 44 1 0 0,84-58-176 0 0,0 0 1 0 0,0 0-1 0 0,1 1 1 0 0,0-1-1 0 0,0 1 1 0 0,0 0-1 0 0,0 1 0 0 0,1-1 1 0 0,0 1-1 0 0,-5 10 1 0 0,2 2-894 0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16T15:24:38.100"/>
    </inkml:context>
    <inkml:brush xml:id="br0">
      <inkml:brushProperty name="width" value="0.05" units="cm"/>
      <inkml:brushProperty name="height" value="0.05" units="cm"/>
      <inkml:brushProperty name="color" value="#FFC114"/>
    </inkml:brush>
  </inkml:definitions>
  <inkml:trace contextRef="#ctx0" brushRef="#br0">0 1 14944 0 0,'0'0'1751'0'0,"16"2"1243"0"0,-3 7-1868 0 0,-7-6-738 0 0,0 1 0 0 0,-1 0-1 0 0,1 0 1 0 0,-1 1 0 0 0,0 0 0 0 0,0-1 0 0 0,-1 2 0 0 0,8 10 0 0 0,123 186 1784 0 0,-123-185-2200 0 0,-8-11 32 0 0,171 222 123 0 0,-134-181-57 0 0,28 28 60 0 0,108 96 232 0 0,-68-60-143 0 0,-34-31-97 0 0,-31-32-69 0 0,-25-26-42 0 0,37 33 0 0 0,16 0-1 0 0,26 24 44 0 0,-68-54-42 0 0,1-2-1 0 0,63 37 1 0 0,72 24 70 0 0,-105-56-61 0 0,113 58 86 0 0,-6 0-42 0 0,-105-57-55 0 0,82 29 21 0 0,10 4 2 0 0,-3 14 31 0 0,-70-28-64 0 0,-41-22 0 0 0,74 34 0 0 0,-71-42 4 0 0,24 11 26 0 0,134 38 0 0 0,-71-26-30 0 0,-89-29-2 0 0,-16-5 9 0 0,31 6-1 0 0,81 18 50 0 0,-14-3-48 0 0,-3-7 13 0 0,151 24 11 0 0,-183-29-8 0 0,39 4 16 0 0,28 5-42 0 0,-38-5 15 0 0,269 47 40 0 0,-97-21-53 0 0,20 0 30 0 0,28 3 4 0 0,-164-30-37 0 0,58 9 59 0 0,248 35-45 0 0,-336-52-11 0 0,-20-3 0 0 0,211 10 0 0 0,-277-17 0 0 0,50-1 0 0 0,116 1 61 0 0,-84 3-58 0 0,155-11-3 0 0,-89-6 0 0 0,82-5 11 0 0,-143 2 43 0 0,-60 5-55 0 0,-40 6 1 0 0,173-27 0 0 0,-153 20 0 0 0,77-4 0 0 0,-15 3 0 0 0,-51 3 4 0 0,178-31 45 0 0,-117 19-35 0 0,24-6-17 0 0,-14-3 3 0 0,79-22 0 0 0,-5-2 0 0 0,-79 22 0 0 0,-44 8 10 0 0,39-9 49 0 0,183-71 0 0 0,-182 61-59 0 0,-10 5 0 0 0,-68 16 8 0 0,146-61 48 0 0,-192 78-55 0 0,26-12 15 0 0,0-2 0 0 0,-1-2-1 0 0,42-31 1 0 0,-9-1-16 0 0,-54 41 21 0 0,36-19 0 0 0,-5 3 1 0 0,-20 10-20 0 0,261-187 60 0 0,-267 184-62 0 0,5-2 0 0 0,-14 14 0 0 0,0 0 0 0 0,-1 0 0 0 0,17-19 0 0 0,18-14 0 0 0,-36 33 14 0 0,-2 0-1 0 0,1 0 1 0 0,16-22-1 0 0,-17 19 1 0 0,0 1 0 0 0,18-16 0 0 0,-12 13-14 0 0,24-28 0 0 0,-5 4 0 0 0,6-8 0 0 0,-26 33 0 0 0,0-1 0 0 0,21-29 0 0 0,-9 12 0 0 0,-27 32 0 0 0,7-8 2 0 0,0-1 0 0 0,0 0-1 0 0,-1 0 1 0 0,0 0 0 0 0,6-12 0 0 0,-12 16 28 0 0,0-1 1 0 0,0 1-1 0 0,0-1 1 0 0,0 0-1 0 0,-1 1 1 0 0,-2-7-1 0 0,2 10-13 0 0,0 1-1 0 0,0-1 1 0 0,0 1 0 0 0,0 0 0 0 0,-1-1-1 0 0,1 1 1 0 0,0 0 0 0 0,-1 0-1 0 0,1 0 1 0 0,-1 0 0 0 0,0 0-1 0 0,1 0 1 0 0,-1 0 0 0 0,0 1-1 0 0,1-1 1 0 0,-1 0 0 0 0,0 1-1 0 0,0 0 1 0 0,1-1 0 0 0,-1 1-1 0 0,-2 0 1 0 0,-2-1 40 0 0,0 1 1 0 0,0 0-1 0 0,0 0 0 0 0,-12 2 0 0 0,-38 12 214 0 0,-85 32 0 0 0,38-10-218 0 0,97-35-53 0 0,4-1-1 0 0,1 0 0 0 0,-1 0 1 0 0,1 0-1 0 0,-1 0 0 0 0,1 1 0 0 0,-1-1 0 0 0,1 1 1 0 0,-1-1-1 0 0,1 1 0 0 0,-1-1 0 0 0,1 1 0 0 0,0 0 1 0 0,-1 0-1 0 0,-1 1 0 0 0,89-61-267 0 0,20-10-331 0 0,-15 8 150 0 0,-90 61 449 0 0,3-3 10 0 0,0 1 0 0 0,0 0 0 0 0,0 0 0 0 0,0 0 0 0 0,0 1 0 0 0,0-1 0 0 0,0 1 0 0 0,1 0 0 0 0,-1 1 0 0 0,1-1 0 0 0,-1 1 0 0 0,0-1 0 0 0,1 1-1 0 0,6 1 1 0 0,-10 0-16 0 0,0-1-1 0 0,0 1 1 0 0,0 0-1 0 0,0-1 1 0 0,-1 1-1 0 0,1 0 1 0 0,0 0-1 0 0,-1 0 1 0 0,1 0-1 0 0,-1 0 1 0 0,1-1-1 0 0,-1 1 1 0 0,1 0-1 0 0,-1 0 1 0 0,1 0-1 0 0,-1 0 1 0 0,0 0-1 0 0,0 1 1 0 0,0-1-1 0 0,1 0 1 0 0,-1 0-1 0 0,0 1 1 0 0,0-1 6 0 0,1 9 133 0 0,0 0 0 0 0,-1 1 1 0 0,0-1-1 0 0,-1 0 0 0 0,0 0 0 0 0,-3 16 0 0 0,3 4-5 0 0,1-27-121 0 0,0 0 0 0 0,0 0-1 0 0,0 0 1 0 0,0 0-1 0 0,0 1 1 0 0,-1-1 0 0 0,1 0-1 0 0,-2 4 1 0 0,16 22-239 0 0,7 8-3064 0 0,-20-37 3211 0 0,-1 0 0 0 0,0 1-1 0 0,0-1 1 0 0,0 0 0 0 0,1 1 0 0 0,-1-1 0 0 0,0 0-1 0 0,0 1 1 0 0,0-1 0 0 0,0 1 0 0 0,0-1-1 0 0,0 0 1 0 0,0 1 0 0 0,0-1 0 0 0,0 0 0 0 0,0 1-1 0 0,0-1 1 0 0,0 1 0 0 0,0-1 0 0 0,0 0-1 0 0,0 1 1 0 0,0-1 0 0 0,0 0 0 0 0,0 1-1 0 0,0-1 1 0 0,0 0 0 0 0,-1 1 0 0 0,1 0 0 0 0,-1 0-265 0 0,-7 11-1757 0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16T15:24:39.180"/>
    </inkml:context>
    <inkml:brush xml:id="br0">
      <inkml:brushProperty name="width" value="0.05" units="cm"/>
      <inkml:brushProperty name="height" value="0.05" units="cm"/>
      <inkml:brushProperty name="color" value="#FFC114"/>
    </inkml:brush>
  </inkml:definitions>
  <inkml:trace contextRef="#ctx0" brushRef="#br0">82 0 17503 0 0,'0'0'6388'0'0,"1"2"-5844"0"0,2 5-277 0 0,-1 1 1 0 0,0-1-1 0 0,-1 0 0 0 0,1 0 0 0 0,-2 1 0 0 0,1-1 1 0 0,-1 1-1 0 0,0 7 0 0 0,-10 67 1519 0 0,4-43-921 0 0,2-20-766 0 0,-9 32-1 0 0,8-36-153 0 0,0 1 1 0 0,-3 30-1 0 0,6-32 11 0 0,0-1 0 0 0,-6 18 0 0 0,5-20 26 0 0,0 0 1 0 0,1 0-1 0 0,0-1 0 0 0,0 14 0 0 0,-3 77 18 0 0,1-77 0 0 0,-5 7-21 0 0,8-30-86 0 0,5-8-5569 0 0,2-5 4152 0 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16T15:24:41.120"/>
    </inkml:context>
    <inkml:brush xml:id="br0">
      <inkml:brushProperty name="width" value="0.05" units="cm"/>
      <inkml:brushProperty name="height" value="0.05" units="cm"/>
      <inkml:brushProperty name="color" value="#FFC114"/>
    </inkml:brush>
  </inkml:definitions>
  <inkml:trace contextRef="#ctx0" brushRef="#br0">0 34 6912 0 0,'5'1'44'0'0,"-1"0"1"0"0,1 0 0 0 0,-1 0-1 0 0,1 0 1 0 0,-1-1 0 0 0,1 0-1 0 0,0 0 1 0 0,-1 0 0 0 0,1 0-1 0 0,0-1 1 0 0,-1 0-1 0 0,1 0 1 0 0,-1 0 0 0 0,1 0-1 0 0,-1-1 1 0 0,1 0 0 0 0,6-3-1 0 0,17-6 175 0 0,-12 7 960 0 0,1 1 0 0 0,-1 0 0 0 0,1 1 0 0 0,0 1 0 0 0,0 0 0 0 0,0 2 0 0 0,22 2 0 0 0,-35-2-1052 0 0,-3-1-97 0 0,0 0 0 0 0,-1 0 0 0 0,1 0 0 0 0,0 0 0 0 0,0 0 0 0 0,-1 0 0 0 0,1 0 0 0 0,0 0 1 0 0,-1 0-1 0 0,1 1 0 0 0,0-1 0 0 0,0 0 0 0 0,-1 0 0 0 0,1 1 0 0 0,-1-1 0 0 0,1 1 0 0 0,0-1 1 0 0,-1 0-1 0 0,1 1 0 0 0,-1-1 0 0 0,1 1 0 0 0,-1-1 0 0 0,1 1 0 0 0,-1 0 0 0 0,1 0 0 0 0,0 1 349 0 0,-2 11 414 0 0,0-7-544 0 0,0-1-1 0 0,-1 0 1 0 0,0 0-1 0 0,0 0 1 0 0,-1 0-1 0 0,1-1 1 0 0,-1 1-1 0 0,-4 5 1 0 0,-30 37 1450 0 0,28-37-1412 0 0,-16 20 617 0 0,0 0 0 0 0,-37 65 0 0 0,60-93-895 0 0,1 0 0 0 0,0 0-1 0 0,0 1 1 0 0,-1-1 0 0 0,2 0 0 0 0,-1 1 0 0 0,0-1 0 0 0,0 1 0 0 0,1-1-1 0 0,-1 1 1 0 0,1-1 0 0 0,0 1 0 0 0,0-1 0 0 0,0 1 0 0 0,0 0-1 0 0,0-1 1 0 0,1 1 0 0 0,-1-1 0 0 0,1 1 0 0 0,-1-1 0 0 0,1 0 0 0 0,0 1-1 0 0,0-1 1 0 0,0 0 0 0 0,1 1 0 0 0,-1-1 0 0 0,0 0 0 0 0,3 3 0 0 0,0-2-28 0 0,-1 0 0 0 0,1 0 1 0 0,0 0-1 0 0,0-1 1 0 0,1 1-1 0 0,-1-1 1 0 0,0 0-1 0 0,1-1 1 0 0,-1 1-1 0 0,1-1 1 0 0,-1 0-1 0 0,1 0 1 0 0,0 0-1 0 0,5 0 1 0 0,20 0-1183 0 0,0-1 0 0 0,0-2 0 0 0,38-6 0 0 0,-48 5-449 0 0,-7 2 122 0 0,-7 1-28 0 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16T15:24:41.520"/>
    </inkml:context>
    <inkml:brush xml:id="br0">
      <inkml:brushProperty name="width" value="0.05" units="cm"/>
      <inkml:brushProperty name="height" value="0.05" units="cm"/>
      <inkml:brushProperty name="color" value="#FFC114"/>
    </inkml:brush>
  </inkml:definitions>
  <inkml:trace contextRef="#ctx0" brushRef="#br0">0 121 18055 0 0,'0'0'1632'0'0,"0"-1"-1344"0"0,0-3-105 0 0,0 3 594 0 0,1-2-555 0 0,0 1 0 0 0,1-1-1 0 0,-1 1 1 0 0,1-1-1 0 0,-1 1 1 0 0,1-1 0 0 0,0 1-1 0 0,0 0 1 0 0,0 0 0 0 0,0 0-1 0 0,0 0 1 0 0,1 0-1 0 0,-1 1 1 0 0,1-1 0 0 0,3-1-1 0 0,-6 3-196 0 0,11-7 61 0 0,0 1 1 0 0,0 1 0 0 0,0-1-1 0 0,1 2 1 0 0,16-5-1 0 0,63-9 512 0 0,-38 8-462 0 0,-33 7-2293 0 0,38-2 0 0 0,-10 2-2651 0 0,-26 0-2373 0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16T15:24:41.900"/>
    </inkml:context>
    <inkml:brush xml:id="br0">
      <inkml:brushProperty name="width" value="0.05" units="cm"/>
      <inkml:brushProperty name="height" value="0.05" units="cm"/>
      <inkml:brushProperty name="color" value="#FFC114"/>
    </inkml:brush>
  </inkml:definitions>
  <inkml:trace contextRef="#ctx0" brushRef="#br0">0 65 15840 0 0,'0'0'1711'0'0,"23"-9"-1711"0"0,-9-1 816 0 0,-1 2 128 0 0,14 3 24 0 0,-4-5 8 0 0,-4 2-720 0 0,4 3-136 0 0,-4 1-32 0 0,4 4-8 0 0,-10-6-1424 0 0,1 6-288 0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16T15:24:42.300"/>
    </inkml:context>
    <inkml:brush xml:id="br0">
      <inkml:brushProperty name="width" value="0.05" units="cm"/>
      <inkml:brushProperty name="height" value="0.05" units="cm"/>
      <inkml:brushProperty name="color" value="#FFC114"/>
    </inkml:brush>
  </inkml:definitions>
  <inkml:trace contextRef="#ctx0" brushRef="#br0">364 0 13704 0 0,'0'0'1372'0'0,"-10"5"-1075"0"0,-73 37 5526 0 0,50-26-4215 0 0,-43 27 1 0 0,39-20-591 0 0,37-23-1020 0 0,1 1-1 0 0,-1 0 1 0 0,1-1 0 0 0,-1 1-1 0 0,1 0 1 0 0,-1-1-1 0 0,1 1 1 0 0,-1-1-1 0 0,1 1 1 0 0,-1-1 0 0 0,1 1-1 0 0,0-1 1 0 0,-1 1-1 0 0,1-1 1 0 0,0 1-1 0 0,-1-1 1 0 0,1 0 0 0 0,0 1-1 0 0,1-1 1 0 0,18 7-141 0 0,-16-6 126 0 0,7 2 13 0 0,1-1 1 0 0,0 0-1 0 0,0-1 0 0 0,20-1 0 0 0,12 1 7 0 0,-15 1 0 0 0,26 3 19 0 0,-53-4-18 0 0,1-1 1 0 0,0 1-1 0 0,0 0 0 0 0,0 0 0 0 0,0-1 0 0 0,-1 2 0 0 0,1-1 0 0 0,0 0 0 0 0,-1 1 0 0 0,1-1 1 0 0,-1 1-1 0 0,1 0 0 0 0,2 2 0 0 0,-4-2 28 0 0,0-1 0 0 0,-1 0 0 0 0,1 0-1 0 0,0 0 1 0 0,-1 0 0 0 0,1 1 0 0 0,-1-1 0 0 0,0 0 0 0 0,1 1 0 0 0,-1-1 0 0 0,0 0-1 0 0,0 1 1 0 0,0-1 0 0 0,0 0 0 0 0,0 1 0 0 0,0-1 0 0 0,0 0 0 0 0,0 1 0 0 0,-1 0 0 0 0,-9 25 706 0 0,4-14-413 0 0,1-4-157 0 0,0-1 0 0 0,0 1 0 0 0,-1-1 0 0 0,0 0 0 0 0,-1 0 0 0 0,0-1 0 0 0,-11 10 0 0 0,6-5 40 0 0,-1 1-137 0 0,-1 0 0 0 0,-1-2 0 0 0,0 1 1 0 0,0-2-1 0 0,-1 0 0 0 0,0-1 0 0 0,-1 0 0 0 0,0-2 0 0 0,-22 8 0 0 0,24-11-568 0 0,1-1 0 0 0,0 0 1 0 0,-1-1-1 0 0,1 0 0 0 0,-1-2 0 0 0,0 1 0 0 0,-20-3 0 0 0,23 1-1271 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16T15:24:42.680"/>
    </inkml:context>
    <inkml:brush xml:id="br0">
      <inkml:brushProperty name="width" value="0.05" units="cm"/>
      <inkml:brushProperty name="height" value="0.05" units="cm"/>
      <inkml:brushProperty name="color" value="#FFC114"/>
    </inkml:brush>
  </inkml:definitions>
  <inkml:trace contextRef="#ctx0" brushRef="#br0">249 0 6448 0 0,'0'0'498'0'0,"-14"11"141"0"0,-34 20 10062 0 0,-8 6-5968 0 0,47-31-4440 0 0,0 1-1 0 0,0-1 0 0 0,1 2 0 0 0,-1-1 0 0 0,2 1 1 0 0,-13 16-1 0 0,-11 11 220 0 0,28-32-493 0 0,0 0 0 0 0,1 0 1 0 0,-1 0-1 0 0,1 1 0 0 0,0-1 1 0 0,0 1-1 0 0,0 0 1 0 0,0-1-1 0 0,0 1 0 0 0,1 0 1 0 0,0 0-1 0 0,0 0 1 0 0,-1 5-1 0 0,2-7-24 0 0,0 0 0 0 0,0 0-1 0 0,0 0 1 0 0,0 0 0 0 0,0 0 0 0 0,0 0 0 0 0,1 0 0 0 0,-1 0-1 0 0,1 0 1 0 0,0 0 0 0 0,-1 0 0 0 0,1 0 0 0 0,0-1 0 0 0,0 1-1 0 0,0 0 1 0 0,0 0 0 0 0,0-1 0 0 0,1 1 0 0 0,-1-1 0 0 0,0 1-1 0 0,1-1 1 0 0,-1 1 0 0 0,1-1 0 0 0,0 0 0 0 0,-1 0 0 0 0,1 0-1 0 0,3 2 1 0 0,1-1-19 0 0,0 1 1 0 0,0-1-1 0 0,0-1 0 0 0,0 1 0 0 0,0-1 1 0 0,0 0-1 0 0,0 0 0 0 0,1-1 0 0 0,7 0 1 0 0,59-9-184 0 0,-27 2 98 0 0,-9 3 80 0 0,0-2 0 0 0,-1-2 0 0 0,0-1-1 0 0,0-2 1 0 0,53-25 0 0 0,-11-9 235 0 0,-76 44-158 0 0,0 0 0 0 0,0 0 0 0 0,0 0 0 0 0,-1 0 0 0 0,1 0 0 0 0,0-1 0 0 0,-1 1 0 0 0,1 0 0 0 0,1-3 0 0 0,1 0 178 0 0,-3 4 237 0 0,-3 0-262 0 0,-10-1-37 0 0,0 2-1 0 0,0 0 1 0 0,1 0 0 0 0,-1 1-1 0 0,0 0 1 0 0,1 1-1 0 0,0 1 1 0 0,0-1 0 0 0,-11 7-1 0 0,4-4-28 0 0,15-6-121 0 0,1 1-1 0 0,-1 0 0 0 0,1 0 1 0 0,-1 0-1 0 0,1 0 0 0 0,0 0 0 0 0,-1 0 1 0 0,1 0-1 0 0,0 1 0 0 0,0-1 1 0 0,0 1-1 0 0,0 0 0 0 0,0-1 1 0 0,-2 5-1 0 0,0-4 29 0 0,-5 0-44 0 0,49-3-354 0 0,-20-3 284 0 0,0-1 0 0 0,0-1 0 0 0,-1-1 0 0 0,0-1 1 0 0,0-1-1 0 0,-1 0 0 0 0,20-14 0 0 0,-36 21 72 0 0,-1 2 0 0 0,0-1 0 0 0,0 1 0 0 0,-1-1 0 0 0,1 1 0 0 0,-1-1 0 0 0,1 0 0 0 0,0 1 0 0 0,-1-1 0 0 0,1 0 0 0 0,-1 1 0 0 0,0-1 0 0 0,1 0 0 0 0,-1 0 0 0 0,1 1 0 0 0,-1-2 0 0 0,7-14 0 0 0,-6 15 6 0 0,-1 0-1 0 0,0 0 1 0 0,0 0 0 0 0,1 0-1 0 0,-1 0 1 0 0,0 0 0 0 0,0 0-1 0 0,0 0 1 0 0,0 0 0 0 0,-1 0-1 0 0,1 0 1 0 0,0 0 0 0 0,0 0-1 0 0,-1 0 1 0 0,1 0 0 0 0,0 0-1 0 0,-1 0 1 0 0,1 0-1 0 0,-1 0 1 0 0,1 0 0 0 0,-1 0-1 0 0,0 0 1 0 0,1 0 0 0 0,-1 1-1 0 0,0-1 1 0 0,0 0 0 0 0,1 0-1 0 0,-1 1 1 0 0,0-1 0 0 0,0 1-1 0 0,0-1 1 0 0,0 1-1 0 0,-2-1 1 0 0,-1-1 9 0 0,0 0 0 0 0,0 1 0 0 0,0 0-1 0 0,0 0 1 0 0,-1 0 0 0 0,1 1 0 0 0,0 0 0 0 0,-1-1-1 0 0,1 2 1 0 0,0-1 0 0 0,-1 0 0 0 0,-3 2 0 0 0,-55 14-557 0 0,41-9-141 0 0,11-2-1923 0 0,3 0 252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15T18:59:16.602"/>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0 332 5984 0 0,'7'-4'3066'0'0,"3"1"-2727"0"0,-8 3-108 0 0,8-7 150 0 0,-7 5-334 0 0,0 0 0 0 0,-1-1 0 0 0,1 1-1 0 0,-1-1 1 0 0,0 1 0 0 0,1-1 0 0 0,2-6 448 0 0,7 1 439 0 0,-10 7-822 0 0,0 0-1 0 0,-1 0 1 0 0,1-1-1 0 0,0 1 1 0 0,0 0-1 0 0,-1 1 1 0 0,1-1-1 0 0,0 0 1 0 0,0 1-1 0 0,0-1 0 0 0,0 1 1 0 0,0-1-1 0 0,0 1 1 0 0,4 0-1 0 0,23 0 301 0 0,240-9 1346 0 0,-103 0-1058 0 0,-140 8-589 0 0,0 0-1 0 0,1 1 1 0 0,27 5 0 0 0,-7-2 61 0 0,-29-3-37 0 0,1 2 0 0 0,24 4-1 0 0,173 30 931 0 0,-117-23-700 0 0,25 0-3 0 0,188-6-1 0 0,-235-7-358 0 0,202-6 312 0 0,-118-7-81 0 0,-67 4-227 0 0,289-23 211 0 0,-249 20-156 0 0,115-4 50 0 0,95 3 82 0 0,-113 2-68 0 0,355-32 59 0 0,-266 14-122 0 0,268 14 423 0 0,-578 15-484 0 0,220 9 454 0 0,38 1-746 0 0,289-23 500 0 0,-287 3 462 0 0,-27 4-39 0 0,-113 2-452 0 0,326-30-43 0 0,-111 5-58 0 0,117-8 214 0 0,-283 22-188 0 0,211 5 393 0 0,-345 11-477 0 0,53 4 9 0 0,-53-1-58 0 0,-23-2-27 0 0,36 6-1 0 0,-25-1-91 0 0,-13-3-640 0 0,0 1 0 0 0,33 12 0 0 0,-24 0-566 0 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16T15:24:43.040"/>
    </inkml:context>
    <inkml:brush xml:id="br0">
      <inkml:brushProperty name="width" value="0.05" units="cm"/>
      <inkml:brushProperty name="height" value="0.05" units="cm"/>
      <inkml:brushProperty name="color" value="#FFC114"/>
    </inkml:brush>
  </inkml:definitions>
  <inkml:trace contextRef="#ctx0" brushRef="#br0">1 282 2760 0 0,'0'0'125'0'0,"2"-1"575"0"0,6-1 2307 0 0,1-1 1 0 0,-1-1-1 0 0,14-7 0 0 0,-1-3 328 0 0,21-18 0 0 0,12-7-1578 0 0,-48 34-1637 0 0,126-74 1539 0 0,-105 65-1488 0 0,0 1 0 0 0,1 1-1 0 0,32-9 1 0 0,-34 14-245 0 0,-1-1 269 0 0,38-6-1 0 0,-57 13-379 0 0,0 0-1 0 0,0 0 1 0 0,0 1 0 0 0,0 0-1 0 0,1 0 1 0 0,-1 1 0 0 0,0 0-1 0 0,0 0 1 0 0,0 0 0 0 0,0 0-1 0 0,10 5 1 0 0,-14-5-584 0 0,0 1 0 0 0,0-1-1 0 0,-1 1 1 0 0,1-1 0 0 0,0 1 0 0 0,-1 0 0 0 0,1-1 0 0 0,-1 1-1 0 0,2 3 1 0 0,4 8-6533 0 0</inkml:trace>
  <inkml:trace contextRef="#ctx0" brushRef="#br0" timeOffset="1">820 177 15632 0 0,'13'-4'237'0'0,"133"-45"1245"0"0,4-9 3801 0 0,-55 21-1184 0 0,-109 34-1881 0 0,-14 3-1962 0 0,3 3-74 0 0,0 0-1 0 0,1 2 0 0 0,-1 1 1 0 0,1 1-1 0 0,0 1 1 0 0,-35 17-1 0 0,31-11-118 0 0,0 2-1 0 0,1 0 1 0 0,1 2-1 0 0,-43 38 1 0 0,65-53-54 0 0,0 1 0 0 0,0 0 0 0 0,0 0 1 0 0,0 0-1 0 0,0 1 0 0 0,1-1 0 0 0,0 1 1 0 0,0 0-1 0 0,0-1 0 0 0,1 1 0 0 0,-1 1 1 0 0,1-1-1 0 0,-1 7 0 0 0,3-12-7 0 0,-1 1-1 0 0,1 0 1 0 0,0 0 0 0 0,0-1-1 0 0,0 1 1 0 0,0 0-1 0 0,0 0 1 0 0,0-1 0 0 0,1 1-1 0 0,-1 0 1 0 0,0 0 0 0 0,0-1-1 0 0,0 1 1 0 0,1 0-1 0 0,-1-1 1 0 0,0 1 0 0 0,1 0-1 0 0,2 1 33 0 0,0 0-1 0 0,-1 0 1 0 0,1 0-1 0 0,0 0 1 0 0,0-1-1 0 0,0 0 0 0 0,0 1 1 0 0,0-1-1 0 0,0 0 1 0 0,6 0-1 0 0,38 8 251 0 0,-39-8-262 0 0,23 1-242 0 0,0-1 1 0 0,1-1 0 0 0,43-6 0 0 0,3 0-199 0 0,-34 4-255 0 0,0-2 0 0 0,85-20 0 0 0,-41-4-8344 0 0,-60 18 694 0 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16T15:24:44.410"/>
    </inkml:context>
    <inkml:brush xml:id="br0">
      <inkml:brushProperty name="width" value="0.05" units="cm"/>
      <inkml:brushProperty name="height" value="0.05" units="cm"/>
      <inkml:brushProperty name="color" value="#FFC114"/>
    </inkml:brush>
  </inkml:definitions>
  <inkml:trace contextRef="#ctx0" brushRef="#br0">150 69 4144 0 0,'-1'2'94'0'0,"0"0"0"0"0,1 0 0 0 0,-1 0 0 0 0,0 0 0 0 0,0 0 0 0 0,0-1 0 0 0,0 1 0 0 0,0 0 1 0 0,0-1-1 0 0,0 1 0 0 0,0-1 0 0 0,-1 1 0 0 0,-1 1 0 0 0,-10 13 4654 0 0,4 5 328 0 0,-4 7-264 0 0,12-27-4223 0 0,15-6-542 0 0,-2 0-60 0 0,0 0 0 0 0,-1-1 0 0 0,0 0 0 0 0,0-1 0 0 0,11-9 0 0 0,-3 2 18 0 0,-15 12 3 0 0,0-1-1 0 0,0 0 0 0 0,-1 0 0 0 0,1 0 0 0 0,-1 0 0 0 0,0 0 0 0 0,1-1 1 0 0,2-4-1 0 0,10-8 212 0 0,-3 4 2279 0 0,-36 31-813 0 0,-64 40-305 0 0,81-56-1330 0 0,1 1 0 0 0,0 0 0 0 0,-1 1-1 0 0,1-1 1 0 0,-4 6 0 0 0,-12 11 35 0 0,-5 1-14 0 0,27-22-72 0 0,-1 0 1 0 0,0 0-1 0 0,1 0 1 0 0,-1 0-1 0 0,0 0 1 0 0,1 0-1 0 0,-1 0 0 0 0,0 0 1 0 0,1 0-1 0 0,-1 0 1 0 0,0 0-1 0 0,0 0 1 0 0,1 1-1 0 0,-1-1 0 0 0,0 0 1 0 0,1 0-1 0 0,-1 0 1 0 0,0 0-1 0 0,0 1 1 0 0,1-1-1 0 0,-1 0 1 0 0,0 0-1 0 0,0 0 0 0 0,1 1 1 0 0,-1-1-1 0 0,0 0 1 0 0,0 1-1 0 0,0-1 1 0 0,0 0-1 0 0,1 0 1 0 0,-1 1-1 0 0,0-1 0 0 0,0 0 1 0 0,0 1-1 0 0,0-1 1 0 0,0 0-1 0 0,0 1 1 0 0,0-1-1 0 0,0 0 1 0 0,0 1-1 0 0,0-1 0 0 0,0 0 1 0 0,0 1-1 0 0,0-1 1 0 0,0 0-1 0 0,0 1 1 0 0,0-1-1 0 0,0 0 1 0 0,0 0-1 0 0,-1 1 0 0 0,1-1 1 0 0,0 0-1 0 0,0 1 1 0 0,0-1-1 0 0,0 0 1 0 0,-1 0-1 0 0,1 1 1 0 0,0-1-1 0 0,0 0 0 0 0,-1 0 1 0 0,1 0-1 0 0,0 1 1 0 0,0-1-1 0 0,-1 0 1 0 0,1 0-1 0 0,-1 0 1 0 0,8 1-17 0 0,-1-1 1 0 0,0 1-1 0 0,0-2 1 0 0,0 1-1 0 0,0-1 1 0 0,0 0 0 0 0,0 0-1 0 0,0-1 1 0 0,10-3-1 0 0,55-28-66 0 0,-26 11 25 0 0,-3 2 45 0 0,-26 12 17 0 0,1 0 0 0 0,36-11 0 0 0,-51 19 113 0 0,-12 28 365 0 0,-31 49 236 0 0,24-49-646 0 0,17-28-73 0 0,0 1 0 0 0,-1-1 0 0 0,1 1 0 0 0,0-1 0 0 0,-1 0 0 0 0,1 1 0 0 0,0-1 0 0 0,0 0 0 0 0,-1 1 0 0 0,1-1 0 0 0,0 1 0 0 0,0-1 0 0 0,0 1-1 0 0,0-1 1 0 0,-1 1 0 0 0,1-1 0 0 0,0 1 0 0 0,0-1 0 0 0,0 1 0 0 0,0-1 0 0 0,0 0 0 0 0,0 1 0 0 0,0-1 0 0 0,0 1 0 0 0,1-1 0 0 0,-1 1 0 0 0,0-1 0 0 0,0 1 0 0 0,0-1 0 0 0,0 1 0 0 0,1-1 0 0 0,-1 0 0 0 0,0 1-1 0 0,0-1 1 0 0,1 1 0 0 0,-1-1 0 0 0,0 0 0 0 0,1 1 0 0 0,-1-1 0 0 0,0 0 0 0 0,1 1 0 0 0,-1-1 0 0 0,1 0 0 0 0,-1 0 0 0 0,0 1 0 0 0,1-1 0 0 0,-1 0 0 0 0,1 0 0 0 0,-1 0 0 0 0,1 0 0 0 0,-1 0 0 0 0,1 1 0 0 0,-1-1 0 0 0,1 0-1 0 0,-1 0 1 0 0,1 0 0 0 0,-1 0 0 0 0,1 0 0 0 0,-1 0 0 0 0,0-1 0 0 0,1 1 0 0 0,-1 0 0 0 0,1 0 0 0 0,-1 0 0 0 0,1 0 0 0 0,0-1 0 0 0,-1 1-2 0 0,18-1-48 0 0,-1-1 0 0 0,1-1 1 0 0,-1-1-1 0 0,1 0 0 0 0,30-13 0 0 0,-24 8 38 0 0,1 2-1 0 0,25-5 0 0 0,-15 3-37 0 0,-26 7 52 0 0,0-1 1 0 0,0 1 0 0 0,1 1 0 0 0,-1 0-1 0 0,11 0 1 0 0,-26 15 138 0 0,-6 5-67 0 0,10-15-53 0 0,-1 0 0 0 0,1 0 0 0 0,-1 0 0 0 0,0 0 0 0 0,1 0 0 0 0,-2-1 0 0 0,1 1 0 0 0,0-1 0 0 0,-1 0 0 0 0,-7 5 0 0 0,10-7-20 0 0,1-1 0 0 0,-1 0 0 0 0,1 1 0 0 0,-1-1 0 0 0,1 1 0 0 0,0-1 0 0 0,-1 0 0 0 0,1 1 0 0 0,-1-1 0 0 0,1 1 0 0 0,0-1 0 0 0,-1 1 0 0 0,1-1-1 0 0,0 1 1 0 0,0 0 0 0 0,-1-1 0 0 0,1 1 0 0 0,0 0 0 0 0,0 0-4 0 0,0 0 3 0 0,0 0-1 0 0,0-1 1 0 0,0 1 0 0 0,0 0 0 0 0,0 0-1 0 0,0-1 1 0 0,1 1 0 0 0,-1 0 0 0 0,0-1-1 0 0,1 1 1 0 0,-1 0 0 0 0,0-1 0 0 0,1 1-1 0 0,-1 0 1 0 0,1-1 0 0 0,-1 1 0 0 0,0-1 0 0 0,1 1-1 0 0,0-1 1 0 0,-1 1 0 0 0,1-1 0 0 0,-1 1-1 0 0,1-1 1 0 0,0 1 0 0 0,-1-1 0 0 0,1 0-1 0 0,0 0 1 0 0,-1 1 0 0 0,1-1 0 0 0,0 0-1 0 0,0 0 1 0 0,4 5 45 0 0,1-1 36 0 0,23-3 40 0 0,-27-1-217 0 0,-2 0 97 0 0,0 0 1 0 0,1 0-1 0 0,-1 0 1 0 0,0 0 0 0 0,0 0-1 0 0,0 0 1 0 0,0-1-1 0 0,1 1 1 0 0,-1 0-1 0 0,0 0 1 0 0,0 0 0 0 0,0 0-1 0 0,0 0 1 0 0,0-1-1 0 0,0 1 1 0 0,0 0-1 0 0,1 0 1 0 0,-1 0-1 0 0,0-1 1 0 0,0 1 0 0 0,0 0-1 0 0,0 0 1 0 0,0 0-1 0 0,0 0 1 0 0,0-1-1 0 0,0 1 1 0 0,0 0-1 0 0,0 0 1 0 0,0 0 0 0 0,0-1-1 0 0,0 1 1 0 0,0 0-1 0 0,0 0 1 0 0,0 0-1 0 0,0-1 1 0 0,-1 1-1 0 0,1 0 1 0 0,0 0 0 0 0,0 0-1 0 0,0-1 1 0 0,0 1-1 0 0,0 0 1 0 0,-8-4 103 0 0,1 0 1 0 0,-1 1-1 0 0,1 0 1 0 0,-1 0-1 0 0,0 0 1 0 0,0 1-1 0 0,-15-2 1 0 0,13 3-23 0 0,0-1 0 0 0,0 0 0 0 0,1-1 0 0 0,-1-1 0 0 0,-13-6 0 0 0,-49-27 176 0 0,-5 2-148 0 0,41 19-81 0 0,0 3-29 0 0,-65-17 0 0 0,23 9 0 0 0,-37-12 0 0 0,107 29 0 0 0,7 3 0 0 0,1 1 0 0 0,0-1 0 0 0,0 1 0 0 0,-1 0 0 0 0,1-1 1 0 0,0 1-1 0 0,0-1 0 0 0,-1 1 0 0 0,1-1 0 0 0,0 1 0 0 0,0 0 0 0 0,0-1 0 0 0,0 1 0 0 0,0-1 0 0 0,0 1 0 0 0,0-1 0 0 0,0 1 0 0 0,0-1 1 0 0,0 1-1 0 0,0-1 0 0 0,0 1 0 0 0,0-1 0 0 0,0 1 0 0 0,0-1 0 0 0,0 1 0 0 0,1-1 0 0 0,-1 1 0 0 0,0 0 0 0 0,0-1 0 0 0,0 1 0 0 0,1-1 0 0 0,-1 1 1 0 0,0 0-1 0 0,1-1 0 0 0,-1 1 0 0 0,0-1 0 0 0,1 1 0 0 0,-1 0 0 0 0,0 0 0 0 0,1-1 0 0 0,5-8-19 0 0,-6 8-61 0 0,3 1 0 0 0,18 3 50 0 0,0 0 0 0 0,0 1 0 0 0,0 0 0 0 0,-1 2-1 0 0,1 1 1 0 0,19 9 0 0 0,17 5-7 0 0,79 38-31 0 0,-93-39 56 0 0,-15-3-27 0 0,-23-14 15 0 0,-1 1 0 0 0,1-1 1 0 0,0 0-1 0 0,0-1 0 0 0,0 1 0 0 0,0-1 0 0 0,1 0 0 0 0,-1 0 0 0 0,1-1 1 0 0,10 2-1 0 0,-14-3-236 0 0,4 0-881 0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16T15:25:04.120"/>
    </inkml:context>
    <inkml:brush xml:id="br0">
      <inkml:brushProperty name="width" value="0.05" units="cm"/>
      <inkml:brushProperty name="height" value="0.05" units="cm"/>
      <inkml:brushProperty name="color" value="#FFC114"/>
    </inkml:brush>
  </inkml:definitions>
  <inkml:trace contextRef="#ctx0" brushRef="#br0">1 246 10136 0 0,'0'-1'273'0'0,"0"-1"1"0"0,0 1 0 0 0,0-1 0 0 0,0 1-1 0 0,0-1 1 0 0,0 1 0 0 0,0-1-1 0 0,0 1 1 0 0,1-1 0 0 0,-1 1 0 0 0,0-1-1 0 0,1 1 1 0 0,0-1 0 0 0,-1 1-1 0 0,1-1 1 0 0,0 1 0 0 0,0 0 0 0 0,-1 0-1 0 0,1-1 1 0 0,0 1 0 0 0,0 0-1 0 0,0 0 1 0 0,1 0 0 0 0,-1 0 0 0 0,0 0-1 0 0,0 0 1 0 0,1 0 0 0 0,1 0-1 0 0,5-4 510 0 0,1 1 1 0 0,0 0-1 0 0,15-4 0 0 0,-10 4-582 0 0,35-10 286 0 0,0 3-1 0 0,74-7 1 0 0,-62 9-193 0 0,394-39 1235 0 0,3 21-796 0 0,-337 21-557 0 0,539-17 462 0 0,-259 16-370 0 0,-393 7-241 0 0,-3 1 3 0 0,0-1 0 0 0,-1 0 1 0 0,1 0-1 0 0,0-1 0 0 0,0 1 1 0 0,0-1-1 0 0,0 0 0 0 0,9-4 1 0 0,-13 5 102 0 0,-31-9 345 0 0,-55 6-137 0 0,-104 10-1 0 0,104-3-419 0 0,-471 36 99 0 0,184-11 384 0 0,-209-1 810 0 0,470-24-847 0 0,-92 5 81 0 0,379-24-474 0 0,-65 3-83 0 0,728-35-1074 0 0,6 29 55 0 0,-809 17 1087 0 0,255-6-119 0 0,112-2 15 0 0,-380 8 154 0 0,-23 1-8 0 0,0 0 0 0 0,0 0-1 0 0,0 0 1 0 0,0 0 0 0 0,0-1-1 0 0,0 1 1 0 0,0 0-1 0 0,0 0 1 0 0,0 0 0 0 0,0 0-1 0 0,0 0 1 0 0,0 0 0 0 0,0 0-1 0 0,0 0 1 0 0,0 0 0 0 0,0 0-1 0 0,0 0 1 0 0,1 0 0 0 0,-1 0-1 0 0,0 0 1 0 0,0-1-1 0 0,0 1 1 0 0,0 0 0 0 0,0 0-1 0 0,0 0 1 0 0,0 0 0 0 0,0 0-1 0 0,0 0 1 0 0,0 0 0 0 0,0 0-1 0 0,0 0 1 0 0,0 0 0 0 0,0 0-1 0 0,0 0 1 0 0,0 0-1 0 0,0 0 1 0 0,0 0 0 0 0,0 0-1 0 0,1 0 1 0 0,-1 0 0 0 0,0 0-1 0 0,0 0 1 0 0,0 0 0 0 0,0 0-1 0 0,0 0 1 0 0,0 0-1 0 0,-12-3 140 0 0,-14 0 57 0 0,-1 1 1 0 0,-45 2 0 0 0,30 1-73 0 0,-378 12 844 0 0,391-11-935 0 0,-540 38 64 0 0,231-13 248 0 0,202-17-134 0 0,-715 30 1584 0 0,870-41-1784 0 0,0-1 0 0 0,28-6 0 0 0,20-3-176 0 0,460-26-476 0 0,6 24 168 0 0,-125 3-72 0 0,71-6-144 0 0,-364 14 524 0 0,167-12-232 0 0,-344 28 652 0 0,-306 37 558 0 0,-31 4-212 0 0,-605 50 857 0 0,823-92-1252 0 0,135-10-2903 0 0,1-1-3635 0 0,14-1-3683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16T15:24:19.870"/>
    </inkml:context>
    <inkml:brush xml:id="br0">
      <inkml:brushProperty name="width" value="0.05" units="cm"/>
      <inkml:brushProperty name="height" value="0.05" units="cm"/>
    </inkml:brush>
  </inkml:definitions>
  <inkml:trace contextRef="#ctx0" brushRef="#br0">1 345 14568 0 0,'0'0'1457'0'0,"16"9"-764"0"0,-7-8-267 0 0,-1 0-1 0 0,1-1 1 0 0,-1 0 0 0 0,0 0-1 0 0,1-1 1 0 0,-1 0-1 0 0,1 0 1 0 0,8-3 0 0 0,8-1 486 0 0,268-30 3641 0 0,-170 21-3992 0 0,-46 4-330 0 0,190-28 42 0 0,-116 14-297 0 0,59-6-16 0 0,-115 15 99 0 0,18 0 87 0 0,-8 4 122 0 0,62-3-149 0 0,1 4-112 0 0,-55 2-94 0 0,692-12-270 0 0,-301 13 410 0 0,-348 4 242 0 0,100-5-770 0 0,437-1 580 0 0,-392 13 354 0 0,265-17-1072 0 0,-450 9 640 0 0,64 3-1 0 0,-82 3-26 0 0,28 1 0 0 0,228 6 139 0 0,-341-9-128 0 0,742-4-49 0 0,-619 2 106 0 0,130 4 192 0 0,31 13-473 0 0,-135-8 98 0 0,169 1 185 0 0,39-6-115 0 0,-196-3 36 0 0,59 10 9 0 0,-106-2 0 0 0,-45-3 27 0 0,198 0 202 0 0,277-35-413 0 0,-145 6 297 0 0,-307 17-42 0 0,-18 10 567 0 0,-34 0-527 0 0,29 2-176 0 0,-62-2-1 0 0,0 0 0 0 0,0-2 0 0 0,0 0 0 0 0,0-1 0 0 0,0-1 0 0 0,26-7-1 0 0,-3 0-410 0 0,-37 8 139 0 0,1 0 0 0 0,0 0 0 0 0,-1-1 0 0 0,1 0-1 0 0,-1-1 1 0 0,1 1 0 0 0,-1-1 0 0 0,0 0 0 0 0,10-7 0 0 0,-15 9 177 0 0,0 1 1 0 0,-1-1-1 0 0,1 0 1 0 0,0 1-1 0 0,-1-1 1 0 0,1 0-1 0 0,0 0 0 0 0,-1 0 1 0 0,1 0-1 0 0,-1 0 1 0 0,1 1-1 0 0,-1-1 1 0 0,1 0-1 0 0,-1 0 0 0 0,0 0 1 0 0,1 0-1 0 0,-1 0 1 0 0,0 0-1 0 0,0 0 1 0 0,0-2-1 0 0,0 0-1566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16T15:24:22.358"/>
    </inkml:context>
    <inkml:brush xml:id="br0">
      <inkml:brushProperty name="width" value="0.05" units="cm"/>
      <inkml:brushProperty name="height" value="0.05" units="cm"/>
    </inkml:brush>
  </inkml:definitions>
  <inkml:trace contextRef="#ctx0" brushRef="#br0">41 319 14280 0 0,'-5'0'249'0'0,"0"1"0"0"0,0 0 0 0 0,1 1 0 0 0,-1-1 0 0 0,0 1 0 0 0,-6 4 4138 0 0,14-6-2989 0 0,67-4-566 0 0,0-3-1 0 0,71-17 1 0 0,-81 13-531 0 0,441-67 1847 0 0,-431 70-1788 0 0,193-22 664 0 0,80-11-736 0 0,-166 13-235 0 0,-62-6-26 0 0,-114 33-15 0 0,0 1 0 0 0,0 0 0 0 0,0 0 0 0 0,0-1 0 0 0,1 1-1 0 0,-1-1 1 0 0,0 1 0 0 0,0-1 0 0 0,0 0 0 0 0,0 1 0 0 0,0-1 0 0 0,0 0 0 0 0,0 0 0 0 0,0 0-1 0 0,-1 0 1 0 0,1 1 0 0 0,0-1 0 0 0,0 0 0 0 0,-1 0 0 0 0,1-1 0 0 0,0 1 0 0 0,0-2-1 0 0,-1 2 60 0 0,-12-13 194 0 0,-12-18 1246 0 0,25 33-1510 0 0,0 0 1 0 0,0 0-1 0 0,0 0 1 0 0,0 0-1 0 0,0 0 0 0 0,0 0 1 0 0,0 0-1 0 0,0-1 0 0 0,0 1 1 0 0,0 0-1 0 0,0-1 1 0 0,1 1-1 0 0,-1 0 0 0 0,0-1 1 0 0,1 0-1 0 0,1 1 1 0 0,1 0-2 0 0,57 30-84 0 0,-14-7 35 0 0,-36-18 47 0 0,0 0-1 0 0,-1 0 1 0 0,1 1 0 0 0,-1 0 0 0 0,10 11-1 0 0,-15-14 4 0 0,0 1-1 0 0,-1-1 0 0 0,1 1 0 0 0,-1 0 1 0 0,-1 0-1 0 0,1 1 0 0 0,-1-1 0 0 0,0 1 0 0 0,0 0 1 0 0,0 0-1 0 0,2 7 0 0 0,0 8 0 0 0,-3-16 0 0 0,-1-1 0 0 0,0 0 0 0 0,0 0 0 0 0,0 1 0 0 0,-1-1 0 0 0,1 1 0 0 0,-1-1 0 0 0,0 0 0 0 0,-1 1 0 0 0,1-1 0 0 0,-1 1 0 0 0,-1 4 0 0 0,-2 5 122 0 0,-1-1-1 0 0,-1 1 0 0 0,0-1 1 0 0,-1 0-1 0 0,0 0 1 0 0,-1-1-1 0 0,0 0 1 0 0,-1-1-1 0 0,-11 12 1 0 0,-8 10 220 0 0,21-24-228 0 0,1 0 1 0 0,-16 13-1 0 0,-32 30-377 0 0,52-48 608 0 0,-2 4-4419 0 0,2-5 2389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16T15:24:26.110"/>
    </inkml:context>
    <inkml:brush xml:id="br0">
      <inkml:brushProperty name="width" value="0.05" units="cm"/>
      <inkml:brushProperty name="height" value="0.05" units="cm"/>
    </inkml:brush>
  </inkml:definitions>
  <inkml:trace contextRef="#ctx0" brushRef="#br0">0 4880 8752 0 0,'0'0'673'0'0,"18"9"2702"0"0,-14-7-3014 0 0,-1-1 0 0 0,1 1 0 0 0,0-1 1 0 0,0 0-1 0 0,-1 0 0 0 0,1-1 0 0 0,0 1 1 0 0,0-1-1 0 0,0 0 0 0 0,0 0 0 0 0,0 0 1 0 0,0 0-1 0 0,6-2 0 0 0,6-2 178 0 0,32-10 0 0 0,-14 2 213 0 0,62-16 358 0 0,78-19 580 0 0,-104 30-865 0 0,98-39 0 0 0,63-41 325 0 0,-149 61-895 0 0,-37 17-141 0 0,85-36 218 0 0,156-92 1 0 0,-232 110-168 0 0,-2-3 0 0 0,84-81 0 0 0,15-14 184 0 0,-64 64-77 0 0,104-111 1 0 0,-76 76-92 0 0,-3 2-84 0 0,313-362 221 0 0,-417 458-313 0 0,137-150 139 0 0,32-35-37 0 0,70-134 2 0 0,-196 255-101 0 0,77-90-8 0 0,-47 61 0 0 0,27-34 18 0 0,93-125 28 0 0,54-84 51 0 0,28 24 17 0 0,-263 300-111 0 0,356-341 47 0 0,-133 176-50 0 0,16 21 0 0 0,-123 79 0 0 0,-110 69 0 0 0,24-17 0 0 0,1 3 0 0 0,75-32 0 0 0,-85 47 0 0 0,0 2 0 0 0,0 2 0 0 0,1 2 0 0 0,0 1 0 0 0,1 3 0 0 0,0 1 0 0 0,80 4 0 0 0,-107 1 0 0 0,0 0 0 0 0,0 2 0 0 0,0 0 0 0 0,-1 0 0 0 0,1 1 0 0 0,-1 1 0 0 0,0 1 0 0 0,0 0 0 0 0,-1 1 0 0 0,0 1 0 0 0,0 0 0 0 0,0 1 0 0 0,-1 0 0 0 0,-1 1 0 0 0,0 0 0 0 0,13 14 0 0 0,-8-3 23 0 0,-1 1-1 0 0,-1 0 1 0 0,16 30 0 0 0,31 50 97 0 0,-42-69-107 0 0,80 104 147 0 0,-31-45-53 0 0,-46-60-104 0 0,-2 0 0 0 0,-1 1 1 0 0,22 48-1 0 0,37 137 222 0 0,-46-127-1 0 0,20 49 71 0 0,-11-36-207 0 0,29 63-11 0 0,-44-103-63 0 0,60 133 39 0 0,-71-159-68 0 0,-5-14-55 0 0,17 30-1 0 0,12 21 55 0 0,-25-46 52 0 0,25 38 0 0 0,96 139 432 0 0,-106-158-409 0 0,-20-30-63 0 0,24 31 0 0 0,-2-6-16 0 0,-1 1 1 0 0,26 52 0 0 0,-13-21 10 0 0,79 167 116 0 0,-94-179-83 0 0,15 33 94 0 0,35 71 97 0 0,-46-100-214 0 0,-18-37-31 0 0,32 51-1 0 0,67 86-97 0 0,-30-61 54 0 0,-40-53 75 0 0,63 98 1 0 0,-68-94 12 0 0,-8-15-17 0 0,-7-9 3 0 0,50 51 0 0 0,6 6 0 0 0,-49-54 1 0 0,70 60-1 0 0,-65-63 10 0 0,-23-22 15 0 0,1 0 0 0 0,18 10 1 0 0,18 14 15 0 0,-32-24-51 0 0,-1 0-1 0 0,1-1 1 0 0,0-1-1 0 0,27 9 1 0 0,1 1-2 0 0,-6-1 12 0 0,-8-3 0 0 0,2-1 0 0 0,44 13 0 0 0,52 6 64 0 0,-19-5 47 0 0,-52-15-231 0 0,62 23 1 0 0,-8 13 93 0 0,-74-30-18 0 0,42 14 1 0 0,-68-29-234 0 0,-1 0 0 0 0,0 2 1 0 0,24 12-1 0 0,-33-16-154 0 0,0-1 1 0 0,0 1-1 0 0,0-1 0 0 0,0 0 1 0 0,0 0-1 0 0,0 0 1 0 0,5 0-1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16T15:24:27.050"/>
    </inkml:context>
    <inkml:brush xml:id="br0">
      <inkml:brushProperty name="width" value="0.05" units="cm"/>
      <inkml:brushProperty name="height" value="0.05" units="cm"/>
    </inkml:brush>
  </inkml:definitions>
  <inkml:trace contextRef="#ctx0" brushRef="#br0">0 22 15632 0 0,'4'-1'718'0'0,"28"-6"-224"0"0,1 1 0 0 0,-1 2 0 0 0,40 1 0 0 0,105 8 2816 0 0,-156-4-2909 0 0,174 23 1856 0 0,-181-22-2054 0 0,1 1 1 0 0,-1 0-1 0 0,0 1 0 0 0,0 0 1 0 0,0 1-1 0 0,-1 1 0 0 0,22 11 1 0 0,-35-16-178 0 0,0-1 1 0 0,1 1-1 0 0,-1-1 1 0 0,0 0-1 0 0,1 1 1 0 0,-1-1 0 0 0,0 1-1 0 0,0-1 1 0 0,1 0-1 0 0,-1 1 1 0 0,0-1-1 0 0,0 1 1 0 0,0-1-1 0 0,0 1 1 0 0,0-1 0 0 0,0 1-1 0 0,1-1 1 0 0,-1 1-1 0 0,0-1 1 0 0,0 1-1 0 0,-1-1 1 0 0,1 1 0 0 0,0-1-1 0 0,0 1 1 0 0,0-1-1 0 0,0 1 1 0 0,0-1-1 0 0,0 1 1 0 0,-1-1 0 0 0,1 1-1 0 0,0-1 1 0 0,-1 1-1 0 0,-10 15 349 0 0,9-14-224 0 0,-8 10 127 0 0,0-1 1 0 0,-1-1-1 0 0,0 0 0 0 0,0-1 0 0 0,-16 10 1 0 0,-68 36 557 0 0,48-29-507 0 0,-237 157 693 0 0,263-168-991 0 0,1 1-1 0 0,-23 23 0 0 0,37-33-29 0 0,1 0 1 0 0,-1 0-1 0 0,1 1 1 0 0,1-1-1 0 0,-1 1 1 0 0,1 0-1 0 0,0 1 1 0 0,1-1-1 0 0,-1 1 1 0 0,-3 15-1 0 0,6-20-2 0 0,1 1-1 0 0,0 0 1 0 0,0 0-1 0 0,0-1 1 0 0,0 1 0 0 0,0 0-1 0 0,1-1 1 0 0,-1 1-1 0 0,1 0 1 0 0,0-1-1 0 0,1 1 1 0 0,-1-1 0 0 0,0 1-1 0 0,1-1 1 0 0,0 0-1 0 0,0 1 1 0 0,0-1 0 0 0,0 0-1 0 0,0 0 1 0 0,5 3-1 0 0,-2 0-16 0 0,1-1 0 0 0,0 0 0 0 0,0-1 0 0 0,0 0-1 0 0,1 0 1 0 0,0 0 0 0 0,-1 0 0 0 0,15 4 0 0 0,7 0-45 0 0,1-1 0 0 0,-1-2 0 0 0,1-1 1 0 0,0-1-1 0 0,34 0 0 0 0,-1-5-365 0 0,82-12 1 0 0,-96 4-181 0 0,-46 9 417 0 0,1 0-1 0 0,0 0 1 0 0,-1 0 0 0 0,0 0 0 0 0,1-1 0 0 0,-1 1-1 0 0,0-1 1 0 0,0 1 0 0 0,1-1 0 0 0,-1 0 0 0 0,-1 0-1 0 0,1 0 1 0 0,0 0 0 0 0,1-2 0 0 0,0-7-1372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16T15:24:27.430"/>
    </inkml:context>
    <inkml:brush xml:id="br0">
      <inkml:brushProperty name="width" value="0.05" units="cm"/>
      <inkml:brushProperty name="height" value="0.05" units="cm"/>
    </inkml:brush>
  </inkml:definitions>
  <inkml:trace contextRef="#ctx0" brushRef="#br0">1 116 10592 0 0,'0'0'818'0'0,"3"-1"-532"0"0,48-12 3667 0 0,-25 6-488 0 0,30-5 0 0 0,317-28 354 0 0,-8 11-3974 0 0,-310 24-6169 0 0,-8-3-2227 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16T15:24:29.860"/>
    </inkml:context>
    <inkml:brush xml:id="br0">
      <inkml:brushProperty name="width" value="0.05" units="cm"/>
      <inkml:brushProperty name="height" value="0.05" units="cm"/>
    </inkml:brush>
  </inkml:definitions>
  <inkml:trace contextRef="#ctx0" brushRef="#br0">1 4 23583 0 0,'0'0'5543'0'0,"0"0"-5546"0"0,0 0 1 0 0,0-1 0 0 0,0 1-1 0 0,0 0 1 0 0,0 0 0 0 0,0 0-1 0 0,0 0 1 0 0,0-1 0 0 0,0 1 0 0 0,0 0-1 0 0,1 0 1 0 0,-1 0 0 0 0,0 0-1 0 0,0 0 1 0 0,0-1 0 0 0,0 1-1 0 0,0 0 1 0 0,1 0 0 0 0,-1 0-1 0 0,0 0 1 0 0,0 0 0 0 0,0 0-1 0 0,0 0 1 0 0,1 0 0 0 0,-1 0-1 0 0,0 0 1 0 0,0 0 0 0 0,0-1-1 0 0,0 1 1 0 0,1 0 0 0 0,-1 0-1 0 0,0 0 1 0 0,0 0 0 0 0,0 0-1 0 0,1 0 1 0 0,-1 1 0 0 0,0-1-1 0 0,0 0 1 0 0,0 0 0 0 0,0 0-1 0 0,1 0 1 0 0,-1 0 0 0 0,0 0-1 0 0,0 0 1 0 0,0 0 0 0 0,1 0-1 0 0,1 1-237 0 0,0 0-1 0 0,-1 0 0 0 0,1 0 0 0 0,0 1 0 0 0,0-1 0 0 0,-1 0 0 0 0,1 1 0 0 0,0-1 0 0 0,-1 1 0 0 0,1-1 0 0 0,-1 1 0 0 0,0 0 0 0 0,0-1 0 0 0,0 1 0 0 0,1 0 0 0 0,-2 0 0 0 0,1 0 0 0 0,0 0 0 0 0,0 0 1 0 0,0 3-1 0 0,3 8-1549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3-16T15:24:30.220"/>
    </inkml:context>
    <inkml:brush xml:id="br0">
      <inkml:brushProperty name="width" value="0.05" units="cm"/>
      <inkml:brushProperty name="height" value="0.05" units="cm"/>
    </inkml:brush>
  </inkml:definitions>
  <inkml:trace contextRef="#ctx0" brushRef="#br0">295 1 8752 0 0,'-1'1'673'0'0,"-3"4"-356"0"0,0 0-1 0 0,0 0 0 0 0,1 0 1 0 0,-5 9-1 0 0,-9 24 10391 0 0,9-16-6737 0 0,-3 5-2707 0 0,10-25-1319 0 0,0 1-1 0 0,0-1 0 0 0,0 0 1 0 0,0 1-1 0 0,0-1 0 0 0,0 1 1 0 0,1-1-1 0 0,-1 1 0 0 0,1-1 1 0 0,0 4-1 0 0,-2 3-522 0 0,1 6-319 0 0</inkml:trace>
  <inkml:trace contextRef="#ctx0" brushRef="#br0" timeOffset="1">37 885 11520 0 0,'-19'33'1248'0'0,"15"-20"-1248"0"0,-2 1 0 0 0,2 5 0 0 0,4-6 3408 0 0,-4 1-1505 0 0,4-1 441 0 0,0 6-2216 0 0,0-5-56 0 0,0 5-8319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BE03E1-90EA-4BE1-897C-C24D11FAFAD1}" type="datetimeFigureOut">
              <a:rPr lang="en-US" smtClean="0"/>
              <a:t>3/16/2026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3908D1-78E8-42F4-8B2C-F1D6F9A04BC6}" type="slidenum">
              <a:rPr lang="en-US" smtClean="0"/>
              <a:t>‹#›</a:t>
            </a:fld>
            <a:endParaRPr lang="en-US"/>
          </a:p>
        </p:txBody>
      </p:sp>
    </p:spTree>
    <p:extLst>
      <p:ext uri="{BB962C8B-B14F-4D97-AF65-F5344CB8AC3E}">
        <p14:creationId xmlns:p14="http://schemas.microsoft.com/office/powerpoint/2010/main" val="3101485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E24EA639-C9A5-4072-8D37-C9E0ABEF82E4}" type="datetime1">
              <a:rPr lang="en-US" smtClean="0"/>
              <a:t>3/16/2026</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2343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6B2CBFE5-5942-44E4-9B9F-0A7624E1A66C}" type="datetime1">
              <a:rPr lang="en-US" smtClean="0"/>
              <a:t>3/16/2026</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40465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4F0F885-D4C9-4E24-82D3-E7980024B2D5}" type="datetime1">
              <a:rPr lang="en-US" smtClean="0"/>
              <a:t>3/16/2026</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2783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532407DE-D0AD-4FA3-BFDB-B220173E962E}" type="datetime1">
              <a:rPr lang="en-US" smtClean="0"/>
              <a:t>3/16/2026</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835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7D7B4282-434B-484B-B544-1C576AD3667E}" type="datetime1">
              <a:rPr lang="en-US" smtClean="0"/>
              <a:t>3/16/2026</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6392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7ECFA22B-0498-4225-A2F9-26114C1ACE90}" type="datetime1">
              <a:rPr lang="en-US" smtClean="0"/>
              <a:t>3/16/2026</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6854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66DD734B-B498-4537-9DFA-1233419772DD}" type="datetime1">
              <a:rPr lang="en-US" smtClean="0"/>
              <a:t>3/16/2026</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39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F38B04B4-5C86-4554-A7CE-B94D51520BD5}" type="datetime1">
              <a:rPr lang="en-US" smtClean="0"/>
              <a:t>3/16/2026</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7118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A378E6E0-CD78-4119-8349-569504119AF1}" type="datetime1">
              <a:rPr lang="en-US" smtClean="0"/>
              <a:t>3/16/2026</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0161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5DC08F5-6650-4714-A261-29A56987921D}" type="datetime1">
              <a:rPr lang="en-US" smtClean="0"/>
              <a:t>3/16/2026</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03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hyperlink" Target="https://openstax.org/books/introductory-statistics-2e/pages/1-introduction"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ustomXml" Target="../ink/ink1.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customXml" Target="../ink/ink2.xml"/></Relationships>
</file>

<file path=ppt/slides/_rels/slide31.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3" Type="http://schemas.openxmlformats.org/officeDocument/2006/relationships/image" Target="../media/image25.png"/><Relationship Id="rId18" Type="http://schemas.openxmlformats.org/officeDocument/2006/relationships/customXml" Target="../ink/ink10.xml"/><Relationship Id="rId26" Type="http://schemas.openxmlformats.org/officeDocument/2006/relationships/customXml" Target="../ink/ink14.xml"/><Relationship Id="rId39" Type="http://schemas.openxmlformats.org/officeDocument/2006/relationships/image" Target="../media/image38.png"/><Relationship Id="rId21" Type="http://schemas.openxmlformats.org/officeDocument/2006/relationships/image" Target="../media/image29.png"/><Relationship Id="rId34" Type="http://schemas.openxmlformats.org/officeDocument/2006/relationships/customXml" Target="../ink/ink18.xml"/><Relationship Id="rId42" Type="http://schemas.openxmlformats.org/officeDocument/2006/relationships/customXml" Target="../ink/ink22.xml"/><Relationship Id="rId7" Type="http://schemas.openxmlformats.org/officeDocument/2006/relationships/image" Target="../media/image22.png"/><Relationship Id="rId2" Type="http://schemas.openxmlformats.org/officeDocument/2006/relationships/image" Target="../media/image19.png"/><Relationship Id="rId16" Type="http://schemas.openxmlformats.org/officeDocument/2006/relationships/customXml" Target="../ink/ink9.xml"/><Relationship Id="rId20" Type="http://schemas.openxmlformats.org/officeDocument/2006/relationships/customXml" Target="../ink/ink11.xml"/><Relationship Id="rId29" Type="http://schemas.openxmlformats.org/officeDocument/2006/relationships/image" Target="../media/image33.png"/><Relationship Id="rId41"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customXml" Target="../ink/ink4.xml"/><Relationship Id="rId11" Type="http://schemas.openxmlformats.org/officeDocument/2006/relationships/image" Target="../media/image24.png"/><Relationship Id="rId24" Type="http://schemas.openxmlformats.org/officeDocument/2006/relationships/customXml" Target="../ink/ink13.xml"/><Relationship Id="rId32" Type="http://schemas.openxmlformats.org/officeDocument/2006/relationships/customXml" Target="../ink/ink17.xml"/><Relationship Id="rId37" Type="http://schemas.openxmlformats.org/officeDocument/2006/relationships/image" Target="../media/image37.png"/><Relationship Id="rId40" Type="http://schemas.openxmlformats.org/officeDocument/2006/relationships/customXml" Target="../ink/ink21.xml"/><Relationship Id="rId5" Type="http://schemas.openxmlformats.org/officeDocument/2006/relationships/image" Target="../media/image21.png"/><Relationship Id="rId15" Type="http://schemas.openxmlformats.org/officeDocument/2006/relationships/image" Target="../media/image26.png"/><Relationship Id="rId23" Type="http://schemas.openxmlformats.org/officeDocument/2006/relationships/image" Target="../media/image30.png"/><Relationship Id="rId28" Type="http://schemas.openxmlformats.org/officeDocument/2006/relationships/customXml" Target="../ink/ink15.xml"/><Relationship Id="rId36" Type="http://schemas.openxmlformats.org/officeDocument/2006/relationships/customXml" Target="../ink/ink19.xml"/><Relationship Id="rId10" Type="http://schemas.openxmlformats.org/officeDocument/2006/relationships/customXml" Target="../ink/ink6.xml"/><Relationship Id="rId19" Type="http://schemas.openxmlformats.org/officeDocument/2006/relationships/image" Target="../media/image28.png"/><Relationship Id="rId31" Type="http://schemas.openxmlformats.org/officeDocument/2006/relationships/image" Target="../media/image34.png"/><Relationship Id="rId4" Type="http://schemas.openxmlformats.org/officeDocument/2006/relationships/customXml" Target="../ink/ink3.xml"/><Relationship Id="rId9" Type="http://schemas.openxmlformats.org/officeDocument/2006/relationships/image" Target="../media/image23.png"/><Relationship Id="rId14" Type="http://schemas.openxmlformats.org/officeDocument/2006/relationships/customXml" Target="../ink/ink8.xml"/><Relationship Id="rId22" Type="http://schemas.openxmlformats.org/officeDocument/2006/relationships/customXml" Target="../ink/ink12.xml"/><Relationship Id="rId27" Type="http://schemas.openxmlformats.org/officeDocument/2006/relationships/image" Target="../media/image32.png"/><Relationship Id="rId30" Type="http://schemas.openxmlformats.org/officeDocument/2006/relationships/customXml" Target="../ink/ink16.xml"/><Relationship Id="rId35" Type="http://schemas.openxmlformats.org/officeDocument/2006/relationships/image" Target="../media/image36.png"/><Relationship Id="rId43" Type="http://schemas.openxmlformats.org/officeDocument/2006/relationships/image" Target="../media/image40.png"/><Relationship Id="rId8" Type="http://schemas.openxmlformats.org/officeDocument/2006/relationships/customXml" Target="../ink/ink5.xml"/><Relationship Id="rId3" Type="http://schemas.openxmlformats.org/officeDocument/2006/relationships/image" Target="../media/image20.png"/><Relationship Id="rId12" Type="http://schemas.openxmlformats.org/officeDocument/2006/relationships/customXml" Target="../ink/ink7.xml"/><Relationship Id="rId17" Type="http://schemas.openxmlformats.org/officeDocument/2006/relationships/image" Target="../media/image27.png"/><Relationship Id="rId25" Type="http://schemas.openxmlformats.org/officeDocument/2006/relationships/image" Target="../media/image31.png"/><Relationship Id="rId33" Type="http://schemas.openxmlformats.org/officeDocument/2006/relationships/image" Target="../media/image35.png"/><Relationship Id="rId38" Type="http://schemas.openxmlformats.org/officeDocument/2006/relationships/customXml" Target="../ink/ink2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24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1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7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28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8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2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3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60.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6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0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1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30.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60.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pic>
        <p:nvPicPr>
          <p:cNvPr id="4" name="Picture 3" descr="A close up of a piece of paper with a pencil laying on top">
            <a:extLst>
              <a:ext uri="{FF2B5EF4-FFF2-40B4-BE49-F238E27FC236}">
                <a16:creationId xmlns:a16="http://schemas.microsoft.com/office/drawing/2014/main" id="{65810330-F0B5-43C9-BC34-094FFB5C052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35" name="Rectangle 34">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607" y="1238442"/>
            <a:ext cx="3635926" cy="43557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8123416" y="1475234"/>
            <a:ext cx="3214307" cy="2901694"/>
          </a:xfrm>
        </p:spPr>
        <p:txBody>
          <a:bodyPr anchor="b">
            <a:normAutofit fontScale="90000"/>
          </a:bodyPr>
          <a:lstStyle/>
          <a:p>
            <a:r>
              <a:rPr lang="en-US" sz="4400" dirty="0">
                <a:solidFill>
                  <a:schemeClr val="tx1"/>
                </a:solidFill>
              </a:rPr>
              <a:t>Chapter 9 Hypothesis Testing with One Sample</a:t>
            </a: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8127750" y="4608576"/>
            <a:ext cx="3205640" cy="774186"/>
          </a:xfrm>
        </p:spPr>
        <p:txBody>
          <a:bodyPr anchor="t">
            <a:normAutofit/>
          </a:bodyPr>
          <a:lstStyle/>
          <a:p>
            <a:pPr>
              <a:lnSpc>
                <a:spcPct val="100000"/>
              </a:lnSpc>
            </a:pPr>
            <a:r>
              <a:rPr lang="en-US" sz="1600" dirty="0" err="1"/>
              <a:t>Openstax</a:t>
            </a:r>
            <a:r>
              <a:rPr lang="en-US" sz="1600" dirty="0"/>
              <a:t> statistics</a:t>
            </a:r>
          </a:p>
        </p:txBody>
      </p:sp>
      <p:cxnSp>
        <p:nvCxnSpPr>
          <p:cNvPr id="37" name="Straight Connector 36">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76090" y="4508519"/>
            <a:ext cx="31089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EDC90921-9082-491B-940E-827D679F3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Slide Number Placeholder 4">
            <a:extLst>
              <a:ext uri="{FF2B5EF4-FFF2-40B4-BE49-F238E27FC236}">
                <a16:creationId xmlns:a16="http://schemas.microsoft.com/office/drawing/2014/main" id="{146616B7-22E3-2730-C761-D9F755DEF2B4}"/>
              </a:ext>
            </a:extLst>
          </p:cNvPr>
          <p:cNvSpPr>
            <a:spLocks noGrp="1"/>
          </p:cNvSpPr>
          <p:nvPr>
            <p:ph type="sldNum" sz="quarter" idx="12"/>
          </p:nvPr>
        </p:nvSpPr>
        <p:spPr/>
        <p:txBody>
          <a:bodyPr/>
          <a:lstStyle/>
          <a:p>
            <a:fld id="{3A98EE3D-8CD1-4C3F-BD1C-C98C9596463C}" type="slidenum">
              <a:rPr lang="en-US" smtClean="0"/>
              <a:t>1</a:t>
            </a:fld>
            <a:endParaRPr lang="en-US" dirty="0"/>
          </a:p>
        </p:txBody>
      </p:sp>
      <p:sp>
        <p:nvSpPr>
          <p:cNvPr id="6" name="TextBox 5">
            <a:extLst>
              <a:ext uri="{FF2B5EF4-FFF2-40B4-BE49-F238E27FC236}">
                <a16:creationId xmlns:a16="http://schemas.microsoft.com/office/drawing/2014/main" id="{C03E73DF-3081-5764-F198-60217F5962EB}"/>
              </a:ext>
            </a:extLst>
          </p:cNvPr>
          <p:cNvSpPr txBox="1"/>
          <p:nvPr/>
        </p:nvSpPr>
        <p:spPr>
          <a:xfrm>
            <a:off x="6288" y="6446868"/>
            <a:ext cx="11542245" cy="369332"/>
          </a:xfrm>
          <a:prstGeom prst="rect">
            <a:avLst/>
          </a:prstGeom>
          <a:noFill/>
        </p:spPr>
        <p:txBody>
          <a:bodyPr wrap="square" rtlCol="0">
            <a:spAutoFit/>
          </a:bodyPr>
          <a:lstStyle/>
          <a:p>
            <a:r>
              <a:rPr lang="en-US" dirty="0"/>
              <a:t>Access for free at </a:t>
            </a:r>
            <a:r>
              <a:rPr lang="en-US" u="sng" dirty="0">
                <a:hlinkClick r:id="rId4"/>
              </a:rPr>
              <a:t>https://openstax.org/books/introductory-statistics-2e/pages/1-introduction</a:t>
            </a:r>
            <a:endParaRPr lang="en-US" dirty="0"/>
          </a:p>
        </p:txBody>
      </p:sp>
    </p:spTree>
    <p:extLst>
      <p:ext uri="{BB962C8B-B14F-4D97-AF65-F5344CB8AC3E}">
        <p14:creationId xmlns:p14="http://schemas.microsoft.com/office/powerpoint/2010/main" val="19314396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5BB0D-E650-9B04-2472-A655C48508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0822D4-2640-6167-7374-BC485F0FEDAB}"/>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1948F503-1CC4-25ED-6850-D6571DC413D0}"/>
              </a:ext>
            </a:extLst>
          </p:cNvPr>
          <p:cNvSpPr>
            <a:spLocks noGrp="1"/>
          </p:cNvSpPr>
          <p:nvPr>
            <p:ph idx="1"/>
          </p:nvPr>
        </p:nvSpPr>
        <p:spPr/>
        <p:txBody>
          <a:bodyPr/>
          <a:lstStyle/>
          <a:p>
            <a:r>
              <a:rPr lang="en-US" dirty="0"/>
              <a:t>Suppose that a recent article stated that the mean time spent in jail by a first–time convicted burglar is 2.5 years. A study was then done to see if the mean time has increased in the new century. A random sample of 26 first-time convicted burglars in a recent year was picked. The mean length of time in jail from the survey was 3 years with a standard deviation of 1.8 years. Suppose that it is somehow known that the population standard deviation is 1.5. If you were conducting a hypothesis test to determine if the mean length of jail time has increased, what would the null and alternative hypotheses be? The distribution of the population is normal. </a:t>
            </a:r>
          </a:p>
          <a:p>
            <a:r>
              <a:rPr lang="en-US" i="1" dirty="0"/>
              <a:t>H</a:t>
            </a:r>
            <a:r>
              <a:rPr lang="en-US" i="1" baseline="-25000" dirty="0"/>
              <a:t>0</a:t>
            </a:r>
            <a:r>
              <a:rPr lang="en-US" dirty="0"/>
              <a:t>: </a:t>
            </a:r>
            <a:r>
              <a:rPr lang="en-US" i="1" dirty="0"/>
              <a:t>μ </a:t>
            </a:r>
            <a:r>
              <a:rPr lang="en-US" dirty="0"/>
              <a:t>= 2.5 (or, </a:t>
            </a:r>
            <a:r>
              <a:rPr lang="en-US" i="1" dirty="0"/>
              <a:t>H</a:t>
            </a:r>
            <a:r>
              <a:rPr lang="en-US" i="1" baseline="-25000" dirty="0"/>
              <a:t>0</a:t>
            </a:r>
            <a:r>
              <a:rPr lang="en-US" dirty="0"/>
              <a:t>: </a:t>
            </a:r>
            <a:r>
              <a:rPr lang="en-US" i="1" dirty="0"/>
              <a:t>μ </a:t>
            </a:r>
            <a:r>
              <a:rPr lang="en-US" dirty="0"/>
              <a:t>≤ 2.5)</a:t>
            </a:r>
          </a:p>
          <a:p>
            <a:r>
              <a:rPr lang="en-US" i="1" dirty="0"/>
              <a:t>H</a:t>
            </a:r>
            <a:r>
              <a:rPr lang="en-US" i="1" baseline="-25000" dirty="0"/>
              <a:t>a</a:t>
            </a:r>
            <a:r>
              <a:rPr lang="en-US" i="1" dirty="0"/>
              <a:t> </a:t>
            </a:r>
            <a:r>
              <a:rPr lang="en-US" dirty="0"/>
              <a:t>: </a:t>
            </a:r>
            <a:r>
              <a:rPr lang="en-US" i="1" dirty="0"/>
              <a:t>μ </a:t>
            </a:r>
            <a:r>
              <a:rPr lang="en-US" dirty="0"/>
              <a:t>&gt; 2.5</a:t>
            </a:r>
          </a:p>
        </p:txBody>
      </p:sp>
      <p:sp>
        <p:nvSpPr>
          <p:cNvPr id="4" name="Slide Number Placeholder 3">
            <a:extLst>
              <a:ext uri="{FF2B5EF4-FFF2-40B4-BE49-F238E27FC236}">
                <a16:creationId xmlns:a16="http://schemas.microsoft.com/office/drawing/2014/main" id="{3C266BF2-092F-0A23-0FBC-DA1F7B21B909}"/>
              </a:ext>
            </a:extLst>
          </p:cNvPr>
          <p:cNvSpPr>
            <a:spLocks noGrp="1"/>
          </p:cNvSpPr>
          <p:nvPr>
            <p:ph type="sldNum" sz="quarter" idx="12"/>
          </p:nvPr>
        </p:nvSpPr>
        <p:spPr/>
        <p:txBody>
          <a:bodyPr/>
          <a:lstStyle/>
          <a:p>
            <a:fld id="{3A98EE3D-8CD1-4C3F-BD1C-C98C9596463C}" type="slidenum">
              <a:rPr lang="en-US" smtClean="0"/>
              <a:t>10</a:t>
            </a:fld>
            <a:endParaRPr lang="en-US" dirty="0"/>
          </a:p>
        </p:txBody>
      </p:sp>
    </p:spTree>
    <p:extLst>
      <p:ext uri="{BB962C8B-B14F-4D97-AF65-F5344CB8AC3E}">
        <p14:creationId xmlns:p14="http://schemas.microsoft.com/office/powerpoint/2010/main" val="3333475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DD65C-CB79-D66A-2588-87329ADE9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EC27AC-B68D-490F-CC5D-176FB7A0EDAA}"/>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385C4C2A-B9D1-47BC-A917-C9F51A63CE50}"/>
              </a:ext>
            </a:extLst>
          </p:cNvPr>
          <p:cNvSpPr>
            <a:spLocks noGrp="1"/>
          </p:cNvSpPr>
          <p:nvPr>
            <p:ph idx="1"/>
          </p:nvPr>
        </p:nvSpPr>
        <p:spPr/>
        <p:txBody>
          <a:bodyPr/>
          <a:lstStyle/>
          <a:p>
            <a:r>
              <a:rPr lang="en-US" dirty="0"/>
              <a:t>The National Institute of Mental Health published an article stating that in any one-year period, approximately 9.5% of American adults suffer from depression or a depressive illness. Suppose that in a survey of 100 people in a certain town, seven of them suffered from depression or a depressive illness. If you were conducting a hypothesis test to determine if the true proportion of people in that town suffering from depression or a depressive illness is lower than the percent in the general adult American population, what would the null and alternative hypotheses be?</a:t>
            </a:r>
          </a:p>
        </p:txBody>
      </p:sp>
      <p:sp>
        <p:nvSpPr>
          <p:cNvPr id="4" name="Slide Number Placeholder 3">
            <a:extLst>
              <a:ext uri="{FF2B5EF4-FFF2-40B4-BE49-F238E27FC236}">
                <a16:creationId xmlns:a16="http://schemas.microsoft.com/office/drawing/2014/main" id="{A5A3EC09-8F0B-B821-89D1-529CB6A18200}"/>
              </a:ext>
            </a:extLst>
          </p:cNvPr>
          <p:cNvSpPr>
            <a:spLocks noGrp="1"/>
          </p:cNvSpPr>
          <p:nvPr>
            <p:ph type="sldNum" sz="quarter" idx="12"/>
          </p:nvPr>
        </p:nvSpPr>
        <p:spPr/>
        <p:txBody>
          <a:bodyPr/>
          <a:lstStyle/>
          <a:p>
            <a:fld id="{3A98EE3D-8CD1-4C3F-BD1C-C98C9596463C}" type="slidenum">
              <a:rPr lang="en-US" smtClean="0"/>
              <a:t>11</a:t>
            </a:fld>
            <a:endParaRPr lang="en-US" dirty="0"/>
          </a:p>
        </p:txBody>
      </p:sp>
    </p:spTree>
    <p:extLst>
      <p:ext uri="{BB962C8B-B14F-4D97-AF65-F5344CB8AC3E}">
        <p14:creationId xmlns:p14="http://schemas.microsoft.com/office/powerpoint/2010/main" val="2882552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84A3E-BEF5-98D7-64FE-F7770CD3CC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A3DFD7-A407-63E2-A4F5-5033673A03AF}"/>
              </a:ext>
            </a:extLst>
          </p:cNvPr>
          <p:cNvSpPr>
            <a:spLocks noGrp="1"/>
          </p:cNvSpPr>
          <p:nvPr>
            <p:ph type="title"/>
          </p:nvPr>
        </p:nvSpPr>
        <p:spPr/>
        <p:txBody>
          <a:bodyPr/>
          <a:lstStyle/>
          <a:p>
            <a:r>
              <a:rPr lang="en-US" dirty="0"/>
              <a:t>Example - Answer</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6F17162-96B3-B675-E53A-18B0FAD03AAC}"/>
                  </a:ext>
                </a:extLst>
              </p:cNvPr>
              <p:cNvSpPr>
                <a:spLocks noGrp="1"/>
              </p:cNvSpPr>
              <p:nvPr>
                <p:ph idx="1"/>
              </p:nvPr>
            </p:nvSpPr>
            <p:spPr/>
            <p:txBody>
              <a:bodyPr/>
              <a:lstStyle/>
              <a:p>
                <a:r>
                  <a:rPr lang="en-US" dirty="0"/>
                  <a:t>The National Institute of Mental Health published an article stating that in any one-year period, approximately 9.5% of American adults suffer from depression or a depressive illness. Suppose that in a survey of 100 people in a certain town, seven of them suffered from depression or a depressive illness. If you were conducting a hypothesis test to determine if the true proportion of people in that town suffering from depression or a depressive illness is lower than the percent in the general adult American population, what would the null and alternative hypotheses be?</a:t>
                </a:r>
              </a:p>
              <a:p>
                <a:r>
                  <a:rPr lang="en-US" i="1" dirty="0"/>
                  <a:t>H</a:t>
                </a:r>
                <a:r>
                  <a:rPr lang="en-US" i="1" baseline="-25000" dirty="0"/>
                  <a:t>0</a:t>
                </a:r>
                <a:r>
                  <a:rPr lang="en-US" dirty="0"/>
                  <a:t>: </a:t>
                </a:r>
                <a:r>
                  <a:rPr lang="en-US" i="1" dirty="0"/>
                  <a:t>p </a:t>
                </a:r>
                <a:r>
                  <a:rPr lang="en-US" dirty="0"/>
                  <a:t>= 0.095 (or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0</m:t>
                        </m:r>
                      </m:sub>
                    </m:sSub>
                    <m:r>
                      <a:rPr lang="en-US" b="0" i="1" smtClean="0">
                        <a:latin typeface="Cambria Math" panose="02040503050406030204" pitchFamily="18" charset="0"/>
                      </a:rPr>
                      <m:t>≥0.095)</m:t>
                    </m:r>
                  </m:oMath>
                </a14:m>
                <a:endParaRPr lang="en-US" dirty="0"/>
              </a:p>
              <a:p>
                <a:r>
                  <a:rPr lang="en-US" i="1" dirty="0"/>
                  <a:t>H</a:t>
                </a:r>
                <a:r>
                  <a:rPr lang="en-US" i="1" baseline="-25000" dirty="0"/>
                  <a:t>a</a:t>
                </a:r>
                <a:r>
                  <a:rPr lang="en-US" dirty="0"/>
                  <a:t>: </a:t>
                </a:r>
                <a:r>
                  <a:rPr lang="en-US" i="1" dirty="0"/>
                  <a:t>p </a:t>
                </a:r>
                <a:r>
                  <a:rPr lang="en-US" dirty="0"/>
                  <a:t>&lt; 0.095</a:t>
                </a:r>
              </a:p>
            </p:txBody>
          </p:sp>
        </mc:Choice>
        <mc:Fallback xmlns="">
          <p:sp>
            <p:nvSpPr>
              <p:cNvPr id="3" name="Content Placeholder 2">
                <a:extLst>
                  <a:ext uri="{FF2B5EF4-FFF2-40B4-BE49-F238E27FC236}">
                    <a16:creationId xmlns:a16="http://schemas.microsoft.com/office/drawing/2014/main" id="{16F17162-96B3-B675-E53A-18B0FAD03AAC}"/>
                  </a:ext>
                </a:extLst>
              </p:cNvPr>
              <p:cNvSpPr>
                <a:spLocks noGrp="1" noRot="1" noChangeAspect="1" noMove="1" noResize="1" noEditPoints="1" noAdjustHandles="1" noChangeArrowheads="1" noChangeShapeType="1" noTextEdit="1"/>
              </p:cNvSpPr>
              <p:nvPr>
                <p:ph idx="1"/>
              </p:nvPr>
            </p:nvSpPr>
            <p:spPr>
              <a:blipFill>
                <a:blip r:embed="rId2"/>
                <a:stretch>
                  <a:fillRect l="-545"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F428D156-8B14-7A97-A516-CF7DFB1180E4}"/>
              </a:ext>
            </a:extLst>
          </p:cNvPr>
          <p:cNvSpPr>
            <a:spLocks noGrp="1"/>
          </p:cNvSpPr>
          <p:nvPr>
            <p:ph type="sldNum" sz="quarter" idx="12"/>
          </p:nvPr>
        </p:nvSpPr>
        <p:spPr/>
        <p:txBody>
          <a:bodyPr/>
          <a:lstStyle/>
          <a:p>
            <a:fld id="{3A98EE3D-8CD1-4C3F-BD1C-C98C9596463C}" type="slidenum">
              <a:rPr lang="en-US" smtClean="0"/>
              <a:t>12</a:t>
            </a:fld>
            <a:endParaRPr lang="en-US" dirty="0"/>
          </a:p>
        </p:txBody>
      </p:sp>
    </p:spTree>
    <p:extLst>
      <p:ext uri="{BB962C8B-B14F-4D97-AF65-F5344CB8AC3E}">
        <p14:creationId xmlns:p14="http://schemas.microsoft.com/office/powerpoint/2010/main" val="943455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F2A04-195E-22D8-143E-7D12A960AB65}"/>
              </a:ext>
            </a:extLst>
          </p:cNvPr>
          <p:cNvSpPr>
            <a:spLocks noGrp="1"/>
          </p:cNvSpPr>
          <p:nvPr>
            <p:ph type="title"/>
          </p:nvPr>
        </p:nvSpPr>
        <p:spPr/>
        <p:txBody>
          <a:bodyPr/>
          <a:lstStyle/>
          <a:p>
            <a:r>
              <a:rPr lang="en-US" dirty="0"/>
              <a:t>Section 9.2</a:t>
            </a:r>
          </a:p>
        </p:txBody>
      </p:sp>
      <p:sp>
        <p:nvSpPr>
          <p:cNvPr id="3" name="Text Placeholder 2">
            <a:extLst>
              <a:ext uri="{FF2B5EF4-FFF2-40B4-BE49-F238E27FC236}">
                <a16:creationId xmlns:a16="http://schemas.microsoft.com/office/drawing/2014/main" id="{F716F744-EF92-5EBE-2596-85DE28AE716E}"/>
              </a:ext>
            </a:extLst>
          </p:cNvPr>
          <p:cNvSpPr>
            <a:spLocks noGrp="1"/>
          </p:cNvSpPr>
          <p:nvPr>
            <p:ph type="body" idx="1"/>
          </p:nvPr>
        </p:nvSpPr>
        <p:spPr/>
        <p:txBody>
          <a:bodyPr/>
          <a:lstStyle/>
          <a:p>
            <a:r>
              <a:rPr lang="en-US" dirty="0"/>
              <a:t>Outcomes and type I and Type 2 errors</a:t>
            </a:r>
          </a:p>
          <a:p>
            <a:endParaRPr lang="en-US" dirty="0"/>
          </a:p>
        </p:txBody>
      </p:sp>
      <p:sp>
        <p:nvSpPr>
          <p:cNvPr id="4" name="Slide Number Placeholder 3">
            <a:extLst>
              <a:ext uri="{FF2B5EF4-FFF2-40B4-BE49-F238E27FC236}">
                <a16:creationId xmlns:a16="http://schemas.microsoft.com/office/drawing/2014/main" id="{3C689A93-D039-81EB-09A0-D2420F591240}"/>
              </a:ext>
            </a:extLst>
          </p:cNvPr>
          <p:cNvSpPr>
            <a:spLocks noGrp="1"/>
          </p:cNvSpPr>
          <p:nvPr>
            <p:ph type="sldNum" sz="quarter" idx="12"/>
          </p:nvPr>
        </p:nvSpPr>
        <p:spPr/>
        <p:txBody>
          <a:bodyPr/>
          <a:lstStyle/>
          <a:p>
            <a:fld id="{3A98EE3D-8CD1-4C3F-BD1C-C98C9596463C}" type="slidenum">
              <a:rPr lang="en-US" smtClean="0"/>
              <a:t>13</a:t>
            </a:fld>
            <a:endParaRPr lang="en-US" dirty="0"/>
          </a:p>
        </p:txBody>
      </p:sp>
    </p:spTree>
    <p:extLst>
      <p:ext uri="{BB962C8B-B14F-4D97-AF65-F5344CB8AC3E}">
        <p14:creationId xmlns:p14="http://schemas.microsoft.com/office/powerpoint/2010/main" val="17342493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C9674-8635-0628-CF96-50E2C8778A6E}"/>
              </a:ext>
            </a:extLst>
          </p:cNvPr>
          <p:cNvSpPr>
            <a:spLocks noGrp="1"/>
          </p:cNvSpPr>
          <p:nvPr>
            <p:ph type="title"/>
          </p:nvPr>
        </p:nvSpPr>
        <p:spPr/>
        <p:txBody>
          <a:bodyPr/>
          <a:lstStyle/>
          <a:p>
            <a:r>
              <a:rPr lang="en-US" dirty="0"/>
              <a:t>Four Possible Outcomes</a:t>
            </a:r>
          </a:p>
        </p:txBody>
      </p:sp>
      <p:sp>
        <p:nvSpPr>
          <p:cNvPr id="3" name="Slide Number Placeholder 2">
            <a:extLst>
              <a:ext uri="{FF2B5EF4-FFF2-40B4-BE49-F238E27FC236}">
                <a16:creationId xmlns:a16="http://schemas.microsoft.com/office/drawing/2014/main" id="{82612033-CED4-00B8-5060-D762401FA629}"/>
              </a:ext>
            </a:extLst>
          </p:cNvPr>
          <p:cNvSpPr>
            <a:spLocks noGrp="1"/>
          </p:cNvSpPr>
          <p:nvPr>
            <p:ph type="sldNum" sz="quarter" idx="12"/>
          </p:nvPr>
        </p:nvSpPr>
        <p:spPr/>
        <p:txBody>
          <a:bodyPr/>
          <a:lstStyle/>
          <a:p>
            <a:fld id="{3A98EE3D-8CD1-4C3F-BD1C-C98C9596463C}" type="slidenum">
              <a:rPr lang="en-US" smtClean="0"/>
              <a:t>14</a:t>
            </a:fld>
            <a:endParaRPr lang="en-US" dirty="0"/>
          </a:p>
        </p:txBody>
      </p:sp>
      <p:pic>
        <p:nvPicPr>
          <p:cNvPr id="8" name="Picture 7">
            <a:extLst>
              <a:ext uri="{FF2B5EF4-FFF2-40B4-BE49-F238E27FC236}">
                <a16:creationId xmlns:a16="http://schemas.microsoft.com/office/drawing/2014/main" id="{B8BF829D-921B-3A3A-E2AE-B5F888CEFC4D}"/>
              </a:ext>
            </a:extLst>
          </p:cNvPr>
          <p:cNvPicPr>
            <a:picLocks noChangeAspect="1"/>
          </p:cNvPicPr>
          <p:nvPr/>
        </p:nvPicPr>
        <p:blipFill rotWithShape="1">
          <a:blip r:embed="rId2"/>
          <a:srcRect l="35276" t="41942" r="2782" b="39935"/>
          <a:stretch/>
        </p:blipFill>
        <p:spPr>
          <a:xfrm>
            <a:off x="1492348" y="2148394"/>
            <a:ext cx="9207304" cy="2020413"/>
          </a:xfrm>
          <a:prstGeom prst="rect">
            <a:avLst/>
          </a:prstGeom>
        </p:spPr>
      </p:pic>
    </p:spTree>
    <p:extLst>
      <p:ext uri="{BB962C8B-B14F-4D97-AF65-F5344CB8AC3E}">
        <p14:creationId xmlns:p14="http://schemas.microsoft.com/office/powerpoint/2010/main" val="18932631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C9674-8635-0628-CF96-50E2C8778A6E}"/>
              </a:ext>
            </a:extLst>
          </p:cNvPr>
          <p:cNvSpPr>
            <a:spLocks noGrp="1"/>
          </p:cNvSpPr>
          <p:nvPr>
            <p:ph type="title"/>
          </p:nvPr>
        </p:nvSpPr>
        <p:spPr/>
        <p:txBody>
          <a:bodyPr/>
          <a:lstStyle/>
          <a:p>
            <a:r>
              <a:rPr lang="en-US" dirty="0"/>
              <a:t>Four Possible Outcomes</a:t>
            </a:r>
          </a:p>
        </p:txBody>
      </p:sp>
      <p:sp>
        <p:nvSpPr>
          <p:cNvPr id="3" name="Slide Number Placeholder 2">
            <a:extLst>
              <a:ext uri="{FF2B5EF4-FFF2-40B4-BE49-F238E27FC236}">
                <a16:creationId xmlns:a16="http://schemas.microsoft.com/office/drawing/2014/main" id="{82612033-CED4-00B8-5060-D762401FA629}"/>
              </a:ext>
            </a:extLst>
          </p:cNvPr>
          <p:cNvSpPr>
            <a:spLocks noGrp="1"/>
          </p:cNvSpPr>
          <p:nvPr>
            <p:ph type="sldNum" sz="quarter" idx="12"/>
          </p:nvPr>
        </p:nvSpPr>
        <p:spPr/>
        <p:txBody>
          <a:bodyPr/>
          <a:lstStyle/>
          <a:p>
            <a:fld id="{3A98EE3D-8CD1-4C3F-BD1C-C98C9596463C}" type="slidenum">
              <a:rPr lang="en-US" smtClean="0"/>
              <a:t>15</a:t>
            </a:fld>
            <a:endParaRPr lang="en-US" dirty="0"/>
          </a:p>
        </p:txBody>
      </p:sp>
      <p:sp>
        <p:nvSpPr>
          <p:cNvPr id="4" name="TextBox 3">
            <a:extLst>
              <a:ext uri="{FF2B5EF4-FFF2-40B4-BE49-F238E27FC236}">
                <a16:creationId xmlns:a16="http://schemas.microsoft.com/office/drawing/2014/main" id="{FCB97F35-38ED-F6CF-A7A6-0F0C6EEFD6D4}"/>
              </a:ext>
            </a:extLst>
          </p:cNvPr>
          <p:cNvSpPr txBox="1"/>
          <p:nvPr/>
        </p:nvSpPr>
        <p:spPr>
          <a:xfrm>
            <a:off x="1251751" y="2148396"/>
            <a:ext cx="9903929" cy="2031325"/>
          </a:xfrm>
          <a:prstGeom prst="rect">
            <a:avLst/>
          </a:prstGeom>
          <a:noFill/>
        </p:spPr>
        <p:txBody>
          <a:bodyPr wrap="square" rtlCol="0">
            <a:spAutoFit/>
          </a:bodyPr>
          <a:lstStyle/>
          <a:p>
            <a:pPr algn="l"/>
            <a:r>
              <a:rPr lang="en-US" b="0" i="0" dirty="0">
                <a:solidFill>
                  <a:srgbClr val="424242"/>
                </a:solidFill>
                <a:effectLst/>
                <a:latin typeface="Neue Helvetica W01"/>
              </a:rPr>
              <a:t>The four possible outcomes in the table are:</a:t>
            </a:r>
          </a:p>
          <a:p>
            <a:pPr algn="l">
              <a:buFont typeface="+mj-lt"/>
              <a:buAutoNum type="arabicPeriod"/>
            </a:pPr>
            <a:r>
              <a:rPr lang="en-US" b="0" i="0" dirty="0">
                <a:solidFill>
                  <a:srgbClr val="424242"/>
                </a:solidFill>
                <a:effectLst/>
                <a:latin typeface="Neue Helvetica W01"/>
              </a:rPr>
              <a:t>The decision is </a:t>
            </a:r>
            <a:r>
              <a:rPr lang="en-US" b="1" i="0" dirty="0">
                <a:solidFill>
                  <a:srgbClr val="424242"/>
                </a:solidFill>
                <a:effectLst/>
                <a:latin typeface="Neue Helvetica W01"/>
              </a:rPr>
              <a:t>not to reject </a:t>
            </a:r>
            <a:r>
              <a:rPr lang="en-US" b="1" i="1" dirty="0">
                <a:solidFill>
                  <a:srgbClr val="424242"/>
                </a:solidFill>
                <a:effectLst/>
                <a:latin typeface="Neue Helvetica W01"/>
              </a:rPr>
              <a:t>H</a:t>
            </a:r>
            <a:r>
              <a:rPr lang="en-US" b="1" i="1" baseline="-25000" dirty="0">
                <a:solidFill>
                  <a:srgbClr val="424242"/>
                </a:solidFill>
                <a:effectLst/>
                <a:latin typeface="Neue Helvetica W01"/>
              </a:rPr>
              <a:t>0</a:t>
            </a:r>
            <a:r>
              <a:rPr lang="en-US" b="0" i="0" dirty="0">
                <a:solidFill>
                  <a:srgbClr val="424242"/>
                </a:solidFill>
                <a:effectLst/>
                <a:latin typeface="Neue Helvetica W01"/>
              </a:rPr>
              <a:t> when </a:t>
            </a:r>
            <a:r>
              <a:rPr lang="en-US" b="1" i="1" dirty="0">
                <a:solidFill>
                  <a:srgbClr val="424242"/>
                </a:solidFill>
                <a:effectLst/>
                <a:latin typeface="Neue Helvetica W01"/>
              </a:rPr>
              <a:t>H</a:t>
            </a:r>
            <a:r>
              <a:rPr lang="en-US" b="1" i="1" baseline="-25000" dirty="0">
                <a:solidFill>
                  <a:srgbClr val="424242"/>
                </a:solidFill>
                <a:effectLst/>
                <a:latin typeface="Neue Helvetica W01"/>
              </a:rPr>
              <a:t>0</a:t>
            </a:r>
            <a:r>
              <a:rPr lang="en-US" b="1" i="0" dirty="0">
                <a:solidFill>
                  <a:srgbClr val="424242"/>
                </a:solidFill>
                <a:effectLst/>
                <a:latin typeface="Neue Helvetica W01"/>
              </a:rPr>
              <a:t> is true (correct decision).</a:t>
            </a:r>
            <a:endParaRPr lang="en-US" b="0" i="0" dirty="0">
              <a:solidFill>
                <a:srgbClr val="424242"/>
              </a:solidFill>
              <a:effectLst/>
              <a:latin typeface="Neue Helvetica W01"/>
            </a:endParaRPr>
          </a:p>
          <a:p>
            <a:pPr algn="l">
              <a:buFont typeface="+mj-lt"/>
              <a:buAutoNum type="arabicPeriod"/>
            </a:pPr>
            <a:r>
              <a:rPr lang="en-US" b="0" i="0" dirty="0">
                <a:solidFill>
                  <a:srgbClr val="424242"/>
                </a:solidFill>
                <a:effectLst/>
                <a:latin typeface="Neue Helvetica W01"/>
              </a:rPr>
              <a:t>The decision is to </a:t>
            </a:r>
            <a:r>
              <a:rPr lang="en-US" b="1" i="0" dirty="0">
                <a:solidFill>
                  <a:srgbClr val="424242"/>
                </a:solidFill>
                <a:effectLst/>
                <a:latin typeface="Neue Helvetica W01"/>
              </a:rPr>
              <a:t>reject </a:t>
            </a:r>
            <a:r>
              <a:rPr lang="en-US" b="1" i="1" dirty="0">
                <a:solidFill>
                  <a:srgbClr val="424242"/>
                </a:solidFill>
                <a:effectLst/>
                <a:latin typeface="Neue Helvetica W01"/>
              </a:rPr>
              <a:t>H</a:t>
            </a:r>
            <a:r>
              <a:rPr lang="en-US" b="1" i="1" baseline="-25000" dirty="0">
                <a:solidFill>
                  <a:srgbClr val="424242"/>
                </a:solidFill>
                <a:effectLst/>
                <a:latin typeface="Neue Helvetica W01"/>
              </a:rPr>
              <a:t>0</a:t>
            </a:r>
            <a:r>
              <a:rPr lang="en-US" b="0" i="0" dirty="0">
                <a:solidFill>
                  <a:srgbClr val="424242"/>
                </a:solidFill>
                <a:effectLst/>
                <a:latin typeface="Neue Helvetica W01"/>
              </a:rPr>
              <a:t> when </a:t>
            </a:r>
            <a:r>
              <a:rPr lang="en-US" b="1" i="1" dirty="0">
                <a:solidFill>
                  <a:srgbClr val="424242"/>
                </a:solidFill>
                <a:effectLst/>
                <a:latin typeface="Neue Helvetica W01"/>
              </a:rPr>
              <a:t>H</a:t>
            </a:r>
            <a:r>
              <a:rPr lang="en-US" b="1" i="1" baseline="-25000" dirty="0">
                <a:solidFill>
                  <a:srgbClr val="424242"/>
                </a:solidFill>
                <a:effectLst/>
                <a:latin typeface="Neue Helvetica W01"/>
              </a:rPr>
              <a:t>0</a:t>
            </a:r>
            <a:r>
              <a:rPr lang="en-US" b="1" i="0" dirty="0">
                <a:solidFill>
                  <a:srgbClr val="424242"/>
                </a:solidFill>
                <a:effectLst/>
                <a:latin typeface="Neue Helvetica W01"/>
              </a:rPr>
              <a:t> is true</a:t>
            </a:r>
            <a:r>
              <a:rPr lang="en-US" b="0" i="0" dirty="0">
                <a:solidFill>
                  <a:srgbClr val="424242"/>
                </a:solidFill>
                <a:effectLst/>
                <a:latin typeface="Neue Helvetica W01"/>
              </a:rPr>
              <a:t> (incorrect decision known as </a:t>
            </a:r>
            <a:r>
              <a:rPr lang="en-US" b="0" i="0" dirty="0" err="1">
                <a:solidFill>
                  <a:srgbClr val="424242"/>
                </a:solidFill>
                <a:effectLst/>
                <a:latin typeface="Neue Helvetica W01"/>
              </a:rPr>
              <a:t>a</a:t>
            </a:r>
            <a:r>
              <a:rPr lang="en-US" b="1" i="0" dirty="0" err="1">
                <a:solidFill>
                  <a:srgbClr val="424242"/>
                </a:solidFill>
                <a:effectLst/>
                <a:latin typeface="Neue Helvetica W01"/>
              </a:rPr>
              <a:t>Type</a:t>
            </a:r>
            <a:r>
              <a:rPr lang="en-US" b="1" i="0" dirty="0">
                <a:solidFill>
                  <a:srgbClr val="424242"/>
                </a:solidFill>
                <a:effectLst/>
                <a:latin typeface="Neue Helvetica W01"/>
              </a:rPr>
              <a:t> I error</a:t>
            </a:r>
            <a:r>
              <a:rPr lang="en-US" b="0" i="0" dirty="0">
                <a:solidFill>
                  <a:srgbClr val="424242"/>
                </a:solidFill>
                <a:effectLst/>
                <a:latin typeface="Neue Helvetica W01"/>
              </a:rPr>
              <a:t>).</a:t>
            </a:r>
          </a:p>
          <a:p>
            <a:pPr algn="l">
              <a:buFont typeface="+mj-lt"/>
              <a:buAutoNum type="arabicPeriod"/>
            </a:pPr>
            <a:r>
              <a:rPr lang="en-US" b="0" i="0" dirty="0">
                <a:solidFill>
                  <a:srgbClr val="424242"/>
                </a:solidFill>
                <a:effectLst/>
                <a:latin typeface="Neue Helvetica W01"/>
              </a:rPr>
              <a:t>The decision is </a:t>
            </a:r>
            <a:r>
              <a:rPr lang="en-US" b="1" i="0" dirty="0">
                <a:solidFill>
                  <a:srgbClr val="424242"/>
                </a:solidFill>
                <a:effectLst/>
                <a:latin typeface="Neue Helvetica W01"/>
              </a:rPr>
              <a:t>not to reject </a:t>
            </a:r>
            <a:r>
              <a:rPr lang="en-US" b="1" i="1" dirty="0">
                <a:solidFill>
                  <a:srgbClr val="424242"/>
                </a:solidFill>
                <a:effectLst/>
                <a:latin typeface="Neue Helvetica W01"/>
              </a:rPr>
              <a:t>H</a:t>
            </a:r>
            <a:r>
              <a:rPr lang="en-US" b="1" i="1" baseline="-25000" dirty="0">
                <a:solidFill>
                  <a:srgbClr val="424242"/>
                </a:solidFill>
                <a:effectLst/>
                <a:latin typeface="Neue Helvetica W01"/>
              </a:rPr>
              <a:t>0</a:t>
            </a:r>
            <a:r>
              <a:rPr lang="en-US" b="0" i="0" dirty="0">
                <a:solidFill>
                  <a:srgbClr val="424242"/>
                </a:solidFill>
                <a:effectLst/>
                <a:latin typeface="Neue Helvetica W01"/>
              </a:rPr>
              <a:t> when, in fact, </a:t>
            </a:r>
            <a:r>
              <a:rPr lang="en-US" b="1" i="1" dirty="0">
                <a:solidFill>
                  <a:srgbClr val="424242"/>
                </a:solidFill>
                <a:effectLst/>
                <a:latin typeface="Neue Helvetica W01"/>
              </a:rPr>
              <a:t>H</a:t>
            </a:r>
            <a:r>
              <a:rPr lang="en-US" b="1" i="1" baseline="-25000" dirty="0">
                <a:solidFill>
                  <a:srgbClr val="424242"/>
                </a:solidFill>
                <a:effectLst/>
                <a:latin typeface="Neue Helvetica W01"/>
              </a:rPr>
              <a:t>0</a:t>
            </a:r>
            <a:r>
              <a:rPr lang="en-US" b="1" i="0" dirty="0">
                <a:solidFill>
                  <a:srgbClr val="424242"/>
                </a:solidFill>
                <a:effectLst/>
                <a:latin typeface="Neue Helvetica W01"/>
              </a:rPr>
              <a:t> is false</a:t>
            </a:r>
            <a:r>
              <a:rPr lang="en-US" b="0" i="0" dirty="0">
                <a:solidFill>
                  <a:srgbClr val="424242"/>
                </a:solidFill>
                <a:effectLst/>
                <a:latin typeface="Neue Helvetica W01"/>
              </a:rPr>
              <a:t> (incorrect decision known as a </a:t>
            </a:r>
            <a:r>
              <a:rPr lang="en-US" b="1" i="0" dirty="0">
                <a:solidFill>
                  <a:srgbClr val="424242"/>
                </a:solidFill>
                <a:effectLst/>
                <a:latin typeface="Neue Helvetica W01"/>
              </a:rPr>
              <a:t>Type II error</a:t>
            </a:r>
            <a:r>
              <a:rPr lang="en-US" b="0" i="0" dirty="0">
                <a:solidFill>
                  <a:srgbClr val="424242"/>
                </a:solidFill>
                <a:effectLst/>
                <a:latin typeface="Neue Helvetica W01"/>
              </a:rPr>
              <a:t>).</a:t>
            </a:r>
          </a:p>
          <a:p>
            <a:pPr algn="l">
              <a:buFont typeface="+mj-lt"/>
              <a:buAutoNum type="arabicPeriod"/>
            </a:pPr>
            <a:r>
              <a:rPr lang="en-US" b="0" i="0" dirty="0">
                <a:solidFill>
                  <a:srgbClr val="424242"/>
                </a:solidFill>
                <a:effectLst/>
                <a:latin typeface="Neue Helvetica W01"/>
              </a:rPr>
              <a:t>The decision is to </a:t>
            </a:r>
            <a:r>
              <a:rPr lang="en-US" b="1" i="0" dirty="0">
                <a:solidFill>
                  <a:srgbClr val="424242"/>
                </a:solidFill>
                <a:effectLst/>
                <a:latin typeface="Neue Helvetica W01"/>
              </a:rPr>
              <a:t>reject </a:t>
            </a:r>
            <a:r>
              <a:rPr lang="en-US" b="1" i="1" dirty="0">
                <a:solidFill>
                  <a:srgbClr val="424242"/>
                </a:solidFill>
                <a:effectLst/>
                <a:latin typeface="Neue Helvetica W01"/>
              </a:rPr>
              <a:t>H</a:t>
            </a:r>
            <a:r>
              <a:rPr lang="en-US" b="1" i="1" baseline="-25000" dirty="0">
                <a:solidFill>
                  <a:srgbClr val="424242"/>
                </a:solidFill>
                <a:effectLst/>
                <a:latin typeface="Neue Helvetica W01"/>
              </a:rPr>
              <a:t>0</a:t>
            </a:r>
            <a:r>
              <a:rPr lang="en-US" b="0" i="0" dirty="0">
                <a:solidFill>
                  <a:srgbClr val="424242"/>
                </a:solidFill>
                <a:effectLst/>
                <a:latin typeface="Neue Helvetica W01"/>
              </a:rPr>
              <a:t> when </a:t>
            </a:r>
            <a:r>
              <a:rPr lang="en-US" b="1" i="1" dirty="0">
                <a:solidFill>
                  <a:srgbClr val="424242"/>
                </a:solidFill>
                <a:effectLst/>
                <a:latin typeface="Neue Helvetica W01"/>
              </a:rPr>
              <a:t>H</a:t>
            </a:r>
            <a:r>
              <a:rPr lang="en-US" b="1" i="1" baseline="-25000" dirty="0">
                <a:solidFill>
                  <a:srgbClr val="424242"/>
                </a:solidFill>
                <a:effectLst/>
                <a:latin typeface="Neue Helvetica W01"/>
              </a:rPr>
              <a:t>0</a:t>
            </a:r>
            <a:r>
              <a:rPr lang="en-US" b="1" i="0" dirty="0">
                <a:solidFill>
                  <a:srgbClr val="424242"/>
                </a:solidFill>
                <a:effectLst/>
                <a:latin typeface="Neue Helvetica W01"/>
              </a:rPr>
              <a:t> is false</a:t>
            </a:r>
            <a:r>
              <a:rPr lang="en-US" b="0" i="0" dirty="0">
                <a:solidFill>
                  <a:srgbClr val="424242"/>
                </a:solidFill>
                <a:effectLst/>
                <a:latin typeface="Neue Helvetica W01"/>
              </a:rPr>
              <a:t> (</a:t>
            </a:r>
            <a:r>
              <a:rPr lang="en-US" b="1" i="0" dirty="0">
                <a:solidFill>
                  <a:srgbClr val="424242"/>
                </a:solidFill>
                <a:effectLst/>
                <a:latin typeface="Neue Helvetica W01"/>
              </a:rPr>
              <a:t>correct decision</a:t>
            </a:r>
            <a:r>
              <a:rPr lang="en-US" b="0" i="0" dirty="0">
                <a:solidFill>
                  <a:srgbClr val="424242"/>
                </a:solidFill>
                <a:effectLst/>
                <a:latin typeface="Neue Helvetica W01"/>
              </a:rPr>
              <a:t> whose probability is called the </a:t>
            </a:r>
            <a:r>
              <a:rPr lang="en-US" b="1" i="0" dirty="0">
                <a:solidFill>
                  <a:srgbClr val="424242"/>
                </a:solidFill>
                <a:effectLst/>
                <a:latin typeface="Neue Helvetica W01"/>
              </a:rPr>
              <a:t>Power of the Test</a:t>
            </a:r>
            <a:r>
              <a:rPr lang="en-US" b="0" i="0" dirty="0">
                <a:solidFill>
                  <a:srgbClr val="424242"/>
                </a:solidFill>
                <a:effectLst/>
                <a:latin typeface="Neue Helvetica W01"/>
              </a:rPr>
              <a:t>).</a:t>
            </a:r>
          </a:p>
          <a:p>
            <a:endParaRPr lang="en-US" dirty="0"/>
          </a:p>
        </p:txBody>
      </p:sp>
    </p:spTree>
    <p:extLst>
      <p:ext uri="{BB962C8B-B14F-4D97-AF65-F5344CB8AC3E}">
        <p14:creationId xmlns:p14="http://schemas.microsoft.com/office/powerpoint/2010/main" val="1302177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F9489-9C18-5875-3374-C3F44F4EBA49}"/>
              </a:ext>
            </a:extLst>
          </p:cNvPr>
          <p:cNvSpPr>
            <a:spLocks noGrp="1"/>
          </p:cNvSpPr>
          <p:nvPr>
            <p:ph type="title"/>
          </p:nvPr>
        </p:nvSpPr>
        <p:spPr/>
        <p:txBody>
          <a:bodyPr/>
          <a:lstStyle/>
          <a:p>
            <a:r>
              <a:rPr lang="en-US" dirty="0"/>
              <a:t>Example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BCF7C4C-563D-9F41-11C1-8FBB57356732}"/>
                  </a:ext>
                </a:extLst>
              </p:cNvPr>
              <p:cNvSpPr>
                <a:spLocks noGrp="1"/>
              </p:cNvSpPr>
              <p:nvPr>
                <p:ph idx="1"/>
              </p:nvPr>
            </p:nvSpPr>
            <p:spPr/>
            <p:txBody>
              <a:bodyPr>
                <a:normAutofit fontScale="92500"/>
              </a:bodyPr>
              <a:lstStyle/>
              <a:p>
                <a:pPr algn="l">
                  <a:buNone/>
                </a:pPr>
                <a:r>
                  <a:rPr lang="en-US" b="0" i="0" dirty="0">
                    <a:solidFill>
                      <a:srgbClr val="424242"/>
                    </a:solidFill>
                    <a:effectLst/>
                  </a:rPr>
                  <a:t>	Suppose the null hypothesis, </a:t>
                </a:r>
                <a:r>
                  <a:rPr lang="en-US" b="0" i="1" dirty="0">
                    <a:solidFill>
                      <a:srgbClr val="424242"/>
                    </a:solidFill>
                    <a:effectLst/>
                  </a:rPr>
                  <a:t>H</a:t>
                </a:r>
                <a:r>
                  <a:rPr lang="en-US" b="0" i="1" baseline="-25000" dirty="0">
                    <a:solidFill>
                      <a:srgbClr val="424242"/>
                    </a:solidFill>
                    <a:effectLst/>
                  </a:rPr>
                  <a:t>0</a:t>
                </a:r>
                <a:r>
                  <a:rPr lang="en-US" b="0" i="0" dirty="0">
                    <a:solidFill>
                      <a:srgbClr val="424242"/>
                    </a:solidFill>
                    <a:effectLst/>
                  </a:rPr>
                  <a:t>, is: Navah's rock-climbing equipment is safe.</a:t>
                </a:r>
              </a:p>
              <a:p>
                <a:pPr algn="l">
                  <a:buNone/>
                </a:pPr>
                <a:r>
                  <a:rPr lang="en-US" b="1" i="0" dirty="0">
                    <a:solidFill>
                      <a:srgbClr val="424242"/>
                    </a:solidFill>
                    <a:effectLst/>
                  </a:rPr>
                  <a:t>	Type I error</a:t>
                </a:r>
                <a:r>
                  <a:rPr lang="en-US" b="0" i="0" dirty="0">
                    <a:solidFill>
                      <a:srgbClr val="424242"/>
                    </a:solidFill>
                    <a:effectLst/>
                  </a:rPr>
                  <a:t>: Navah thinks that his rock-climbing equipment may not be safe when, in fact, it really is safe.</a:t>
                </a:r>
              </a:p>
              <a:p>
                <a:pPr algn="l">
                  <a:buNone/>
                </a:pPr>
                <a:r>
                  <a:rPr lang="en-US" dirty="0">
                    <a:solidFill>
                      <a:srgbClr val="424242"/>
                    </a:solidFill>
                  </a:rPr>
                  <a:t>	(The null hypothesis is actually true yet Navah cannot accept </a:t>
                </a:r>
                <a14:m>
                  <m:oMath xmlns:m="http://schemas.openxmlformats.org/officeDocument/2006/math">
                    <m:sSub>
                      <m:sSubPr>
                        <m:ctrlPr>
                          <a:rPr lang="en-US" b="0" i="1" smtClean="0">
                            <a:solidFill>
                              <a:srgbClr val="424242"/>
                            </a:solidFill>
                            <a:latin typeface="Cambria Math" panose="02040503050406030204" pitchFamily="18" charset="0"/>
                          </a:rPr>
                        </m:ctrlPr>
                      </m:sSubPr>
                      <m:e>
                        <m:r>
                          <a:rPr lang="en-US" b="0" i="1" smtClean="0">
                            <a:solidFill>
                              <a:srgbClr val="424242"/>
                            </a:solidFill>
                            <a:latin typeface="Cambria Math" panose="02040503050406030204" pitchFamily="18" charset="0"/>
                          </a:rPr>
                          <m:t>𝐻</m:t>
                        </m:r>
                      </m:e>
                      <m:sub>
                        <m:r>
                          <a:rPr lang="en-US" b="0" i="1" smtClean="0">
                            <a:solidFill>
                              <a:srgbClr val="424242"/>
                            </a:solidFill>
                            <a:latin typeface="Cambria Math" panose="02040503050406030204" pitchFamily="18" charset="0"/>
                          </a:rPr>
                          <m:t>0</m:t>
                        </m:r>
                      </m:sub>
                    </m:sSub>
                  </m:oMath>
                </a14:m>
                <a:r>
                  <a:rPr lang="en-US" b="0" i="0" dirty="0">
                    <a:solidFill>
                      <a:srgbClr val="424242"/>
                    </a:solidFill>
                    <a:effectLst/>
                  </a:rPr>
                  <a:t> and thinks his equipment is not safe.)</a:t>
                </a:r>
              </a:p>
              <a:p>
                <a:pPr algn="l"/>
                <a:r>
                  <a:rPr lang="en-US" b="1" i="0" dirty="0">
                    <a:solidFill>
                      <a:srgbClr val="424242"/>
                    </a:solidFill>
                    <a:effectLst/>
                  </a:rPr>
                  <a:t>Type II error</a:t>
                </a:r>
                <a:r>
                  <a:rPr lang="en-US" b="0" i="0" dirty="0">
                    <a:solidFill>
                      <a:srgbClr val="424242"/>
                    </a:solidFill>
                    <a:effectLst/>
                  </a:rPr>
                  <a:t>: Navah thinks that his rock-climbing equipment may be safe when, in fact, it is not safe.</a:t>
                </a:r>
              </a:p>
              <a:p>
                <a:pPr algn="l"/>
                <a:r>
                  <a:rPr lang="en-US" dirty="0">
                    <a:solidFill>
                      <a:srgbClr val="424242"/>
                    </a:solidFill>
                  </a:rPr>
                  <a:t>(The null hypothesis is false yet Navah cannot reject </a:t>
                </a:r>
                <a14:m>
                  <m:oMath xmlns:m="http://schemas.openxmlformats.org/officeDocument/2006/math">
                    <m:sSub>
                      <m:sSubPr>
                        <m:ctrlPr>
                          <a:rPr lang="en-US" b="0" i="1" smtClean="0">
                            <a:solidFill>
                              <a:srgbClr val="424242"/>
                            </a:solidFill>
                            <a:latin typeface="Cambria Math" panose="02040503050406030204" pitchFamily="18" charset="0"/>
                          </a:rPr>
                        </m:ctrlPr>
                      </m:sSubPr>
                      <m:e>
                        <m:r>
                          <a:rPr lang="en-US" b="0" i="1" smtClean="0">
                            <a:solidFill>
                              <a:srgbClr val="424242"/>
                            </a:solidFill>
                            <a:latin typeface="Cambria Math" panose="02040503050406030204" pitchFamily="18" charset="0"/>
                          </a:rPr>
                          <m:t>𝐻</m:t>
                        </m:r>
                      </m:e>
                      <m:sub>
                        <m:r>
                          <a:rPr lang="en-US" b="0" i="1" smtClean="0">
                            <a:solidFill>
                              <a:srgbClr val="424242"/>
                            </a:solidFill>
                            <a:latin typeface="Cambria Math" panose="02040503050406030204" pitchFamily="18" charset="0"/>
                          </a:rPr>
                          <m:t>0</m:t>
                        </m:r>
                      </m:sub>
                    </m:sSub>
                  </m:oMath>
                </a14:m>
                <a:r>
                  <a:rPr lang="en-US" b="0" i="0" dirty="0">
                    <a:solidFill>
                      <a:srgbClr val="424242"/>
                    </a:solidFill>
                    <a:effectLst/>
                  </a:rPr>
                  <a:t> and thinks his equipment is safe.)</a:t>
                </a:r>
              </a:p>
              <a:p>
                <a:pPr algn="l"/>
                <a:r>
                  <a:rPr lang="en-US" dirty="0">
                    <a:solidFill>
                      <a:srgbClr val="424242"/>
                    </a:solidFill>
                  </a:rPr>
                  <a:t>Discussion: What are the consequences of the type I and type II errors listed above? Does it matter if you’re the rock climber or the business that sold the gear?</a:t>
                </a:r>
                <a:endParaRPr lang="en-US" b="0" i="0" dirty="0">
                  <a:solidFill>
                    <a:srgbClr val="424242"/>
                  </a:solidFill>
                  <a:effectLst/>
                </a:endParaRPr>
              </a:p>
            </p:txBody>
          </p:sp>
        </mc:Choice>
        <mc:Fallback xmlns="">
          <p:sp>
            <p:nvSpPr>
              <p:cNvPr id="3" name="Content Placeholder 2">
                <a:extLst>
                  <a:ext uri="{FF2B5EF4-FFF2-40B4-BE49-F238E27FC236}">
                    <a16:creationId xmlns:a16="http://schemas.microsoft.com/office/drawing/2014/main" id="{ABCF7C4C-563D-9F41-11C1-8FBB57356732}"/>
                  </a:ext>
                </a:extLst>
              </p:cNvPr>
              <p:cNvSpPr>
                <a:spLocks noGrp="1" noRot="1" noChangeAspect="1" noMove="1" noResize="1" noEditPoints="1" noAdjustHandles="1" noChangeArrowheads="1" noChangeShapeType="1" noTextEdit="1"/>
              </p:cNvSpPr>
              <p:nvPr>
                <p:ph idx="1"/>
              </p:nvPr>
            </p:nvSpPr>
            <p:spPr>
              <a:blipFill>
                <a:blip r:embed="rId2"/>
                <a:stretch>
                  <a:fillRect l="-485"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36F64855-8FC2-7BFC-F181-1047A95D7E92}"/>
              </a:ext>
            </a:extLst>
          </p:cNvPr>
          <p:cNvSpPr>
            <a:spLocks noGrp="1"/>
          </p:cNvSpPr>
          <p:nvPr>
            <p:ph type="sldNum" sz="quarter" idx="12"/>
          </p:nvPr>
        </p:nvSpPr>
        <p:spPr/>
        <p:txBody>
          <a:bodyPr/>
          <a:lstStyle/>
          <a:p>
            <a:fld id="{3A98EE3D-8CD1-4C3F-BD1C-C98C9596463C}" type="slidenum">
              <a:rPr lang="en-US" smtClean="0"/>
              <a:t>16</a:t>
            </a:fld>
            <a:endParaRPr lang="en-US" dirty="0"/>
          </a:p>
        </p:txBody>
      </p:sp>
    </p:spTree>
    <p:extLst>
      <p:ext uri="{BB962C8B-B14F-4D97-AF65-F5344CB8AC3E}">
        <p14:creationId xmlns:p14="http://schemas.microsoft.com/office/powerpoint/2010/main" val="14574805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63B0C780-2AF1-8333-F2B1-3D02F16D5C28}"/>
                  </a:ext>
                </a:extLst>
              </p:cNvPr>
              <p:cNvSpPr>
                <a:spLocks noGrp="1"/>
              </p:cNvSpPr>
              <p:nvPr>
                <p:ph type="title"/>
              </p:nvPr>
            </p:nvSpPr>
            <p:spPr/>
            <p:txBody>
              <a:bodyPr/>
              <a:lstStyle/>
              <a:p>
                <a14:m>
                  <m:oMath xmlns:m="http://schemas.openxmlformats.org/officeDocument/2006/math">
                    <m:r>
                      <a:rPr lang="en-US" b="0" i="1" dirty="0" smtClean="0">
                        <a:latin typeface="Cambria Math" panose="02040503050406030204" pitchFamily="18" charset="0"/>
                      </a:rPr>
                      <m:t>𝛼</m:t>
                    </m:r>
                    <m:r>
                      <a:rPr lang="en-US" b="0" i="0" dirty="0" smtClean="0">
                        <a:latin typeface="Cambria Math" panose="02040503050406030204" pitchFamily="18" charset="0"/>
                      </a:rPr>
                      <m:t> </m:t>
                    </m:r>
                  </m:oMath>
                </a14:m>
                <a:r>
                  <a:rPr lang="en-US" dirty="0"/>
                  <a:t>and </a:t>
                </a:r>
                <a14:m>
                  <m:oMath xmlns:m="http://schemas.openxmlformats.org/officeDocument/2006/math">
                    <m:r>
                      <a:rPr lang="en-US" b="0" i="1" smtClean="0">
                        <a:latin typeface="Cambria Math" panose="02040503050406030204" pitchFamily="18" charset="0"/>
                      </a:rPr>
                      <m:t>𝛽</m:t>
                    </m:r>
                  </m:oMath>
                </a14:m>
                <a:endParaRPr lang="en-US" dirty="0"/>
              </a:p>
            </p:txBody>
          </p:sp>
        </mc:Choice>
        <mc:Fallback xmlns="">
          <p:sp>
            <p:nvSpPr>
              <p:cNvPr id="2" name="Title 1">
                <a:extLst>
                  <a:ext uri="{FF2B5EF4-FFF2-40B4-BE49-F238E27FC236}">
                    <a16:creationId xmlns:a16="http://schemas.microsoft.com/office/drawing/2014/main" id="{63B0C780-2AF1-8333-F2B1-3D02F16D5C28}"/>
                  </a:ext>
                </a:extLst>
              </p:cNvPr>
              <p:cNvSpPr>
                <a:spLocks noGrp="1" noRot="1" noChangeAspect="1" noMove="1" noResize="1" noEditPoints="1" noAdjustHandles="1" noChangeArrowheads="1" noChangeShapeType="1" noTextEdit="1"/>
              </p:cNvSpPr>
              <p:nvPr>
                <p:ph type="title"/>
              </p:nvPr>
            </p:nvSpPr>
            <p:spPr>
              <a:blipFill>
                <a:blip r:embed="rId2"/>
                <a:stretch>
                  <a:fillRect l="-504" b="-21739"/>
                </a:stretch>
              </a:blipFill>
            </p:spPr>
            <p:txBody>
              <a:bodyPr/>
              <a:lstStyle/>
              <a:p>
                <a:r>
                  <a:rPr lang="en-US">
                    <a:noFill/>
                  </a:rPr>
                  <a:t> </a:t>
                </a:r>
              </a:p>
            </p:txBody>
          </p:sp>
        </mc:Fallback>
      </mc:AlternateContent>
      <p:sp>
        <p:nvSpPr>
          <p:cNvPr id="3" name="Content Placeholder 2">
            <a:extLst>
              <a:ext uri="{FF2B5EF4-FFF2-40B4-BE49-F238E27FC236}">
                <a16:creationId xmlns:a16="http://schemas.microsoft.com/office/drawing/2014/main" id="{3A73FEAF-4744-3100-C3FB-5EBE19EAC10C}"/>
              </a:ext>
            </a:extLst>
          </p:cNvPr>
          <p:cNvSpPr>
            <a:spLocks noGrp="1"/>
          </p:cNvSpPr>
          <p:nvPr>
            <p:ph idx="1"/>
          </p:nvPr>
        </p:nvSpPr>
        <p:spPr>
          <a:xfrm>
            <a:off x="1097280" y="2108201"/>
            <a:ext cx="10058400" cy="4046204"/>
          </a:xfrm>
        </p:spPr>
        <p:txBody>
          <a:bodyPr>
            <a:normAutofit/>
          </a:bodyPr>
          <a:lstStyle/>
          <a:p>
            <a:pPr>
              <a:buFont typeface="Arial" panose="020B0604020202020204" pitchFamily="34" charset="0"/>
              <a:buChar char="•"/>
            </a:pPr>
            <a:r>
              <a:rPr lang="el-GR" b="0" i="1" dirty="0">
                <a:solidFill>
                  <a:srgbClr val="424242"/>
                </a:solidFill>
                <a:effectLst/>
              </a:rPr>
              <a:t>α</a:t>
            </a:r>
            <a:r>
              <a:rPr lang="el-GR" b="0" i="0" dirty="0">
                <a:solidFill>
                  <a:srgbClr val="424242"/>
                </a:solidFill>
                <a:effectLst/>
              </a:rPr>
              <a:t> = </a:t>
            </a:r>
            <a:r>
              <a:rPr lang="en-US" b="0" i="0" dirty="0">
                <a:solidFill>
                  <a:srgbClr val="424242"/>
                </a:solidFill>
                <a:effectLst/>
              </a:rPr>
              <a:t>probability of a Type I error </a:t>
            </a:r>
          </a:p>
          <a:p>
            <a:pPr>
              <a:buFont typeface="Arial" panose="020B0604020202020204" pitchFamily="34" charset="0"/>
              <a:buChar char="•"/>
            </a:pPr>
            <a:r>
              <a:rPr lang="en-US" b="1" i="1" dirty="0">
                <a:solidFill>
                  <a:srgbClr val="424242"/>
                </a:solidFill>
                <a:effectLst/>
              </a:rPr>
              <a:t>P</a:t>
            </a:r>
            <a:r>
              <a:rPr lang="en-US" b="1" i="0" dirty="0">
                <a:solidFill>
                  <a:srgbClr val="424242"/>
                </a:solidFill>
                <a:effectLst/>
              </a:rPr>
              <a:t>(Type I error)</a:t>
            </a:r>
            <a:r>
              <a:rPr lang="en-US" b="0" i="0" dirty="0">
                <a:solidFill>
                  <a:srgbClr val="424242"/>
                </a:solidFill>
                <a:effectLst/>
              </a:rPr>
              <a:t> = probability of rejecting the null hypothesis when the null hypothesis is true: rejecting a good null.</a:t>
            </a:r>
          </a:p>
          <a:p>
            <a:pPr algn="l">
              <a:buFont typeface="Arial" panose="020B0604020202020204" pitchFamily="34" charset="0"/>
              <a:buChar char="•"/>
            </a:pPr>
            <a:r>
              <a:rPr lang="el-GR" b="0" i="1" dirty="0">
                <a:solidFill>
                  <a:srgbClr val="424242"/>
                </a:solidFill>
                <a:effectLst/>
              </a:rPr>
              <a:t>β</a:t>
            </a:r>
            <a:r>
              <a:rPr lang="el-GR" b="0" i="0" dirty="0">
                <a:solidFill>
                  <a:srgbClr val="424242"/>
                </a:solidFill>
                <a:effectLst/>
              </a:rPr>
              <a:t> = </a:t>
            </a:r>
            <a:r>
              <a:rPr lang="en-US" b="0" i="0" dirty="0">
                <a:solidFill>
                  <a:srgbClr val="424242"/>
                </a:solidFill>
                <a:effectLst/>
              </a:rPr>
              <a:t>probability of a Type II error </a:t>
            </a:r>
          </a:p>
          <a:p>
            <a:pPr algn="l">
              <a:buFont typeface="Arial" panose="020B0604020202020204" pitchFamily="34" charset="0"/>
              <a:buChar char="•"/>
            </a:pPr>
            <a:r>
              <a:rPr lang="en-US" b="1" i="1" dirty="0">
                <a:solidFill>
                  <a:srgbClr val="424242"/>
                </a:solidFill>
                <a:effectLst/>
              </a:rPr>
              <a:t>P</a:t>
            </a:r>
            <a:r>
              <a:rPr lang="en-US" b="1" i="0" dirty="0">
                <a:solidFill>
                  <a:srgbClr val="424242"/>
                </a:solidFill>
                <a:effectLst/>
              </a:rPr>
              <a:t>(Type II error)</a:t>
            </a:r>
            <a:r>
              <a:rPr lang="en-US" b="0" i="0" dirty="0">
                <a:solidFill>
                  <a:srgbClr val="424242"/>
                </a:solidFill>
                <a:effectLst/>
              </a:rPr>
              <a:t> = probability of not rejecting the null hypothesis when the null hypothesis is false. </a:t>
            </a:r>
          </a:p>
          <a:p>
            <a:pPr algn="l">
              <a:buFont typeface="Arial" panose="020B0604020202020204" pitchFamily="34" charset="0"/>
              <a:buChar char="•"/>
            </a:pPr>
            <a:r>
              <a:rPr lang="en-US" b="0" i="0" dirty="0">
                <a:solidFill>
                  <a:srgbClr val="424242"/>
                </a:solidFill>
                <a:effectLst/>
              </a:rPr>
              <a:t>(1 − </a:t>
            </a:r>
            <a:r>
              <a:rPr lang="el-GR" b="0" i="1" dirty="0">
                <a:solidFill>
                  <a:srgbClr val="424242"/>
                </a:solidFill>
                <a:effectLst/>
              </a:rPr>
              <a:t>β</a:t>
            </a:r>
            <a:r>
              <a:rPr lang="el-GR" b="0" i="0" dirty="0">
                <a:solidFill>
                  <a:srgbClr val="424242"/>
                </a:solidFill>
                <a:effectLst/>
              </a:rPr>
              <a:t>) </a:t>
            </a:r>
            <a:r>
              <a:rPr lang="en-US" b="0" i="0" dirty="0">
                <a:solidFill>
                  <a:srgbClr val="424242"/>
                </a:solidFill>
                <a:effectLst/>
              </a:rPr>
              <a:t>is called the </a:t>
            </a:r>
            <a:r>
              <a:rPr lang="en-US" b="1" i="0" dirty="0">
                <a:solidFill>
                  <a:srgbClr val="424242"/>
                </a:solidFill>
                <a:effectLst/>
              </a:rPr>
              <a:t>Power of the Test</a:t>
            </a:r>
            <a:r>
              <a:rPr lang="en-US" b="0" i="0" dirty="0">
                <a:solidFill>
                  <a:srgbClr val="424242"/>
                </a:solidFill>
                <a:effectLst/>
              </a:rPr>
              <a:t>.</a:t>
            </a:r>
          </a:p>
          <a:p>
            <a:pPr algn="l">
              <a:buFont typeface="Arial" panose="020B0604020202020204" pitchFamily="34" charset="0"/>
              <a:buChar char="•"/>
            </a:pPr>
            <a:r>
              <a:rPr lang="en-US" dirty="0">
                <a:solidFill>
                  <a:srgbClr val="424242"/>
                </a:solidFill>
              </a:rPr>
              <a:t>Note: alpha and beta should be as small as possible since they are the probability of errors.</a:t>
            </a:r>
            <a:endParaRPr lang="en-US" b="0" i="0" dirty="0">
              <a:solidFill>
                <a:srgbClr val="424242"/>
              </a:solidFill>
              <a:effectLst/>
            </a:endParaRP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AFC490D1-CB90-EC01-11AD-34CDD25C8913}"/>
              </a:ext>
            </a:extLst>
          </p:cNvPr>
          <p:cNvSpPr>
            <a:spLocks noGrp="1"/>
          </p:cNvSpPr>
          <p:nvPr>
            <p:ph type="sldNum" sz="quarter" idx="12"/>
          </p:nvPr>
        </p:nvSpPr>
        <p:spPr/>
        <p:txBody>
          <a:bodyPr/>
          <a:lstStyle/>
          <a:p>
            <a:fld id="{3A98EE3D-8CD1-4C3F-BD1C-C98C9596463C}" type="slidenum">
              <a:rPr lang="en-US" smtClean="0"/>
              <a:t>17</a:t>
            </a:fld>
            <a:endParaRPr lang="en-US" dirty="0"/>
          </a:p>
        </p:txBody>
      </p:sp>
    </p:spTree>
    <p:extLst>
      <p:ext uri="{BB962C8B-B14F-4D97-AF65-F5344CB8AC3E}">
        <p14:creationId xmlns:p14="http://schemas.microsoft.com/office/powerpoint/2010/main" val="1962371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BB4BCE40-90BE-85F8-8DAC-0CA196917258}"/>
                  </a:ext>
                </a:extLst>
              </p:cNvPr>
              <p:cNvSpPr>
                <a:spLocks noGrp="1"/>
              </p:cNvSpPr>
              <p:nvPr>
                <p:ph type="title"/>
              </p:nvPr>
            </p:nvSpPr>
            <p:spPr/>
            <p:txBody>
              <a:bodyPr/>
              <a:lstStyle/>
              <a:p>
                <a14:m>
                  <m:oMath xmlns:m="http://schemas.openxmlformats.org/officeDocument/2006/math">
                    <m:r>
                      <a:rPr lang="en-US" b="0" i="1" dirty="0" smtClean="0">
                        <a:latin typeface="Cambria Math" panose="02040503050406030204" pitchFamily="18" charset="0"/>
                      </a:rPr>
                      <m:t>𝛼</m:t>
                    </m:r>
                  </m:oMath>
                </a14:m>
                <a:r>
                  <a:rPr lang="en-US" dirty="0"/>
                  <a:t> and </a:t>
                </a:r>
                <a14:m>
                  <m:oMath xmlns:m="http://schemas.openxmlformats.org/officeDocument/2006/math">
                    <m:r>
                      <a:rPr lang="en-US" b="0" i="1" smtClean="0">
                        <a:latin typeface="Cambria Math" panose="02040503050406030204" pitchFamily="18" charset="0"/>
                      </a:rPr>
                      <m:t>𝛽</m:t>
                    </m:r>
                  </m:oMath>
                </a14:m>
                <a:r>
                  <a:rPr lang="en-US" dirty="0"/>
                  <a:t> continued</a:t>
                </a:r>
              </a:p>
            </p:txBody>
          </p:sp>
        </mc:Choice>
        <mc:Fallback xmlns="">
          <p:sp>
            <p:nvSpPr>
              <p:cNvPr id="2" name="Title 1">
                <a:extLst>
                  <a:ext uri="{FF2B5EF4-FFF2-40B4-BE49-F238E27FC236}">
                    <a16:creationId xmlns:a16="http://schemas.microsoft.com/office/drawing/2014/main" id="{BB4BCE40-90BE-85F8-8DAC-0CA196917258}"/>
                  </a:ext>
                </a:extLst>
              </p:cNvPr>
              <p:cNvSpPr>
                <a:spLocks noGrp="1" noRot="1" noChangeAspect="1" noMove="1" noResize="1" noEditPoints="1" noAdjustHandles="1" noChangeArrowheads="1" noChangeShapeType="1" noTextEdit="1"/>
              </p:cNvSpPr>
              <p:nvPr>
                <p:ph type="title"/>
              </p:nvPr>
            </p:nvSpPr>
            <p:spPr>
              <a:blipFill>
                <a:blip r:embed="rId2"/>
                <a:stretch>
                  <a:fillRect l="-504" b="-21739"/>
                </a:stretch>
              </a:blipFill>
            </p:spPr>
            <p:txBody>
              <a:bodyPr/>
              <a:lstStyle/>
              <a:p>
                <a:r>
                  <a:rPr lang="en-US">
                    <a:noFill/>
                  </a:rPr>
                  <a:t> </a:t>
                </a:r>
              </a:p>
            </p:txBody>
          </p:sp>
        </mc:Fallback>
      </mc:AlternateContent>
      <p:sp>
        <p:nvSpPr>
          <p:cNvPr id="3" name="Content Placeholder 2">
            <a:extLst>
              <a:ext uri="{FF2B5EF4-FFF2-40B4-BE49-F238E27FC236}">
                <a16:creationId xmlns:a16="http://schemas.microsoft.com/office/drawing/2014/main" id="{31BE1CE5-E2AC-E519-865D-F9B3D83ED596}"/>
              </a:ext>
            </a:extLst>
          </p:cNvPr>
          <p:cNvSpPr>
            <a:spLocks noGrp="1"/>
          </p:cNvSpPr>
          <p:nvPr>
            <p:ph idx="1"/>
          </p:nvPr>
        </p:nvSpPr>
        <p:spPr/>
        <p:txBody>
          <a:bodyPr/>
          <a:lstStyle/>
          <a:p>
            <a:pPr>
              <a:buFont typeface="Arial" panose="020B0604020202020204" pitchFamily="34" charset="0"/>
              <a:buChar char="•"/>
            </a:pPr>
            <a:r>
              <a:rPr lang="en-US" dirty="0"/>
              <a:t>We can only set the alpha error, not the beta error.</a:t>
            </a:r>
          </a:p>
          <a:p>
            <a:pPr>
              <a:buFont typeface="Arial" panose="020B0604020202020204" pitchFamily="34" charset="0"/>
              <a:buChar char="•"/>
            </a:pPr>
            <a:r>
              <a:rPr lang="en-US" dirty="0"/>
              <a:t>We will not reject a null hypothesis unless there is a 90, 95, or even 99% chance that the null is false.</a:t>
            </a:r>
          </a:p>
          <a:p>
            <a:pPr>
              <a:buFont typeface="Arial" panose="020B0604020202020204" pitchFamily="34" charset="0"/>
              <a:buChar char="•"/>
            </a:pPr>
            <a:r>
              <a:rPr lang="en-US" dirty="0"/>
              <a:t>The same logic applies to test of hypotheses for all statistical parameters (mean, standard deviation, proportion, etc.).</a:t>
            </a:r>
          </a:p>
          <a:p>
            <a:endParaRPr lang="en-US" dirty="0"/>
          </a:p>
        </p:txBody>
      </p:sp>
      <p:sp>
        <p:nvSpPr>
          <p:cNvPr id="4" name="Slide Number Placeholder 3">
            <a:extLst>
              <a:ext uri="{FF2B5EF4-FFF2-40B4-BE49-F238E27FC236}">
                <a16:creationId xmlns:a16="http://schemas.microsoft.com/office/drawing/2014/main" id="{9FFF3FB3-61F9-1A90-3C83-218A2048C3CF}"/>
              </a:ext>
            </a:extLst>
          </p:cNvPr>
          <p:cNvSpPr>
            <a:spLocks noGrp="1"/>
          </p:cNvSpPr>
          <p:nvPr>
            <p:ph type="sldNum" sz="quarter" idx="12"/>
          </p:nvPr>
        </p:nvSpPr>
        <p:spPr/>
        <p:txBody>
          <a:bodyPr/>
          <a:lstStyle/>
          <a:p>
            <a:fld id="{3A98EE3D-8CD1-4C3F-BD1C-C98C9596463C}" type="slidenum">
              <a:rPr lang="en-US" smtClean="0"/>
              <a:t>18</a:t>
            </a:fld>
            <a:endParaRPr lang="en-US" dirty="0"/>
          </a:p>
        </p:txBody>
      </p:sp>
    </p:spTree>
    <p:extLst>
      <p:ext uri="{BB962C8B-B14F-4D97-AF65-F5344CB8AC3E}">
        <p14:creationId xmlns:p14="http://schemas.microsoft.com/office/powerpoint/2010/main" val="1458463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36D87-E7B4-EF30-52AD-C206E9207821}"/>
              </a:ext>
            </a:extLst>
          </p:cNvPr>
          <p:cNvSpPr>
            <a:spLocks noGrp="1"/>
          </p:cNvSpPr>
          <p:nvPr>
            <p:ph type="title"/>
          </p:nvPr>
        </p:nvSpPr>
        <p:spPr/>
        <p:txBody>
          <a:bodyPr/>
          <a:lstStyle/>
          <a:p>
            <a:r>
              <a:rPr lang="en-US" dirty="0"/>
              <a:t>Rock Climbing Example Cont.</a:t>
            </a:r>
          </a:p>
        </p:txBody>
      </p:sp>
      <p:sp>
        <p:nvSpPr>
          <p:cNvPr id="3" name="Content Placeholder 2">
            <a:extLst>
              <a:ext uri="{FF2B5EF4-FFF2-40B4-BE49-F238E27FC236}">
                <a16:creationId xmlns:a16="http://schemas.microsoft.com/office/drawing/2014/main" id="{15C86175-BA6D-8171-46CE-33517A8A4B5A}"/>
              </a:ext>
            </a:extLst>
          </p:cNvPr>
          <p:cNvSpPr>
            <a:spLocks noGrp="1"/>
          </p:cNvSpPr>
          <p:nvPr>
            <p:ph idx="1"/>
          </p:nvPr>
        </p:nvSpPr>
        <p:spPr/>
        <p:txBody>
          <a:bodyPr/>
          <a:lstStyle/>
          <a:p>
            <a:pPr marL="0" indent="0">
              <a:buNone/>
            </a:pPr>
            <a:r>
              <a:rPr lang="en-US" b="0" i="0" dirty="0">
                <a:solidFill>
                  <a:srgbClr val="424242"/>
                </a:solidFill>
                <a:effectLst/>
              </a:rPr>
              <a:t>Suppose the null hypothesis, </a:t>
            </a:r>
            <a:r>
              <a:rPr lang="en-US" b="0" i="1" dirty="0">
                <a:solidFill>
                  <a:srgbClr val="424242"/>
                </a:solidFill>
                <a:effectLst/>
              </a:rPr>
              <a:t>H</a:t>
            </a:r>
            <a:r>
              <a:rPr lang="en-US" b="0" i="1" baseline="-25000" dirty="0">
                <a:solidFill>
                  <a:srgbClr val="424242"/>
                </a:solidFill>
                <a:effectLst/>
              </a:rPr>
              <a:t>0</a:t>
            </a:r>
            <a:r>
              <a:rPr lang="en-US" b="0" i="0" dirty="0">
                <a:solidFill>
                  <a:srgbClr val="424242"/>
                </a:solidFill>
                <a:effectLst/>
              </a:rPr>
              <a:t>, is: Navah's rock-climbing equipment is safe.</a:t>
            </a:r>
          </a:p>
          <a:p>
            <a:pPr algn="l">
              <a:buNone/>
            </a:pPr>
            <a:r>
              <a:rPr lang="el-GR" b="1" i="1" dirty="0">
                <a:solidFill>
                  <a:srgbClr val="424242"/>
                </a:solidFill>
                <a:effectLst/>
              </a:rPr>
              <a:t>α</a:t>
            </a:r>
            <a:r>
              <a:rPr lang="el-GR" b="1" i="0" dirty="0">
                <a:solidFill>
                  <a:srgbClr val="424242"/>
                </a:solidFill>
                <a:effectLst/>
              </a:rPr>
              <a:t> = </a:t>
            </a:r>
            <a:r>
              <a:rPr lang="en-US" b="1" i="0" dirty="0">
                <a:solidFill>
                  <a:srgbClr val="424242"/>
                </a:solidFill>
                <a:effectLst/>
              </a:rPr>
              <a:t>probability</a:t>
            </a:r>
            <a:r>
              <a:rPr lang="en-US" b="0" i="0" dirty="0">
                <a:solidFill>
                  <a:srgbClr val="424242"/>
                </a:solidFill>
                <a:effectLst/>
              </a:rPr>
              <a:t> that Navah thinks his rock-climbing equipment may not be safe when, in fact, it really is safe. </a:t>
            </a:r>
          </a:p>
          <a:p>
            <a:pPr algn="l">
              <a:buNone/>
            </a:pPr>
            <a:r>
              <a:rPr lang="el-GR" b="1" i="1" dirty="0">
                <a:solidFill>
                  <a:srgbClr val="424242"/>
                </a:solidFill>
                <a:effectLst/>
              </a:rPr>
              <a:t>β</a:t>
            </a:r>
            <a:r>
              <a:rPr lang="el-GR" b="1" i="0" dirty="0">
                <a:solidFill>
                  <a:srgbClr val="424242"/>
                </a:solidFill>
                <a:effectLst/>
              </a:rPr>
              <a:t> = </a:t>
            </a:r>
            <a:r>
              <a:rPr lang="en-US" b="1" i="0" dirty="0">
                <a:solidFill>
                  <a:srgbClr val="424242"/>
                </a:solidFill>
                <a:effectLst/>
              </a:rPr>
              <a:t>probability</a:t>
            </a:r>
            <a:r>
              <a:rPr lang="en-US" b="0" i="0" dirty="0">
                <a:solidFill>
                  <a:srgbClr val="424242"/>
                </a:solidFill>
                <a:effectLst/>
              </a:rPr>
              <a:t> that Navah thinks his rock-climbing equipment may be safe when, in fact, it is not safe.</a:t>
            </a:r>
          </a:p>
          <a:p>
            <a:pPr>
              <a:buNone/>
            </a:pPr>
            <a:br>
              <a:rPr lang="en-US" dirty="0"/>
            </a:br>
            <a:endParaRPr lang="en-US" dirty="0"/>
          </a:p>
        </p:txBody>
      </p:sp>
      <p:sp>
        <p:nvSpPr>
          <p:cNvPr id="4" name="Slide Number Placeholder 3">
            <a:extLst>
              <a:ext uri="{FF2B5EF4-FFF2-40B4-BE49-F238E27FC236}">
                <a16:creationId xmlns:a16="http://schemas.microsoft.com/office/drawing/2014/main" id="{754C2E08-642F-0490-3266-CB93E9A18D7C}"/>
              </a:ext>
            </a:extLst>
          </p:cNvPr>
          <p:cNvSpPr>
            <a:spLocks noGrp="1"/>
          </p:cNvSpPr>
          <p:nvPr>
            <p:ph type="sldNum" sz="quarter" idx="12"/>
          </p:nvPr>
        </p:nvSpPr>
        <p:spPr/>
        <p:txBody>
          <a:bodyPr/>
          <a:lstStyle/>
          <a:p>
            <a:fld id="{3A98EE3D-8CD1-4C3F-BD1C-C98C9596463C}" type="slidenum">
              <a:rPr lang="en-US" smtClean="0"/>
              <a:t>19</a:t>
            </a:fld>
            <a:endParaRPr lang="en-US" dirty="0"/>
          </a:p>
        </p:txBody>
      </p:sp>
    </p:spTree>
    <p:extLst>
      <p:ext uri="{BB962C8B-B14F-4D97-AF65-F5344CB8AC3E}">
        <p14:creationId xmlns:p14="http://schemas.microsoft.com/office/powerpoint/2010/main" val="2269402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DC39D-A80D-ECC5-0BE8-E46F3B74276B}"/>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754DB0D4-017A-8BA1-E810-41E2FF308FCE}"/>
              </a:ext>
            </a:extLst>
          </p:cNvPr>
          <p:cNvSpPr>
            <a:spLocks noGrp="1"/>
          </p:cNvSpPr>
          <p:nvPr>
            <p:ph idx="1"/>
          </p:nvPr>
        </p:nvSpPr>
        <p:spPr/>
        <p:txBody>
          <a:bodyPr/>
          <a:lstStyle/>
          <a:p>
            <a:pPr algn="l"/>
            <a:r>
              <a:rPr lang="en-US" b="0" i="0" dirty="0">
                <a:solidFill>
                  <a:srgbClr val="424242"/>
                </a:solidFill>
                <a:effectLst/>
              </a:rPr>
              <a:t>By the end of this chapter, the student should be able to:</a:t>
            </a:r>
          </a:p>
          <a:p>
            <a:pPr algn="l">
              <a:buFont typeface="Arial" panose="020B0604020202020204" pitchFamily="34" charset="0"/>
              <a:buChar char="•"/>
            </a:pPr>
            <a:r>
              <a:rPr lang="en-US" b="0" i="0" dirty="0">
                <a:solidFill>
                  <a:srgbClr val="424242"/>
                </a:solidFill>
                <a:effectLst/>
              </a:rPr>
              <a:t>State the null and alternative hypothesis for a statement</a:t>
            </a:r>
          </a:p>
          <a:p>
            <a:pPr algn="l">
              <a:buFont typeface="Arial" panose="020B0604020202020204" pitchFamily="34" charset="0"/>
              <a:buChar char="•"/>
            </a:pPr>
            <a:r>
              <a:rPr lang="en-US" b="0" i="0" dirty="0">
                <a:solidFill>
                  <a:srgbClr val="424242"/>
                </a:solidFill>
                <a:effectLst/>
              </a:rPr>
              <a:t>Identify type 1 and type 2 errors</a:t>
            </a:r>
          </a:p>
          <a:p>
            <a:pPr algn="l">
              <a:buFont typeface="Arial" panose="020B0604020202020204" pitchFamily="34" charset="0"/>
              <a:buChar char="•"/>
            </a:pPr>
            <a:r>
              <a:rPr lang="en-US" b="0" i="0" dirty="0">
                <a:solidFill>
                  <a:srgbClr val="424242"/>
                </a:solidFill>
                <a:effectLst/>
              </a:rPr>
              <a:t>Choose the appropriate probability distribution needed for a hypothesis test</a:t>
            </a:r>
          </a:p>
          <a:p>
            <a:pPr algn="l">
              <a:buFont typeface="Arial" panose="020B0604020202020204" pitchFamily="34" charset="0"/>
              <a:buChar char="•"/>
            </a:pPr>
            <a:r>
              <a:rPr lang="en-US" dirty="0">
                <a:solidFill>
                  <a:srgbClr val="424242"/>
                </a:solidFill>
              </a:rPr>
              <a:t>Complete a hypothesis test, using critical value or p-value approach </a:t>
            </a:r>
            <a:endParaRPr lang="en-US" b="0" i="0" dirty="0">
              <a:solidFill>
                <a:srgbClr val="424242"/>
              </a:solidFill>
              <a:effectLst/>
            </a:endParaRPr>
          </a:p>
        </p:txBody>
      </p:sp>
      <p:sp>
        <p:nvSpPr>
          <p:cNvPr id="4" name="Slide Number Placeholder 3">
            <a:extLst>
              <a:ext uri="{FF2B5EF4-FFF2-40B4-BE49-F238E27FC236}">
                <a16:creationId xmlns:a16="http://schemas.microsoft.com/office/drawing/2014/main" id="{C3E082C9-8BE6-19B0-0115-6F71704FD6B0}"/>
              </a:ext>
            </a:extLst>
          </p:cNvPr>
          <p:cNvSpPr>
            <a:spLocks noGrp="1"/>
          </p:cNvSpPr>
          <p:nvPr>
            <p:ph type="sldNum" sz="quarter" idx="12"/>
          </p:nvPr>
        </p:nvSpPr>
        <p:spPr/>
        <p:txBody>
          <a:bodyPr/>
          <a:lstStyle/>
          <a:p>
            <a:fld id="{3A98EE3D-8CD1-4C3F-BD1C-C98C9596463C}" type="slidenum">
              <a:rPr lang="en-US" smtClean="0"/>
              <a:t>2</a:t>
            </a:fld>
            <a:endParaRPr lang="en-US" dirty="0"/>
          </a:p>
        </p:txBody>
      </p:sp>
    </p:spTree>
    <p:extLst>
      <p:ext uri="{BB962C8B-B14F-4D97-AF65-F5344CB8AC3E}">
        <p14:creationId xmlns:p14="http://schemas.microsoft.com/office/powerpoint/2010/main" val="2438319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264F7-1E20-3126-ABBC-7FFC8F5FD53D}"/>
              </a:ext>
            </a:extLst>
          </p:cNvPr>
          <p:cNvSpPr>
            <a:spLocks noGrp="1"/>
          </p:cNvSpPr>
          <p:nvPr>
            <p:ph type="title"/>
          </p:nvPr>
        </p:nvSpPr>
        <p:spPr/>
        <p:txBody>
          <a:bodyPr/>
          <a:lstStyle/>
          <a:p>
            <a:r>
              <a:rPr lang="en-US" dirty="0"/>
              <a:t>Example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C1FE0C9-40F9-5C9D-3793-EF15F1FEFF64}"/>
                  </a:ext>
                </a:extLst>
              </p:cNvPr>
              <p:cNvSpPr>
                <a:spLocks noGrp="1"/>
              </p:cNvSpPr>
              <p:nvPr>
                <p:ph idx="1"/>
              </p:nvPr>
            </p:nvSpPr>
            <p:spPr/>
            <p:txBody>
              <a:bodyPr/>
              <a:lstStyle/>
              <a:p>
                <a:r>
                  <a:rPr lang="en-US" b="0" i="0" dirty="0">
                    <a:solidFill>
                      <a:srgbClr val="424242"/>
                    </a:solidFill>
                    <a:effectLst/>
                  </a:rPr>
                  <a:t>Suppose the null hypothesis, </a:t>
                </a:r>
                <a:r>
                  <a:rPr lang="en-US" b="0" i="1" dirty="0">
                    <a:solidFill>
                      <a:srgbClr val="424242"/>
                    </a:solidFill>
                    <a:effectLst/>
                  </a:rPr>
                  <a:t>H</a:t>
                </a:r>
                <a:r>
                  <a:rPr lang="en-US" b="0" i="1" baseline="-25000" dirty="0">
                    <a:solidFill>
                      <a:srgbClr val="424242"/>
                    </a:solidFill>
                    <a:effectLst/>
                  </a:rPr>
                  <a:t>0</a:t>
                </a:r>
                <a:r>
                  <a:rPr lang="en-US" b="0" i="0" dirty="0">
                    <a:solidFill>
                      <a:srgbClr val="424242"/>
                    </a:solidFill>
                    <a:effectLst/>
                  </a:rPr>
                  <a:t>, is: </a:t>
                </a:r>
                <a:r>
                  <a:rPr lang="en-US" dirty="0">
                    <a:solidFill>
                      <a:srgbClr val="424242"/>
                    </a:solidFill>
                  </a:rPr>
                  <a:t>t</a:t>
                </a:r>
                <a:r>
                  <a:rPr lang="en-US" b="0" i="0" dirty="0">
                    <a:solidFill>
                      <a:srgbClr val="424242"/>
                    </a:solidFill>
                    <a:effectLst/>
                  </a:rPr>
                  <a:t>he victim of an automobile accident is alive when they arrive at the emergency room of a hospital.</a:t>
                </a:r>
              </a:p>
              <a:p>
                <a:r>
                  <a:rPr lang="en-US" b="0" i="0" dirty="0">
                    <a:solidFill>
                      <a:srgbClr val="424242"/>
                    </a:solidFill>
                    <a:effectLst/>
                  </a:rPr>
                  <a:t>State the Type I and Type II errors.</a:t>
                </a:r>
              </a:p>
              <a:p>
                <a:r>
                  <a:rPr lang="en-US" dirty="0">
                    <a:solidFill>
                      <a:srgbClr val="424242"/>
                    </a:solidFill>
                  </a:rPr>
                  <a:t>Also state </a:t>
                </a:r>
                <a14:m>
                  <m:oMath xmlns:m="http://schemas.openxmlformats.org/officeDocument/2006/math">
                    <m:r>
                      <a:rPr lang="en-US" b="0" i="1" smtClean="0">
                        <a:solidFill>
                          <a:srgbClr val="424242"/>
                        </a:solidFill>
                        <a:latin typeface="Cambria Math" panose="02040503050406030204" pitchFamily="18" charset="0"/>
                      </a:rPr>
                      <m:t>𝛼</m:t>
                    </m:r>
                  </m:oMath>
                </a14:m>
                <a:r>
                  <a:rPr lang="en-US" dirty="0"/>
                  <a:t> and </a:t>
                </a:r>
                <a14:m>
                  <m:oMath xmlns:m="http://schemas.openxmlformats.org/officeDocument/2006/math">
                    <m:r>
                      <a:rPr lang="en-US" b="0" i="1" smtClean="0">
                        <a:latin typeface="Cambria Math" panose="02040503050406030204" pitchFamily="18" charset="0"/>
                      </a:rPr>
                      <m:t>𝛽</m:t>
                    </m:r>
                  </m:oMath>
                </a14:m>
                <a:r>
                  <a:rPr lang="en-US" dirty="0"/>
                  <a:t>.</a:t>
                </a:r>
              </a:p>
              <a:p>
                <a:r>
                  <a:rPr lang="en-US" dirty="0"/>
                  <a:t>Which error has a greater consequence?</a:t>
                </a:r>
              </a:p>
            </p:txBody>
          </p:sp>
        </mc:Choice>
        <mc:Fallback xmlns="">
          <p:sp>
            <p:nvSpPr>
              <p:cNvPr id="3" name="Content Placeholder 2">
                <a:extLst>
                  <a:ext uri="{FF2B5EF4-FFF2-40B4-BE49-F238E27FC236}">
                    <a16:creationId xmlns:a16="http://schemas.microsoft.com/office/drawing/2014/main" id="{9C1FE0C9-40F9-5C9D-3793-EF15F1FEFF64}"/>
                  </a:ext>
                </a:extLst>
              </p:cNvPr>
              <p:cNvSpPr>
                <a:spLocks noGrp="1" noRot="1" noChangeAspect="1" noMove="1" noResize="1" noEditPoints="1" noAdjustHandles="1" noChangeArrowheads="1" noChangeShapeType="1" noTextEdit="1"/>
              </p:cNvSpPr>
              <p:nvPr>
                <p:ph idx="1"/>
              </p:nvPr>
            </p:nvSpPr>
            <p:spPr>
              <a:blipFill>
                <a:blip r:embed="rId2"/>
                <a:stretch>
                  <a:fillRect l="-545" t="-810" r="-667"/>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F385FD19-DDC6-68A7-D37C-DE46A50CC9D9}"/>
              </a:ext>
            </a:extLst>
          </p:cNvPr>
          <p:cNvSpPr>
            <a:spLocks noGrp="1"/>
          </p:cNvSpPr>
          <p:nvPr>
            <p:ph type="sldNum" sz="quarter" idx="12"/>
          </p:nvPr>
        </p:nvSpPr>
        <p:spPr/>
        <p:txBody>
          <a:bodyPr/>
          <a:lstStyle/>
          <a:p>
            <a:fld id="{3A98EE3D-8CD1-4C3F-BD1C-C98C9596463C}" type="slidenum">
              <a:rPr lang="en-US" smtClean="0"/>
              <a:t>20</a:t>
            </a:fld>
            <a:endParaRPr lang="en-US" dirty="0"/>
          </a:p>
        </p:txBody>
      </p:sp>
    </p:spTree>
    <p:extLst>
      <p:ext uri="{BB962C8B-B14F-4D97-AF65-F5344CB8AC3E}">
        <p14:creationId xmlns:p14="http://schemas.microsoft.com/office/powerpoint/2010/main" val="23536490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B717F-BB1A-9412-8CC3-9F44DE6776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BFB2B6-36B9-8E8E-E81D-EA25BC69CC29}"/>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A58BF92C-02FC-76CC-0765-50058A00A1C6}"/>
              </a:ext>
            </a:extLst>
          </p:cNvPr>
          <p:cNvSpPr>
            <a:spLocks noGrp="1"/>
          </p:cNvSpPr>
          <p:nvPr>
            <p:ph idx="1"/>
          </p:nvPr>
        </p:nvSpPr>
        <p:spPr/>
        <p:txBody>
          <a:bodyPr>
            <a:normAutofit lnSpcReduction="10000"/>
          </a:bodyPr>
          <a:lstStyle/>
          <a:p>
            <a:r>
              <a:rPr lang="en-US" dirty="0"/>
              <a:t>Suppose the null hypothesis, </a:t>
            </a:r>
            <a:r>
              <a:rPr lang="en-US" i="1" dirty="0"/>
              <a:t>H</a:t>
            </a:r>
            <a:r>
              <a:rPr lang="en-US" i="1" baseline="-25000" dirty="0"/>
              <a:t>0</a:t>
            </a:r>
            <a:r>
              <a:rPr lang="en-US" dirty="0"/>
              <a:t>, is: The victim of an automobile accident is alive when they arrive at the emergency room of a hospital.</a:t>
            </a:r>
          </a:p>
          <a:p>
            <a:r>
              <a:rPr lang="en-US" b="1" dirty="0"/>
              <a:t>Type I error</a:t>
            </a:r>
            <a:r>
              <a:rPr lang="en-US" dirty="0"/>
              <a:t>: The emergency crew thinks that the victim is dead when, in fact, the victim is alive. </a:t>
            </a:r>
            <a:r>
              <a:rPr lang="en-US" b="1" dirty="0"/>
              <a:t>Type II error</a:t>
            </a:r>
            <a:r>
              <a:rPr lang="en-US" dirty="0"/>
              <a:t>: The emergency crew does not know if the victim is alive when, in fact, the victim is dead.</a:t>
            </a:r>
          </a:p>
          <a:p>
            <a:r>
              <a:rPr lang="en-US" b="1" i="1" dirty="0"/>
              <a:t>α</a:t>
            </a:r>
            <a:r>
              <a:rPr lang="en-US" b="1" dirty="0"/>
              <a:t> = probability</a:t>
            </a:r>
            <a:r>
              <a:rPr lang="en-US" dirty="0"/>
              <a:t> that the emergency crew thinks the victim is dead when, in fact, the victim is really alive = </a:t>
            </a:r>
            <a:r>
              <a:rPr lang="en-US" i="1" dirty="0"/>
              <a:t>P</a:t>
            </a:r>
            <a:r>
              <a:rPr lang="en-US" dirty="0"/>
              <a:t>(Type I error). </a:t>
            </a:r>
            <a:r>
              <a:rPr lang="en-US" b="1" i="1" dirty="0"/>
              <a:t>β</a:t>
            </a:r>
            <a:r>
              <a:rPr lang="en-US" b="1" dirty="0"/>
              <a:t> = probability</a:t>
            </a:r>
            <a:r>
              <a:rPr lang="en-US" dirty="0"/>
              <a:t> that the emergency crew does not know if the victim is alive when, in fact, the victim is dead = </a:t>
            </a:r>
            <a:r>
              <a:rPr lang="en-US" i="1" dirty="0"/>
              <a:t>P</a:t>
            </a:r>
            <a:r>
              <a:rPr lang="en-US" dirty="0"/>
              <a:t>(Type II error).</a:t>
            </a:r>
          </a:p>
          <a:p>
            <a:r>
              <a:rPr lang="en-US" dirty="0"/>
              <a:t>The error with the greater consequence is the Type I error. (If the emergency crew thinks the victim is dead, they will not treat them.)</a:t>
            </a:r>
          </a:p>
        </p:txBody>
      </p:sp>
      <p:sp>
        <p:nvSpPr>
          <p:cNvPr id="4" name="Slide Number Placeholder 3">
            <a:extLst>
              <a:ext uri="{FF2B5EF4-FFF2-40B4-BE49-F238E27FC236}">
                <a16:creationId xmlns:a16="http://schemas.microsoft.com/office/drawing/2014/main" id="{EFB6E3DF-CB9D-3566-8D7D-390354620FCF}"/>
              </a:ext>
            </a:extLst>
          </p:cNvPr>
          <p:cNvSpPr>
            <a:spLocks noGrp="1"/>
          </p:cNvSpPr>
          <p:nvPr>
            <p:ph type="sldNum" sz="quarter" idx="12"/>
          </p:nvPr>
        </p:nvSpPr>
        <p:spPr/>
        <p:txBody>
          <a:bodyPr/>
          <a:lstStyle/>
          <a:p>
            <a:fld id="{3A98EE3D-8CD1-4C3F-BD1C-C98C9596463C}" type="slidenum">
              <a:rPr lang="en-US" smtClean="0"/>
              <a:t>21</a:t>
            </a:fld>
            <a:endParaRPr lang="en-US" dirty="0"/>
          </a:p>
        </p:txBody>
      </p:sp>
    </p:spTree>
    <p:extLst>
      <p:ext uri="{BB962C8B-B14F-4D97-AF65-F5344CB8AC3E}">
        <p14:creationId xmlns:p14="http://schemas.microsoft.com/office/powerpoint/2010/main" val="15984093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6FBDE-E0D8-DDDD-DB85-9694351B556E}"/>
              </a:ext>
            </a:extLst>
          </p:cNvPr>
          <p:cNvSpPr>
            <a:spLocks noGrp="1"/>
          </p:cNvSpPr>
          <p:nvPr>
            <p:ph type="title"/>
          </p:nvPr>
        </p:nvSpPr>
        <p:spPr/>
        <p:txBody>
          <a:bodyPr/>
          <a:lstStyle/>
          <a:p>
            <a:r>
              <a:rPr lang="en-US" dirty="0"/>
              <a:t>Example </a:t>
            </a:r>
          </a:p>
        </p:txBody>
      </p:sp>
      <p:sp>
        <p:nvSpPr>
          <p:cNvPr id="3" name="TextBox 2">
            <a:extLst>
              <a:ext uri="{FF2B5EF4-FFF2-40B4-BE49-F238E27FC236}">
                <a16:creationId xmlns:a16="http://schemas.microsoft.com/office/drawing/2014/main" id="{77987C6B-1E1C-44C7-C9B1-238C57C7BCBF}"/>
              </a:ext>
            </a:extLst>
          </p:cNvPr>
          <p:cNvSpPr txBox="1"/>
          <p:nvPr/>
        </p:nvSpPr>
        <p:spPr>
          <a:xfrm>
            <a:off x="1097280" y="2088033"/>
            <a:ext cx="9794240" cy="1200329"/>
          </a:xfrm>
          <a:prstGeom prst="rect">
            <a:avLst/>
          </a:prstGeom>
          <a:noFill/>
        </p:spPr>
        <p:txBody>
          <a:bodyPr wrap="square" rtlCol="0">
            <a:spAutoFit/>
          </a:bodyPr>
          <a:lstStyle/>
          <a:p>
            <a:r>
              <a:rPr lang="en-US" dirty="0"/>
              <a:t>A company called Genetic Labs claims to be able to increase the likelihood that a pregnancy will result in a male being born. Statisticians want to test the claim. Suppose that the null hypothesis, </a:t>
            </a:r>
            <a:r>
              <a:rPr lang="en-US" i="1" dirty="0"/>
              <a:t>H</a:t>
            </a:r>
            <a:r>
              <a:rPr lang="en-US" i="1" baseline="-25000" dirty="0"/>
              <a:t>0</a:t>
            </a:r>
            <a:r>
              <a:rPr lang="en-US" dirty="0"/>
              <a:t>, is: Genetic Labs has no effect on sex outcome. Describe the Type I and Type II errors. Which has the greater consequence? </a:t>
            </a:r>
          </a:p>
        </p:txBody>
      </p:sp>
      <p:sp>
        <p:nvSpPr>
          <p:cNvPr id="4" name="Slide Number Placeholder 3">
            <a:extLst>
              <a:ext uri="{FF2B5EF4-FFF2-40B4-BE49-F238E27FC236}">
                <a16:creationId xmlns:a16="http://schemas.microsoft.com/office/drawing/2014/main" id="{DA6426D0-2C61-0E60-EC9D-FB9B7CC6313D}"/>
              </a:ext>
            </a:extLst>
          </p:cNvPr>
          <p:cNvSpPr>
            <a:spLocks noGrp="1"/>
          </p:cNvSpPr>
          <p:nvPr>
            <p:ph type="sldNum" sz="quarter" idx="12"/>
          </p:nvPr>
        </p:nvSpPr>
        <p:spPr/>
        <p:txBody>
          <a:bodyPr/>
          <a:lstStyle/>
          <a:p>
            <a:fld id="{3A98EE3D-8CD1-4C3F-BD1C-C98C9596463C}" type="slidenum">
              <a:rPr lang="en-US" smtClean="0"/>
              <a:t>22</a:t>
            </a:fld>
            <a:endParaRPr lang="en-US" dirty="0"/>
          </a:p>
        </p:txBody>
      </p:sp>
    </p:spTree>
    <p:extLst>
      <p:ext uri="{BB962C8B-B14F-4D97-AF65-F5344CB8AC3E}">
        <p14:creationId xmlns:p14="http://schemas.microsoft.com/office/powerpoint/2010/main" val="3114082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5EC99-AA10-4C40-BA18-C41AA73560E9}"/>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5CB2FE7B-5CE2-688F-AAB0-8878003850E8}"/>
              </a:ext>
            </a:extLst>
          </p:cNvPr>
          <p:cNvSpPr>
            <a:spLocks noGrp="1"/>
          </p:cNvSpPr>
          <p:nvPr>
            <p:ph idx="1"/>
          </p:nvPr>
        </p:nvSpPr>
        <p:spPr/>
        <p:txBody>
          <a:bodyPr/>
          <a:lstStyle/>
          <a:p>
            <a:pPr>
              <a:buFont typeface="Arial" panose="020B0604020202020204" pitchFamily="34" charset="0"/>
              <a:buChar char="•"/>
            </a:pPr>
            <a:r>
              <a:rPr lang="en-US" b="1" dirty="0"/>
              <a:t>Type I error</a:t>
            </a:r>
            <a:r>
              <a:rPr lang="en-US" dirty="0"/>
              <a:t>: This results when a true null hypothesis is rejected. In the context of this scenario, we would state that we believe that Genetic Labs influences the sex outcome, when in fact it has no effect. The probability of this error occurring is denoted by the Greek letter alpha, </a:t>
            </a:r>
            <a:r>
              <a:rPr lang="en-US" i="1" dirty="0"/>
              <a:t>α</a:t>
            </a:r>
            <a:r>
              <a:rPr lang="en-US" dirty="0"/>
              <a:t>.</a:t>
            </a:r>
          </a:p>
          <a:p>
            <a:pPr>
              <a:buFont typeface="Arial" panose="020B0604020202020204" pitchFamily="34" charset="0"/>
              <a:buChar char="•"/>
            </a:pPr>
            <a:r>
              <a:rPr lang="en-US" b="1" dirty="0"/>
              <a:t>Type II error</a:t>
            </a:r>
            <a:r>
              <a:rPr lang="en-US" dirty="0"/>
              <a:t>: This results when we fail to reject a false null hypothesis. In context, we would state that Genetic Labs does not influence the sex outcome of a pregnancy when, in fact, it does. The probability of this error occurring is denoted by the Greek letter beta, </a:t>
            </a:r>
            <a:r>
              <a:rPr lang="en-US" i="1" dirty="0"/>
              <a:t>β</a:t>
            </a:r>
            <a:r>
              <a:rPr lang="en-US" dirty="0"/>
              <a:t>.</a:t>
            </a:r>
          </a:p>
          <a:p>
            <a:pPr>
              <a:buFont typeface="Arial" panose="020B0604020202020204" pitchFamily="34" charset="0"/>
              <a:buChar char="•"/>
            </a:pPr>
            <a:r>
              <a:rPr lang="en-US" dirty="0"/>
              <a:t>The error of greater consequence would be the Type I error since people would use the Genetic Labs product in hopes of increasing the chances of having a male.</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0CBBCE10-489F-94D2-4372-F11399E1619B}"/>
              </a:ext>
            </a:extLst>
          </p:cNvPr>
          <p:cNvSpPr>
            <a:spLocks noGrp="1"/>
          </p:cNvSpPr>
          <p:nvPr>
            <p:ph type="sldNum" sz="quarter" idx="12"/>
          </p:nvPr>
        </p:nvSpPr>
        <p:spPr/>
        <p:txBody>
          <a:bodyPr/>
          <a:lstStyle/>
          <a:p>
            <a:fld id="{3A98EE3D-8CD1-4C3F-BD1C-C98C9596463C}" type="slidenum">
              <a:rPr lang="en-US" smtClean="0"/>
              <a:t>23</a:t>
            </a:fld>
            <a:endParaRPr lang="en-US" dirty="0"/>
          </a:p>
        </p:txBody>
      </p:sp>
    </p:spTree>
    <p:extLst>
      <p:ext uri="{BB962C8B-B14F-4D97-AF65-F5344CB8AC3E}">
        <p14:creationId xmlns:p14="http://schemas.microsoft.com/office/powerpoint/2010/main" val="335111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0D12D-BBAC-34BF-7EC0-9CAED4BED373}"/>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55B9D740-0B4B-A051-7288-C69C3DE87307}"/>
              </a:ext>
            </a:extLst>
          </p:cNvPr>
          <p:cNvSpPr>
            <a:spLocks noGrp="1"/>
          </p:cNvSpPr>
          <p:nvPr>
            <p:ph idx="1"/>
          </p:nvPr>
        </p:nvSpPr>
        <p:spPr/>
        <p:txBody>
          <a:bodyPr/>
          <a:lstStyle/>
          <a:p>
            <a:r>
              <a:rPr lang="en-US" dirty="0"/>
              <a:t>A sleeping bag is tested to withstand temperatures of –15 °F. You think the bag cannot stand temperatures that low. State the Type I and Type II errors in complete sentences.</a:t>
            </a:r>
          </a:p>
        </p:txBody>
      </p:sp>
      <p:sp>
        <p:nvSpPr>
          <p:cNvPr id="4" name="Slide Number Placeholder 3">
            <a:extLst>
              <a:ext uri="{FF2B5EF4-FFF2-40B4-BE49-F238E27FC236}">
                <a16:creationId xmlns:a16="http://schemas.microsoft.com/office/drawing/2014/main" id="{6423137A-839F-61FC-5429-BD2DD607A783}"/>
              </a:ext>
            </a:extLst>
          </p:cNvPr>
          <p:cNvSpPr>
            <a:spLocks noGrp="1"/>
          </p:cNvSpPr>
          <p:nvPr>
            <p:ph type="sldNum" sz="quarter" idx="12"/>
          </p:nvPr>
        </p:nvSpPr>
        <p:spPr/>
        <p:txBody>
          <a:bodyPr/>
          <a:lstStyle/>
          <a:p>
            <a:fld id="{3A98EE3D-8CD1-4C3F-BD1C-C98C9596463C}" type="slidenum">
              <a:rPr lang="en-US" smtClean="0"/>
              <a:t>24</a:t>
            </a:fld>
            <a:endParaRPr lang="en-US" dirty="0"/>
          </a:p>
        </p:txBody>
      </p:sp>
    </p:spTree>
    <p:extLst>
      <p:ext uri="{BB962C8B-B14F-4D97-AF65-F5344CB8AC3E}">
        <p14:creationId xmlns:p14="http://schemas.microsoft.com/office/powerpoint/2010/main" val="9165248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32AE4-4BC2-AB31-DC8E-CBADE663B6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61872D-BF6A-6DFE-B2D9-0E4450577407}"/>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C95136A1-29D3-266C-72AF-9C2D1FD3E836}"/>
              </a:ext>
            </a:extLst>
          </p:cNvPr>
          <p:cNvSpPr>
            <a:spLocks noGrp="1"/>
          </p:cNvSpPr>
          <p:nvPr>
            <p:ph idx="1"/>
          </p:nvPr>
        </p:nvSpPr>
        <p:spPr/>
        <p:txBody>
          <a:bodyPr/>
          <a:lstStyle/>
          <a:p>
            <a:r>
              <a:rPr lang="en-US" dirty="0"/>
              <a:t>A sleeping bag is tested to withstand temperatures of –15 °F. You think the bag cannot stand temperatures that low. State the Type I and Type II errors in complete sentences.</a:t>
            </a:r>
          </a:p>
          <a:p>
            <a:r>
              <a:rPr lang="en-US" dirty="0"/>
              <a:t>Type I: The bag can withstand -15 °F, but you conclude that it cannot stand temperatures that low. Type II: The bag cannot withstand -15 °F, but you conclude that it can.</a:t>
            </a:r>
          </a:p>
        </p:txBody>
      </p:sp>
      <p:sp>
        <p:nvSpPr>
          <p:cNvPr id="4" name="Slide Number Placeholder 3">
            <a:extLst>
              <a:ext uri="{FF2B5EF4-FFF2-40B4-BE49-F238E27FC236}">
                <a16:creationId xmlns:a16="http://schemas.microsoft.com/office/drawing/2014/main" id="{793C60E2-A50D-7E42-FE47-C5AC2AEE9F98}"/>
              </a:ext>
            </a:extLst>
          </p:cNvPr>
          <p:cNvSpPr>
            <a:spLocks noGrp="1"/>
          </p:cNvSpPr>
          <p:nvPr>
            <p:ph type="sldNum" sz="quarter" idx="12"/>
          </p:nvPr>
        </p:nvSpPr>
        <p:spPr/>
        <p:txBody>
          <a:bodyPr/>
          <a:lstStyle/>
          <a:p>
            <a:fld id="{3A98EE3D-8CD1-4C3F-BD1C-C98C9596463C}" type="slidenum">
              <a:rPr lang="en-US" smtClean="0"/>
              <a:t>25</a:t>
            </a:fld>
            <a:endParaRPr lang="en-US" dirty="0"/>
          </a:p>
        </p:txBody>
      </p:sp>
    </p:spTree>
    <p:extLst>
      <p:ext uri="{BB962C8B-B14F-4D97-AF65-F5344CB8AC3E}">
        <p14:creationId xmlns:p14="http://schemas.microsoft.com/office/powerpoint/2010/main" val="42423472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6AD09-DC61-E6CC-5B89-A617D5CC42D2}"/>
              </a:ext>
            </a:extLst>
          </p:cNvPr>
          <p:cNvSpPr>
            <a:spLocks noGrp="1"/>
          </p:cNvSpPr>
          <p:nvPr>
            <p:ph type="title"/>
          </p:nvPr>
        </p:nvSpPr>
        <p:spPr/>
        <p:txBody>
          <a:bodyPr/>
          <a:lstStyle/>
          <a:p>
            <a:r>
              <a:rPr lang="en-US" dirty="0"/>
              <a:t>Section 9.3	</a:t>
            </a:r>
          </a:p>
        </p:txBody>
      </p:sp>
      <p:sp>
        <p:nvSpPr>
          <p:cNvPr id="3" name="Text Placeholder 2">
            <a:extLst>
              <a:ext uri="{FF2B5EF4-FFF2-40B4-BE49-F238E27FC236}">
                <a16:creationId xmlns:a16="http://schemas.microsoft.com/office/drawing/2014/main" id="{60B9D941-F7C4-EA45-61DD-2E1E504E8772}"/>
              </a:ext>
            </a:extLst>
          </p:cNvPr>
          <p:cNvSpPr>
            <a:spLocks noGrp="1"/>
          </p:cNvSpPr>
          <p:nvPr>
            <p:ph type="body" idx="1"/>
          </p:nvPr>
        </p:nvSpPr>
        <p:spPr/>
        <p:txBody>
          <a:bodyPr/>
          <a:lstStyle/>
          <a:p>
            <a:r>
              <a:rPr lang="en-US" dirty="0"/>
              <a:t>Probability distribution needed for hypothesis testing</a:t>
            </a:r>
          </a:p>
        </p:txBody>
      </p:sp>
      <p:sp>
        <p:nvSpPr>
          <p:cNvPr id="4" name="Slide Number Placeholder 3">
            <a:extLst>
              <a:ext uri="{FF2B5EF4-FFF2-40B4-BE49-F238E27FC236}">
                <a16:creationId xmlns:a16="http://schemas.microsoft.com/office/drawing/2014/main" id="{52E9AC6E-38B5-B238-3612-3592292E911A}"/>
              </a:ext>
            </a:extLst>
          </p:cNvPr>
          <p:cNvSpPr>
            <a:spLocks noGrp="1"/>
          </p:cNvSpPr>
          <p:nvPr>
            <p:ph type="sldNum" sz="quarter" idx="12"/>
          </p:nvPr>
        </p:nvSpPr>
        <p:spPr/>
        <p:txBody>
          <a:bodyPr/>
          <a:lstStyle/>
          <a:p>
            <a:fld id="{3A98EE3D-8CD1-4C3F-BD1C-C98C9596463C}" type="slidenum">
              <a:rPr lang="en-US" smtClean="0"/>
              <a:t>26</a:t>
            </a:fld>
            <a:endParaRPr lang="en-US" dirty="0"/>
          </a:p>
        </p:txBody>
      </p:sp>
    </p:spTree>
    <p:extLst>
      <p:ext uri="{BB962C8B-B14F-4D97-AF65-F5344CB8AC3E}">
        <p14:creationId xmlns:p14="http://schemas.microsoft.com/office/powerpoint/2010/main" val="6272513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F2C4E-A7D2-5B03-343C-C7739089071E}"/>
              </a:ext>
            </a:extLst>
          </p:cNvPr>
          <p:cNvSpPr>
            <a:spLocks noGrp="1"/>
          </p:cNvSpPr>
          <p:nvPr>
            <p:ph type="title"/>
          </p:nvPr>
        </p:nvSpPr>
        <p:spPr/>
        <p:txBody>
          <a:bodyPr/>
          <a:lstStyle/>
          <a:p>
            <a:r>
              <a:rPr lang="en-US" dirty="0"/>
              <a:t>There are 2 Distributions You Can Use for Hypothesis Testing</a:t>
            </a:r>
          </a:p>
        </p:txBody>
      </p:sp>
      <p:sp>
        <p:nvSpPr>
          <p:cNvPr id="3" name="Content Placeholder 2">
            <a:extLst>
              <a:ext uri="{FF2B5EF4-FFF2-40B4-BE49-F238E27FC236}">
                <a16:creationId xmlns:a16="http://schemas.microsoft.com/office/drawing/2014/main" id="{E7423FB2-A926-5704-FCF4-5EB7B5A5D538}"/>
              </a:ext>
            </a:extLst>
          </p:cNvPr>
          <p:cNvSpPr>
            <a:spLocks noGrp="1"/>
          </p:cNvSpPr>
          <p:nvPr>
            <p:ph idx="1"/>
          </p:nvPr>
        </p:nvSpPr>
        <p:spPr/>
        <p:txBody>
          <a:bodyPr/>
          <a:lstStyle/>
          <a:p>
            <a:pPr marL="457200" indent="-457200">
              <a:buFont typeface="+mj-lt"/>
              <a:buAutoNum type="arabicPeriod"/>
            </a:pPr>
            <a:r>
              <a:rPr lang="en-US" dirty="0"/>
              <a:t>The Standard Normal Distribution</a:t>
            </a:r>
          </a:p>
          <a:p>
            <a:pPr marL="749808" lvl="1" indent="-457200">
              <a:buFont typeface="Arial" panose="020B0604020202020204" pitchFamily="34" charset="0"/>
              <a:buChar char="•"/>
            </a:pPr>
            <a:r>
              <a:rPr lang="en-US" dirty="0"/>
              <a:t>Technically you can use the Normal Distribution, but for consistency, it will be better to just always use the Standard Normal Distribution</a:t>
            </a:r>
          </a:p>
          <a:p>
            <a:pPr marL="457200" indent="-457200">
              <a:buFont typeface="+mj-lt"/>
              <a:buAutoNum type="arabicPeriod"/>
            </a:pPr>
            <a:r>
              <a:rPr lang="en-US" dirty="0"/>
              <a:t>Student’s t Distribution</a:t>
            </a:r>
          </a:p>
        </p:txBody>
      </p:sp>
      <p:sp>
        <p:nvSpPr>
          <p:cNvPr id="4" name="Slide Number Placeholder 3">
            <a:extLst>
              <a:ext uri="{FF2B5EF4-FFF2-40B4-BE49-F238E27FC236}">
                <a16:creationId xmlns:a16="http://schemas.microsoft.com/office/drawing/2014/main" id="{F6258BA3-31B7-0649-0BC5-5177C24BFD0C}"/>
              </a:ext>
            </a:extLst>
          </p:cNvPr>
          <p:cNvSpPr>
            <a:spLocks noGrp="1"/>
          </p:cNvSpPr>
          <p:nvPr>
            <p:ph type="sldNum" sz="quarter" idx="12"/>
          </p:nvPr>
        </p:nvSpPr>
        <p:spPr/>
        <p:txBody>
          <a:bodyPr/>
          <a:lstStyle/>
          <a:p>
            <a:fld id="{3A98EE3D-8CD1-4C3F-BD1C-C98C9596463C}" type="slidenum">
              <a:rPr lang="en-US" smtClean="0"/>
              <a:t>27</a:t>
            </a:fld>
            <a:endParaRPr lang="en-US" dirty="0"/>
          </a:p>
        </p:txBody>
      </p:sp>
    </p:spTree>
    <p:extLst>
      <p:ext uri="{BB962C8B-B14F-4D97-AF65-F5344CB8AC3E}">
        <p14:creationId xmlns:p14="http://schemas.microsoft.com/office/powerpoint/2010/main" val="22834488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4429A-085B-9CB3-43D8-6AC9FAEE02C2}"/>
              </a:ext>
            </a:extLst>
          </p:cNvPr>
          <p:cNvSpPr>
            <a:spLocks noGrp="1"/>
          </p:cNvSpPr>
          <p:nvPr>
            <p:ph type="title"/>
          </p:nvPr>
        </p:nvSpPr>
        <p:spPr/>
        <p:txBody>
          <a:bodyPr/>
          <a:lstStyle/>
          <a:p>
            <a:r>
              <a:rPr lang="en-US" dirty="0"/>
              <a:t>Appropriate Probability Distributions</a:t>
            </a:r>
          </a:p>
        </p:txBody>
      </p:sp>
      <p:sp>
        <p:nvSpPr>
          <p:cNvPr id="3" name="Content Placeholder 2">
            <a:extLst>
              <a:ext uri="{FF2B5EF4-FFF2-40B4-BE49-F238E27FC236}">
                <a16:creationId xmlns:a16="http://schemas.microsoft.com/office/drawing/2014/main" id="{4D221AD6-326F-DDED-FCD0-CE619A40A78F}"/>
              </a:ext>
            </a:extLst>
          </p:cNvPr>
          <p:cNvSpPr>
            <a:spLocks noGrp="1"/>
          </p:cNvSpPr>
          <p:nvPr>
            <p:ph idx="1"/>
          </p:nvPr>
        </p:nvSpPr>
        <p:spPr/>
        <p:txBody>
          <a:bodyPr>
            <a:normAutofit/>
          </a:bodyPr>
          <a:lstStyle/>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21F55291-7171-DEFB-ECAC-7128DF3F369D}"/>
              </a:ext>
            </a:extLst>
          </p:cNvPr>
          <p:cNvPicPr>
            <a:picLocks noChangeAspect="1"/>
          </p:cNvPicPr>
          <p:nvPr/>
        </p:nvPicPr>
        <p:blipFill>
          <a:blip r:embed="rId2"/>
          <a:stretch>
            <a:fillRect/>
          </a:stretch>
        </p:blipFill>
        <p:spPr>
          <a:xfrm>
            <a:off x="1978660" y="2125179"/>
            <a:ext cx="7772400" cy="3743913"/>
          </a:xfrm>
          <a:prstGeom prst="rect">
            <a:avLst/>
          </a:prstGeom>
        </p:spPr>
      </p:pic>
      <p:sp>
        <p:nvSpPr>
          <p:cNvPr id="4" name="Slide Number Placeholder 3">
            <a:extLst>
              <a:ext uri="{FF2B5EF4-FFF2-40B4-BE49-F238E27FC236}">
                <a16:creationId xmlns:a16="http://schemas.microsoft.com/office/drawing/2014/main" id="{20FF66EB-F613-575E-939F-26515F565CC5}"/>
              </a:ext>
            </a:extLst>
          </p:cNvPr>
          <p:cNvSpPr>
            <a:spLocks noGrp="1"/>
          </p:cNvSpPr>
          <p:nvPr>
            <p:ph type="sldNum" sz="quarter" idx="12"/>
          </p:nvPr>
        </p:nvSpPr>
        <p:spPr/>
        <p:txBody>
          <a:bodyPr/>
          <a:lstStyle/>
          <a:p>
            <a:fld id="{3A98EE3D-8CD1-4C3F-BD1C-C98C9596463C}" type="slidenum">
              <a:rPr lang="en-US" smtClean="0"/>
              <a:t>28</a:t>
            </a:fld>
            <a:endParaRPr lang="en-US" dirty="0"/>
          </a:p>
        </p:txBody>
      </p:sp>
    </p:spTree>
    <p:extLst>
      <p:ext uri="{BB962C8B-B14F-4D97-AF65-F5344CB8AC3E}">
        <p14:creationId xmlns:p14="http://schemas.microsoft.com/office/powerpoint/2010/main" val="30177921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BC26E-AACF-9AE8-570A-75E146DE41AB}"/>
              </a:ext>
            </a:extLst>
          </p:cNvPr>
          <p:cNvSpPr>
            <a:spLocks noGrp="1"/>
          </p:cNvSpPr>
          <p:nvPr>
            <p:ph type="title"/>
          </p:nvPr>
        </p:nvSpPr>
        <p:spPr/>
        <p:txBody>
          <a:bodyPr/>
          <a:lstStyle/>
          <a:p>
            <a:r>
              <a:rPr lang="en-US" dirty="0"/>
              <a:t>Assumptions</a:t>
            </a:r>
          </a:p>
        </p:txBody>
      </p:sp>
      <mc:AlternateContent xmlns:mc="http://schemas.openxmlformats.org/markup-compatibility/2006" xmlns:a14="http://schemas.microsoft.com/office/drawing/2010/main">
        <mc:Choice Requires="a14">
          <p:graphicFrame>
            <p:nvGraphicFramePr>
              <p:cNvPr id="4" name="Content Placeholder 3">
                <a:extLst>
                  <a:ext uri="{FF2B5EF4-FFF2-40B4-BE49-F238E27FC236}">
                    <a16:creationId xmlns:a16="http://schemas.microsoft.com/office/drawing/2014/main" id="{750F6D11-1C8E-8851-C9BE-48A4A824C389}"/>
                  </a:ext>
                </a:extLst>
              </p:cNvPr>
              <p:cNvGraphicFramePr>
                <a:graphicFrameLocks noGrp="1"/>
              </p:cNvGraphicFramePr>
              <p:nvPr>
                <p:ph idx="1"/>
                <p:extLst>
                  <p:ext uri="{D42A27DB-BD31-4B8C-83A1-F6EECF244321}">
                    <p14:modId xmlns:p14="http://schemas.microsoft.com/office/powerpoint/2010/main" val="2767345373"/>
                  </p:ext>
                </p:extLst>
              </p:nvPr>
            </p:nvGraphicFramePr>
            <p:xfrm>
              <a:off x="1096963" y="2108200"/>
              <a:ext cx="10058400" cy="3937000"/>
            </p:xfrm>
            <a:graphic>
              <a:graphicData uri="http://schemas.openxmlformats.org/drawingml/2006/table">
                <a:tbl>
                  <a:tblPr firstRow="1" bandRow="1">
                    <a:tableStyleId>{073A0DAA-6AF3-43AB-8588-CEC1D06C72B9}</a:tableStyleId>
                  </a:tblPr>
                  <a:tblGrid>
                    <a:gridCol w="5029200">
                      <a:extLst>
                        <a:ext uri="{9D8B030D-6E8A-4147-A177-3AD203B41FA5}">
                          <a16:colId xmlns:a16="http://schemas.microsoft.com/office/drawing/2014/main" val="3313245433"/>
                        </a:ext>
                      </a:extLst>
                    </a:gridCol>
                    <a:gridCol w="5029200">
                      <a:extLst>
                        <a:ext uri="{9D8B030D-6E8A-4147-A177-3AD203B41FA5}">
                          <a16:colId xmlns:a16="http://schemas.microsoft.com/office/drawing/2014/main" val="2223474533"/>
                        </a:ext>
                      </a:extLst>
                    </a:gridCol>
                  </a:tblGrid>
                  <a:tr h="370840">
                    <a:tc>
                      <a:txBody>
                        <a:bodyPr/>
                        <a:lstStyle/>
                        <a:p>
                          <a:r>
                            <a:rPr lang="en-US" dirty="0"/>
                            <a:t>Type of hypothesis test</a:t>
                          </a:r>
                        </a:p>
                      </a:txBody>
                      <a:tcPr/>
                    </a:tc>
                    <a:tc>
                      <a:txBody>
                        <a:bodyPr/>
                        <a:lstStyle/>
                        <a:p>
                          <a:r>
                            <a:rPr lang="en-US" dirty="0"/>
                            <a:t>Assumptions</a:t>
                          </a:r>
                        </a:p>
                      </a:txBody>
                      <a:tcPr/>
                    </a:tc>
                    <a:extLst>
                      <a:ext uri="{0D108BD9-81ED-4DB2-BD59-A6C34878D82A}">
                        <a16:rowId xmlns:a16="http://schemas.microsoft.com/office/drawing/2014/main" val="1206530803"/>
                      </a:ext>
                    </a:extLst>
                  </a:tr>
                  <a:tr h="370840">
                    <a:tc>
                      <a:txBody>
                        <a:bodyPr/>
                        <a:lstStyle/>
                        <a:p>
                          <a:r>
                            <a:rPr lang="en-US" dirty="0"/>
                            <a:t>Mean, population standard deviation known</a:t>
                          </a:r>
                        </a:p>
                      </a:txBody>
                      <a:tcPr/>
                    </a:tc>
                    <a:tc>
                      <a:txBody>
                        <a:bodyPr/>
                        <a:lstStyle/>
                        <a:p>
                          <a:r>
                            <a:rPr lang="en-US" dirty="0"/>
                            <a:t>Simple random sample</a:t>
                          </a:r>
                        </a:p>
                        <a:p>
                          <a:r>
                            <a:rPr lang="en-US" dirty="0"/>
                            <a:t>Normally distributed population or large sample size (&gt;30)</a:t>
                          </a:r>
                        </a:p>
                      </a:txBody>
                      <a:tcPr/>
                    </a:tc>
                    <a:extLst>
                      <a:ext uri="{0D108BD9-81ED-4DB2-BD59-A6C34878D82A}">
                        <a16:rowId xmlns:a16="http://schemas.microsoft.com/office/drawing/2014/main" val="2437282672"/>
                      </a:ext>
                    </a:extLst>
                  </a:tr>
                  <a:tr h="370840">
                    <a:tc>
                      <a:txBody>
                        <a:bodyPr/>
                        <a:lstStyle/>
                        <a:p>
                          <a:r>
                            <a:rPr lang="en-US" dirty="0"/>
                            <a:t>Mean, population standard deviation unknown</a:t>
                          </a:r>
                        </a:p>
                      </a:txBody>
                      <a:tcPr/>
                    </a:tc>
                    <a:tc>
                      <a:txBody>
                        <a:bodyPr/>
                        <a:lstStyle/>
                        <a:p>
                          <a:r>
                            <a:rPr lang="en-US" dirty="0"/>
                            <a:t>Simple random sample</a:t>
                          </a:r>
                        </a:p>
                        <a:p>
                          <a:r>
                            <a:rPr lang="en-US" dirty="0"/>
                            <a:t>Approximately normally distributed population</a:t>
                          </a:r>
                        </a:p>
                        <a:p>
                          <a:r>
                            <a:rPr lang="en-US" dirty="0"/>
                            <a:t>Sample standard deviation used to approximate population standard deviation</a:t>
                          </a:r>
                        </a:p>
                      </a:txBody>
                      <a:tcPr/>
                    </a:tc>
                    <a:extLst>
                      <a:ext uri="{0D108BD9-81ED-4DB2-BD59-A6C34878D82A}">
                        <a16:rowId xmlns:a16="http://schemas.microsoft.com/office/drawing/2014/main" val="751723617"/>
                      </a:ext>
                    </a:extLst>
                  </a:tr>
                  <a:tr h="370840">
                    <a:tc>
                      <a:txBody>
                        <a:bodyPr/>
                        <a:lstStyle/>
                        <a:p>
                          <a:r>
                            <a:rPr lang="en-US" dirty="0"/>
                            <a:t>Proportion</a:t>
                          </a:r>
                        </a:p>
                      </a:txBody>
                      <a:tcPr/>
                    </a:tc>
                    <a:tc>
                      <a:txBody>
                        <a:bodyPr/>
                        <a:lstStyle/>
                        <a:p>
                          <a:r>
                            <a:rPr lang="en-US" dirty="0"/>
                            <a:t>Simple random sample</a:t>
                          </a:r>
                        </a:p>
                        <a:p>
                          <a:r>
                            <a:rPr lang="en-US" dirty="0"/>
                            <a:t>Certain number of independent trials</a:t>
                          </a:r>
                        </a:p>
                        <a:p>
                          <a:r>
                            <a:rPr lang="en-US" dirty="0"/>
                            <a:t>Success or failure outcomes</a:t>
                          </a:r>
                        </a:p>
                        <a:p>
                          <a:r>
                            <a:rPr lang="en-US" dirty="0"/>
                            <a:t>Each trial has the same probability of success</a:t>
                          </a:r>
                        </a:p>
                        <a:p>
                          <a14:m>
                            <m:oMath xmlns:m="http://schemas.openxmlformats.org/officeDocument/2006/math">
                              <m:r>
                                <a:rPr lang="en-US" b="0" smtClean="0">
                                  <a:latin typeface="Cambria Math" panose="02040503050406030204" pitchFamily="18" charset="0"/>
                                </a:rPr>
                                <m:t>𝑛𝑝</m:t>
                              </m:r>
                              <m:r>
                                <a:rPr lang="en-US" b="0" smtClean="0">
                                  <a:latin typeface="Cambria Math" panose="02040503050406030204" pitchFamily="18" charset="0"/>
                                </a:rPr>
                                <m:t>&gt;5</m:t>
                              </m:r>
                            </m:oMath>
                          </a14:m>
                          <a:r>
                            <a:rPr lang="en-US" dirty="0"/>
                            <a:t> and </a:t>
                          </a:r>
                          <a14:m>
                            <m:oMath xmlns:m="http://schemas.openxmlformats.org/officeDocument/2006/math">
                              <m:r>
                                <a:rPr lang="en-US" b="0" smtClean="0">
                                  <a:latin typeface="Cambria Math" panose="02040503050406030204" pitchFamily="18" charset="0"/>
                                </a:rPr>
                                <m:t>𝑛𝑞</m:t>
                              </m:r>
                              <m:r>
                                <a:rPr lang="en-US" b="0" smtClean="0">
                                  <a:latin typeface="Cambria Math" panose="02040503050406030204" pitchFamily="18" charset="0"/>
                                </a:rPr>
                                <m:t>&gt;5</m:t>
                              </m:r>
                            </m:oMath>
                          </a14:m>
                          <a:endParaRPr lang="en-US" dirty="0"/>
                        </a:p>
                      </a:txBody>
                      <a:tcPr/>
                    </a:tc>
                    <a:extLst>
                      <a:ext uri="{0D108BD9-81ED-4DB2-BD59-A6C34878D82A}">
                        <a16:rowId xmlns:a16="http://schemas.microsoft.com/office/drawing/2014/main" val="2853537606"/>
                      </a:ext>
                    </a:extLst>
                  </a:tr>
                </a:tbl>
              </a:graphicData>
            </a:graphic>
          </p:graphicFrame>
        </mc:Choice>
        <mc:Fallback xmlns="">
          <p:graphicFrame>
            <p:nvGraphicFramePr>
              <p:cNvPr id="4" name="Content Placeholder 3">
                <a:extLst>
                  <a:ext uri="{FF2B5EF4-FFF2-40B4-BE49-F238E27FC236}">
                    <a16:creationId xmlns:a16="http://schemas.microsoft.com/office/drawing/2014/main" id="{750F6D11-1C8E-8851-C9BE-48A4A824C389}"/>
                  </a:ext>
                </a:extLst>
              </p:cNvPr>
              <p:cNvGraphicFramePr>
                <a:graphicFrameLocks noGrp="1"/>
              </p:cNvGraphicFramePr>
              <p:nvPr>
                <p:ph idx="1"/>
                <p:extLst>
                  <p:ext uri="{D42A27DB-BD31-4B8C-83A1-F6EECF244321}">
                    <p14:modId xmlns:p14="http://schemas.microsoft.com/office/powerpoint/2010/main" val="2767345373"/>
                  </p:ext>
                </p:extLst>
              </p:nvPr>
            </p:nvGraphicFramePr>
            <p:xfrm>
              <a:off x="1096963" y="2108200"/>
              <a:ext cx="10058400" cy="3937000"/>
            </p:xfrm>
            <a:graphic>
              <a:graphicData uri="http://schemas.openxmlformats.org/drawingml/2006/table">
                <a:tbl>
                  <a:tblPr firstRow="1" bandRow="1">
                    <a:tableStyleId>{073A0DAA-6AF3-43AB-8588-CEC1D06C72B9}</a:tableStyleId>
                  </a:tblPr>
                  <a:tblGrid>
                    <a:gridCol w="5029200">
                      <a:extLst>
                        <a:ext uri="{9D8B030D-6E8A-4147-A177-3AD203B41FA5}">
                          <a16:colId xmlns:a16="http://schemas.microsoft.com/office/drawing/2014/main" val="3313245433"/>
                        </a:ext>
                      </a:extLst>
                    </a:gridCol>
                    <a:gridCol w="5029200">
                      <a:extLst>
                        <a:ext uri="{9D8B030D-6E8A-4147-A177-3AD203B41FA5}">
                          <a16:colId xmlns:a16="http://schemas.microsoft.com/office/drawing/2014/main" val="2223474533"/>
                        </a:ext>
                      </a:extLst>
                    </a:gridCol>
                  </a:tblGrid>
                  <a:tr h="370840">
                    <a:tc>
                      <a:txBody>
                        <a:bodyPr/>
                        <a:lstStyle/>
                        <a:p>
                          <a:r>
                            <a:rPr lang="en-US" dirty="0"/>
                            <a:t>Type of hypothesis test</a:t>
                          </a:r>
                        </a:p>
                      </a:txBody>
                      <a:tcPr/>
                    </a:tc>
                    <a:tc>
                      <a:txBody>
                        <a:bodyPr/>
                        <a:lstStyle/>
                        <a:p>
                          <a:r>
                            <a:rPr lang="en-US" dirty="0"/>
                            <a:t>Assumptions</a:t>
                          </a:r>
                        </a:p>
                      </a:txBody>
                      <a:tcPr/>
                    </a:tc>
                    <a:extLst>
                      <a:ext uri="{0D108BD9-81ED-4DB2-BD59-A6C34878D82A}">
                        <a16:rowId xmlns:a16="http://schemas.microsoft.com/office/drawing/2014/main" val="1206530803"/>
                      </a:ext>
                    </a:extLst>
                  </a:tr>
                  <a:tr h="914400">
                    <a:tc>
                      <a:txBody>
                        <a:bodyPr/>
                        <a:lstStyle/>
                        <a:p>
                          <a:r>
                            <a:rPr lang="en-US" dirty="0"/>
                            <a:t>Mean, population standard deviation known</a:t>
                          </a:r>
                        </a:p>
                      </a:txBody>
                      <a:tcPr/>
                    </a:tc>
                    <a:tc>
                      <a:txBody>
                        <a:bodyPr/>
                        <a:lstStyle/>
                        <a:p>
                          <a:r>
                            <a:rPr lang="en-US" dirty="0"/>
                            <a:t>Simple random sample</a:t>
                          </a:r>
                        </a:p>
                        <a:p>
                          <a:r>
                            <a:rPr lang="en-US" dirty="0"/>
                            <a:t>Normally distributed population or large sample size (&gt;30)</a:t>
                          </a:r>
                        </a:p>
                      </a:txBody>
                      <a:tcPr/>
                    </a:tc>
                    <a:extLst>
                      <a:ext uri="{0D108BD9-81ED-4DB2-BD59-A6C34878D82A}">
                        <a16:rowId xmlns:a16="http://schemas.microsoft.com/office/drawing/2014/main" val="2437282672"/>
                      </a:ext>
                    </a:extLst>
                  </a:tr>
                  <a:tr h="1188720">
                    <a:tc>
                      <a:txBody>
                        <a:bodyPr/>
                        <a:lstStyle/>
                        <a:p>
                          <a:r>
                            <a:rPr lang="en-US" dirty="0"/>
                            <a:t>Mean, population standard deviation unknown</a:t>
                          </a:r>
                        </a:p>
                      </a:txBody>
                      <a:tcPr/>
                    </a:tc>
                    <a:tc>
                      <a:txBody>
                        <a:bodyPr/>
                        <a:lstStyle/>
                        <a:p>
                          <a:r>
                            <a:rPr lang="en-US" dirty="0"/>
                            <a:t>Simple random sample</a:t>
                          </a:r>
                        </a:p>
                        <a:p>
                          <a:r>
                            <a:rPr lang="en-US" dirty="0"/>
                            <a:t>Approximately normally distributed population</a:t>
                          </a:r>
                        </a:p>
                        <a:p>
                          <a:r>
                            <a:rPr lang="en-US" dirty="0"/>
                            <a:t>Sample standard deviation used to approximate population standard deviation</a:t>
                          </a:r>
                        </a:p>
                      </a:txBody>
                      <a:tcPr/>
                    </a:tc>
                    <a:extLst>
                      <a:ext uri="{0D108BD9-81ED-4DB2-BD59-A6C34878D82A}">
                        <a16:rowId xmlns:a16="http://schemas.microsoft.com/office/drawing/2014/main" val="751723617"/>
                      </a:ext>
                    </a:extLst>
                  </a:tr>
                  <a:tr h="1463040">
                    <a:tc>
                      <a:txBody>
                        <a:bodyPr/>
                        <a:lstStyle/>
                        <a:p>
                          <a:r>
                            <a:rPr lang="en-US" dirty="0"/>
                            <a:t>Proportion</a:t>
                          </a:r>
                        </a:p>
                      </a:txBody>
                      <a:tcPr/>
                    </a:tc>
                    <a:tc>
                      <a:txBody>
                        <a:bodyPr/>
                        <a:lstStyle/>
                        <a:p>
                          <a:endParaRPr lang="en-US"/>
                        </a:p>
                      </a:txBody>
                      <a:tcPr>
                        <a:blipFill>
                          <a:blip r:embed="rId2"/>
                          <a:stretch>
                            <a:fillRect l="-100242" t="-171667" r="-606" b="-6667"/>
                          </a:stretch>
                        </a:blipFill>
                      </a:tcPr>
                    </a:tc>
                    <a:extLst>
                      <a:ext uri="{0D108BD9-81ED-4DB2-BD59-A6C34878D82A}">
                        <a16:rowId xmlns:a16="http://schemas.microsoft.com/office/drawing/2014/main" val="2853537606"/>
                      </a:ext>
                    </a:extLst>
                  </a:tr>
                </a:tbl>
              </a:graphicData>
            </a:graphic>
          </p:graphicFrame>
        </mc:Fallback>
      </mc:AlternateContent>
      <p:sp>
        <p:nvSpPr>
          <p:cNvPr id="3" name="Slide Number Placeholder 2">
            <a:extLst>
              <a:ext uri="{FF2B5EF4-FFF2-40B4-BE49-F238E27FC236}">
                <a16:creationId xmlns:a16="http://schemas.microsoft.com/office/drawing/2014/main" id="{6EF0ACFA-2C7F-1ED7-66F8-36798DE07933}"/>
              </a:ext>
            </a:extLst>
          </p:cNvPr>
          <p:cNvSpPr>
            <a:spLocks noGrp="1"/>
          </p:cNvSpPr>
          <p:nvPr>
            <p:ph type="sldNum" sz="quarter" idx="12"/>
          </p:nvPr>
        </p:nvSpPr>
        <p:spPr/>
        <p:txBody>
          <a:bodyPr/>
          <a:lstStyle/>
          <a:p>
            <a:fld id="{3A98EE3D-8CD1-4C3F-BD1C-C98C9596463C}" type="slidenum">
              <a:rPr lang="en-US" smtClean="0"/>
              <a:t>29</a:t>
            </a:fld>
            <a:endParaRPr lang="en-US" dirty="0"/>
          </a:p>
        </p:txBody>
      </p:sp>
    </p:spTree>
    <p:extLst>
      <p:ext uri="{BB962C8B-B14F-4D97-AF65-F5344CB8AC3E}">
        <p14:creationId xmlns:p14="http://schemas.microsoft.com/office/powerpoint/2010/main" val="284869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8E844-0AE6-55E7-5962-A93D75291B25}"/>
              </a:ext>
            </a:extLst>
          </p:cNvPr>
          <p:cNvSpPr>
            <a:spLocks noGrp="1"/>
          </p:cNvSpPr>
          <p:nvPr>
            <p:ph type="ctrTitle"/>
          </p:nvPr>
        </p:nvSpPr>
        <p:spPr/>
        <p:txBody>
          <a:bodyPr/>
          <a:lstStyle/>
          <a:p>
            <a:r>
              <a:rPr lang="en-US" dirty="0"/>
              <a:t>Section 9.1</a:t>
            </a:r>
          </a:p>
        </p:txBody>
      </p:sp>
      <p:sp>
        <p:nvSpPr>
          <p:cNvPr id="3" name="Subtitle 2">
            <a:extLst>
              <a:ext uri="{FF2B5EF4-FFF2-40B4-BE49-F238E27FC236}">
                <a16:creationId xmlns:a16="http://schemas.microsoft.com/office/drawing/2014/main" id="{28BBD37B-18C5-48B6-C637-08F6DC203699}"/>
              </a:ext>
            </a:extLst>
          </p:cNvPr>
          <p:cNvSpPr>
            <a:spLocks noGrp="1"/>
          </p:cNvSpPr>
          <p:nvPr>
            <p:ph type="subTitle" idx="1"/>
          </p:nvPr>
        </p:nvSpPr>
        <p:spPr/>
        <p:txBody>
          <a:bodyPr/>
          <a:lstStyle/>
          <a:p>
            <a:r>
              <a:rPr lang="en-US" dirty="0"/>
              <a:t>Null and alternative hypotheses</a:t>
            </a:r>
          </a:p>
        </p:txBody>
      </p:sp>
      <p:sp>
        <p:nvSpPr>
          <p:cNvPr id="4" name="Slide Number Placeholder 3">
            <a:extLst>
              <a:ext uri="{FF2B5EF4-FFF2-40B4-BE49-F238E27FC236}">
                <a16:creationId xmlns:a16="http://schemas.microsoft.com/office/drawing/2014/main" id="{E2F84AF2-9751-699C-2623-16090FA37BF2}"/>
              </a:ext>
            </a:extLst>
          </p:cNvPr>
          <p:cNvSpPr>
            <a:spLocks noGrp="1"/>
          </p:cNvSpPr>
          <p:nvPr>
            <p:ph type="sldNum" sz="quarter" idx="12"/>
          </p:nvPr>
        </p:nvSpPr>
        <p:spPr/>
        <p:txBody>
          <a:bodyPr/>
          <a:lstStyle/>
          <a:p>
            <a:fld id="{3A98EE3D-8CD1-4C3F-BD1C-C98C9596463C}" type="slidenum">
              <a:rPr lang="en-US" smtClean="0"/>
              <a:t>3</a:t>
            </a:fld>
            <a:endParaRPr lang="en-US" dirty="0"/>
          </a:p>
        </p:txBody>
      </p:sp>
    </p:spTree>
    <p:extLst>
      <p:ext uri="{BB962C8B-B14F-4D97-AF65-F5344CB8AC3E}">
        <p14:creationId xmlns:p14="http://schemas.microsoft.com/office/powerpoint/2010/main" val="205976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549D5-3B67-0208-0E27-895229B56577}"/>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686E82DE-DD11-2321-E687-04B6A85D2BAC}"/>
              </a:ext>
            </a:extLst>
          </p:cNvPr>
          <p:cNvSpPr>
            <a:spLocks noGrp="1"/>
          </p:cNvSpPr>
          <p:nvPr>
            <p:ph idx="1"/>
          </p:nvPr>
        </p:nvSpPr>
        <p:spPr/>
        <p:txBody>
          <a:bodyPr/>
          <a:lstStyle/>
          <a:p>
            <a:r>
              <a:rPr lang="en-US" dirty="0"/>
              <a:t>Which distribution do you use when you are testing a population mean and the population standard deviation is known? Assume a normal distribution, with n ≥ 30.</a:t>
            </a:r>
          </a:p>
        </p:txBody>
      </p:sp>
      <p:sp>
        <p:nvSpPr>
          <p:cNvPr id="4" name="Slide Number Placeholder 3">
            <a:extLst>
              <a:ext uri="{FF2B5EF4-FFF2-40B4-BE49-F238E27FC236}">
                <a16:creationId xmlns:a16="http://schemas.microsoft.com/office/drawing/2014/main" id="{64AD27C2-F953-C78A-770D-24AD573334E0}"/>
              </a:ext>
            </a:extLst>
          </p:cNvPr>
          <p:cNvSpPr>
            <a:spLocks noGrp="1"/>
          </p:cNvSpPr>
          <p:nvPr>
            <p:ph type="sldNum" sz="quarter" idx="12"/>
          </p:nvPr>
        </p:nvSpPr>
        <p:spPr/>
        <p:txBody>
          <a:bodyPr/>
          <a:lstStyle/>
          <a:p>
            <a:fld id="{3A98EE3D-8CD1-4C3F-BD1C-C98C9596463C}" type="slidenum">
              <a:rPr lang="en-US" smtClean="0"/>
              <a:t>30</a:t>
            </a:fld>
            <a:endParaRPr lang="en-US" dirty="0"/>
          </a:p>
        </p:txBody>
      </p:sp>
      <mc:AlternateContent xmlns:mc="http://schemas.openxmlformats.org/markup-compatibility/2006" xmlns:p14="http://schemas.microsoft.com/office/powerpoint/2010/main">
        <mc:Choice Requires="p14">
          <p:contentPart p14:bwMode="auto" r:id="rId2">
            <p14:nvContentPartPr>
              <p14:cNvPr id="5" name="Ink 4">
                <a:extLst>
                  <a:ext uri="{FF2B5EF4-FFF2-40B4-BE49-F238E27FC236}">
                    <a16:creationId xmlns:a16="http://schemas.microsoft.com/office/drawing/2014/main" id="{AFE38EEE-D6A1-7039-6690-9CB04A2D9813}"/>
                  </a:ext>
                </a:extLst>
              </p14:cNvPr>
              <p14:cNvContentPartPr/>
              <p14:nvPr/>
            </p14:nvContentPartPr>
            <p14:xfrm>
              <a:off x="9043235" y="2329350"/>
              <a:ext cx="1602720" cy="107640"/>
            </p14:xfrm>
          </p:contentPart>
        </mc:Choice>
        <mc:Fallback xmlns="">
          <p:pic>
            <p:nvPicPr>
              <p:cNvPr id="5" name="Ink 4">
                <a:extLst>
                  <a:ext uri="{FF2B5EF4-FFF2-40B4-BE49-F238E27FC236}">
                    <a16:creationId xmlns:a16="http://schemas.microsoft.com/office/drawing/2014/main" id="{AFE38EEE-D6A1-7039-6690-9CB04A2D9813}"/>
                  </a:ext>
                </a:extLst>
              </p:cNvPr>
              <p:cNvPicPr/>
              <p:nvPr/>
            </p:nvPicPr>
            <p:blipFill>
              <a:blip r:embed="rId3"/>
              <a:stretch>
                <a:fillRect/>
              </a:stretch>
            </p:blipFill>
            <p:spPr>
              <a:xfrm>
                <a:off x="8989235" y="2221350"/>
                <a:ext cx="1710360" cy="3232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838DB209-2C7A-B990-E976-E09950AAB326}"/>
                  </a:ext>
                </a:extLst>
              </p14:cNvPr>
              <p14:cNvContentPartPr/>
              <p14:nvPr/>
            </p14:nvContentPartPr>
            <p14:xfrm>
              <a:off x="1058075" y="2596830"/>
              <a:ext cx="3233160" cy="122040"/>
            </p14:xfrm>
          </p:contentPart>
        </mc:Choice>
        <mc:Fallback xmlns="">
          <p:pic>
            <p:nvPicPr>
              <p:cNvPr id="6" name="Ink 5">
                <a:extLst>
                  <a:ext uri="{FF2B5EF4-FFF2-40B4-BE49-F238E27FC236}">
                    <a16:creationId xmlns:a16="http://schemas.microsoft.com/office/drawing/2014/main" id="{838DB209-2C7A-B990-E976-E09950AAB326}"/>
                  </a:ext>
                </a:extLst>
              </p:cNvPr>
              <p:cNvPicPr/>
              <p:nvPr/>
            </p:nvPicPr>
            <p:blipFill>
              <a:blip r:embed="rId5"/>
              <a:stretch>
                <a:fillRect/>
              </a:stretch>
            </p:blipFill>
            <p:spPr>
              <a:xfrm>
                <a:off x="1004075" y="2488830"/>
                <a:ext cx="3340800" cy="337680"/>
              </a:xfrm>
              <a:prstGeom prst="rect">
                <a:avLst/>
              </a:prstGeom>
            </p:spPr>
          </p:pic>
        </mc:Fallback>
      </mc:AlternateContent>
    </p:spTree>
    <p:extLst>
      <p:ext uri="{BB962C8B-B14F-4D97-AF65-F5344CB8AC3E}">
        <p14:creationId xmlns:p14="http://schemas.microsoft.com/office/powerpoint/2010/main" val="34920787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C8E8F-AA44-07F7-8E28-ED977A05C3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D265E-C281-4A89-261B-077622A8C653}"/>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8B32E0A-8BCD-A2F7-20D7-CCF8D8E47D9A}"/>
                  </a:ext>
                </a:extLst>
              </p:cNvPr>
              <p:cNvSpPr>
                <a:spLocks noGrp="1"/>
              </p:cNvSpPr>
              <p:nvPr>
                <p:ph idx="1"/>
              </p:nvPr>
            </p:nvSpPr>
            <p:spPr/>
            <p:txBody>
              <a:bodyPr/>
              <a:lstStyle/>
              <a:p>
                <a:r>
                  <a:rPr lang="en-US" dirty="0"/>
                  <a:t>Which distribution do you use when you are testing a population mean and the population standard deviation is known? Assume a normal distribution, with n ≥ 30.</a:t>
                </a:r>
              </a:p>
              <a:p>
                <a:endParaRPr lang="en-US" dirty="0"/>
              </a:p>
              <a:p>
                <a:r>
                  <a:rPr lang="en-US" dirty="0"/>
                  <a:t>You use the normal distribution because you know the population standard deviation </a:t>
                </a:r>
                <a14:m>
                  <m:oMath xmlns:m="http://schemas.openxmlformats.org/officeDocument/2006/math">
                    <m:r>
                      <a:rPr lang="en-US" b="0" i="1" smtClean="0">
                        <a:latin typeface="Cambria Math" panose="02040503050406030204" pitchFamily="18" charset="0"/>
                      </a:rPr>
                      <m:t>𝜎</m:t>
                    </m:r>
                    <m:r>
                      <a:rPr lang="en-US" b="0" i="1" smtClean="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68B32E0A-8BCD-A2F7-20D7-CCF8D8E47D9A}"/>
                  </a:ext>
                </a:extLst>
              </p:cNvPr>
              <p:cNvSpPr>
                <a:spLocks noGrp="1" noRot="1" noChangeAspect="1" noMove="1" noResize="1" noEditPoints="1" noAdjustHandles="1" noChangeArrowheads="1" noChangeShapeType="1" noTextEdit="1"/>
              </p:cNvSpPr>
              <p:nvPr>
                <p:ph idx="1"/>
              </p:nvPr>
            </p:nvSpPr>
            <p:spPr>
              <a:blipFill>
                <a:blip r:embed="rId2"/>
                <a:stretch>
                  <a:fillRect l="-545"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82C9F222-FC92-0E22-0FBC-AA15E0745149}"/>
              </a:ext>
            </a:extLst>
          </p:cNvPr>
          <p:cNvSpPr>
            <a:spLocks noGrp="1"/>
          </p:cNvSpPr>
          <p:nvPr>
            <p:ph type="sldNum" sz="quarter" idx="12"/>
          </p:nvPr>
        </p:nvSpPr>
        <p:spPr/>
        <p:txBody>
          <a:bodyPr/>
          <a:lstStyle/>
          <a:p>
            <a:fld id="{3A98EE3D-8CD1-4C3F-BD1C-C98C9596463C}" type="slidenum">
              <a:rPr lang="en-US" smtClean="0"/>
              <a:t>31</a:t>
            </a:fld>
            <a:endParaRPr lang="en-US" dirty="0"/>
          </a:p>
        </p:txBody>
      </p:sp>
    </p:spTree>
    <p:extLst>
      <p:ext uri="{BB962C8B-B14F-4D97-AF65-F5344CB8AC3E}">
        <p14:creationId xmlns:p14="http://schemas.microsoft.com/office/powerpoint/2010/main" val="27544382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70D0B-E566-2AEA-7003-15C1EAFA65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F7B3CB-2C64-08A9-C32D-A025A6544AB1}"/>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1C5AD862-D1C8-73D6-3EC8-3F7967215CD1}"/>
              </a:ext>
            </a:extLst>
          </p:cNvPr>
          <p:cNvSpPr>
            <a:spLocks noGrp="1"/>
          </p:cNvSpPr>
          <p:nvPr>
            <p:ph idx="1"/>
          </p:nvPr>
        </p:nvSpPr>
        <p:spPr/>
        <p:txBody>
          <a:bodyPr/>
          <a:lstStyle/>
          <a:p>
            <a:r>
              <a:rPr lang="en-US" dirty="0"/>
              <a:t>Which distribution do you use when the standard deviation is not known and you are testing one population mean? Assume sample size is large.</a:t>
            </a:r>
          </a:p>
        </p:txBody>
      </p:sp>
      <p:sp>
        <p:nvSpPr>
          <p:cNvPr id="4" name="Slide Number Placeholder 3">
            <a:extLst>
              <a:ext uri="{FF2B5EF4-FFF2-40B4-BE49-F238E27FC236}">
                <a16:creationId xmlns:a16="http://schemas.microsoft.com/office/drawing/2014/main" id="{76765ABD-E160-2C09-7FF9-6908242226FE}"/>
              </a:ext>
            </a:extLst>
          </p:cNvPr>
          <p:cNvSpPr>
            <a:spLocks noGrp="1"/>
          </p:cNvSpPr>
          <p:nvPr>
            <p:ph type="sldNum" sz="quarter" idx="12"/>
          </p:nvPr>
        </p:nvSpPr>
        <p:spPr/>
        <p:txBody>
          <a:bodyPr/>
          <a:lstStyle/>
          <a:p>
            <a:fld id="{3A98EE3D-8CD1-4C3F-BD1C-C98C9596463C}" type="slidenum">
              <a:rPr lang="en-US" smtClean="0"/>
              <a:t>32</a:t>
            </a:fld>
            <a:endParaRPr lang="en-US" dirty="0"/>
          </a:p>
        </p:txBody>
      </p:sp>
    </p:spTree>
    <p:extLst>
      <p:ext uri="{BB962C8B-B14F-4D97-AF65-F5344CB8AC3E}">
        <p14:creationId xmlns:p14="http://schemas.microsoft.com/office/powerpoint/2010/main" val="2787301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915BA-E4BB-414C-4758-D37B939481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DEA6D3-4B1B-D215-39E4-B04B93D626D2}"/>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2D34E81-A503-17EB-70E3-A2CADB0FB0A0}"/>
                  </a:ext>
                </a:extLst>
              </p:cNvPr>
              <p:cNvSpPr>
                <a:spLocks noGrp="1"/>
              </p:cNvSpPr>
              <p:nvPr>
                <p:ph idx="1"/>
              </p:nvPr>
            </p:nvSpPr>
            <p:spPr/>
            <p:txBody>
              <a:bodyPr/>
              <a:lstStyle/>
              <a:p>
                <a:r>
                  <a:rPr lang="en-US" dirty="0"/>
                  <a:t>Which distribution do you use when the standard deviation is not known and you are testing one population mean? Assume sample size is large.</a:t>
                </a:r>
              </a:p>
              <a:p>
                <a:endParaRPr lang="en-US" dirty="0"/>
              </a:p>
              <a:p>
                <a:r>
                  <a:rPr lang="en-US" dirty="0"/>
                  <a:t>Since you don’t know </a:t>
                </a:r>
                <a14:m>
                  <m:oMath xmlns:m="http://schemas.openxmlformats.org/officeDocument/2006/math">
                    <m:r>
                      <a:rPr lang="en-US" b="0" i="1" smtClean="0">
                        <a:latin typeface="Cambria Math" panose="02040503050406030204" pitchFamily="18" charset="0"/>
                      </a:rPr>
                      <m:t>𝜎</m:t>
                    </m:r>
                    <m:r>
                      <a:rPr lang="en-US" b="0" i="1" smtClean="0">
                        <a:latin typeface="Cambria Math" panose="02040503050406030204" pitchFamily="18" charset="0"/>
                      </a:rPr>
                      <m:t>,</m:t>
                    </m:r>
                  </m:oMath>
                </a14:m>
                <a:r>
                  <a:rPr lang="en-US" dirty="0"/>
                  <a:t> you will use Student’s t. </a:t>
                </a:r>
              </a:p>
            </p:txBody>
          </p:sp>
        </mc:Choice>
        <mc:Fallback xmlns="">
          <p:sp>
            <p:nvSpPr>
              <p:cNvPr id="3" name="Content Placeholder 2">
                <a:extLst>
                  <a:ext uri="{FF2B5EF4-FFF2-40B4-BE49-F238E27FC236}">
                    <a16:creationId xmlns:a16="http://schemas.microsoft.com/office/drawing/2014/main" id="{12D34E81-A503-17EB-70E3-A2CADB0FB0A0}"/>
                  </a:ext>
                </a:extLst>
              </p:cNvPr>
              <p:cNvSpPr>
                <a:spLocks noGrp="1" noRot="1" noChangeAspect="1" noMove="1" noResize="1" noEditPoints="1" noAdjustHandles="1" noChangeArrowheads="1" noChangeShapeType="1" noTextEdit="1"/>
              </p:cNvSpPr>
              <p:nvPr>
                <p:ph idx="1"/>
              </p:nvPr>
            </p:nvSpPr>
            <p:spPr>
              <a:blipFill>
                <a:blip r:embed="rId2"/>
                <a:stretch>
                  <a:fillRect l="-545"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28D6EF62-97BB-0A1A-C6AD-EC2492CB2C50}"/>
              </a:ext>
            </a:extLst>
          </p:cNvPr>
          <p:cNvSpPr>
            <a:spLocks noGrp="1"/>
          </p:cNvSpPr>
          <p:nvPr>
            <p:ph type="sldNum" sz="quarter" idx="12"/>
          </p:nvPr>
        </p:nvSpPr>
        <p:spPr/>
        <p:txBody>
          <a:bodyPr/>
          <a:lstStyle/>
          <a:p>
            <a:fld id="{3A98EE3D-8CD1-4C3F-BD1C-C98C9596463C}" type="slidenum">
              <a:rPr lang="en-US" smtClean="0"/>
              <a:t>33</a:t>
            </a:fld>
            <a:endParaRPr lang="en-US" dirty="0"/>
          </a:p>
        </p:txBody>
      </p:sp>
    </p:spTree>
    <p:extLst>
      <p:ext uri="{BB962C8B-B14F-4D97-AF65-F5344CB8AC3E}">
        <p14:creationId xmlns:p14="http://schemas.microsoft.com/office/powerpoint/2010/main" val="23378692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CC937-6505-502F-C16F-C31C1155F4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BD6212-F1F4-1966-ED54-55377D714BF6}"/>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B21F98D8-1B80-8A67-FEB6-D2B9C7492DDA}"/>
              </a:ext>
            </a:extLst>
          </p:cNvPr>
          <p:cNvSpPr>
            <a:spLocks noGrp="1"/>
          </p:cNvSpPr>
          <p:nvPr>
            <p:ph idx="1"/>
          </p:nvPr>
        </p:nvSpPr>
        <p:spPr/>
        <p:txBody>
          <a:bodyPr/>
          <a:lstStyle/>
          <a:p>
            <a:r>
              <a:rPr lang="en-US" dirty="0"/>
              <a:t>You are performing a hypothesis test of a single population proportion. What must be true about the quantities of </a:t>
            </a:r>
            <a:r>
              <a:rPr lang="en-US" i="1" dirty="0"/>
              <a:t>np</a:t>
            </a:r>
            <a:r>
              <a:rPr lang="en-US" dirty="0"/>
              <a:t> and </a:t>
            </a:r>
            <a:r>
              <a:rPr lang="en-US" i="1" dirty="0"/>
              <a:t>nq</a:t>
            </a:r>
            <a:r>
              <a:rPr lang="en-US" dirty="0"/>
              <a:t>?</a:t>
            </a:r>
          </a:p>
        </p:txBody>
      </p:sp>
      <p:sp>
        <p:nvSpPr>
          <p:cNvPr id="4" name="Slide Number Placeholder 3">
            <a:extLst>
              <a:ext uri="{FF2B5EF4-FFF2-40B4-BE49-F238E27FC236}">
                <a16:creationId xmlns:a16="http://schemas.microsoft.com/office/drawing/2014/main" id="{1656538B-DEE2-A6A1-A7FA-A69A79DA5446}"/>
              </a:ext>
            </a:extLst>
          </p:cNvPr>
          <p:cNvSpPr>
            <a:spLocks noGrp="1"/>
          </p:cNvSpPr>
          <p:nvPr>
            <p:ph type="sldNum" sz="quarter" idx="12"/>
          </p:nvPr>
        </p:nvSpPr>
        <p:spPr/>
        <p:txBody>
          <a:bodyPr/>
          <a:lstStyle/>
          <a:p>
            <a:fld id="{3A98EE3D-8CD1-4C3F-BD1C-C98C9596463C}" type="slidenum">
              <a:rPr lang="en-US" smtClean="0"/>
              <a:t>34</a:t>
            </a:fld>
            <a:endParaRPr lang="en-US" dirty="0"/>
          </a:p>
        </p:txBody>
      </p:sp>
    </p:spTree>
    <p:extLst>
      <p:ext uri="{BB962C8B-B14F-4D97-AF65-F5344CB8AC3E}">
        <p14:creationId xmlns:p14="http://schemas.microsoft.com/office/powerpoint/2010/main" val="17049526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4DAEF-2DD4-237B-BA15-5318130D03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96785C-B550-2835-29AA-B5F1BBC3BE79}"/>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F5B34F60-87AB-D6B9-4F08-9459FD90C09C}"/>
              </a:ext>
            </a:extLst>
          </p:cNvPr>
          <p:cNvSpPr>
            <a:spLocks noGrp="1"/>
          </p:cNvSpPr>
          <p:nvPr>
            <p:ph idx="1"/>
          </p:nvPr>
        </p:nvSpPr>
        <p:spPr/>
        <p:txBody>
          <a:bodyPr/>
          <a:lstStyle/>
          <a:p>
            <a:r>
              <a:rPr lang="en-US" dirty="0"/>
              <a:t>You are performing a hypothesis test of a single population proportion. What must be true about the quantities of </a:t>
            </a:r>
            <a:r>
              <a:rPr lang="en-US" i="1" dirty="0"/>
              <a:t>np</a:t>
            </a:r>
            <a:r>
              <a:rPr lang="en-US" dirty="0"/>
              <a:t> and </a:t>
            </a:r>
            <a:r>
              <a:rPr lang="en-US" i="1" dirty="0"/>
              <a:t>nq</a:t>
            </a:r>
            <a:r>
              <a:rPr lang="en-US" dirty="0"/>
              <a:t>?</a:t>
            </a:r>
          </a:p>
          <a:p>
            <a:endParaRPr lang="en-US" dirty="0"/>
          </a:p>
          <a:p>
            <a:r>
              <a:rPr lang="en-US" dirty="0"/>
              <a:t>They both must be greater than 5. </a:t>
            </a:r>
          </a:p>
        </p:txBody>
      </p:sp>
      <p:sp>
        <p:nvSpPr>
          <p:cNvPr id="4" name="Slide Number Placeholder 3">
            <a:extLst>
              <a:ext uri="{FF2B5EF4-FFF2-40B4-BE49-F238E27FC236}">
                <a16:creationId xmlns:a16="http://schemas.microsoft.com/office/drawing/2014/main" id="{797A843A-A2FD-EFFD-FF3E-3D1FFB1033AC}"/>
              </a:ext>
            </a:extLst>
          </p:cNvPr>
          <p:cNvSpPr>
            <a:spLocks noGrp="1"/>
          </p:cNvSpPr>
          <p:nvPr>
            <p:ph type="sldNum" sz="quarter" idx="12"/>
          </p:nvPr>
        </p:nvSpPr>
        <p:spPr/>
        <p:txBody>
          <a:bodyPr/>
          <a:lstStyle/>
          <a:p>
            <a:fld id="{3A98EE3D-8CD1-4C3F-BD1C-C98C9596463C}" type="slidenum">
              <a:rPr lang="en-US" smtClean="0"/>
              <a:t>35</a:t>
            </a:fld>
            <a:endParaRPr lang="en-US" dirty="0"/>
          </a:p>
        </p:txBody>
      </p:sp>
    </p:spTree>
    <p:extLst>
      <p:ext uri="{BB962C8B-B14F-4D97-AF65-F5344CB8AC3E}">
        <p14:creationId xmlns:p14="http://schemas.microsoft.com/office/powerpoint/2010/main" val="33280361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22D35-18F1-E86D-58E0-061B453C54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FBEA70-DDDB-ACAB-FB40-662F4273D2B8}"/>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802EA9E5-C8F6-FE1A-3114-542B733CEBB9}"/>
              </a:ext>
            </a:extLst>
          </p:cNvPr>
          <p:cNvSpPr>
            <a:spLocks noGrp="1"/>
          </p:cNvSpPr>
          <p:nvPr>
            <p:ph idx="1"/>
          </p:nvPr>
        </p:nvSpPr>
        <p:spPr/>
        <p:txBody>
          <a:bodyPr/>
          <a:lstStyle/>
          <a:p>
            <a:r>
              <a:rPr lang="en-US" dirty="0"/>
              <a:t>A population has a mean of 25 and a standard deviation of five. The sample mean is 24, and the sample size is 108. What distribution should you use to perform a hypothesis test?</a:t>
            </a:r>
          </a:p>
        </p:txBody>
      </p:sp>
      <p:sp>
        <p:nvSpPr>
          <p:cNvPr id="4" name="Slide Number Placeholder 3">
            <a:extLst>
              <a:ext uri="{FF2B5EF4-FFF2-40B4-BE49-F238E27FC236}">
                <a16:creationId xmlns:a16="http://schemas.microsoft.com/office/drawing/2014/main" id="{FF6DA136-81D8-C622-2112-46476DCCEED0}"/>
              </a:ext>
            </a:extLst>
          </p:cNvPr>
          <p:cNvSpPr>
            <a:spLocks noGrp="1"/>
          </p:cNvSpPr>
          <p:nvPr>
            <p:ph type="sldNum" sz="quarter" idx="12"/>
          </p:nvPr>
        </p:nvSpPr>
        <p:spPr/>
        <p:txBody>
          <a:bodyPr/>
          <a:lstStyle/>
          <a:p>
            <a:fld id="{3A98EE3D-8CD1-4C3F-BD1C-C98C9596463C}" type="slidenum">
              <a:rPr lang="en-US" smtClean="0"/>
              <a:t>36</a:t>
            </a:fld>
            <a:endParaRPr lang="en-US" dirty="0"/>
          </a:p>
        </p:txBody>
      </p:sp>
    </p:spTree>
    <p:extLst>
      <p:ext uri="{BB962C8B-B14F-4D97-AF65-F5344CB8AC3E}">
        <p14:creationId xmlns:p14="http://schemas.microsoft.com/office/powerpoint/2010/main" val="12482251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E7614-56B8-1DCC-16C3-489C47D2EF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346D3F-A4E8-FF5C-379E-2A6A284A4524}"/>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DDC3B61C-7593-A5AB-CFB7-36096B86FF04}"/>
              </a:ext>
            </a:extLst>
          </p:cNvPr>
          <p:cNvSpPr>
            <a:spLocks noGrp="1"/>
          </p:cNvSpPr>
          <p:nvPr>
            <p:ph idx="1"/>
          </p:nvPr>
        </p:nvSpPr>
        <p:spPr/>
        <p:txBody>
          <a:bodyPr/>
          <a:lstStyle/>
          <a:p>
            <a:r>
              <a:rPr lang="en-US" dirty="0"/>
              <a:t>A population has a mean of 25 and a standard deviation of five. The sample mean is 24, and the sample size is 108. What distribution should you use to perform a hypothesis test?</a:t>
            </a:r>
          </a:p>
          <a:p>
            <a:endParaRPr lang="en-US" dirty="0"/>
          </a:p>
          <a:p>
            <a:r>
              <a:rPr lang="en-US" dirty="0"/>
              <a:t>a (standard) normal distribution for a single population mean</a:t>
            </a:r>
          </a:p>
        </p:txBody>
      </p:sp>
      <p:sp>
        <p:nvSpPr>
          <p:cNvPr id="4" name="Slide Number Placeholder 3">
            <a:extLst>
              <a:ext uri="{FF2B5EF4-FFF2-40B4-BE49-F238E27FC236}">
                <a16:creationId xmlns:a16="http://schemas.microsoft.com/office/drawing/2014/main" id="{F2E65922-2310-52F7-501E-22C8DD14038B}"/>
              </a:ext>
            </a:extLst>
          </p:cNvPr>
          <p:cNvSpPr>
            <a:spLocks noGrp="1"/>
          </p:cNvSpPr>
          <p:nvPr>
            <p:ph type="sldNum" sz="quarter" idx="12"/>
          </p:nvPr>
        </p:nvSpPr>
        <p:spPr/>
        <p:txBody>
          <a:bodyPr/>
          <a:lstStyle/>
          <a:p>
            <a:fld id="{3A98EE3D-8CD1-4C3F-BD1C-C98C9596463C}" type="slidenum">
              <a:rPr lang="en-US" smtClean="0"/>
              <a:t>37</a:t>
            </a:fld>
            <a:endParaRPr lang="en-US" dirty="0"/>
          </a:p>
        </p:txBody>
      </p:sp>
    </p:spTree>
    <p:extLst>
      <p:ext uri="{BB962C8B-B14F-4D97-AF65-F5344CB8AC3E}">
        <p14:creationId xmlns:p14="http://schemas.microsoft.com/office/powerpoint/2010/main" val="11196005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55679-4C9B-0B82-433A-0EF58801C1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A43F8E-A686-A807-B263-5395A617BB1D}"/>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61945E41-4099-B9AA-9AB5-C839695B639F}"/>
              </a:ext>
            </a:extLst>
          </p:cNvPr>
          <p:cNvSpPr>
            <a:spLocks noGrp="1"/>
          </p:cNvSpPr>
          <p:nvPr>
            <p:ph idx="1"/>
          </p:nvPr>
        </p:nvSpPr>
        <p:spPr/>
        <p:txBody>
          <a:bodyPr/>
          <a:lstStyle/>
          <a:p>
            <a:r>
              <a:rPr lang="en-US" dirty="0"/>
              <a:t>It is thought that 42% of respondents in a taste test would prefer Brand </a:t>
            </a:r>
            <a:r>
              <a:rPr lang="en-US" i="1" dirty="0"/>
              <a:t>A</a:t>
            </a:r>
            <a:r>
              <a:rPr lang="en-US" dirty="0"/>
              <a:t>. In a particular test of 100 people, 39% preferred Brand </a:t>
            </a:r>
            <a:r>
              <a:rPr lang="en-US" i="1" dirty="0"/>
              <a:t>A</a:t>
            </a:r>
            <a:r>
              <a:rPr lang="en-US" dirty="0"/>
              <a:t>. What distribution should you use to perform a hypothesis test?</a:t>
            </a:r>
          </a:p>
        </p:txBody>
      </p:sp>
      <p:sp>
        <p:nvSpPr>
          <p:cNvPr id="4" name="Slide Number Placeholder 3">
            <a:extLst>
              <a:ext uri="{FF2B5EF4-FFF2-40B4-BE49-F238E27FC236}">
                <a16:creationId xmlns:a16="http://schemas.microsoft.com/office/drawing/2014/main" id="{42C62C5E-2B5E-72AE-8AE1-628136C75929}"/>
              </a:ext>
            </a:extLst>
          </p:cNvPr>
          <p:cNvSpPr>
            <a:spLocks noGrp="1"/>
          </p:cNvSpPr>
          <p:nvPr>
            <p:ph type="sldNum" sz="quarter" idx="12"/>
          </p:nvPr>
        </p:nvSpPr>
        <p:spPr/>
        <p:txBody>
          <a:bodyPr/>
          <a:lstStyle/>
          <a:p>
            <a:fld id="{3A98EE3D-8CD1-4C3F-BD1C-C98C9596463C}" type="slidenum">
              <a:rPr lang="en-US" smtClean="0"/>
              <a:t>38</a:t>
            </a:fld>
            <a:endParaRPr lang="en-US" dirty="0"/>
          </a:p>
        </p:txBody>
      </p:sp>
    </p:spTree>
    <p:extLst>
      <p:ext uri="{BB962C8B-B14F-4D97-AF65-F5344CB8AC3E}">
        <p14:creationId xmlns:p14="http://schemas.microsoft.com/office/powerpoint/2010/main" val="34808240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F6A91C-A01C-3C5B-97EC-8742667AF5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384CBF-D6D6-2076-4997-D70E3DBBDFB1}"/>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E9AA790D-07BE-DFF8-E8FB-80529B7E6844}"/>
              </a:ext>
            </a:extLst>
          </p:cNvPr>
          <p:cNvSpPr>
            <a:spLocks noGrp="1"/>
          </p:cNvSpPr>
          <p:nvPr>
            <p:ph idx="1"/>
          </p:nvPr>
        </p:nvSpPr>
        <p:spPr/>
        <p:txBody>
          <a:bodyPr/>
          <a:lstStyle/>
          <a:p>
            <a:r>
              <a:rPr lang="en-US" dirty="0"/>
              <a:t>It is thought that 42% of respondents in a taste test would prefer Brand </a:t>
            </a:r>
            <a:r>
              <a:rPr lang="en-US" i="1" dirty="0"/>
              <a:t>A</a:t>
            </a:r>
            <a:r>
              <a:rPr lang="en-US" dirty="0"/>
              <a:t>. In a particular test of 100 people, 39% preferred Brand </a:t>
            </a:r>
            <a:r>
              <a:rPr lang="en-US" i="1" dirty="0"/>
              <a:t>A</a:t>
            </a:r>
            <a:r>
              <a:rPr lang="en-US" dirty="0"/>
              <a:t>. What distribution should you use to perform a hypothesis test?</a:t>
            </a:r>
          </a:p>
          <a:p>
            <a:endParaRPr lang="en-US" dirty="0"/>
          </a:p>
          <a:p>
            <a:r>
              <a:rPr lang="en-US" dirty="0"/>
              <a:t>a (standard) normal distribution for a single population proportion</a:t>
            </a:r>
          </a:p>
        </p:txBody>
      </p:sp>
      <p:sp>
        <p:nvSpPr>
          <p:cNvPr id="4" name="Slide Number Placeholder 3">
            <a:extLst>
              <a:ext uri="{FF2B5EF4-FFF2-40B4-BE49-F238E27FC236}">
                <a16:creationId xmlns:a16="http://schemas.microsoft.com/office/drawing/2014/main" id="{6693A1A0-9633-1566-9EFE-D5B0772D7E00}"/>
              </a:ext>
            </a:extLst>
          </p:cNvPr>
          <p:cNvSpPr>
            <a:spLocks noGrp="1"/>
          </p:cNvSpPr>
          <p:nvPr>
            <p:ph type="sldNum" sz="quarter" idx="12"/>
          </p:nvPr>
        </p:nvSpPr>
        <p:spPr/>
        <p:txBody>
          <a:bodyPr/>
          <a:lstStyle/>
          <a:p>
            <a:fld id="{3A98EE3D-8CD1-4C3F-BD1C-C98C9596463C}" type="slidenum">
              <a:rPr lang="en-US" smtClean="0"/>
              <a:t>39</a:t>
            </a:fld>
            <a:endParaRPr lang="en-US" dirty="0"/>
          </a:p>
        </p:txBody>
      </p:sp>
    </p:spTree>
    <p:extLst>
      <p:ext uri="{BB962C8B-B14F-4D97-AF65-F5344CB8AC3E}">
        <p14:creationId xmlns:p14="http://schemas.microsoft.com/office/powerpoint/2010/main" val="1226458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B6F52-4572-96DB-69C7-97B798B8CFAC}"/>
              </a:ext>
            </a:extLst>
          </p:cNvPr>
          <p:cNvSpPr>
            <a:spLocks noGrp="1"/>
          </p:cNvSpPr>
          <p:nvPr>
            <p:ph type="title"/>
          </p:nvPr>
        </p:nvSpPr>
        <p:spPr/>
        <p:txBody>
          <a:bodyPr/>
          <a:lstStyle/>
          <a:p>
            <a:r>
              <a:rPr lang="en-US" dirty="0"/>
              <a:t>Null and Alternative Hypotheses</a:t>
            </a:r>
          </a:p>
        </p:txBody>
      </p:sp>
      <p:sp>
        <p:nvSpPr>
          <p:cNvPr id="3" name="Content Placeholder 2">
            <a:extLst>
              <a:ext uri="{FF2B5EF4-FFF2-40B4-BE49-F238E27FC236}">
                <a16:creationId xmlns:a16="http://schemas.microsoft.com/office/drawing/2014/main" id="{522B9017-8A61-C860-B312-C11D965EBF76}"/>
              </a:ext>
            </a:extLst>
          </p:cNvPr>
          <p:cNvSpPr>
            <a:spLocks noGrp="1"/>
          </p:cNvSpPr>
          <p:nvPr>
            <p:ph idx="1"/>
          </p:nvPr>
        </p:nvSpPr>
        <p:spPr/>
        <p:txBody>
          <a:bodyPr>
            <a:normAutofit/>
          </a:bodyPr>
          <a:lstStyle/>
          <a:p>
            <a:pPr algn="l">
              <a:buFont typeface="Arial" panose="020B0604020202020204" pitchFamily="34" charset="0"/>
              <a:buChar char="•"/>
            </a:pPr>
            <a:r>
              <a:rPr lang="en-US" b="0" i="1" dirty="0">
                <a:solidFill>
                  <a:srgbClr val="424242"/>
                </a:solidFill>
                <a:effectLst/>
              </a:rPr>
              <a:t>H</a:t>
            </a:r>
            <a:r>
              <a:rPr lang="en-US" b="0" i="1" baseline="-25000" dirty="0">
                <a:solidFill>
                  <a:srgbClr val="424242"/>
                </a:solidFill>
                <a:effectLst/>
              </a:rPr>
              <a:t>0</a:t>
            </a:r>
            <a:r>
              <a:rPr lang="en-US" b="0" i="0" dirty="0">
                <a:solidFill>
                  <a:srgbClr val="424242"/>
                </a:solidFill>
                <a:effectLst/>
              </a:rPr>
              <a:t>: </a:t>
            </a:r>
            <a:r>
              <a:rPr lang="en-US" b="1" i="0" dirty="0">
                <a:solidFill>
                  <a:srgbClr val="424242"/>
                </a:solidFill>
                <a:effectLst/>
              </a:rPr>
              <a:t>The null hypothesis:</a:t>
            </a:r>
            <a:r>
              <a:rPr lang="en-US" b="0" i="0" dirty="0">
                <a:solidFill>
                  <a:srgbClr val="424242"/>
                </a:solidFill>
                <a:effectLst/>
              </a:rPr>
              <a:t> It is a statement of no difference between the variables–they are not related. </a:t>
            </a:r>
          </a:p>
          <a:p>
            <a:pPr lvl="1">
              <a:buFont typeface="Arial" panose="020B0604020202020204" pitchFamily="34" charset="0"/>
              <a:buChar char="•"/>
            </a:pPr>
            <a:r>
              <a:rPr lang="en-US" b="0" i="0" dirty="0">
                <a:solidFill>
                  <a:srgbClr val="424242"/>
                </a:solidFill>
                <a:effectLst/>
              </a:rPr>
              <a:t>This can often be considered the status quo and as a result if you cannot accept the null it requires some action.</a:t>
            </a:r>
          </a:p>
          <a:p>
            <a:pPr algn="l">
              <a:buFont typeface="Arial" panose="020B0604020202020204" pitchFamily="34" charset="0"/>
              <a:buChar char="•"/>
            </a:pPr>
            <a:r>
              <a:rPr lang="en-US" b="0" i="1" dirty="0">
                <a:solidFill>
                  <a:srgbClr val="424242"/>
                </a:solidFill>
                <a:effectLst/>
              </a:rPr>
              <a:t>H</a:t>
            </a:r>
            <a:r>
              <a:rPr lang="en-US" b="0" i="1" baseline="-25000" dirty="0">
                <a:solidFill>
                  <a:srgbClr val="424242"/>
                </a:solidFill>
                <a:effectLst/>
              </a:rPr>
              <a:t>a</a:t>
            </a:r>
            <a:r>
              <a:rPr lang="en-US" b="0" i="0" dirty="0">
                <a:solidFill>
                  <a:srgbClr val="424242"/>
                </a:solidFill>
                <a:effectLst/>
              </a:rPr>
              <a:t>: </a:t>
            </a:r>
            <a:r>
              <a:rPr lang="en-US" b="1" i="0" dirty="0">
                <a:solidFill>
                  <a:srgbClr val="424242"/>
                </a:solidFill>
                <a:effectLst/>
              </a:rPr>
              <a:t>The alternative hypothesis:</a:t>
            </a:r>
            <a:r>
              <a:rPr lang="en-US" b="0" i="0" dirty="0">
                <a:solidFill>
                  <a:srgbClr val="424242"/>
                </a:solidFill>
                <a:effectLst/>
              </a:rPr>
              <a:t> It is a claim about the population that is contradictory to </a:t>
            </a:r>
            <a:r>
              <a:rPr lang="en-US" b="0" i="1" dirty="0">
                <a:solidFill>
                  <a:srgbClr val="424242"/>
                </a:solidFill>
                <a:effectLst/>
              </a:rPr>
              <a:t>H</a:t>
            </a:r>
            <a:r>
              <a:rPr lang="en-US" b="0" i="1" baseline="-25000" dirty="0">
                <a:solidFill>
                  <a:srgbClr val="424242"/>
                </a:solidFill>
                <a:effectLst/>
              </a:rPr>
              <a:t>0</a:t>
            </a:r>
            <a:r>
              <a:rPr lang="en-US" b="0" i="0" dirty="0">
                <a:solidFill>
                  <a:srgbClr val="424242"/>
                </a:solidFill>
                <a:effectLst/>
              </a:rPr>
              <a:t> and   what we conclude when we cannot accept </a:t>
            </a:r>
            <a:r>
              <a:rPr lang="en-US" b="0" i="1" dirty="0">
                <a:solidFill>
                  <a:srgbClr val="424242"/>
                </a:solidFill>
                <a:effectLst/>
              </a:rPr>
              <a:t>H</a:t>
            </a:r>
            <a:r>
              <a:rPr lang="en-US" b="0" i="1" baseline="-25000" dirty="0">
                <a:solidFill>
                  <a:srgbClr val="424242"/>
                </a:solidFill>
                <a:effectLst/>
              </a:rPr>
              <a:t>0</a:t>
            </a:r>
            <a:r>
              <a:rPr lang="en-US" b="0" i="0" dirty="0">
                <a:solidFill>
                  <a:srgbClr val="424242"/>
                </a:solidFill>
                <a:effectLst/>
              </a:rPr>
              <a:t>. </a:t>
            </a:r>
          </a:p>
          <a:p>
            <a:pPr lvl="1">
              <a:buFont typeface="Arial" panose="020B0604020202020204" pitchFamily="34" charset="0"/>
              <a:buChar char="•"/>
            </a:pPr>
            <a:r>
              <a:rPr lang="en-US" b="0" i="0" dirty="0">
                <a:solidFill>
                  <a:srgbClr val="424242"/>
                </a:solidFill>
                <a:effectLst/>
              </a:rPr>
              <a:t>This is usually what the researcher is trying to prove.</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82B82AF1-FC5C-F7F4-DC1A-48058767CF8F}"/>
              </a:ext>
            </a:extLst>
          </p:cNvPr>
          <p:cNvSpPr>
            <a:spLocks noGrp="1"/>
          </p:cNvSpPr>
          <p:nvPr>
            <p:ph type="sldNum" sz="quarter" idx="12"/>
          </p:nvPr>
        </p:nvSpPr>
        <p:spPr/>
        <p:txBody>
          <a:bodyPr/>
          <a:lstStyle/>
          <a:p>
            <a:fld id="{3A98EE3D-8CD1-4C3F-BD1C-C98C9596463C}" type="slidenum">
              <a:rPr lang="en-US" smtClean="0"/>
              <a:t>4</a:t>
            </a:fld>
            <a:endParaRPr lang="en-US" dirty="0"/>
          </a:p>
        </p:txBody>
      </p:sp>
    </p:spTree>
    <p:extLst>
      <p:ext uri="{BB962C8B-B14F-4D97-AF65-F5344CB8AC3E}">
        <p14:creationId xmlns:p14="http://schemas.microsoft.com/office/powerpoint/2010/main" val="21743375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5AFD5-5AE9-4AC2-4854-733ACF0C4B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F35AC2-8DD0-9B8F-C26B-13D62B093F76}"/>
              </a:ext>
            </a:extLst>
          </p:cNvPr>
          <p:cNvSpPr>
            <a:spLocks noGrp="1"/>
          </p:cNvSpPr>
          <p:nvPr>
            <p:ph type="title"/>
          </p:nvPr>
        </p:nvSpPr>
        <p:spPr/>
        <p:txBody>
          <a:bodyPr/>
          <a:lstStyle/>
          <a:p>
            <a:r>
              <a:rPr lang="en-US" dirty="0"/>
              <a:t>Section 9.4</a:t>
            </a:r>
          </a:p>
        </p:txBody>
      </p:sp>
      <p:sp>
        <p:nvSpPr>
          <p:cNvPr id="3" name="Text Placeholder 2">
            <a:extLst>
              <a:ext uri="{FF2B5EF4-FFF2-40B4-BE49-F238E27FC236}">
                <a16:creationId xmlns:a16="http://schemas.microsoft.com/office/drawing/2014/main" id="{75E29CEE-EAF3-F8E2-B573-9D086232599C}"/>
              </a:ext>
            </a:extLst>
          </p:cNvPr>
          <p:cNvSpPr>
            <a:spLocks noGrp="1"/>
          </p:cNvSpPr>
          <p:nvPr>
            <p:ph type="body" idx="1"/>
          </p:nvPr>
        </p:nvSpPr>
        <p:spPr/>
        <p:txBody>
          <a:bodyPr/>
          <a:lstStyle/>
          <a:p>
            <a:r>
              <a:rPr lang="en-US" dirty="0"/>
              <a:t>Rare events, the sample, decision, and conclusion</a:t>
            </a:r>
          </a:p>
        </p:txBody>
      </p:sp>
      <p:sp>
        <p:nvSpPr>
          <p:cNvPr id="4" name="Slide Number Placeholder 3">
            <a:extLst>
              <a:ext uri="{FF2B5EF4-FFF2-40B4-BE49-F238E27FC236}">
                <a16:creationId xmlns:a16="http://schemas.microsoft.com/office/drawing/2014/main" id="{C5F15F22-8034-9BA1-39E3-11D9F08D5D5C}"/>
              </a:ext>
            </a:extLst>
          </p:cNvPr>
          <p:cNvSpPr>
            <a:spLocks noGrp="1"/>
          </p:cNvSpPr>
          <p:nvPr>
            <p:ph type="sldNum" sz="quarter" idx="12"/>
          </p:nvPr>
        </p:nvSpPr>
        <p:spPr/>
        <p:txBody>
          <a:bodyPr/>
          <a:lstStyle/>
          <a:p>
            <a:fld id="{3A98EE3D-8CD1-4C3F-BD1C-C98C9596463C}" type="slidenum">
              <a:rPr lang="en-US" smtClean="0"/>
              <a:t>40</a:t>
            </a:fld>
            <a:endParaRPr lang="en-US" dirty="0"/>
          </a:p>
        </p:txBody>
      </p:sp>
    </p:spTree>
    <p:extLst>
      <p:ext uri="{BB962C8B-B14F-4D97-AF65-F5344CB8AC3E}">
        <p14:creationId xmlns:p14="http://schemas.microsoft.com/office/powerpoint/2010/main" val="36721861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8C940-160C-34AF-769B-538ED8B608F1}"/>
              </a:ext>
            </a:extLst>
          </p:cNvPr>
          <p:cNvSpPr>
            <a:spLocks noGrp="1"/>
          </p:cNvSpPr>
          <p:nvPr>
            <p:ph type="title"/>
          </p:nvPr>
        </p:nvSpPr>
        <p:spPr/>
        <p:txBody>
          <a:bodyPr/>
          <a:lstStyle/>
          <a:p>
            <a:r>
              <a:rPr lang="en-US" dirty="0"/>
              <a:t>Rare Events</a:t>
            </a:r>
          </a:p>
        </p:txBody>
      </p:sp>
      <p:sp>
        <p:nvSpPr>
          <p:cNvPr id="3" name="Content Placeholder 2">
            <a:extLst>
              <a:ext uri="{FF2B5EF4-FFF2-40B4-BE49-F238E27FC236}">
                <a16:creationId xmlns:a16="http://schemas.microsoft.com/office/drawing/2014/main" id="{1FA98618-06C8-F2ED-EB27-F7504AD34CC6}"/>
              </a:ext>
            </a:extLst>
          </p:cNvPr>
          <p:cNvSpPr>
            <a:spLocks noGrp="1"/>
          </p:cNvSpPr>
          <p:nvPr>
            <p:ph idx="1"/>
          </p:nvPr>
        </p:nvSpPr>
        <p:spPr/>
        <p:txBody>
          <a:bodyPr/>
          <a:lstStyle/>
          <a:p>
            <a:pPr>
              <a:buFont typeface="Arial" panose="020B0604020202020204" pitchFamily="34" charset="0"/>
              <a:buChar char="•"/>
            </a:pPr>
            <a:r>
              <a:rPr lang="en-US" dirty="0"/>
              <a:t>The occurrence of rare events can cause you to doubt any prior hypothesis.</a:t>
            </a:r>
          </a:p>
          <a:p>
            <a:pPr>
              <a:buFont typeface="Arial" panose="020B0604020202020204" pitchFamily="34" charset="0"/>
              <a:buChar char="•"/>
            </a:pPr>
            <a:r>
              <a:rPr lang="en-US" b="0" i="0" dirty="0">
                <a:solidFill>
                  <a:srgbClr val="424242"/>
                </a:solidFill>
                <a:effectLst/>
              </a:rPr>
              <a:t>Suppose you make an assumption about a property of the population (this assumption is the </a:t>
            </a:r>
            <a:r>
              <a:rPr lang="en-US" b="1" i="0" dirty="0">
                <a:solidFill>
                  <a:srgbClr val="424242"/>
                </a:solidFill>
                <a:effectLst/>
              </a:rPr>
              <a:t>null hypothesis</a:t>
            </a:r>
            <a:r>
              <a:rPr lang="en-US" b="0" i="0" dirty="0">
                <a:solidFill>
                  <a:srgbClr val="424242"/>
                </a:solidFill>
                <a:effectLst/>
              </a:rPr>
              <a:t>). Then you gather sample data randomly. If the sample has properties that would be very </a:t>
            </a:r>
            <a:r>
              <a:rPr lang="en-US" b="1" i="0" dirty="0">
                <a:solidFill>
                  <a:srgbClr val="424242"/>
                </a:solidFill>
                <a:effectLst/>
              </a:rPr>
              <a:t>unlikely</a:t>
            </a:r>
            <a:r>
              <a:rPr lang="en-US" b="0" i="0" dirty="0">
                <a:solidFill>
                  <a:srgbClr val="424242"/>
                </a:solidFill>
                <a:effectLst/>
              </a:rPr>
              <a:t> to occur if the assumption is true, then you would conclude that your assumption about the population is probably incorrect.</a:t>
            </a:r>
          </a:p>
          <a:p>
            <a:pPr>
              <a:buFont typeface="Arial" panose="020B0604020202020204" pitchFamily="34" charset="0"/>
              <a:buChar char="•"/>
            </a:pPr>
            <a:r>
              <a:rPr lang="en-US" dirty="0">
                <a:solidFill>
                  <a:srgbClr val="424242"/>
                </a:solidFill>
              </a:rPr>
              <a:t>Hypothesis testing allows us to determine whether our data is a rare event or if we had made a wrong prior conjecture about data.</a:t>
            </a:r>
            <a:endParaRPr lang="en-US" b="0" i="0" dirty="0">
              <a:solidFill>
                <a:srgbClr val="424242"/>
              </a:solidFill>
              <a:effectLst/>
            </a:endParaRPr>
          </a:p>
        </p:txBody>
      </p:sp>
      <p:sp>
        <p:nvSpPr>
          <p:cNvPr id="4" name="Slide Number Placeholder 3">
            <a:extLst>
              <a:ext uri="{FF2B5EF4-FFF2-40B4-BE49-F238E27FC236}">
                <a16:creationId xmlns:a16="http://schemas.microsoft.com/office/drawing/2014/main" id="{6C3EA554-5E09-37C5-58CA-D841C3F682AE}"/>
              </a:ext>
            </a:extLst>
          </p:cNvPr>
          <p:cNvSpPr>
            <a:spLocks noGrp="1"/>
          </p:cNvSpPr>
          <p:nvPr>
            <p:ph type="sldNum" sz="quarter" idx="12"/>
          </p:nvPr>
        </p:nvSpPr>
        <p:spPr/>
        <p:txBody>
          <a:bodyPr/>
          <a:lstStyle/>
          <a:p>
            <a:fld id="{3A98EE3D-8CD1-4C3F-BD1C-C98C9596463C}" type="slidenum">
              <a:rPr lang="en-US" smtClean="0"/>
              <a:t>41</a:t>
            </a:fld>
            <a:endParaRPr lang="en-US" dirty="0"/>
          </a:p>
        </p:txBody>
      </p:sp>
    </p:spTree>
    <p:extLst>
      <p:ext uri="{BB962C8B-B14F-4D97-AF65-F5344CB8AC3E}">
        <p14:creationId xmlns:p14="http://schemas.microsoft.com/office/powerpoint/2010/main" val="41739860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54C37-0345-3767-D051-302B61952239}"/>
              </a:ext>
            </a:extLst>
          </p:cNvPr>
          <p:cNvSpPr>
            <a:spLocks noGrp="1"/>
          </p:cNvSpPr>
          <p:nvPr>
            <p:ph type="title"/>
          </p:nvPr>
        </p:nvSpPr>
        <p:spPr/>
        <p:txBody>
          <a:bodyPr/>
          <a:lstStyle/>
          <a:p>
            <a:r>
              <a:rPr lang="en-US" dirty="0"/>
              <a:t>Rare Event or Wrong Hypothesis?</a:t>
            </a:r>
          </a:p>
        </p:txBody>
      </p:sp>
      <p:sp>
        <p:nvSpPr>
          <p:cNvPr id="3" name="Content Placeholder 2">
            <a:extLst>
              <a:ext uri="{FF2B5EF4-FFF2-40B4-BE49-F238E27FC236}">
                <a16:creationId xmlns:a16="http://schemas.microsoft.com/office/drawing/2014/main" id="{879B781D-E4C1-1155-62DF-F598D1B23505}"/>
              </a:ext>
            </a:extLst>
          </p:cNvPr>
          <p:cNvSpPr>
            <a:spLocks noGrp="1"/>
          </p:cNvSpPr>
          <p:nvPr>
            <p:ph idx="1"/>
          </p:nvPr>
        </p:nvSpPr>
        <p:spPr/>
        <p:txBody>
          <a:bodyPr/>
          <a:lstStyle/>
          <a:p>
            <a:pPr>
              <a:buFont typeface="Arial" panose="020B0604020202020204" pitchFamily="34" charset="0"/>
              <a:buChar char="•"/>
            </a:pPr>
            <a:r>
              <a:rPr lang="en-US" dirty="0">
                <a:solidFill>
                  <a:srgbClr val="424242"/>
                </a:solidFill>
              </a:rPr>
              <a:t>You read that the average height at a college is 5’7” (this is your null). </a:t>
            </a:r>
          </a:p>
          <a:p>
            <a:pPr>
              <a:buFont typeface="Arial" panose="020B0604020202020204" pitchFamily="34" charset="0"/>
              <a:buChar char="•"/>
            </a:pPr>
            <a:r>
              <a:rPr lang="en-US" dirty="0">
                <a:solidFill>
                  <a:srgbClr val="424242"/>
                </a:solidFill>
              </a:rPr>
              <a:t>Scenario 1: You survey the basketball team of 25 students only and find that the average height in your sample is 6’6”. Is this a rare event or was your initial null hypothesis wrong? </a:t>
            </a:r>
          </a:p>
          <a:p>
            <a:pPr>
              <a:buFont typeface="Arial" panose="020B0604020202020204" pitchFamily="34" charset="0"/>
              <a:buChar char="•"/>
            </a:pPr>
            <a:r>
              <a:rPr lang="en-US" b="0" i="0" dirty="0">
                <a:solidFill>
                  <a:srgbClr val="424242"/>
                </a:solidFill>
                <a:effectLst/>
              </a:rPr>
              <a:t>Scenario 2: You perform a simple random sample of 3,000 students and find that the average height of your sample is 5’10”. Is this a rare event or was your initial null hypothesis wrong? </a:t>
            </a:r>
          </a:p>
          <a:p>
            <a:pPr>
              <a:buFont typeface="Arial" panose="020B0604020202020204" pitchFamily="34" charset="0"/>
              <a:buChar char="•"/>
            </a:pPr>
            <a:r>
              <a:rPr lang="en-US" dirty="0">
                <a:solidFill>
                  <a:srgbClr val="424242"/>
                </a:solidFill>
              </a:rPr>
              <a:t>With scenario 1, we could reframe the question. Is the basketball team taller than the average student at this college? </a:t>
            </a:r>
          </a:p>
          <a:p>
            <a:pPr>
              <a:buFont typeface="Arial" panose="020B0604020202020204" pitchFamily="34" charset="0"/>
              <a:buChar char="•"/>
            </a:pPr>
            <a:r>
              <a:rPr lang="en-US" dirty="0">
                <a:solidFill>
                  <a:srgbClr val="424242"/>
                </a:solidFill>
              </a:rPr>
              <a:t>It’s hard to know in either case because we are missing key information – the standard deviation and z-score or t-score! </a:t>
            </a:r>
            <a:endParaRPr lang="en-US" b="0" i="0" dirty="0">
              <a:solidFill>
                <a:srgbClr val="424242"/>
              </a:solidFill>
              <a:effectLst/>
            </a:endParaRPr>
          </a:p>
          <a:p>
            <a:endParaRPr lang="en-US" dirty="0"/>
          </a:p>
        </p:txBody>
      </p:sp>
      <p:sp>
        <p:nvSpPr>
          <p:cNvPr id="4" name="Slide Number Placeholder 3">
            <a:extLst>
              <a:ext uri="{FF2B5EF4-FFF2-40B4-BE49-F238E27FC236}">
                <a16:creationId xmlns:a16="http://schemas.microsoft.com/office/drawing/2014/main" id="{F26E15F5-D933-D838-7F4B-FA8506A148D5}"/>
              </a:ext>
            </a:extLst>
          </p:cNvPr>
          <p:cNvSpPr>
            <a:spLocks noGrp="1"/>
          </p:cNvSpPr>
          <p:nvPr>
            <p:ph type="sldNum" sz="quarter" idx="12"/>
          </p:nvPr>
        </p:nvSpPr>
        <p:spPr/>
        <p:txBody>
          <a:bodyPr/>
          <a:lstStyle/>
          <a:p>
            <a:fld id="{3A98EE3D-8CD1-4C3F-BD1C-C98C9596463C}" type="slidenum">
              <a:rPr lang="en-US" smtClean="0"/>
              <a:t>42</a:t>
            </a:fld>
            <a:endParaRPr lang="en-US" dirty="0"/>
          </a:p>
        </p:txBody>
      </p:sp>
    </p:spTree>
    <p:extLst>
      <p:ext uri="{BB962C8B-B14F-4D97-AF65-F5344CB8AC3E}">
        <p14:creationId xmlns:p14="http://schemas.microsoft.com/office/powerpoint/2010/main" val="17644803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54C37-0345-3767-D051-302B61952239}"/>
              </a:ext>
            </a:extLst>
          </p:cNvPr>
          <p:cNvSpPr>
            <a:spLocks noGrp="1"/>
          </p:cNvSpPr>
          <p:nvPr>
            <p:ph type="title"/>
          </p:nvPr>
        </p:nvSpPr>
        <p:spPr/>
        <p:txBody>
          <a:bodyPr/>
          <a:lstStyle/>
          <a:p>
            <a:r>
              <a:rPr lang="en-US" dirty="0"/>
              <a:t>Rare Event or Wrong Hypothesis?</a:t>
            </a:r>
          </a:p>
        </p:txBody>
      </p:sp>
      <p:sp>
        <p:nvSpPr>
          <p:cNvPr id="3" name="Content Placeholder 2">
            <a:extLst>
              <a:ext uri="{FF2B5EF4-FFF2-40B4-BE49-F238E27FC236}">
                <a16:creationId xmlns:a16="http://schemas.microsoft.com/office/drawing/2014/main" id="{879B781D-E4C1-1155-62DF-F598D1B23505}"/>
              </a:ext>
            </a:extLst>
          </p:cNvPr>
          <p:cNvSpPr>
            <a:spLocks noGrp="1"/>
          </p:cNvSpPr>
          <p:nvPr>
            <p:ph idx="1"/>
          </p:nvPr>
        </p:nvSpPr>
        <p:spPr/>
        <p:txBody>
          <a:bodyPr/>
          <a:lstStyle/>
          <a:p>
            <a:pPr>
              <a:buFont typeface="Arial" panose="020B0604020202020204" pitchFamily="34" charset="0"/>
              <a:buChar char="•"/>
            </a:pPr>
            <a:r>
              <a:rPr lang="en-US" dirty="0">
                <a:solidFill>
                  <a:srgbClr val="424242"/>
                </a:solidFill>
              </a:rPr>
              <a:t>You are testing the quality of a new smart phone, where it has been designed to withstand being 1.5 meters underwater for 1 hour without damage </a:t>
            </a:r>
          </a:p>
          <a:p>
            <a:pPr>
              <a:buFont typeface="Arial" panose="020B0604020202020204" pitchFamily="34" charset="0"/>
              <a:buChar char="•"/>
            </a:pPr>
            <a:r>
              <a:rPr lang="en-US" b="0" i="0" dirty="0">
                <a:solidFill>
                  <a:srgbClr val="424242"/>
                </a:solidFill>
                <a:effectLst/>
              </a:rPr>
              <a:t>You randomly select 50 phones off the </a:t>
            </a:r>
            <a:r>
              <a:rPr lang="en-US" dirty="0">
                <a:solidFill>
                  <a:srgbClr val="424242"/>
                </a:solidFill>
              </a:rPr>
              <a:t>assembly line and submerge them 1.5 meters underwater. On average, the phones did not make it past 50 minutes. </a:t>
            </a:r>
          </a:p>
          <a:p>
            <a:pPr>
              <a:buFont typeface="Arial" panose="020B0604020202020204" pitchFamily="34" charset="0"/>
              <a:buChar char="•"/>
            </a:pPr>
            <a:r>
              <a:rPr lang="en-US" b="0" i="0" dirty="0">
                <a:solidFill>
                  <a:srgbClr val="424242"/>
                </a:solidFill>
                <a:effectLst/>
              </a:rPr>
              <a:t>Is this a rare event or is the hypothesis wrong? </a:t>
            </a:r>
          </a:p>
          <a:p>
            <a:endParaRPr lang="en-US" dirty="0"/>
          </a:p>
        </p:txBody>
      </p:sp>
      <p:sp>
        <p:nvSpPr>
          <p:cNvPr id="4" name="Slide Number Placeholder 3">
            <a:extLst>
              <a:ext uri="{FF2B5EF4-FFF2-40B4-BE49-F238E27FC236}">
                <a16:creationId xmlns:a16="http://schemas.microsoft.com/office/drawing/2014/main" id="{F26E15F5-D933-D838-7F4B-FA8506A148D5}"/>
              </a:ext>
            </a:extLst>
          </p:cNvPr>
          <p:cNvSpPr>
            <a:spLocks noGrp="1"/>
          </p:cNvSpPr>
          <p:nvPr>
            <p:ph type="sldNum" sz="quarter" idx="12"/>
          </p:nvPr>
        </p:nvSpPr>
        <p:spPr/>
        <p:txBody>
          <a:bodyPr/>
          <a:lstStyle/>
          <a:p>
            <a:fld id="{3A98EE3D-8CD1-4C3F-BD1C-C98C9596463C}" type="slidenum">
              <a:rPr lang="en-US" smtClean="0"/>
              <a:t>43</a:t>
            </a:fld>
            <a:endParaRPr lang="en-US" dirty="0"/>
          </a:p>
        </p:txBody>
      </p:sp>
    </p:spTree>
    <p:extLst>
      <p:ext uri="{BB962C8B-B14F-4D97-AF65-F5344CB8AC3E}">
        <p14:creationId xmlns:p14="http://schemas.microsoft.com/office/powerpoint/2010/main" val="3960320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DC54B-2347-616E-D773-BA2C10FF4D15}"/>
              </a:ext>
            </a:extLst>
          </p:cNvPr>
          <p:cNvSpPr>
            <a:spLocks noGrp="1"/>
          </p:cNvSpPr>
          <p:nvPr>
            <p:ph type="title"/>
          </p:nvPr>
        </p:nvSpPr>
        <p:spPr/>
        <p:txBody>
          <a:bodyPr/>
          <a:lstStyle/>
          <a:p>
            <a:r>
              <a:rPr lang="en-US" dirty="0"/>
              <a:t>Example of a Rare Event</a:t>
            </a:r>
          </a:p>
        </p:txBody>
      </p:sp>
      <p:sp>
        <p:nvSpPr>
          <p:cNvPr id="3" name="Content Placeholder 2">
            <a:extLst>
              <a:ext uri="{FF2B5EF4-FFF2-40B4-BE49-F238E27FC236}">
                <a16:creationId xmlns:a16="http://schemas.microsoft.com/office/drawing/2014/main" id="{6BD995FD-A3BD-C15E-10D6-BD8941B8F7B4}"/>
              </a:ext>
            </a:extLst>
          </p:cNvPr>
          <p:cNvSpPr>
            <a:spLocks noGrp="1"/>
          </p:cNvSpPr>
          <p:nvPr>
            <p:ph idx="1"/>
          </p:nvPr>
        </p:nvSpPr>
        <p:spPr/>
        <p:txBody>
          <a:bodyPr/>
          <a:lstStyle/>
          <a:p>
            <a:pPr marL="0" indent="0">
              <a:buNone/>
            </a:pPr>
            <a:r>
              <a:rPr lang="en-US" dirty="0"/>
              <a:t>The probability of winning the lottery is very low. Suppose Arianna played the lottery just once and won a lot of money. Because Ari assumed the probability of winning the lottery is low, Arianna hopes that her assumption is incorrect and hopes that it is indeed easy to win the lottery.</a:t>
            </a:r>
          </a:p>
          <a:p>
            <a:pPr marL="0" indent="0">
              <a:buNone/>
            </a:pPr>
            <a:r>
              <a:rPr lang="en-US" dirty="0"/>
              <a:t>Ari winning the lottery is a rare event.</a:t>
            </a:r>
          </a:p>
        </p:txBody>
      </p:sp>
      <p:sp>
        <p:nvSpPr>
          <p:cNvPr id="4" name="Slide Number Placeholder 3">
            <a:extLst>
              <a:ext uri="{FF2B5EF4-FFF2-40B4-BE49-F238E27FC236}">
                <a16:creationId xmlns:a16="http://schemas.microsoft.com/office/drawing/2014/main" id="{6820324B-B0BF-5D83-282A-8FBFE5D4EE69}"/>
              </a:ext>
            </a:extLst>
          </p:cNvPr>
          <p:cNvSpPr>
            <a:spLocks noGrp="1"/>
          </p:cNvSpPr>
          <p:nvPr>
            <p:ph type="sldNum" sz="quarter" idx="12"/>
          </p:nvPr>
        </p:nvSpPr>
        <p:spPr/>
        <p:txBody>
          <a:bodyPr/>
          <a:lstStyle/>
          <a:p>
            <a:fld id="{3A98EE3D-8CD1-4C3F-BD1C-C98C9596463C}" type="slidenum">
              <a:rPr lang="en-US" smtClean="0"/>
              <a:t>44</a:t>
            </a:fld>
            <a:endParaRPr lang="en-US" dirty="0"/>
          </a:p>
        </p:txBody>
      </p:sp>
    </p:spTree>
    <p:extLst>
      <p:ext uri="{BB962C8B-B14F-4D97-AF65-F5344CB8AC3E}">
        <p14:creationId xmlns:p14="http://schemas.microsoft.com/office/powerpoint/2010/main" val="23657952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B8D6A-7CBF-27F7-9174-E383EF468DE6}"/>
              </a:ext>
            </a:extLst>
          </p:cNvPr>
          <p:cNvSpPr>
            <a:spLocks noGrp="1"/>
          </p:cNvSpPr>
          <p:nvPr>
            <p:ph type="title"/>
          </p:nvPr>
        </p:nvSpPr>
        <p:spPr/>
        <p:txBody>
          <a:bodyPr>
            <a:normAutofit/>
          </a:bodyPr>
          <a:lstStyle/>
          <a:p>
            <a:r>
              <a:rPr lang="en-US" sz="6000" dirty="0"/>
              <a:t>There are several ways that you can conduct a hypothesis test.</a:t>
            </a:r>
          </a:p>
        </p:txBody>
      </p:sp>
      <p:sp>
        <p:nvSpPr>
          <p:cNvPr id="3" name="Text Placeholder 2">
            <a:extLst>
              <a:ext uri="{FF2B5EF4-FFF2-40B4-BE49-F238E27FC236}">
                <a16:creationId xmlns:a16="http://schemas.microsoft.com/office/drawing/2014/main" id="{4530FBE9-D287-F644-8CE2-62413221C88D}"/>
              </a:ext>
            </a:extLst>
          </p:cNvPr>
          <p:cNvSpPr>
            <a:spLocks noGrp="1"/>
          </p:cNvSpPr>
          <p:nvPr>
            <p:ph type="body" idx="1"/>
          </p:nvPr>
        </p:nvSpPr>
        <p:spPr/>
        <p:txBody>
          <a:bodyPr/>
          <a:lstStyle/>
          <a:p>
            <a:r>
              <a:rPr lang="en-US" dirty="0"/>
              <a:t>There are 2 methods frequently used, but we will focus on the p-value method</a:t>
            </a:r>
          </a:p>
        </p:txBody>
      </p:sp>
    </p:spTree>
    <p:extLst>
      <p:ext uri="{BB962C8B-B14F-4D97-AF65-F5344CB8AC3E}">
        <p14:creationId xmlns:p14="http://schemas.microsoft.com/office/powerpoint/2010/main" val="12602073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17E31-939D-BDE3-EE09-52B7741C1A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BC78A8-B462-206F-F76D-FA4E9E9DAC54}"/>
              </a:ext>
            </a:extLst>
          </p:cNvPr>
          <p:cNvSpPr>
            <a:spLocks noGrp="1"/>
          </p:cNvSpPr>
          <p:nvPr>
            <p:ph type="title"/>
          </p:nvPr>
        </p:nvSpPr>
        <p:spPr/>
        <p:txBody>
          <a:bodyPr/>
          <a:lstStyle/>
          <a:p>
            <a:r>
              <a:rPr lang="en-US" dirty="0"/>
              <a:t>Testing the Null Hypothesis</a:t>
            </a:r>
          </a:p>
        </p:txBody>
      </p:sp>
      <p:sp>
        <p:nvSpPr>
          <p:cNvPr id="3" name="Content Placeholder 2">
            <a:extLst>
              <a:ext uri="{FF2B5EF4-FFF2-40B4-BE49-F238E27FC236}">
                <a16:creationId xmlns:a16="http://schemas.microsoft.com/office/drawing/2014/main" id="{15166807-C8D9-C612-EDE1-3623C15F1A11}"/>
              </a:ext>
            </a:extLst>
          </p:cNvPr>
          <p:cNvSpPr>
            <a:spLocks noGrp="1"/>
          </p:cNvSpPr>
          <p:nvPr>
            <p:ph idx="1"/>
          </p:nvPr>
        </p:nvSpPr>
        <p:spPr/>
        <p:txBody>
          <a:bodyPr>
            <a:normAutofit/>
          </a:bodyPr>
          <a:lstStyle/>
          <a:p>
            <a:pPr>
              <a:buFont typeface="Arial" panose="020B0604020202020204" pitchFamily="34" charset="0"/>
              <a:buChar char="•"/>
            </a:pPr>
            <a:r>
              <a:rPr lang="en-US" dirty="0"/>
              <a:t>Use the sample data to calculate the actual probability of getting the test result, called the </a:t>
            </a:r>
            <a:r>
              <a:rPr lang="en-US" b="1" i="1" dirty="0"/>
              <a:t>p</a:t>
            </a:r>
            <a:r>
              <a:rPr lang="en-US" b="1" dirty="0"/>
              <a:t>-value</a:t>
            </a:r>
            <a:r>
              <a:rPr lang="en-US" dirty="0"/>
              <a:t>. </a:t>
            </a:r>
          </a:p>
          <a:p>
            <a:pPr>
              <a:buFont typeface="Arial" panose="020B0604020202020204" pitchFamily="34" charset="0"/>
              <a:buChar char="•"/>
            </a:pPr>
            <a:r>
              <a:rPr lang="en-US" dirty="0"/>
              <a:t>The </a:t>
            </a:r>
            <a:r>
              <a:rPr lang="en-US" i="1" dirty="0"/>
              <a:t>p</a:t>
            </a:r>
            <a:r>
              <a:rPr lang="en-US" dirty="0"/>
              <a:t>-value is the </a:t>
            </a:r>
            <a:r>
              <a:rPr lang="en-US" b="1" dirty="0"/>
              <a:t>probability that, if the null hypothesis is true, the results from another randomly selected sample will be as extreme or more extreme as the results obtained from the given sample.</a:t>
            </a:r>
            <a:endParaRPr lang="en-US" dirty="0"/>
          </a:p>
          <a:p>
            <a:pPr>
              <a:buFont typeface="Arial" panose="020B0604020202020204" pitchFamily="34" charset="0"/>
              <a:buChar char="•"/>
            </a:pPr>
            <a:r>
              <a:rPr lang="en-US" dirty="0"/>
              <a:t>A </a:t>
            </a:r>
            <a:r>
              <a:rPr lang="en-US" b="1" dirty="0"/>
              <a:t>large </a:t>
            </a:r>
            <a:r>
              <a:rPr lang="en-US" b="1" i="1" dirty="0"/>
              <a:t>p</a:t>
            </a:r>
            <a:r>
              <a:rPr lang="en-US" b="1" dirty="0"/>
              <a:t>-value </a:t>
            </a:r>
            <a:r>
              <a:rPr lang="en-US" dirty="0"/>
              <a:t>calculated from the data indicates that we should </a:t>
            </a:r>
            <a:r>
              <a:rPr lang="en-US" b="1" dirty="0"/>
              <a:t>not reject the null hypothesis</a:t>
            </a:r>
            <a:r>
              <a:rPr lang="en-US" dirty="0"/>
              <a:t>. </a:t>
            </a:r>
          </a:p>
          <a:p>
            <a:pPr>
              <a:buFont typeface="Arial" panose="020B0604020202020204" pitchFamily="34" charset="0"/>
              <a:buChar char="•"/>
            </a:pPr>
            <a:r>
              <a:rPr lang="en-US" dirty="0"/>
              <a:t>The </a:t>
            </a:r>
            <a:r>
              <a:rPr lang="en-US" b="1" dirty="0"/>
              <a:t>smaller the </a:t>
            </a:r>
            <a:r>
              <a:rPr lang="en-US" b="1" i="1" dirty="0"/>
              <a:t>p</a:t>
            </a:r>
            <a:r>
              <a:rPr lang="en-US" b="1" dirty="0"/>
              <a:t>-value</a:t>
            </a:r>
            <a:r>
              <a:rPr lang="en-US" dirty="0"/>
              <a:t>, the more unlikely the outcome, and the stronger the evidence is against the null hypothesis. </a:t>
            </a:r>
            <a:r>
              <a:rPr lang="en-US" b="1" dirty="0"/>
              <a:t>We would reject the null hypothesis if the evidence is strongly against it</a:t>
            </a:r>
            <a:r>
              <a:rPr lang="en-US" dirty="0"/>
              <a:t>.</a:t>
            </a:r>
          </a:p>
        </p:txBody>
      </p:sp>
      <p:sp>
        <p:nvSpPr>
          <p:cNvPr id="4" name="Slide Number Placeholder 3">
            <a:extLst>
              <a:ext uri="{FF2B5EF4-FFF2-40B4-BE49-F238E27FC236}">
                <a16:creationId xmlns:a16="http://schemas.microsoft.com/office/drawing/2014/main" id="{2017F3BC-CFA5-BF47-AA25-74066F4C7691}"/>
              </a:ext>
            </a:extLst>
          </p:cNvPr>
          <p:cNvSpPr>
            <a:spLocks noGrp="1"/>
          </p:cNvSpPr>
          <p:nvPr>
            <p:ph type="sldNum" sz="quarter" idx="12"/>
          </p:nvPr>
        </p:nvSpPr>
        <p:spPr/>
        <p:txBody>
          <a:bodyPr/>
          <a:lstStyle/>
          <a:p>
            <a:fld id="{3A98EE3D-8CD1-4C3F-BD1C-C98C9596463C}" type="slidenum">
              <a:rPr lang="en-US" smtClean="0"/>
              <a:t>46</a:t>
            </a:fld>
            <a:endParaRPr lang="en-US" dirty="0"/>
          </a:p>
        </p:txBody>
      </p:sp>
    </p:spTree>
    <p:extLst>
      <p:ext uri="{BB962C8B-B14F-4D97-AF65-F5344CB8AC3E}">
        <p14:creationId xmlns:p14="http://schemas.microsoft.com/office/powerpoint/2010/main" val="27623700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4EF44-D8A8-FEA2-BB45-259802616941}"/>
              </a:ext>
            </a:extLst>
          </p:cNvPr>
          <p:cNvSpPr>
            <a:spLocks noGrp="1"/>
          </p:cNvSpPr>
          <p:nvPr>
            <p:ph type="title"/>
          </p:nvPr>
        </p:nvSpPr>
        <p:spPr/>
        <p:txBody>
          <a:bodyPr/>
          <a:lstStyle/>
          <a:p>
            <a:r>
              <a:rPr lang="en-US" dirty="0"/>
              <a:t>P-Value Approach</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0DFC14B-C566-EC6A-82CD-337D81488B92}"/>
                  </a:ext>
                </a:extLst>
              </p:cNvPr>
              <p:cNvSpPr>
                <a:spLocks noGrp="1"/>
              </p:cNvSpPr>
              <p:nvPr>
                <p:ph idx="1"/>
              </p:nvPr>
            </p:nvSpPr>
            <p:spPr/>
            <p:txBody>
              <a:bodyPr/>
              <a:lstStyle/>
              <a:p>
                <a:pPr>
                  <a:buFont typeface="Arial" panose="020B0604020202020204" pitchFamily="34" charset="0"/>
                  <a:buChar char="•"/>
                </a:pPr>
                <a:r>
                  <a:rPr lang="en-US" b="0" i="0" dirty="0">
                    <a:solidFill>
                      <a:srgbClr val="424242"/>
                    </a:solidFill>
                    <a:effectLst/>
                  </a:rPr>
                  <a:t>This decision rule can be developed by calculating the probability that a sample mean could be found that would give a test statistic larger than the test statistic found from the current sample data assuming that the null hypothesis is true. </a:t>
                </a:r>
              </a:p>
              <a:p>
                <a:pPr>
                  <a:buFont typeface="Arial" panose="020B0604020202020204" pitchFamily="34" charset="0"/>
                  <a:buChar char="•"/>
                </a:pPr>
                <a:r>
                  <a:rPr lang="en-US" dirty="0">
                    <a:solidFill>
                      <a:srgbClr val="424242"/>
                    </a:solidFill>
                  </a:rPr>
                  <a:t> T</a:t>
                </a:r>
                <a:r>
                  <a:rPr lang="en-US" b="0" i="0" dirty="0">
                    <a:solidFill>
                      <a:srgbClr val="424242"/>
                    </a:solidFill>
                    <a:effectLst/>
                  </a:rPr>
                  <a:t>he p-value approach compares the desired significance level, α, to the p-value which is the probability of drawing a sample mean further from the hypothesized value than the actual sample mean. </a:t>
                </a:r>
              </a:p>
              <a:p>
                <a:pPr lvl="1"/>
                <a:r>
                  <a:rPr lang="en-US" dirty="0"/>
                  <a:t> A large </a:t>
                </a:r>
                <a:r>
                  <a:rPr lang="en-US" i="1" dirty="0"/>
                  <a:t>p</a:t>
                </a:r>
                <a:r>
                  <a:rPr lang="en-US" dirty="0"/>
                  <a:t>-value calculated from the data indicates that we should not reject the </a:t>
                </a:r>
                <a:r>
                  <a:rPr lang="en-US" b="1" dirty="0"/>
                  <a:t>null hypothesis</a:t>
                </a:r>
                <a:r>
                  <a:rPr lang="en-US" dirty="0"/>
                  <a:t>. In other words, if </a:t>
                </a:r>
                <a14:m>
                  <m:oMath xmlns:m="http://schemas.openxmlformats.org/officeDocument/2006/math">
                    <m:r>
                      <a:rPr lang="en-US" i="1">
                        <a:latin typeface="Cambria Math" panose="02040503050406030204" pitchFamily="18" charset="0"/>
                      </a:rPr>
                      <m:t>𝑝</m:t>
                    </m:r>
                    <m:r>
                      <a:rPr lang="en-US" i="1">
                        <a:latin typeface="Cambria Math" panose="02040503050406030204" pitchFamily="18" charset="0"/>
                      </a:rPr>
                      <m:t>≥</m:t>
                    </m:r>
                    <m:r>
                      <a:rPr lang="en-US" i="1">
                        <a:latin typeface="Cambria Math" panose="02040503050406030204" pitchFamily="18" charset="0"/>
                      </a:rPr>
                      <m:t>𝛼</m:t>
                    </m:r>
                    <m:r>
                      <a:rPr lang="en-US" i="1">
                        <a:latin typeface="Cambria Math" panose="02040503050406030204" pitchFamily="18" charset="0"/>
                      </a:rPr>
                      <m:t>, </m:t>
                    </m:r>
                  </m:oMath>
                </a14:m>
                <a:r>
                  <a:rPr lang="en-US" dirty="0"/>
                  <a:t>we will fail to reject the null hypothesis. </a:t>
                </a:r>
              </a:p>
              <a:p>
                <a:pPr lvl="1"/>
                <a:r>
                  <a:rPr lang="en-US" dirty="0"/>
                  <a:t> The smaller the </a:t>
                </a:r>
                <a:r>
                  <a:rPr lang="en-US" i="1" dirty="0"/>
                  <a:t>p</a:t>
                </a:r>
                <a:r>
                  <a:rPr lang="en-US" dirty="0"/>
                  <a:t>-value, the more unlikely the outcome, and the stronger the evidence is against the null hypothesis. We would reject the null hypothesis if the evidence is strongly against it. In other words, if </a:t>
                </a:r>
                <a14:m>
                  <m:oMath xmlns:m="http://schemas.openxmlformats.org/officeDocument/2006/math">
                    <m:r>
                      <a:rPr lang="en-US" i="1">
                        <a:latin typeface="Cambria Math" panose="02040503050406030204" pitchFamily="18" charset="0"/>
                      </a:rPr>
                      <m:t>𝑝</m:t>
                    </m:r>
                    <m:r>
                      <a:rPr lang="en-US" i="1">
                        <a:latin typeface="Cambria Math" panose="02040503050406030204" pitchFamily="18" charset="0"/>
                      </a:rPr>
                      <m:t>&lt;</m:t>
                    </m:r>
                    <m:r>
                      <a:rPr lang="en-US" i="1">
                        <a:latin typeface="Cambria Math" panose="02040503050406030204" pitchFamily="18" charset="0"/>
                      </a:rPr>
                      <m:t>𝛼</m:t>
                    </m:r>
                    <m:r>
                      <a:rPr lang="en-US" i="1">
                        <a:latin typeface="Cambria Math" panose="02040503050406030204" pitchFamily="18" charset="0"/>
                      </a:rPr>
                      <m:t>,</m:t>
                    </m:r>
                  </m:oMath>
                </a14:m>
                <a:r>
                  <a:rPr lang="en-US" dirty="0"/>
                  <a:t> we would reject the null hypothesis. </a:t>
                </a:r>
              </a:p>
            </p:txBody>
          </p:sp>
        </mc:Choice>
        <mc:Fallback xmlns="">
          <p:sp>
            <p:nvSpPr>
              <p:cNvPr id="3" name="Content Placeholder 2">
                <a:extLst>
                  <a:ext uri="{FF2B5EF4-FFF2-40B4-BE49-F238E27FC236}">
                    <a16:creationId xmlns:a16="http://schemas.microsoft.com/office/drawing/2014/main" id="{00DFC14B-C566-EC6A-82CD-337D81488B92}"/>
                  </a:ext>
                </a:extLst>
              </p:cNvPr>
              <p:cNvSpPr>
                <a:spLocks noGrp="1" noRot="1" noChangeAspect="1" noMove="1" noResize="1" noEditPoints="1" noAdjustHandles="1" noChangeArrowheads="1" noChangeShapeType="1" noTextEdit="1"/>
              </p:cNvSpPr>
              <p:nvPr>
                <p:ph idx="1"/>
              </p:nvPr>
            </p:nvSpPr>
            <p:spPr>
              <a:blipFill>
                <a:blip r:embed="rId2"/>
                <a:stretch>
                  <a:fillRect l="-1333" t="-810" r="-1273"/>
                </a:stretch>
              </a:blipFill>
            </p:spPr>
            <p:txBody>
              <a:bodyPr/>
              <a:lstStyle/>
              <a:p>
                <a:r>
                  <a:rPr lang="en-US">
                    <a:noFill/>
                  </a:rPr>
                  <a:t> </a:t>
                </a:r>
              </a:p>
            </p:txBody>
          </p:sp>
        </mc:Fallback>
      </mc:AlternateContent>
    </p:spTree>
    <p:extLst>
      <p:ext uri="{BB962C8B-B14F-4D97-AF65-F5344CB8AC3E}">
        <p14:creationId xmlns:p14="http://schemas.microsoft.com/office/powerpoint/2010/main" val="6197812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59893-1F1F-734D-CF54-DB5E42D5B7E8}"/>
              </a:ext>
            </a:extLst>
          </p:cNvPr>
          <p:cNvSpPr>
            <a:spLocks noGrp="1"/>
          </p:cNvSpPr>
          <p:nvPr>
            <p:ph type="title"/>
          </p:nvPr>
        </p:nvSpPr>
        <p:spPr/>
        <p:txBody>
          <a:bodyPr/>
          <a:lstStyle/>
          <a:p>
            <a:r>
              <a:rPr lang="en-US" dirty="0"/>
              <a:t>Values the Hypothesis Test with the P-value Approach</a:t>
            </a:r>
          </a:p>
        </p:txBody>
      </p:sp>
      <p:pic>
        <p:nvPicPr>
          <p:cNvPr id="5122" name="Picture 2" descr="...">
            <a:extLst>
              <a:ext uri="{FF2B5EF4-FFF2-40B4-BE49-F238E27FC236}">
                <a16:creationId xmlns:a16="http://schemas.microsoft.com/office/drawing/2014/main" id="{47CB2BFF-DBEE-7DF5-88F4-0210C772CF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2805" y="2140899"/>
            <a:ext cx="3370678" cy="3986129"/>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BD3BCEB7-7842-8EE8-6779-B794931961AA}"/>
                  </a:ext>
                </a:extLst>
              </p:cNvPr>
              <p:cNvSpPr txBox="1"/>
              <p:nvPr/>
            </p:nvSpPr>
            <p:spPr>
              <a:xfrm>
                <a:off x="5349513" y="2190178"/>
                <a:ext cx="5760172" cy="3693319"/>
              </a:xfrm>
              <a:prstGeom prst="rect">
                <a:avLst/>
              </a:prstGeom>
              <a:noFill/>
            </p:spPr>
            <p:txBody>
              <a:bodyPr wrap="square" rtlCol="0">
                <a:spAutoFit/>
              </a:bodyPr>
              <a:lstStyle/>
              <a:p>
                <a:pPr marL="285750" indent="-285750">
                  <a:buFont typeface="Arial" panose="020B0604020202020204" pitchFamily="34" charset="0"/>
                  <a:buChar char="•"/>
                </a:pPr>
                <a:r>
                  <a:rPr lang="en-US" dirty="0"/>
                  <a:t>The calculated value of the test statistic is </a:t>
                </a:r>
                <a14:m>
                  <m:oMath xmlns:m="http://schemas.openxmlformats.org/officeDocument/2006/math">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𝑧</m:t>
                        </m:r>
                      </m:e>
                      <m:sub>
                        <m:r>
                          <a:rPr lang="en-US" i="1" dirty="0" smtClean="0">
                            <a:latin typeface="Cambria Math" panose="02040503050406030204" pitchFamily="18" charset="0"/>
                          </a:rPr>
                          <m:t>𝑐</m:t>
                        </m:r>
                      </m:sub>
                    </m:sSub>
                  </m:oMath>
                </a14:m>
                <a:r>
                  <a:rPr lang="en-US" dirty="0"/>
                  <a:t> in this example and is marked on the bottom graph of the standard normal distribution because it is a z value. </a:t>
                </a:r>
              </a:p>
              <a:p>
                <a:pPr marL="285750" indent="-285750">
                  <a:buFont typeface="Arial" panose="020B0604020202020204" pitchFamily="34" charset="0"/>
                  <a:buChar char="•"/>
                </a:pPr>
                <a:r>
                  <a:rPr lang="en-US" dirty="0"/>
                  <a:t>In this case the calculated value is in the tail and thus we cannot accept the null hypothesis, the associated </a:t>
                </a:r>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𝑥</m:t>
                        </m:r>
                      </m:e>
                    </m:acc>
                    <m:r>
                      <a:rPr lang="en-US" b="0" i="1" smtClean="0">
                        <a:latin typeface="Cambria Math" panose="02040503050406030204" pitchFamily="18" charset="0"/>
                      </a:rPr>
                      <m:t> </m:t>
                    </m:r>
                  </m:oMath>
                </a14:m>
                <a:r>
                  <a:rPr lang="en-US" dirty="0"/>
                  <a:t>is just too unusually large to believe that it came from the distribution with a mean of </a:t>
                </a:r>
                <a14:m>
                  <m:oMath xmlns:m="http://schemas.openxmlformats.org/officeDocument/2006/math">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µ</m:t>
                        </m:r>
                      </m:e>
                      <m:sub>
                        <m:r>
                          <a:rPr lang="en-US" i="1" dirty="0" smtClean="0">
                            <a:latin typeface="Cambria Math" panose="02040503050406030204" pitchFamily="18" charset="0"/>
                          </a:rPr>
                          <m:t>0</m:t>
                        </m:r>
                      </m:sub>
                    </m:sSub>
                  </m:oMath>
                </a14:m>
                <a:r>
                  <a:rPr lang="en-US" dirty="0"/>
                  <a:t> with a significance level of α.</a:t>
                </a:r>
              </a:p>
              <a:p>
                <a:pPr marL="285750" indent="-285750">
                  <a:buFont typeface="Arial" panose="020B0604020202020204" pitchFamily="34" charset="0"/>
                  <a:buChar char="•"/>
                </a:pPr>
                <a:r>
                  <a:rPr lang="en-US" dirty="0"/>
                  <a:t>If we use the p-value decision rule we need one more step. We need to find in the standard normal table the probability associated with the calculated test statistic, </a:t>
                </a:r>
                <a14:m>
                  <m:oMath xmlns:m="http://schemas.openxmlformats.org/officeDocument/2006/math">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𝑧</m:t>
                        </m:r>
                      </m:e>
                      <m:sub>
                        <m:r>
                          <a:rPr lang="en-US" i="1" dirty="0" smtClean="0">
                            <a:latin typeface="Cambria Math" panose="02040503050406030204" pitchFamily="18" charset="0"/>
                          </a:rPr>
                          <m:t>𝑐</m:t>
                        </m:r>
                      </m:sub>
                    </m:sSub>
                  </m:oMath>
                </a14:m>
                <a:r>
                  <a:rPr lang="en-US" dirty="0"/>
                  <a:t>. We then compare that to the α associated with our selected level of confidence.</a:t>
                </a:r>
              </a:p>
            </p:txBody>
          </p:sp>
        </mc:Choice>
        <mc:Fallback xmlns="">
          <p:sp>
            <p:nvSpPr>
              <p:cNvPr id="5" name="TextBox 4">
                <a:extLst>
                  <a:ext uri="{FF2B5EF4-FFF2-40B4-BE49-F238E27FC236}">
                    <a16:creationId xmlns:a16="http://schemas.microsoft.com/office/drawing/2014/main" id="{BD3BCEB7-7842-8EE8-6779-B794931961AA}"/>
                  </a:ext>
                </a:extLst>
              </p:cNvPr>
              <p:cNvSpPr txBox="1">
                <a:spLocks noRot="1" noChangeAspect="1" noMove="1" noResize="1" noEditPoints="1" noAdjustHandles="1" noChangeArrowheads="1" noChangeShapeType="1" noTextEdit="1"/>
              </p:cNvSpPr>
              <p:nvPr/>
            </p:nvSpPr>
            <p:spPr>
              <a:xfrm>
                <a:off x="5349513" y="2190178"/>
                <a:ext cx="5760172" cy="3693319"/>
              </a:xfrm>
              <a:prstGeom prst="rect">
                <a:avLst/>
              </a:prstGeom>
              <a:blipFill>
                <a:blip r:embed="rId3"/>
                <a:stretch>
                  <a:fillRect l="-742" t="-825" r="-1377" b="-1650"/>
                </a:stretch>
              </a:blipFill>
            </p:spPr>
            <p:txBody>
              <a:bodyPr/>
              <a:lstStyle/>
              <a:p>
                <a:r>
                  <a:rPr lang="en-US">
                    <a:noFill/>
                  </a:rPr>
                  <a:t> </a:t>
                </a:r>
              </a:p>
            </p:txBody>
          </p:sp>
        </mc:Fallback>
      </mc:AlternateContent>
    </p:spTree>
    <p:extLst>
      <p:ext uri="{BB962C8B-B14F-4D97-AF65-F5344CB8AC3E}">
        <p14:creationId xmlns:p14="http://schemas.microsoft.com/office/powerpoint/2010/main" val="2308309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6134B-F2E1-682D-D435-3FE6143436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F4FD29-8F7D-8C05-8E65-FEBF4CE8CD06}"/>
              </a:ext>
            </a:extLst>
          </p:cNvPr>
          <p:cNvSpPr>
            <a:spLocks noGrp="1"/>
          </p:cNvSpPr>
          <p:nvPr>
            <p:ph type="title"/>
          </p:nvPr>
        </p:nvSpPr>
        <p:spPr/>
        <p:txBody>
          <a:bodyPr/>
          <a:lstStyle/>
          <a:p>
            <a:r>
              <a:rPr lang="en-US" dirty="0"/>
              <a:t>P-Value Decision and Conclusion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41E0EBB-8930-0812-C554-6F96D93008A9}"/>
                  </a:ext>
                </a:extLst>
              </p:cNvPr>
              <p:cNvSpPr>
                <a:spLocks noGrp="1"/>
              </p:cNvSpPr>
              <p:nvPr>
                <p:ph idx="1"/>
              </p:nvPr>
            </p:nvSpPr>
            <p:spPr/>
            <p:txBody>
              <a:bodyPr>
                <a:normAutofit fontScale="85000" lnSpcReduction="10000"/>
              </a:bodyPr>
              <a:lstStyle/>
              <a:p>
                <a:pPr>
                  <a:buFont typeface="Arial" panose="020B0604020202020204" pitchFamily="34" charset="0"/>
                  <a:buChar char="•"/>
                </a:pPr>
                <a:r>
                  <a:rPr lang="en-US" sz="2000" dirty="0"/>
                  <a:t>A systematic way to make a decision of whether to reject or not reject the </a:t>
                </a:r>
                <a:r>
                  <a:rPr lang="en-US" sz="2000" b="1" dirty="0"/>
                  <a:t>null hypothesis </a:t>
                </a:r>
                <a:r>
                  <a:rPr lang="en-US" sz="2000" dirty="0"/>
                  <a:t>is to compare the </a:t>
                </a:r>
                <a:r>
                  <a:rPr lang="en-US" sz="2000" i="1" dirty="0"/>
                  <a:t>p</a:t>
                </a:r>
                <a:r>
                  <a:rPr lang="en-US" sz="2000" dirty="0"/>
                  <a:t>-value and a </a:t>
                </a:r>
                <a:r>
                  <a:rPr lang="en-US" sz="2000" b="1" dirty="0"/>
                  <a:t>preset or preconceived α (also called a "significance level")</a:t>
                </a:r>
                <a:r>
                  <a:rPr lang="en-US" sz="2000" dirty="0"/>
                  <a:t>. </a:t>
                </a:r>
              </a:p>
              <a:p>
                <a:pPr>
                  <a:buFont typeface="Arial" panose="020B0604020202020204" pitchFamily="34" charset="0"/>
                  <a:buChar char="•"/>
                </a:pPr>
                <a:r>
                  <a:rPr lang="en-US" sz="2000" dirty="0"/>
                  <a:t>When you make a </a:t>
                </a:r>
                <a:r>
                  <a:rPr lang="en-US" sz="2000" b="1" dirty="0"/>
                  <a:t>decision </a:t>
                </a:r>
                <a:r>
                  <a:rPr lang="en-US" sz="2000" dirty="0"/>
                  <a:t>to reject or not reject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𝐻</m:t>
                        </m:r>
                      </m:e>
                      <m:sub>
                        <m:r>
                          <a:rPr lang="en-US" sz="2000" b="0" i="1" smtClean="0">
                            <a:latin typeface="Cambria Math" panose="02040503050406030204" pitchFamily="18" charset="0"/>
                          </a:rPr>
                          <m:t>0</m:t>
                        </m:r>
                      </m:sub>
                    </m:sSub>
                  </m:oMath>
                </a14:m>
                <a:r>
                  <a:rPr lang="en-US" sz="2000" dirty="0"/>
                  <a:t>, do as follows:</a:t>
                </a:r>
              </a:p>
              <a:p>
                <a:pPr lvl="1">
                  <a:buFont typeface="Arial" panose="020B0604020202020204" pitchFamily="34" charset="0"/>
                  <a:buChar char="•"/>
                </a:pPr>
                <a:r>
                  <a:rPr lang="en-US" sz="1800" b="1" dirty="0"/>
                  <a:t>If </a:t>
                </a:r>
                <a:r>
                  <a:rPr lang="en-US" sz="1800" b="1" i="1" dirty="0"/>
                  <a:t>p</a:t>
                </a:r>
                <a:r>
                  <a:rPr lang="en-US" sz="1800" b="1" dirty="0"/>
                  <a:t>-value &lt; </a:t>
                </a:r>
                <a:r>
                  <a:rPr lang="en-US" sz="1800" b="1" i="1" dirty="0"/>
                  <a:t>α</a:t>
                </a:r>
                <a:r>
                  <a:rPr lang="en-US" sz="1800" b="1" dirty="0"/>
                  <a:t>, reject </a:t>
                </a: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𝐻</m:t>
                        </m:r>
                      </m:e>
                      <m:sub>
                        <m:r>
                          <a:rPr lang="en-US" sz="1800" i="1">
                            <a:latin typeface="Cambria Math" panose="02040503050406030204" pitchFamily="18" charset="0"/>
                          </a:rPr>
                          <m:t>0</m:t>
                        </m:r>
                      </m:sub>
                    </m:sSub>
                  </m:oMath>
                </a14:m>
                <a:r>
                  <a:rPr lang="en-US" sz="1800" dirty="0"/>
                  <a:t>. The results of the sample data are </a:t>
                </a:r>
                <a:r>
                  <a:rPr lang="en-US" sz="1800" b="1" dirty="0"/>
                  <a:t>significant</a:t>
                </a:r>
                <a:r>
                  <a:rPr lang="en-US" sz="1800" dirty="0"/>
                  <a:t>. There is </a:t>
                </a:r>
                <a:r>
                  <a:rPr lang="en-US" sz="1800" b="1" dirty="0"/>
                  <a:t>sufficient evidence </a:t>
                </a:r>
                <a:r>
                  <a:rPr lang="en-US" sz="1800" dirty="0"/>
                  <a:t>to conclude that </a:t>
                </a: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𝐻</m:t>
                        </m:r>
                      </m:e>
                      <m:sub>
                        <m:r>
                          <a:rPr lang="en-US" sz="1800" i="1">
                            <a:latin typeface="Cambria Math" panose="02040503050406030204" pitchFamily="18" charset="0"/>
                          </a:rPr>
                          <m:t>0</m:t>
                        </m:r>
                      </m:sub>
                    </m:sSub>
                  </m:oMath>
                </a14:m>
                <a:r>
                  <a:rPr lang="en-US" sz="1800" i="1" dirty="0"/>
                  <a:t> </a:t>
                </a:r>
                <a:r>
                  <a:rPr lang="en-US" sz="1800" dirty="0"/>
                  <a:t>is an incorrect belief and that the alternative hypothesis, </a:t>
                </a: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𝐻</m:t>
                        </m:r>
                      </m:e>
                      <m:sub>
                        <m:r>
                          <a:rPr lang="en-US" sz="1800" i="1">
                            <a:latin typeface="Cambria Math" panose="02040503050406030204" pitchFamily="18" charset="0"/>
                          </a:rPr>
                          <m:t>𝐴</m:t>
                        </m:r>
                      </m:sub>
                    </m:sSub>
                  </m:oMath>
                </a14:m>
                <a:r>
                  <a:rPr lang="en-US" sz="1800" dirty="0"/>
                  <a:t>, may be correct.</a:t>
                </a:r>
              </a:p>
              <a:p>
                <a:pPr lvl="1">
                  <a:buFont typeface="Arial" panose="020B0604020202020204" pitchFamily="34" charset="0"/>
                  <a:buChar char="•"/>
                </a:pPr>
                <a:r>
                  <a:rPr lang="en-US" sz="1800" b="1" dirty="0"/>
                  <a:t>If </a:t>
                </a:r>
                <a:r>
                  <a:rPr lang="en-US" sz="1800" b="1" i="1" dirty="0"/>
                  <a:t>p</a:t>
                </a:r>
                <a:r>
                  <a:rPr lang="en-US" sz="1800" b="1" dirty="0"/>
                  <a:t>-value ≥ </a:t>
                </a:r>
                <a:r>
                  <a:rPr lang="en-US" sz="1800" b="1" i="1" dirty="0"/>
                  <a:t>α</a:t>
                </a:r>
                <a:r>
                  <a:rPr lang="en-US" sz="1800" b="1" dirty="0"/>
                  <a:t>, do not reject </a:t>
                </a: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𝐻</m:t>
                        </m:r>
                      </m:e>
                      <m:sub>
                        <m:r>
                          <a:rPr lang="en-US" sz="1800" i="1">
                            <a:latin typeface="Cambria Math" panose="02040503050406030204" pitchFamily="18" charset="0"/>
                          </a:rPr>
                          <m:t>0</m:t>
                        </m:r>
                      </m:sub>
                    </m:sSub>
                  </m:oMath>
                </a14:m>
                <a:r>
                  <a:rPr lang="en-US" sz="1800" dirty="0"/>
                  <a:t>. The results of the sample data are </a:t>
                </a:r>
                <a:r>
                  <a:rPr lang="en-US" sz="1800" b="1" dirty="0"/>
                  <a:t>not significant</a:t>
                </a:r>
                <a:r>
                  <a:rPr lang="en-US" sz="1800" dirty="0"/>
                  <a:t>. There is </a:t>
                </a:r>
                <a:r>
                  <a:rPr lang="en-US" sz="1800" b="1" dirty="0"/>
                  <a:t>not sufficient evidence </a:t>
                </a:r>
                <a:r>
                  <a:rPr lang="en-US" sz="1800" dirty="0"/>
                  <a:t>to conclude that the alternative hypothesis, </a:t>
                </a:r>
                <a14:m>
                  <m:oMath xmlns:m="http://schemas.openxmlformats.org/officeDocument/2006/math">
                    <m:sSub>
                      <m:sSubPr>
                        <m:ctrlPr>
                          <a:rPr lang="en-US" sz="1800" i="1">
                            <a:latin typeface="Cambria Math" panose="02040503050406030204" pitchFamily="18" charset="0"/>
                          </a:rPr>
                        </m:ctrlPr>
                      </m:sSubPr>
                      <m:e>
                        <m:r>
                          <a:rPr lang="en-US" sz="1800" i="1">
                            <a:latin typeface="Cambria Math" panose="02040503050406030204" pitchFamily="18" charset="0"/>
                          </a:rPr>
                          <m:t>𝐻</m:t>
                        </m:r>
                      </m:e>
                      <m:sub>
                        <m:r>
                          <a:rPr lang="en-US" sz="1800" i="1">
                            <a:latin typeface="Cambria Math" panose="02040503050406030204" pitchFamily="18" charset="0"/>
                          </a:rPr>
                          <m:t>𝐴</m:t>
                        </m:r>
                      </m:sub>
                    </m:sSub>
                  </m:oMath>
                </a14:m>
                <a:r>
                  <a:rPr lang="en-US" sz="1800" dirty="0"/>
                  <a:t>, may be correct.</a:t>
                </a:r>
              </a:p>
              <a:p>
                <a:pPr>
                  <a:buFont typeface="Arial" panose="020B0604020202020204" pitchFamily="34" charset="0"/>
                  <a:buChar char="•"/>
                </a:pPr>
                <a:r>
                  <a:rPr lang="en-US" sz="2000" dirty="0"/>
                  <a:t>When you "do not reject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𝐻</m:t>
                        </m:r>
                      </m:e>
                      <m:sub>
                        <m:r>
                          <a:rPr lang="en-US" sz="2000" i="1">
                            <a:latin typeface="Cambria Math" panose="02040503050406030204" pitchFamily="18" charset="0"/>
                          </a:rPr>
                          <m:t>0</m:t>
                        </m:r>
                      </m:sub>
                    </m:sSub>
                    <m:r>
                      <a:rPr lang="en-US" sz="2000" i="1">
                        <a:latin typeface="Cambria Math" panose="02040503050406030204" pitchFamily="18" charset="0"/>
                      </a:rPr>
                      <m:t> </m:t>
                    </m:r>
                  </m:oMath>
                </a14:m>
                <a:r>
                  <a:rPr lang="en-US" sz="2000" dirty="0"/>
                  <a:t>", it does not mean that you should believe that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𝐻</m:t>
                        </m:r>
                      </m:e>
                      <m:sub>
                        <m:r>
                          <a:rPr lang="en-US" sz="2000" i="1">
                            <a:latin typeface="Cambria Math" panose="02040503050406030204" pitchFamily="18" charset="0"/>
                          </a:rPr>
                          <m:t>0</m:t>
                        </m:r>
                      </m:sub>
                    </m:sSub>
                  </m:oMath>
                </a14:m>
                <a:r>
                  <a:rPr lang="en-US" sz="2000" i="1" dirty="0"/>
                  <a:t> </a:t>
                </a:r>
                <a:r>
                  <a:rPr lang="en-US" sz="2000" dirty="0"/>
                  <a:t>is true. It simply means that the sample data have </a:t>
                </a:r>
                <a:r>
                  <a:rPr lang="en-US" sz="2000" b="1" dirty="0"/>
                  <a:t>failed to provide sufficient evidence to cast serious doubt about the truthfulness of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𝐻</m:t>
                        </m:r>
                      </m:e>
                      <m:sub>
                        <m:r>
                          <a:rPr lang="en-US" sz="2000" i="1">
                            <a:latin typeface="Cambria Math" panose="02040503050406030204" pitchFamily="18" charset="0"/>
                          </a:rPr>
                          <m:t>0</m:t>
                        </m:r>
                      </m:sub>
                    </m:sSub>
                  </m:oMath>
                </a14:m>
                <a:r>
                  <a:rPr lang="en-US" sz="2000" dirty="0"/>
                  <a:t>.</a:t>
                </a:r>
              </a:p>
              <a:p>
                <a:pPr>
                  <a:buFont typeface="Arial" panose="020B0604020202020204" pitchFamily="34" charset="0"/>
                  <a:buChar char="•"/>
                </a:pPr>
                <a:r>
                  <a:rPr lang="en-US" sz="2000" dirty="0"/>
                  <a:t>Here’s a memory device that may be useful:</a:t>
                </a:r>
              </a:p>
              <a:p>
                <a:pPr lvl="1">
                  <a:buFont typeface="Arial" panose="020B0604020202020204" pitchFamily="34" charset="0"/>
                  <a:buChar char="•"/>
                </a:pPr>
                <a:r>
                  <a:rPr lang="en-US" sz="1800" dirty="0"/>
                  <a:t>If the </a:t>
                </a:r>
                <a:r>
                  <a:rPr lang="en-US" sz="1800" i="1" dirty="0"/>
                  <a:t>p</a:t>
                </a:r>
                <a:r>
                  <a:rPr lang="en-US" sz="1800" dirty="0"/>
                  <a:t>-value is low, the null must go. (reject it)</a:t>
                </a:r>
              </a:p>
              <a:p>
                <a:pPr lvl="1">
                  <a:buFont typeface="Arial" panose="020B0604020202020204" pitchFamily="34" charset="0"/>
                  <a:buChar char="•"/>
                </a:pPr>
                <a:r>
                  <a:rPr lang="en-US" sz="1800" dirty="0"/>
                  <a:t>If the </a:t>
                </a:r>
                <a:r>
                  <a:rPr lang="en-US" sz="1800" i="1" dirty="0"/>
                  <a:t>p</a:t>
                </a:r>
                <a:r>
                  <a:rPr lang="en-US" sz="1800" dirty="0"/>
                  <a:t>-value is high, the null must fly. (do not reject it)</a:t>
                </a:r>
              </a:p>
              <a:p>
                <a:pPr>
                  <a:buFont typeface="Arial" panose="020B0604020202020204" pitchFamily="34" charset="0"/>
                  <a:buChar char="•"/>
                </a:pPr>
                <a:endParaRPr lang="en-US" dirty="0"/>
              </a:p>
            </p:txBody>
          </p:sp>
        </mc:Choice>
        <mc:Fallback xmlns="">
          <p:sp>
            <p:nvSpPr>
              <p:cNvPr id="3" name="Content Placeholder 2">
                <a:extLst>
                  <a:ext uri="{FF2B5EF4-FFF2-40B4-BE49-F238E27FC236}">
                    <a16:creationId xmlns:a16="http://schemas.microsoft.com/office/drawing/2014/main" id="{A41E0EBB-8930-0812-C554-6F96D93008A9}"/>
                  </a:ext>
                </a:extLst>
              </p:cNvPr>
              <p:cNvSpPr>
                <a:spLocks noGrp="1" noRot="1" noChangeAspect="1" noMove="1" noResize="1" noEditPoints="1" noAdjustHandles="1" noChangeArrowheads="1" noChangeShapeType="1" noTextEdit="1"/>
              </p:cNvSpPr>
              <p:nvPr>
                <p:ph idx="1"/>
              </p:nvPr>
            </p:nvSpPr>
            <p:spPr>
              <a:blipFill>
                <a:blip r:embed="rId2"/>
                <a:stretch>
                  <a:fillRect l="-1212" t="-648" r="-667"/>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67841B54-4646-FF96-8A34-EC2D6299F4ED}"/>
              </a:ext>
            </a:extLst>
          </p:cNvPr>
          <p:cNvSpPr>
            <a:spLocks noGrp="1"/>
          </p:cNvSpPr>
          <p:nvPr>
            <p:ph type="sldNum" sz="quarter" idx="12"/>
          </p:nvPr>
        </p:nvSpPr>
        <p:spPr/>
        <p:txBody>
          <a:bodyPr/>
          <a:lstStyle/>
          <a:p>
            <a:fld id="{3A98EE3D-8CD1-4C3F-BD1C-C98C9596463C}" type="slidenum">
              <a:rPr lang="en-US" smtClean="0"/>
              <a:t>49</a:t>
            </a:fld>
            <a:endParaRPr lang="en-US" dirty="0"/>
          </a:p>
        </p:txBody>
      </p:sp>
    </p:spTree>
    <p:extLst>
      <p:ext uri="{BB962C8B-B14F-4D97-AF65-F5344CB8AC3E}">
        <p14:creationId xmlns:p14="http://schemas.microsoft.com/office/powerpoint/2010/main" val="4198257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EBA33-CA45-800B-450F-D04E55939BBB}"/>
              </a:ext>
            </a:extLst>
          </p:cNvPr>
          <p:cNvSpPr>
            <a:spLocks noGrp="1"/>
          </p:cNvSpPr>
          <p:nvPr>
            <p:ph type="title"/>
          </p:nvPr>
        </p:nvSpPr>
        <p:spPr/>
        <p:txBody>
          <a:bodyPr>
            <a:normAutofit/>
          </a:bodyPr>
          <a:lstStyle/>
          <a:p>
            <a:r>
              <a:rPr lang="en-US" dirty="0"/>
              <a:t>After Determining Which Hypothesis the Data Supports…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221D53A-BC4B-EA79-92E0-6717A1252F86}"/>
                  </a:ext>
                </a:extLst>
              </p:cNvPr>
              <p:cNvSpPr>
                <a:spLocks noGrp="1"/>
              </p:cNvSpPr>
              <p:nvPr>
                <p:ph idx="1"/>
              </p:nvPr>
            </p:nvSpPr>
            <p:spPr/>
            <p:txBody>
              <a:bodyPr>
                <a:normAutofit/>
              </a:bodyPr>
              <a:lstStyle/>
              <a:p>
                <a:pPr>
                  <a:buFont typeface="Arial" panose="020B0604020202020204" pitchFamily="34" charset="0"/>
                  <a:buChar char="•"/>
                </a:pPr>
                <a:r>
                  <a:rPr lang="en-US" dirty="0"/>
                  <a:t>You can make a decision. There are two outcomes:</a:t>
                </a:r>
              </a:p>
              <a:p>
                <a:pPr>
                  <a:buFont typeface="Arial" panose="020B0604020202020204" pitchFamily="34" charset="0"/>
                  <a:buChar char="•"/>
                </a:pPr>
                <a:r>
                  <a:rPr lang="en-US" dirty="0"/>
                  <a:t>Reject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0</m:t>
                        </m:r>
                      </m:sub>
                    </m:sSub>
                  </m:oMath>
                </a14:m>
                <a:r>
                  <a:rPr lang="en-US" dirty="0"/>
                  <a:t>.</a:t>
                </a:r>
              </a:p>
              <a:p>
                <a:pPr lvl="1">
                  <a:buFont typeface="Arial" panose="020B0604020202020204" pitchFamily="34" charset="0"/>
                  <a:buChar char="•"/>
                </a:pPr>
                <a:r>
                  <a:rPr lang="en-US" dirty="0"/>
                  <a:t>This means the sample data favors the alternative hypothesis.</a:t>
                </a:r>
              </a:p>
              <a:p>
                <a:pPr>
                  <a:buFont typeface="Arial" panose="020B0604020202020204" pitchFamily="34" charset="0"/>
                  <a:buChar char="•"/>
                </a:pPr>
                <a:r>
                  <a:rPr lang="en-US" dirty="0"/>
                  <a:t>Fail to reject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0</m:t>
                        </m:r>
                      </m:sub>
                    </m:sSub>
                  </m:oMath>
                </a14:m>
                <a:r>
                  <a:rPr lang="en-US" dirty="0"/>
                  <a:t>. Or, said another way, decline to reject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0</m:t>
                        </m:r>
                      </m:sub>
                    </m:sSub>
                  </m:oMath>
                </a14:m>
                <a:r>
                  <a:rPr lang="en-US" dirty="0"/>
                  <a:t>.</a:t>
                </a:r>
              </a:p>
              <a:p>
                <a:pPr lvl="1">
                  <a:buFont typeface="Arial" panose="020B0604020202020204" pitchFamily="34" charset="0"/>
                  <a:buChar char="•"/>
                </a:pPr>
                <a:r>
                  <a:rPr lang="en-US" dirty="0"/>
                  <a:t>This means the sample data is insufficient to reject the null hypothesis.</a:t>
                </a:r>
              </a:p>
              <a:p>
                <a:pPr lvl="1">
                  <a:buFont typeface="Arial" panose="020B0604020202020204" pitchFamily="34" charset="0"/>
                  <a:buChar char="•"/>
                </a:pPr>
                <a:endParaRPr lang="en-US" dirty="0"/>
              </a:p>
              <a:p>
                <a:pPr>
                  <a:buFont typeface="Arial" panose="020B0604020202020204" pitchFamily="34" charset="0"/>
                  <a:buChar char="•"/>
                </a:pPr>
                <a:endParaRPr lang="en-US" dirty="0"/>
              </a:p>
              <a:p>
                <a:pPr marL="0" indent="0">
                  <a:buNone/>
                </a:pPr>
                <a:endParaRPr lang="en-US" dirty="0"/>
              </a:p>
              <a:p>
                <a:pPr>
                  <a:buFont typeface="Arial" panose="020B0604020202020204" pitchFamily="34" charset="0"/>
                  <a:buChar char="•"/>
                </a:pPr>
                <a:endParaRPr lang="en-US" dirty="0"/>
              </a:p>
            </p:txBody>
          </p:sp>
        </mc:Choice>
        <mc:Fallback xmlns="">
          <p:sp>
            <p:nvSpPr>
              <p:cNvPr id="3" name="Content Placeholder 2">
                <a:extLst>
                  <a:ext uri="{FF2B5EF4-FFF2-40B4-BE49-F238E27FC236}">
                    <a16:creationId xmlns:a16="http://schemas.microsoft.com/office/drawing/2014/main" id="{4221D53A-BC4B-EA79-92E0-6717A1252F86}"/>
                  </a:ext>
                </a:extLst>
              </p:cNvPr>
              <p:cNvSpPr>
                <a:spLocks noGrp="1" noRot="1" noChangeAspect="1" noMove="1" noResize="1" noEditPoints="1" noAdjustHandles="1" noChangeArrowheads="1" noChangeShapeType="1" noTextEdit="1"/>
              </p:cNvSpPr>
              <p:nvPr>
                <p:ph idx="1"/>
              </p:nvPr>
            </p:nvSpPr>
            <p:spPr>
              <a:blipFill>
                <a:blip r:embed="rId2"/>
                <a:stretch>
                  <a:fillRect l="-1333"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80DBAB50-5B23-0D85-9F71-D87B874F3791}"/>
              </a:ext>
            </a:extLst>
          </p:cNvPr>
          <p:cNvSpPr>
            <a:spLocks noGrp="1"/>
          </p:cNvSpPr>
          <p:nvPr>
            <p:ph type="sldNum" sz="quarter" idx="12"/>
          </p:nvPr>
        </p:nvSpPr>
        <p:spPr/>
        <p:txBody>
          <a:bodyPr/>
          <a:lstStyle/>
          <a:p>
            <a:fld id="{3A98EE3D-8CD1-4C3F-BD1C-C98C9596463C}" type="slidenum">
              <a:rPr lang="en-US" smtClean="0"/>
              <a:t>5</a:t>
            </a:fld>
            <a:endParaRPr lang="en-US" dirty="0"/>
          </a:p>
        </p:txBody>
      </p:sp>
    </p:spTree>
    <p:extLst>
      <p:ext uri="{BB962C8B-B14F-4D97-AF65-F5344CB8AC3E}">
        <p14:creationId xmlns:p14="http://schemas.microsoft.com/office/powerpoint/2010/main" val="5804747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AF177-5C26-A61A-4E2A-91B5713E640C}"/>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2A620C2A-CE79-EBC1-E4E8-60CD94D88204}"/>
              </a:ext>
            </a:extLst>
          </p:cNvPr>
          <p:cNvSpPr>
            <a:spLocks noGrp="1"/>
          </p:cNvSpPr>
          <p:nvPr>
            <p:ph idx="1"/>
          </p:nvPr>
        </p:nvSpPr>
        <p:spPr/>
        <p:txBody>
          <a:bodyPr/>
          <a:lstStyle/>
          <a:p>
            <a:r>
              <a:rPr lang="en-US" b="0" i="0" dirty="0">
                <a:solidFill>
                  <a:srgbClr val="424242"/>
                </a:solidFill>
                <a:effectLst/>
              </a:rPr>
              <a:t>Suppose a baker claims that his bread height is more than 15 cm, on average. Several of his customers do not believe him. To persuade his customers that he is right, the baker decides to do a hypothesis test. He bakes 10 loaves of bread. The mean height of the sample loaves is 17 cm. The baker knows from baking hundreds of loaves of bread that the </a:t>
            </a:r>
            <a:r>
              <a:rPr lang="en-US" b="1" i="0" dirty="0">
                <a:solidFill>
                  <a:srgbClr val="424242"/>
                </a:solidFill>
                <a:effectLst/>
              </a:rPr>
              <a:t>standard deviation</a:t>
            </a:r>
            <a:r>
              <a:rPr lang="en-US" b="0" i="0" dirty="0">
                <a:solidFill>
                  <a:srgbClr val="424242"/>
                </a:solidFill>
                <a:effectLst/>
              </a:rPr>
              <a:t> for the height is 0.5 cm. and the distribution of heights is normal.</a:t>
            </a:r>
          </a:p>
          <a:p>
            <a:endParaRPr lang="en-US" dirty="0">
              <a:solidFill>
                <a:srgbClr val="424242"/>
              </a:solidFill>
            </a:endParaRPr>
          </a:p>
          <a:p>
            <a:pPr algn="l"/>
            <a:r>
              <a:rPr lang="en-US" b="0" i="0" dirty="0">
                <a:solidFill>
                  <a:srgbClr val="424242"/>
                </a:solidFill>
                <a:effectLst/>
              </a:rPr>
              <a:t>The null hypothesis could be </a:t>
            </a:r>
            <a:r>
              <a:rPr lang="en-US" b="0" i="1" dirty="0">
                <a:solidFill>
                  <a:srgbClr val="424242"/>
                </a:solidFill>
                <a:effectLst/>
              </a:rPr>
              <a:t>H</a:t>
            </a:r>
            <a:r>
              <a:rPr lang="en-US" b="0" i="1" baseline="-25000" dirty="0">
                <a:solidFill>
                  <a:srgbClr val="424242"/>
                </a:solidFill>
                <a:effectLst/>
              </a:rPr>
              <a:t>0</a:t>
            </a:r>
            <a:r>
              <a:rPr lang="en-US" b="0" i="0" dirty="0">
                <a:solidFill>
                  <a:srgbClr val="424242"/>
                </a:solidFill>
                <a:effectLst/>
              </a:rPr>
              <a:t>: </a:t>
            </a:r>
            <a:r>
              <a:rPr lang="en-US" b="0" i="1" dirty="0">
                <a:solidFill>
                  <a:srgbClr val="424242"/>
                </a:solidFill>
                <a:effectLst/>
              </a:rPr>
              <a:t>μ</a:t>
            </a:r>
            <a:r>
              <a:rPr lang="en-US" b="0" i="0" dirty="0">
                <a:solidFill>
                  <a:srgbClr val="424242"/>
                </a:solidFill>
                <a:effectLst/>
              </a:rPr>
              <a:t> ≤ 15 The alternate hypothesis is </a:t>
            </a:r>
            <a:r>
              <a:rPr lang="en-US" b="0" i="1" dirty="0">
                <a:solidFill>
                  <a:srgbClr val="424242"/>
                </a:solidFill>
                <a:effectLst/>
              </a:rPr>
              <a:t>H</a:t>
            </a:r>
            <a:r>
              <a:rPr lang="en-US" b="0" i="1" baseline="-25000" dirty="0">
                <a:solidFill>
                  <a:srgbClr val="424242"/>
                </a:solidFill>
                <a:effectLst/>
              </a:rPr>
              <a:t>a</a:t>
            </a:r>
            <a:r>
              <a:rPr lang="en-US" b="0" i="0" dirty="0">
                <a:solidFill>
                  <a:srgbClr val="424242"/>
                </a:solidFill>
                <a:effectLst/>
              </a:rPr>
              <a:t>: </a:t>
            </a:r>
            <a:r>
              <a:rPr lang="en-US" b="0" i="1" dirty="0">
                <a:solidFill>
                  <a:srgbClr val="424242"/>
                </a:solidFill>
                <a:effectLst/>
              </a:rPr>
              <a:t>μ</a:t>
            </a:r>
            <a:r>
              <a:rPr lang="en-US" b="0" i="0" dirty="0">
                <a:solidFill>
                  <a:srgbClr val="424242"/>
                </a:solidFill>
                <a:effectLst/>
              </a:rPr>
              <a:t> &gt; 15</a:t>
            </a:r>
          </a:p>
          <a:p>
            <a:pPr algn="l"/>
            <a:r>
              <a:rPr lang="en-US" b="0" i="0" dirty="0">
                <a:solidFill>
                  <a:srgbClr val="424242"/>
                </a:solidFill>
                <a:effectLst/>
              </a:rPr>
              <a:t>The words </a:t>
            </a:r>
            <a:r>
              <a:rPr lang="en-US" b="1" i="0" dirty="0">
                <a:solidFill>
                  <a:srgbClr val="424242"/>
                </a:solidFill>
                <a:effectLst/>
              </a:rPr>
              <a:t>"is more than"</a:t>
            </a:r>
            <a:r>
              <a:rPr lang="en-US" b="0" i="0" dirty="0">
                <a:solidFill>
                  <a:srgbClr val="424242"/>
                </a:solidFill>
                <a:effectLst/>
              </a:rPr>
              <a:t> translates as a "&gt;" so "</a:t>
            </a:r>
            <a:r>
              <a:rPr lang="en-US" b="0" i="1" dirty="0">
                <a:solidFill>
                  <a:srgbClr val="424242"/>
                </a:solidFill>
                <a:effectLst/>
              </a:rPr>
              <a:t>μ</a:t>
            </a:r>
            <a:r>
              <a:rPr lang="en-US" b="0" i="0" dirty="0">
                <a:solidFill>
                  <a:srgbClr val="424242"/>
                </a:solidFill>
                <a:effectLst/>
              </a:rPr>
              <a:t> &gt; 15" goes into the alternate hypothesis. The null hypothesis must contradict the alternate hypothesis.</a:t>
            </a:r>
          </a:p>
          <a:p>
            <a:endParaRPr lang="en-US" dirty="0"/>
          </a:p>
        </p:txBody>
      </p:sp>
      <p:sp>
        <p:nvSpPr>
          <p:cNvPr id="4" name="Slide Number Placeholder 3">
            <a:extLst>
              <a:ext uri="{FF2B5EF4-FFF2-40B4-BE49-F238E27FC236}">
                <a16:creationId xmlns:a16="http://schemas.microsoft.com/office/drawing/2014/main" id="{17CDFB28-5B8F-DA9D-F1CE-1CA47CBBC90E}"/>
              </a:ext>
            </a:extLst>
          </p:cNvPr>
          <p:cNvSpPr>
            <a:spLocks noGrp="1"/>
          </p:cNvSpPr>
          <p:nvPr>
            <p:ph type="sldNum" sz="quarter" idx="12"/>
          </p:nvPr>
        </p:nvSpPr>
        <p:spPr/>
        <p:txBody>
          <a:bodyPr/>
          <a:lstStyle/>
          <a:p>
            <a:fld id="{3A98EE3D-8CD1-4C3F-BD1C-C98C9596463C}" type="slidenum">
              <a:rPr lang="en-US" smtClean="0"/>
              <a:t>50</a:t>
            </a:fld>
            <a:endParaRPr lang="en-US" dirty="0"/>
          </a:p>
        </p:txBody>
      </p:sp>
    </p:spTree>
    <p:extLst>
      <p:ext uri="{BB962C8B-B14F-4D97-AF65-F5344CB8AC3E}">
        <p14:creationId xmlns:p14="http://schemas.microsoft.com/office/powerpoint/2010/main" val="17427626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521E6-BBEF-E31A-F5DD-AF79106DE0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56C916-471E-C521-9F61-E7FFA3122013}"/>
              </a:ext>
            </a:extLst>
          </p:cNvPr>
          <p:cNvSpPr>
            <a:spLocks noGrp="1"/>
          </p:cNvSpPr>
          <p:nvPr>
            <p:ph type="title"/>
          </p:nvPr>
        </p:nvSpPr>
        <p:spPr/>
        <p:txBody>
          <a:bodyPr/>
          <a:lstStyle/>
          <a:p>
            <a:r>
              <a:rPr lang="en-US" dirty="0"/>
              <a:t>Example, Cont.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BA6CD4E-B49F-9909-932E-15043FABBC48}"/>
                  </a:ext>
                </a:extLst>
              </p:cNvPr>
              <p:cNvSpPr>
                <a:spLocks noGrp="1"/>
              </p:cNvSpPr>
              <p:nvPr>
                <p:ph idx="1"/>
              </p:nvPr>
            </p:nvSpPr>
            <p:spPr/>
            <p:txBody>
              <a:bodyPr>
                <a:normAutofit/>
              </a:bodyPr>
              <a:lstStyle/>
              <a:p>
                <a:r>
                  <a:rPr lang="en-US" sz="2000" dirty="0"/>
                  <a:t>We are using the </a:t>
                </a:r>
                <a:r>
                  <a:rPr lang="en-US" sz="2000" b="1" dirty="0"/>
                  <a:t>Central Limit Theorem</a:t>
                </a:r>
                <a:r>
                  <a:rPr lang="en-US" sz="2000" dirty="0"/>
                  <a:t> here, so for a sample of 10 loaves we will have:</a:t>
                </a:r>
              </a:p>
              <a:p>
                <a:pPr lvl="1">
                  <a:buFont typeface="Arial" panose="020B0604020202020204" pitchFamily="34" charset="0"/>
                  <a:buChar char="•"/>
                </a:pPr>
                <a:r>
                  <a:rPr lang="en-US" sz="1800" dirty="0"/>
                  <a:t>Mean: </a:t>
                </a:r>
                <a14:m>
                  <m:oMath xmlns:m="http://schemas.openxmlformats.org/officeDocument/2006/math">
                    <m:r>
                      <a:rPr lang="en-US" sz="1800" i="1">
                        <a:latin typeface="Cambria Math" panose="02040503050406030204" pitchFamily="18" charset="0"/>
                      </a:rPr>
                      <m:t>𝜇</m:t>
                    </m:r>
                    <m:r>
                      <a:rPr lang="en-US" sz="1800" i="1">
                        <a:latin typeface="Cambria Math" panose="02040503050406030204" pitchFamily="18" charset="0"/>
                      </a:rPr>
                      <m:t>=15</m:t>
                    </m:r>
                  </m:oMath>
                </a14:m>
                <a:endParaRPr lang="en-US" sz="1800" dirty="0"/>
              </a:p>
              <a:p>
                <a:pPr lvl="1">
                  <a:buFont typeface="Arial" panose="020B0604020202020204" pitchFamily="34" charset="0"/>
                  <a:buChar char="•"/>
                </a:pPr>
                <a:r>
                  <a:rPr lang="en-US" sz="1800" dirty="0"/>
                  <a:t>Standard deviation: </a:t>
                </a:r>
                <a14:m>
                  <m:oMath xmlns:m="http://schemas.openxmlformats.org/officeDocument/2006/math">
                    <m:f>
                      <m:fPr>
                        <m:ctrlPr>
                          <a:rPr lang="en-US" sz="1800" i="1">
                            <a:latin typeface="Cambria Math" panose="02040503050406030204" pitchFamily="18" charset="0"/>
                          </a:rPr>
                        </m:ctrlPr>
                      </m:fPr>
                      <m:num>
                        <m:r>
                          <a:rPr lang="en-US" sz="1800" i="1">
                            <a:latin typeface="Cambria Math" panose="02040503050406030204" pitchFamily="18" charset="0"/>
                          </a:rPr>
                          <m:t>𝜎</m:t>
                        </m:r>
                      </m:num>
                      <m:den>
                        <m:rad>
                          <m:radPr>
                            <m:degHide m:val="on"/>
                            <m:ctrlPr>
                              <a:rPr lang="en-US" sz="1800" i="1">
                                <a:latin typeface="Cambria Math" panose="02040503050406030204" pitchFamily="18" charset="0"/>
                              </a:rPr>
                            </m:ctrlPr>
                          </m:radPr>
                          <m:deg/>
                          <m:e>
                            <m:r>
                              <a:rPr lang="en-US" sz="1800" i="1">
                                <a:latin typeface="Cambria Math" panose="02040503050406030204" pitchFamily="18" charset="0"/>
                              </a:rPr>
                              <m:t>𝑛</m:t>
                            </m:r>
                          </m:e>
                        </m:rad>
                      </m:den>
                    </m:f>
                    <m:r>
                      <a:rPr lang="en-US" sz="1800" i="1">
                        <a:latin typeface="Cambria Math" panose="02040503050406030204" pitchFamily="18" charset="0"/>
                      </a:rPr>
                      <m:t>=</m:t>
                    </m:r>
                    <m:f>
                      <m:fPr>
                        <m:ctrlPr>
                          <a:rPr lang="en-US" sz="1800" i="1">
                            <a:latin typeface="Cambria Math" panose="02040503050406030204" pitchFamily="18" charset="0"/>
                          </a:rPr>
                        </m:ctrlPr>
                      </m:fPr>
                      <m:num>
                        <m:r>
                          <a:rPr lang="en-US" sz="1800" i="1">
                            <a:latin typeface="Cambria Math" panose="02040503050406030204" pitchFamily="18" charset="0"/>
                          </a:rPr>
                          <m:t>0.5</m:t>
                        </m:r>
                      </m:num>
                      <m:den>
                        <m:rad>
                          <m:radPr>
                            <m:degHide m:val="on"/>
                            <m:ctrlPr>
                              <a:rPr lang="en-US" sz="1800" i="1">
                                <a:latin typeface="Cambria Math" panose="02040503050406030204" pitchFamily="18" charset="0"/>
                              </a:rPr>
                            </m:ctrlPr>
                          </m:radPr>
                          <m:deg/>
                          <m:e>
                            <m:r>
                              <a:rPr lang="en-US" sz="1800" i="1">
                                <a:latin typeface="Cambria Math" panose="02040503050406030204" pitchFamily="18" charset="0"/>
                              </a:rPr>
                              <m:t>10</m:t>
                            </m:r>
                          </m:e>
                        </m:rad>
                      </m:den>
                    </m:f>
                    <m:r>
                      <a:rPr lang="en-US" sz="1800" i="1">
                        <a:latin typeface="Cambria Math" panose="02040503050406030204" pitchFamily="18" charset="0"/>
                      </a:rPr>
                      <m:t>=0.16</m:t>
                    </m:r>
                  </m:oMath>
                </a14:m>
                <a:endParaRPr lang="en-US" sz="1800" dirty="0"/>
              </a:p>
              <a:p>
                <a:pPr lvl="1">
                  <a:buFont typeface="Arial" panose="020B0604020202020204" pitchFamily="34" charset="0"/>
                  <a:buChar char="•"/>
                </a:pPr>
                <a:r>
                  <a:rPr lang="en-US" sz="1800" dirty="0"/>
                  <a:t>So </a:t>
                </a:r>
                <a14:m>
                  <m:oMath xmlns:m="http://schemas.openxmlformats.org/officeDocument/2006/math">
                    <m:acc>
                      <m:accPr>
                        <m:chr m:val="̅"/>
                        <m:ctrlPr>
                          <a:rPr lang="en-US" sz="1800" i="1">
                            <a:latin typeface="Cambria Math" panose="02040503050406030204" pitchFamily="18" charset="0"/>
                          </a:rPr>
                        </m:ctrlPr>
                      </m:accPr>
                      <m:e>
                        <m:r>
                          <a:rPr lang="en-US" sz="1800" i="1">
                            <a:latin typeface="Cambria Math" panose="02040503050406030204" pitchFamily="18" charset="0"/>
                          </a:rPr>
                          <m:t>𝑋</m:t>
                        </m:r>
                      </m:e>
                    </m:acc>
                    <m:r>
                      <a:rPr lang="en-US" sz="1800" i="1">
                        <a:latin typeface="Cambria Math" panose="02040503050406030204" pitchFamily="18" charset="0"/>
                      </a:rPr>
                      <m:t>~</m:t>
                    </m:r>
                    <m:r>
                      <a:rPr lang="en-US" sz="1800" i="1">
                        <a:latin typeface="Cambria Math" panose="02040503050406030204" pitchFamily="18" charset="0"/>
                      </a:rPr>
                      <m:t>𝑁</m:t>
                    </m:r>
                    <m:r>
                      <a:rPr lang="en-US" sz="1800" i="1">
                        <a:latin typeface="Cambria Math" panose="02040503050406030204" pitchFamily="18" charset="0"/>
                      </a:rPr>
                      <m:t>(15, 0.16)</m:t>
                    </m:r>
                  </m:oMath>
                </a14:m>
                <a:endParaRPr lang="en-US" b="0" i="0" dirty="0">
                  <a:solidFill>
                    <a:srgbClr val="424242"/>
                  </a:solidFill>
                  <a:effectLst/>
                </a:endParaRPr>
              </a:p>
              <a:p>
                <a:r>
                  <a:rPr lang="en-US" dirty="0"/>
                  <a:t>Suppose the null hypothesis is true (the mean height of the loaves is no more than 15 cm). Then is the mean height (17 cm) calculated from the sample unexpectedly large? The hypothesis test works by asking the question how </a:t>
                </a:r>
                <a:r>
                  <a:rPr lang="en-US" b="1" dirty="0"/>
                  <a:t>unlikely</a:t>
                </a:r>
                <a:r>
                  <a:rPr lang="en-US" dirty="0"/>
                  <a:t> the sample mean would be if the null hypothesis were true. The graph shows how far out the sample mean is on the normal curve. The </a:t>
                </a:r>
                <a:r>
                  <a:rPr lang="en-US" i="1" dirty="0"/>
                  <a:t>p</a:t>
                </a:r>
                <a:r>
                  <a:rPr lang="en-US" dirty="0"/>
                  <a:t>-value is the probability that, if we were to take other samples, any other sample mean would fall at least as far out as 17 cm.</a:t>
                </a:r>
              </a:p>
              <a:p>
                <a:endParaRPr lang="en-US" b="0" i="0" dirty="0">
                  <a:solidFill>
                    <a:srgbClr val="424242"/>
                  </a:solidFill>
                  <a:effectLst/>
                </a:endParaRPr>
              </a:p>
            </p:txBody>
          </p:sp>
        </mc:Choice>
        <mc:Fallback xmlns="">
          <p:sp>
            <p:nvSpPr>
              <p:cNvPr id="3" name="Content Placeholder 2">
                <a:extLst>
                  <a:ext uri="{FF2B5EF4-FFF2-40B4-BE49-F238E27FC236}">
                    <a16:creationId xmlns:a16="http://schemas.microsoft.com/office/drawing/2014/main" id="{DBA6CD4E-B49F-9909-932E-15043FABBC48}"/>
                  </a:ext>
                </a:extLst>
              </p:cNvPr>
              <p:cNvSpPr>
                <a:spLocks noGrp="1" noRot="1" noChangeAspect="1" noMove="1" noResize="1" noEditPoints="1" noAdjustHandles="1" noChangeArrowheads="1" noChangeShapeType="1" noTextEdit="1"/>
              </p:cNvSpPr>
              <p:nvPr>
                <p:ph idx="1"/>
              </p:nvPr>
            </p:nvSpPr>
            <p:spPr>
              <a:blipFill>
                <a:blip r:embed="rId2"/>
                <a:stretch>
                  <a:fillRect l="-606" t="-810" r="-1697" b="-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BEA72DF2-42A5-1053-31DD-A302DE7D3549}"/>
              </a:ext>
            </a:extLst>
          </p:cNvPr>
          <p:cNvSpPr>
            <a:spLocks noGrp="1"/>
          </p:cNvSpPr>
          <p:nvPr>
            <p:ph type="sldNum" sz="quarter" idx="12"/>
          </p:nvPr>
        </p:nvSpPr>
        <p:spPr/>
        <p:txBody>
          <a:bodyPr/>
          <a:lstStyle/>
          <a:p>
            <a:fld id="{3A98EE3D-8CD1-4C3F-BD1C-C98C9596463C}" type="slidenum">
              <a:rPr lang="en-US" smtClean="0"/>
              <a:t>51</a:t>
            </a:fld>
            <a:endParaRPr lang="en-US" dirty="0"/>
          </a:p>
        </p:txBody>
      </p:sp>
    </p:spTree>
    <p:extLst>
      <p:ext uri="{BB962C8B-B14F-4D97-AF65-F5344CB8AC3E}">
        <p14:creationId xmlns:p14="http://schemas.microsoft.com/office/powerpoint/2010/main" val="26283979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32C8BB-5180-6740-41E1-54B3B434F0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13125A-EF33-C3BC-4B33-BE6A67F296C6}"/>
              </a:ext>
            </a:extLst>
          </p:cNvPr>
          <p:cNvSpPr>
            <a:spLocks noGrp="1"/>
          </p:cNvSpPr>
          <p:nvPr>
            <p:ph type="title"/>
          </p:nvPr>
        </p:nvSpPr>
        <p:spPr/>
        <p:txBody>
          <a:bodyPr/>
          <a:lstStyle/>
          <a:p>
            <a:r>
              <a:rPr lang="en-US" dirty="0"/>
              <a:t>Example, Cont.</a:t>
            </a:r>
          </a:p>
        </p:txBody>
      </p:sp>
      <p:sp>
        <p:nvSpPr>
          <p:cNvPr id="3" name="Content Placeholder 2">
            <a:extLst>
              <a:ext uri="{FF2B5EF4-FFF2-40B4-BE49-F238E27FC236}">
                <a16:creationId xmlns:a16="http://schemas.microsoft.com/office/drawing/2014/main" id="{81BADD91-052B-5F90-B71E-37B635E0C50A}"/>
              </a:ext>
            </a:extLst>
          </p:cNvPr>
          <p:cNvSpPr>
            <a:spLocks noGrp="1"/>
          </p:cNvSpPr>
          <p:nvPr>
            <p:ph idx="1"/>
          </p:nvPr>
        </p:nvSpPr>
        <p:spPr/>
        <p:txBody>
          <a:bodyPr>
            <a:normAutofit/>
          </a:bodyPr>
          <a:lstStyle/>
          <a:p>
            <a:r>
              <a:rPr lang="en-US" b="1" dirty="0"/>
              <a:t>The </a:t>
            </a:r>
            <a:r>
              <a:rPr lang="en-US" b="1" i="1" dirty="0"/>
              <a:t>p</a:t>
            </a:r>
            <a:r>
              <a:rPr lang="en-US" b="1" dirty="0"/>
              <a:t>-value, then, is the probability that a sample mean is the same or greater than 17 cm. when the population mean is, in fact, 15 cm.</a:t>
            </a:r>
            <a:r>
              <a:rPr lang="en-US" dirty="0"/>
              <a:t> We can calculate this probability using the normal distribution for means.</a:t>
            </a:r>
          </a:p>
          <a:p>
            <a:endParaRPr lang="en-US" b="0" i="0" dirty="0">
              <a:solidFill>
                <a:srgbClr val="424242"/>
              </a:solidFill>
              <a:effectLst/>
              <a:latin typeface="Neue Helvetica W01"/>
            </a:endParaRPr>
          </a:p>
        </p:txBody>
      </p:sp>
      <p:sp>
        <p:nvSpPr>
          <p:cNvPr id="4" name="Slide Number Placeholder 3">
            <a:extLst>
              <a:ext uri="{FF2B5EF4-FFF2-40B4-BE49-F238E27FC236}">
                <a16:creationId xmlns:a16="http://schemas.microsoft.com/office/drawing/2014/main" id="{5DDF0058-5FE8-9E17-9B61-CE241E9FD0A4}"/>
              </a:ext>
            </a:extLst>
          </p:cNvPr>
          <p:cNvSpPr>
            <a:spLocks noGrp="1"/>
          </p:cNvSpPr>
          <p:nvPr>
            <p:ph type="sldNum" sz="quarter" idx="12"/>
          </p:nvPr>
        </p:nvSpPr>
        <p:spPr/>
        <p:txBody>
          <a:bodyPr/>
          <a:lstStyle/>
          <a:p>
            <a:fld id="{3A98EE3D-8CD1-4C3F-BD1C-C98C9596463C}" type="slidenum">
              <a:rPr lang="en-US" smtClean="0"/>
              <a:t>52</a:t>
            </a:fld>
            <a:endParaRPr lang="en-US" dirty="0"/>
          </a:p>
        </p:txBody>
      </p:sp>
      <p:pic>
        <p:nvPicPr>
          <p:cNvPr id="5" name="Picture 2" descr="Normal distribution curve on average bread heights with values 15, as the population mean, and 17, as the point to determine the p-value, on the x-axis.">
            <a:extLst>
              <a:ext uri="{FF2B5EF4-FFF2-40B4-BE49-F238E27FC236}">
                <a16:creationId xmlns:a16="http://schemas.microsoft.com/office/drawing/2014/main" id="{47ABB46C-EACD-9332-6BF9-5B6513FF7F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6320" y="3429000"/>
            <a:ext cx="4163533" cy="183699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E743292B-15A1-2687-0CB8-AE35177C27EB}"/>
              </a:ext>
            </a:extLst>
          </p:cNvPr>
          <p:cNvPicPr>
            <a:picLocks noChangeAspect="1"/>
          </p:cNvPicPr>
          <p:nvPr/>
        </p:nvPicPr>
        <p:blipFill>
          <a:blip r:embed="rId3"/>
          <a:stretch>
            <a:fillRect/>
          </a:stretch>
        </p:blipFill>
        <p:spPr>
          <a:xfrm>
            <a:off x="1016996" y="5509750"/>
            <a:ext cx="4163534" cy="359025"/>
          </a:xfrm>
          <a:prstGeom prst="rect">
            <a:avLst/>
          </a:prstGeom>
          <a:ln>
            <a:solidFill>
              <a:schemeClr val="tx1"/>
            </a:solidFill>
          </a:ln>
        </p:spPr>
      </p:pic>
      <p:grpSp>
        <p:nvGrpSpPr>
          <p:cNvPr id="29" name="Group 28">
            <a:extLst>
              <a:ext uri="{FF2B5EF4-FFF2-40B4-BE49-F238E27FC236}">
                <a16:creationId xmlns:a16="http://schemas.microsoft.com/office/drawing/2014/main" id="{D5FFA0DE-A505-E19E-3DDA-EE75AB161768}"/>
              </a:ext>
            </a:extLst>
          </p:cNvPr>
          <p:cNvGrpSpPr/>
          <p:nvPr/>
        </p:nvGrpSpPr>
        <p:grpSpPr>
          <a:xfrm>
            <a:off x="5701355" y="3186923"/>
            <a:ext cx="5463000" cy="1815480"/>
            <a:chOff x="5701355" y="3186923"/>
            <a:chExt cx="5463000" cy="1815480"/>
          </a:xfrm>
        </p:grpSpPr>
        <mc:AlternateContent xmlns:mc="http://schemas.openxmlformats.org/markup-compatibility/2006" xmlns:p14="http://schemas.microsoft.com/office/powerpoint/2010/main">
          <mc:Choice Requires="p14">
            <p:contentPart p14:bwMode="auto" r:id="rId4">
              <p14:nvContentPartPr>
                <p14:cNvPr id="21" name="Ink 20">
                  <a:extLst>
                    <a:ext uri="{FF2B5EF4-FFF2-40B4-BE49-F238E27FC236}">
                      <a16:creationId xmlns:a16="http://schemas.microsoft.com/office/drawing/2014/main" id="{AAB339F7-911F-E643-3186-F2D14FFF80FC}"/>
                    </a:ext>
                  </a:extLst>
                </p14:cNvPr>
                <p14:cNvContentPartPr/>
                <p14:nvPr/>
              </p14:nvContentPartPr>
              <p14:xfrm>
                <a:off x="6633755" y="4819523"/>
                <a:ext cx="3952440" cy="128520"/>
              </p14:xfrm>
            </p:contentPart>
          </mc:Choice>
          <mc:Fallback xmlns="">
            <p:pic>
              <p:nvPicPr>
                <p:cNvPr id="21" name="Ink 20">
                  <a:extLst>
                    <a:ext uri="{FF2B5EF4-FFF2-40B4-BE49-F238E27FC236}">
                      <a16:creationId xmlns:a16="http://schemas.microsoft.com/office/drawing/2014/main" id="{AAB339F7-911F-E643-3186-F2D14FFF80FC}"/>
                    </a:ext>
                  </a:extLst>
                </p:cNvPr>
                <p:cNvPicPr/>
                <p:nvPr/>
              </p:nvPicPr>
              <p:blipFill>
                <a:blip r:embed="rId5"/>
                <a:stretch>
                  <a:fillRect/>
                </a:stretch>
              </p:blipFill>
              <p:spPr>
                <a:xfrm>
                  <a:off x="6625115" y="4810523"/>
                  <a:ext cx="3970080" cy="1461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3" name="Ink 22">
                  <a:extLst>
                    <a:ext uri="{FF2B5EF4-FFF2-40B4-BE49-F238E27FC236}">
                      <a16:creationId xmlns:a16="http://schemas.microsoft.com/office/drawing/2014/main" id="{C96DBDA2-EEB9-4DD2-5FE6-58317C01C059}"/>
                    </a:ext>
                  </a:extLst>
                </p14:cNvPr>
                <p14:cNvContentPartPr/>
                <p14:nvPr/>
              </p14:nvContentPartPr>
              <p14:xfrm>
                <a:off x="5701355" y="4033643"/>
                <a:ext cx="743400" cy="198360"/>
              </p14:xfrm>
            </p:contentPart>
          </mc:Choice>
          <mc:Fallback xmlns="">
            <p:pic>
              <p:nvPicPr>
                <p:cNvPr id="23" name="Ink 22">
                  <a:extLst>
                    <a:ext uri="{FF2B5EF4-FFF2-40B4-BE49-F238E27FC236}">
                      <a16:creationId xmlns:a16="http://schemas.microsoft.com/office/drawing/2014/main" id="{C96DBDA2-EEB9-4DD2-5FE6-58317C01C059}"/>
                    </a:ext>
                  </a:extLst>
                </p:cNvPr>
                <p:cNvPicPr/>
                <p:nvPr/>
              </p:nvPicPr>
              <p:blipFill>
                <a:blip r:embed="rId7"/>
                <a:stretch>
                  <a:fillRect/>
                </a:stretch>
              </p:blipFill>
              <p:spPr>
                <a:xfrm>
                  <a:off x="5692715" y="4025003"/>
                  <a:ext cx="76104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5" name="Ink 24">
                  <a:extLst>
                    <a:ext uri="{FF2B5EF4-FFF2-40B4-BE49-F238E27FC236}">
                      <a16:creationId xmlns:a16="http://schemas.microsoft.com/office/drawing/2014/main" id="{A6EE0693-24BF-4795-C3D1-6CAA6D4AEA87}"/>
                    </a:ext>
                  </a:extLst>
                </p14:cNvPr>
                <p14:cNvContentPartPr/>
                <p14:nvPr/>
              </p14:nvContentPartPr>
              <p14:xfrm>
                <a:off x="6627635" y="3186923"/>
                <a:ext cx="3644640" cy="1763280"/>
              </p14:xfrm>
            </p:contentPart>
          </mc:Choice>
          <mc:Fallback xmlns="">
            <p:pic>
              <p:nvPicPr>
                <p:cNvPr id="25" name="Ink 24">
                  <a:extLst>
                    <a:ext uri="{FF2B5EF4-FFF2-40B4-BE49-F238E27FC236}">
                      <a16:creationId xmlns:a16="http://schemas.microsoft.com/office/drawing/2014/main" id="{A6EE0693-24BF-4795-C3D1-6CAA6D4AEA87}"/>
                    </a:ext>
                  </a:extLst>
                </p:cNvPr>
                <p:cNvPicPr/>
                <p:nvPr/>
              </p:nvPicPr>
              <p:blipFill>
                <a:blip r:embed="rId9"/>
                <a:stretch>
                  <a:fillRect/>
                </a:stretch>
              </p:blipFill>
              <p:spPr>
                <a:xfrm>
                  <a:off x="6618635" y="3178283"/>
                  <a:ext cx="3662280" cy="17809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6" name="Ink 25">
                  <a:extLst>
                    <a:ext uri="{FF2B5EF4-FFF2-40B4-BE49-F238E27FC236}">
                      <a16:creationId xmlns:a16="http://schemas.microsoft.com/office/drawing/2014/main" id="{1762EB30-5E64-913A-F3B5-725AF4222841}"/>
                    </a:ext>
                  </a:extLst>
                </p14:cNvPr>
                <p14:cNvContentPartPr/>
                <p14:nvPr/>
              </p14:nvContentPartPr>
              <p14:xfrm>
                <a:off x="10890755" y="4730603"/>
                <a:ext cx="253080" cy="271800"/>
              </p14:xfrm>
            </p:contentPart>
          </mc:Choice>
          <mc:Fallback xmlns="">
            <p:pic>
              <p:nvPicPr>
                <p:cNvPr id="26" name="Ink 25">
                  <a:extLst>
                    <a:ext uri="{FF2B5EF4-FFF2-40B4-BE49-F238E27FC236}">
                      <a16:creationId xmlns:a16="http://schemas.microsoft.com/office/drawing/2014/main" id="{1762EB30-5E64-913A-F3B5-725AF4222841}"/>
                    </a:ext>
                  </a:extLst>
                </p:cNvPr>
                <p:cNvPicPr/>
                <p:nvPr/>
              </p:nvPicPr>
              <p:blipFill>
                <a:blip r:embed="rId11"/>
                <a:stretch>
                  <a:fillRect/>
                </a:stretch>
              </p:blipFill>
              <p:spPr>
                <a:xfrm>
                  <a:off x="10881755" y="4721963"/>
                  <a:ext cx="270720" cy="2894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27" name="Ink 26">
                  <a:extLst>
                    <a:ext uri="{FF2B5EF4-FFF2-40B4-BE49-F238E27FC236}">
                      <a16:creationId xmlns:a16="http://schemas.microsoft.com/office/drawing/2014/main" id="{E72C3896-B191-607B-3F28-E6B3A230D993}"/>
                    </a:ext>
                  </a:extLst>
                </p14:cNvPr>
                <p14:cNvContentPartPr/>
                <p14:nvPr/>
              </p14:nvContentPartPr>
              <p14:xfrm>
                <a:off x="10812635" y="4792523"/>
                <a:ext cx="351720" cy="41760"/>
              </p14:xfrm>
            </p:contentPart>
          </mc:Choice>
          <mc:Fallback xmlns="">
            <p:pic>
              <p:nvPicPr>
                <p:cNvPr id="27" name="Ink 26">
                  <a:extLst>
                    <a:ext uri="{FF2B5EF4-FFF2-40B4-BE49-F238E27FC236}">
                      <a16:creationId xmlns:a16="http://schemas.microsoft.com/office/drawing/2014/main" id="{E72C3896-B191-607B-3F28-E6B3A230D993}"/>
                    </a:ext>
                  </a:extLst>
                </p:cNvPr>
                <p:cNvPicPr/>
                <p:nvPr/>
              </p:nvPicPr>
              <p:blipFill>
                <a:blip r:embed="rId13"/>
                <a:stretch>
                  <a:fillRect/>
                </a:stretch>
              </p:blipFill>
              <p:spPr>
                <a:xfrm>
                  <a:off x="10803995" y="4783883"/>
                  <a:ext cx="369360" cy="594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14">
            <p14:nvContentPartPr>
              <p14:cNvPr id="30" name="Ink 29">
                <a:extLst>
                  <a:ext uri="{FF2B5EF4-FFF2-40B4-BE49-F238E27FC236}">
                    <a16:creationId xmlns:a16="http://schemas.microsoft.com/office/drawing/2014/main" id="{03105F2C-60E5-84B0-DACD-6948A93B57FE}"/>
                  </a:ext>
                </a:extLst>
              </p14:cNvPr>
              <p14:cNvContentPartPr/>
              <p14:nvPr/>
            </p14:nvContentPartPr>
            <p14:xfrm>
              <a:off x="8700515" y="3298523"/>
              <a:ext cx="14760" cy="18360"/>
            </p14:xfrm>
          </p:contentPart>
        </mc:Choice>
        <mc:Fallback xmlns="">
          <p:pic>
            <p:nvPicPr>
              <p:cNvPr id="30" name="Ink 29">
                <a:extLst>
                  <a:ext uri="{FF2B5EF4-FFF2-40B4-BE49-F238E27FC236}">
                    <a16:creationId xmlns:a16="http://schemas.microsoft.com/office/drawing/2014/main" id="{03105F2C-60E5-84B0-DACD-6948A93B57FE}"/>
                  </a:ext>
                </a:extLst>
              </p:cNvPr>
              <p:cNvPicPr/>
              <p:nvPr/>
            </p:nvPicPr>
            <p:blipFill>
              <a:blip r:embed="rId15"/>
              <a:stretch>
                <a:fillRect/>
              </a:stretch>
            </p:blipFill>
            <p:spPr>
              <a:xfrm>
                <a:off x="8691875" y="3289523"/>
                <a:ext cx="324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31" name="Ink 30">
                <a:extLst>
                  <a:ext uri="{FF2B5EF4-FFF2-40B4-BE49-F238E27FC236}">
                    <a16:creationId xmlns:a16="http://schemas.microsoft.com/office/drawing/2014/main" id="{DEBA94B7-EDB4-7F5C-B35D-0F388BF41D78}"/>
                  </a:ext>
                </a:extLst>
              </p14:cNvPr>
              <p14:cNvContentPartPr/>
              <p14:nvPr/>
            </p14:nvContentPartPr>
            <p14:xfrm>
              <a:off x="8606195" y="3534683"/>
              <a:ext cx="106560" cy="380160"/>
            </p14:xfrm>
          </p:contentPart>
        </mc:Choice>
        <mc:Fallback xmlns="">
          <p:pic>
            <p:nvPicPr>
              <p:cNvPr id="31" name="Ink 30">
                <a:extLst>
                  <a:ext uri="{FF2B5EF4-FFF2-40B4-BE49-F238E27FC236}">
                    <a16:creationId xmlns:a16="http://schemas.microsoft.com/office/drawing/2014/main" id="{DEBA94B7-EDB4-7F5C-B35D-0F388BF41D78}"/>
                  </a:ext>
                </a:extLst>
              </p:cNvPr>
              <p:cNvPicPr/>
              <p:nvPr/>
            </p:nvPicPr>
            <p:blipFill>
              <a:blip r:embed="rId17"/>
              <a:stretch>
                <a:fillRect/>
              </a:stretch>
            </p:blipFill>
            <p:spPr>
              <a:xfrm>
                <a:off x="8597195" y="3526043"/>
                <a:ext cx="124200" cy="3978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32" name="Ink 31">
                <a:extLst>
                  <a:ext uri="{FF2B5EF4-FFF2-40B4-BE49-F238E27FC236}">
                    <a16:creationId xmlns:a16="http://schemas.microsoft.com/office/drawing/2014/main" id="{49123DB6-BE36-EFD5-7CF3-8196B8E58809}"/>
                  </a:ext>
                </a:extLst>
              </p14:cNvPr>
              <p14:cNvContentPartPr/>
              <p14:nvPr/>
            </p14:nvContentPartPr>
            <p14:xfrm>
              <a:off x="8530955" y="4120043"/>
              <a:ext cx="36720" cy="358200"/>
            </p14:xfrm>
          </p:contentPart>
        </mc:Choice>
        <mc:Fallback xmlns="">
          <p:pic>
            <p:nvPicPr>
              <p:cNvPr id="32" name="Ink 31">
                <a:extLst>
                  <a:ext uri="{FF2B5EF4-FFF2-40B4-BE49-F238E27FC236}">
                    <a16:creationId xmlns:a16="http://schemas.microsoft.com/office/drawing/2014/main" id="{49123DB6-BE36-EFD5-7CF3-8196B8E58809}"/>
                  </a:ext>
                </a:extLst>
              </p:cNvPr>
              <p:cNvPicPr/>
              <p:nvPr/>
            </p:nvPicPr>
            <p:blipFill>
              <a:blip r:embed="rId19"/>
              <a:stretch>
                <a:fillRect/>
              </a:stretch>
            </p:blipFill>
            <p:spPr>
              <a:xfrm>
                <a:off x="8522315" y="4111043"/>
                <a:ext cx="54360" cy="3758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33" name="Ink 32">
                <a:extLst>
                  <a:ext uri="{FF2B5EF4-FFF2-40B4-BE49-F238E27FC236}">
                    <a16:creationId xmlns:a16="http://schemas.microsoft.com/office/drawing/2014/main" id="{189E2FEC-6A8C-47E1-26CB-E877B862B02C}"/>
                  </a:ext>
                </a:extLst>
              </p14:cNvPr>
              <p14:cNvContentPartPr/>
              <p14:nvPr/>
            </p14:nvContentPartPr>
            <p14:xfrm>
              <a:off x="8537795" y="4658243"/>
              <a:ext cx="18360" cy="83880"/>
            </p14:xfrm>
          </p:contentPart>
        </mc:Choice>
        <mc:Fallback xmlns="">
          <p:pic>
            <p:nvPicPr>
              <p:cNvPr id="33" name="Ink 32">
                <a:extLst>
                  <a:ext uri="{FF2B5EF4-FFF2-40B4-BE49-F238E27FC236}">
                    <a16:creationId xmlns:a16="http://schemas.microsoft.com/office/drawing/2014/main" id="{189E2FEC-6A8C-47E1-26CB-E877B862B02C}"/>
                  </a:ext>
                </a:extLst>
              </p:cNvPr>
              <p:cNvPicPr/>
              <p:nvPr/>
            </p:nvPicPr>
            <p:blipFill>
              <a:blip r:embed="rId21"/>
              <a:stretch>
                <a:fillRect/>
              </a:stretch>
            </p:blipFill>
            <p:spPr>
              <a:xfrm>
                <a:off x="8529155" y="4649243"/>
                <a:ext cx="36000" cy="101520"/>
              </a:xfrm>
              <a:prstGeom prst="rect">
                <a:avLst/>
              </a:prstGeom>
            </p:spPr>
          </p:pic>
        </mc:Fallback>
      </mc:AlternateContent>
      <mc:AlternateContent xmlns:mc="http://schemas.openxmlformats.org/markup-compatibility/2006" xmlns:p14="http://schemas.microsoft.com/office/powerpoint/2010/main">
        <mc:Choice Requires="p14">
          <p:contentPart p14:bwMode="auto" r:id="rId22">
            <p14:nvContentPartPr>
              <p14:cNvPr id="34" name="Ink 33">
                <a:extLst>
                  <a:ext uri="{FF2B5EF4-FFF2-40B4-BE49-F238E27FC236}">
                    <a16:creationId xmlns:a16="http://schemas.microsoft.com/office/drawing/2014/main" id="{FCD83DE7-FC9B-583F-0B41-33DE2497BF20}"/>
                  </a:ext>
                </a:extLst>
              </p14:cNvPr>
              <p14:cNvContentPartPr/>
              <p14:nvPr/>
            </p14:nvContentPartPr>
            <p14:xfrm>
              <a:off x="8466515" y="5011763"/>
              <a:ext cx="209520" cy="196920"/>
            </p14:xfrm>
          </p:contentPart>
        </mc:Choice>
        <mc:Fallback xmlns="">
          <p:pic>
            <p:nvPicPr>
              <p:cNvPr id="34" name="Ink 33">
                <a:extLst>
                  <a:ext uri="{FF2B5EF4-FFF2-40B4-BE49-F238E27FC236}">
                    <a16:creationId xmlns:a16="http://schemas.microsoft.com/office/drawing/2014/main" id="{FCD83DE7-FC9B-583F-0B41-33DE2497BF20}"/>
                  </a:ext>
                </a:extLst>
              </p:cNvPr>
              <p:cNvPicPr/>
              <p:nvPr/>
            </p:nvPicPr>
            <p:blipFill>
              <a:blip r:embed="rId23"/>
              <a:stretch>
                <a:fillRect/>
              </a:stretch>
            </p:blipFill>
            <p:spPr>
              <a:xfrm>
                <a:off x="8457515" y="5003123"/>
                <a:ext cx="227160" cy="21456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36" name="Ink 35">
                <a:extLst>
                  <a:ext uri="{FF2B5EF4-FFF2-40B4-BE49-F238E27FC236}">
                    <a16:creationId xmlns:a16="http://schemas.microsoft.com/office/drawing/2014/main" id="{F73358BE-B8AD-5673-BB16-5D329ED6357E}"/>
                  </a:ext>
                </a:extLst>
              </p14:cNvPr>
              <p14:cNvContentPartPr/>
              <p14:nvPr/>
            </p14:nvContentPartPr>
            <p14:xfrm>
              <a:off x="4939235" y="5097083"/>
              <a:ext cx="4697280" cy="995040"/>
            </p14:xfrm>
          </p:contentPart>
        </mc:Choice>
        <mc:Fallback xmlns="">
          <p:pic>
            <p:nvPicPr>
              <p:cNvPr id="36" name="Ink 35">
                <a:extLst>
                  <a:ext uri="{FF2B5EF4-FFF2-40B4-BE49-F238E27FC236}">
                    <a16:creationId xmlns:a16="http://schemas.microsoft.com/office/drawing/2014/main" id="{F73358BE-B8AD-5673-BB16-5D329ED6357E}"/>
                  </a:ext>
                </a:extLst>
              </p:cNvPr>
              <p:cNvPicPr/>
              <p:nvPr/>
            </p:nvPicPr>
            <p:blipFill>
              <a:blip r:embed="rId25"/>
              <a:stretch>
                <a:fillRect/>
              </a:stretch>
            </p:blipFill>
            <p:spPr>
              <a:xfrm>
                <a:off x="4930235" y="5088443"/>
                <a:ext cx="4714920" cy="1012680"/>
              </a:xfrm>
              <a:prstGeom prst="rect">
                <a:avLst/>
              </a:prstGeom>
            </p:spPr>
          </p:pic>
        </mc:Fallback>
      </mc:AlternateContent>
      <mc:AlternateContent xmlns:mc="http://schemas.openxmlformats.org/markup-compatibility/2006" xmlns:p14="http://schemas.microsoft.com/office/powerpoint/2010/main">
        <mc:Choice Requires="p14">
          <p:contentPart p14:bwMode="auto" r:id="rId26">
            <p14:nvContentPartPr>
              <p14:cNvPr id="38" name="Ink 37">
                <a:extLst>
                  <a:ext uri="{FF2B5EF4-FFF2-40B4-BE49-F238E27FC236}">
                    <a16:creationId xmlns:a16="http://schemas.microsoft.com/office/drawing/2014/main" id="{5649EFC4-02B3-DEC5-17D4-5B5D9112DE9A}"/>
                  </a:ext>
                </a:extLst>
              </p14:cNvPr>
              <p14:cNvContentPartPr/>
              <p14:nvPr/>
            </p14:nvContentPartPr>
            <p14:xfrm>
              <a:off x="9693035" y="4652123"/>
              <a:ext cx="34200" cy="225720"/>
            </p14:xfrm>
          </p:contentPart>
        </mc:Choice>
        <mc:Fallback xmlns="">
          <p:pic>
            <p:nvPicPr>
              <p:cNvPr id="38" name="Ink 37">
                <a:extLst>
                  <a:ext uri="{FF2B5EF4-FFF2-40B4-BE49-F238E27FC236}">
                    <a16:creationId xmlns:a16="http://schemas.microsoft.com/office/drawing/2014/main" id="{5649EFC4-02B3-DEC5-17D4-5B5D9112DE9A}"/>
                  </a:ext>
                </a:extLst>
              </p:cNvPr>
              <p:cNvPicPr/>
              <p:nvPr/>
            </p:nvPicPr>
            <p:blipFill>
              <a:blip r:embed="rId27"/>
              <a:stretch>
                <a:fillRect/>
              </a:stretch>
            </p:blipFill>
            <p:spPr>
              <a:xfrm>
                <a:off x="9684035" y="4643123"/>
                <a:ext cx="51840" cy="243360"/>
              </a:xfrm>
              <a:prstGeom prst="rect">
                <a:avLst/>
              </a:prstGeom>
            </p:spPr>
          </p:pic>
        </mc:Fallback>
      </mc:AlternateContent>
      <p:grpSp>
        <p:nvGrpSpPr>
          <p:cNvPr id="46" name="Group 45">
            <a:extLst>
              <a:ext uri="{FF2B5EF4-FFF2-40B4-BE49-F238E27FC236}">
                <a16:creationId xmlns:a16="http://schemas.microsoft.com/office/drawing/2014/main" id="{BBBBED3D-EFCC-33A8-49EF-20A73F7C3EF2}"/>
              </a:ext>
            </a:extLst>
          </p:cNvPr>
          <p:cNvGrpSpPr/>
          <p:nvPr/>
        </p:nvGrpSpPr>
        <p:grpSpPr>
          <a:xfrm>
            <a:off x="9235475" y="5046323"/>
            <a:ext cx="1377000" cy="165960"/>
            <a:chOff x="9235475" y="5046323"/>
            <a:chExt cx="1377000" cy="165960"/>
          </a:xfrm>
        </p:grpSpPr>
        <mc:AlternateContent xmlns:mc="http://schemas.openxmlformats.org/markup-compatibility/2006" xmlns:p14="http://schemas.microsoft.com/office/powerpoint/2010/main">
          <mc:Choice Requires="p14">
            <p:contentPart p14:bwMode="auto" r:id="rId28">
              <p14:nvContentPartPr>
                <p14:cNvPr id="39" name="Ink 38">
                  <a:extLst>
                    <a:ext uri="{FF2B5EF4-FFF2-40B4-BE49-F238E27FC236}">
                      <a16:creationId xmlns:a16="http://schemas.microsoft.com/office/drawing/2014/main" id="{BEDE017B-0CF2-F1D1-3C26-F4CFC38F5FE2}"/>
                    </a:ext>
                  </a:extLst>
                </p14:cNvPr>
                <p14:cNvContentPartPr/>
                <p14:nvPr/>
              </p14:nvContentPartPr>
              <p14:xfrm>
                <a:off x="9243755" y="5070803"/>
                <a:ext cx="138240" cy="141480"/>
              </p14:xfrm>
            </p:contentPart>
          </mc:Choice>
          <mc:Fallback xmlns="">
            <p:pic>
              <p:nvPicPr>
                <p:cNvPr id="39" name="Ink 38">
                  <a:extLst>
                    <a:ext uri="{FF2B5EF4-FFF2-40B4-BE49-F238E27FC236}">
                      <a16:creationId xmlns:a16="http://schemas.microsoft.com/office/drawing/2014/main" id="{BEDE017B-0CF2-F1D1-3C26-F4CFC38F5FE2}"/>
                    </a:ext>
                  </a:extLst>
                </p:cNvPr>
                <p:cNvPicPr/>
                <p:nvPr/>
              </p:nvPicPr>
              <p:blipFill>
                <a:blip r:embed="rId29"/>
                <a:stretch>
                  <a:fillRect/>
                </a:stretch>
              </p:blipFill>
              <p:spPr>
                <a:xfrm>
                  <a:off x="9234755" y="5061803"/>
                  <a:ext cx="155880" cy="159120"/>
                </a:xfrm>
                <a:prstGeom prst="rect">
                  <a:avLst/>
                </a:prstGeom>
              </p:spPr>
            </p:pic>
          </mc:Fallback>
        </mc:AlternateContent>
        <mc:AlternateContent xmlns:mc="http://schemas.openxmlformats.org/markup-compatibility/2006" xmlns:p14="http://schemas.microsoft.com/office/powerpoint/2010/main">
          <mc:Choice Requires="p14">
            <p:contentPart p14:bwMode="auto" r:id="rId30">
              <p14:nvContentPartPr>
                <p14:cNvPr id="40" name="Ink 39">
                  <a:extLst>
                    <a:ext uri="{FF2B5EF4-FFF2-40B4-BE49-F238E27FC236}">
                      <a16:creationId xmlns:a16="http://schemas.microsoft.com/office/drawing/2014/main" id="{E11C98E2-1050-CADA-9D3A-26A16BE5D420}"/>
                    </a:ext>
                  </a:extLst>
                </p14:cNvPr>
                <p14:cNvContentPartPr/>
                <p14:nvPr/>
              </p14:nvContentPartPr>
              <p14:xfrm>
                <a:off x="9235475" y="5120843"/>
                <a:ext cx="147960" cy="43920"/>
              </p14:xfrm>
            </p:contentPart>
          </mc:Choice>
          <mc:Fallback xmlns="">
            <p:pic>
              <p:nvPicPr>
                <p:cNvPr id="40" name="Ink 39">
                  <a:extLst>
                    <a:ext uri="{FF2B5EF4-FFF2-40B4-BE49-F238E27FC236}">
                      <a16:creationId xmlns:a16="http://schemas.microsoft.com/office/drawing/2014/main" id="{E11C98E2-1050-CADA-9D3A-26A16BE5D420}"/>
                    </a:ext>
                  </a:extLst>
                </p:cNvPr>
                <p:cNvPicPr/>
                <p:nvPr/>
              </p:nvPicPr>
              <p:blipFill>
                <a:blip r:embed="rId31"/>
                <a:stretch>
                  <a:fillRect/>
                </a:stretch>
              </p:blipFill>
              <p:spPr>
                <a:xfrm>
                  <a:off x="9226475" y="5111843"/>
                  <a:ext cx="165600" cy="61560"/>
                </a:xfrm>
                <a:prstGeom prst="rect">
                  <a:avLst/>
                </a:prstGeom>
              </p:spPr>
            </p:pic>
          </mc:Fallback>
        </mc:AlternateContent>
        <mc:AlternateContent xmlns:mc="http://schemas.openxmlformats.org/markup-compatibility/2006" xmlns:p14="http://schemas.microsoft.com/office/powerpoint/2010/main">
          <mc:Choice Requires="p14">
            <p:contentPart p14:bwMode="auto" r:id="rId32">
              <p14:nvContentPartPr>
                <p14:cNvPr id="41" name="Ink 40">
                  <a:extLst>
                    <a:ext uri="{FF2B5EF4-FFF2-40B4-BE49-F238E27FC236}">
                      <a16:creationId xmlns:a16="http://schemas.microsoft.com/office/drawing/2014/main" id="{9908FFEE-F7D1-32E3-9AC7-BA79392CF5C0}"/>
                    </a:ext>
                  </a:extLst>
                </p14:cNvPr>
                <p14:cNvContentPartPr/>
                <p14:nvPr/>
              </p14:nvContentPartPr>
              <p14:xfrm>
                <a:off x="9491075" y="5072603"/>
                <a:ext cx="76320" cy="23760"/>
              </p14:xfrm>
            </p:contentPart>
          </mc:Choice>
          <mc:Fallback xmlns="">
            <p:pic>
              <p:nvPicPr>
                <p:cNvPr id="41" name="Ink 40">
                  <a:extLst>
                    <a:ext uri="{FF2B5EF4-FFF2-40B4-BE49-F238E27FC236}">
                      <a16:creationId xmlns:a16="http://schemas.microsoft.com/office/drawing/2014/main" id="{9908FFEE-F7D1-32E3-9AC7-BA79392CF5C0}"/>
                    </a:ext>
                  </a:extLst>
                </p:cNvPr>
                <p:cNvPicPr/>
                <p:nvPr/>
              </p:nvPicPr>
              <p:blipFill>
                <a:blip r:embed="rId33"/>
                <a:stretch>
                  <a:fillRect/>
                </a:stretch>
              </p:blipFill>
              <p:spPr>
                <a:xfrm>
                  <a:off x="9482075" y="5063603"/>
                  <a:ext cx="93960" cy="41400"/>
                </a:xfrm>
                <a:prstGeom prst="rect">
                  <a:avLst/>
                </a:prstGeom>
              </p:spPr>
            </p:pic>
          </mc:Fallback>
        </mc:AlternateContent>
        <mc:AlternateContent xmlns:mc="http://schemas.openxmlformats.org/markup-compatibility/2006" xmlns:p14="http://schemas.microsoft.com/office/powerpoint/2010/main">
          <mc:Choice Requires="p14">
            <p:contentPart p14:bwMode="auto" r:id="rId34">
              <p14:nvContentPartPr>
                <p14:cNvPr id="42" name="Ink 41">
                  <a:extLst>
                    <a:ext uri="{FF2B5EF4-FFF2-40B4-BE49-F238E27FC236}">
                      <a16:creationId xmlns:a16="http://schemas.microsoft.com/office/drawing/2014/main" id="{CB831ECB-CE7D-715A-61C1-8FD662C7EB21}"/>
                    </a:ext>
                  </a:extLst>
                </p14:cNvPr>
                <p14:cNvContentPartPr/>
                <p14:nvPr/>
              </p14:nvContentPartPr>
              <p14:xfrm>
                <a:off x="9608075" y="5046323"/>
                <a:ext cx="149760" cy="165240"/>
              </p14:xfrm>
            </p:contentPart>
          </mc:Choice>
          <mc:Fallback xmlns="">
            <p:pic>
              <p:nvPicPr>
                <p:cNvPr id="42" name="Ink 41">
                  <a:extLst>
                    <a:ext uri="{FF2B5EF4-FFF2-40B4-BE49-F238E27FC236}">
                      <a16:creationId xmlns:a16="http://schemas.microsoft.com/office/drawing/2014/main" id="{CB831ECB-CE7D-715A-61C1-8FD662C7EB21}"/>
                    </a:ext>
                  </a:extLst>
                </p:cNvPr>
                <p:cNvPicPr/>
                <p:nvPr/>
              </p:nvPicPr>
              <p:blipFill>
                <a:blip r:embed="rId35"/>
                <a:stretch>
                  <a:fillRect/>
                </a:stretch>
              </p:blipFill>
              <p:spPr>
                <a:xfrm>
                  <a:off x="9599435" y="5037323"/>
                  <a:ext cx="167400" cy="182880"/>
                </a:xfrm>
                <a:prstGeom prst="rect">
                  <a:avLst/>
                </a:prstGeom>
              </p:spPr>
            </p:pic>
          </mc:Fallback>
        </mc:AlternateContent>
        <mc:AlternateContent xmlns:mc="http://schemas.openxmlformats.org/markup-compatibility/2006" xmlns:p14="http://schemas.microsoft.com/office/powerpoint/2010/main">
          <mc:Choice Requires="p14">
            <p:contentPart p14:bwMode="auto" r:id="rId36">
              <p14:nvContentPartPr>
                <p14:cNvPr id="43" name="Ink 42">
                  <a:extLst>
                    <a:ext uri="{FF2B5EF4-FFF2-40B4-BE49-F238E27FC236}">
                      <a16:creationId xmlns:a16="http://schemas.microsoft.com/office/drawing/2014/main" id="{DF86152B-AD17-1942-7540-E667F4718680}"/>
                    </a:ext>
                  </a:extLst>
                </p14:cNvPr>
                <p14:cNvContentPartPr/>
                <p14:nvPr/>
              </p14:nvContentPartPr>
              <p14:xfrm>
                <a:off x="9813635" y="5080883"/>
                <a:ext cx="226080" cy="107280"/>
              </p14:xfrm>
            </p:contentPart>
          </mc:Choice>
          <mc:Fallback xmlns="">
            <p:pic>
              <p:nvPicPr>
                <p:cNvPr id="43" name="Ink 42">
                  <a:extLst>
                    <a:ext uri="{FF2B5EF4-FFF2-40B4-BE49-F238E27FC236}">
                      <a16:creationId xmlns:a16="http://schemas.microsoft.com/office/drawing/2014/main" id="{DF86152B-AD17-1942-7540-E667F4718680}"/>
                    </a:ext>
                  </a:extLst>
                </p:cNvPr>
                <p:cNvPicPr/>
                <p:nvPr/>
              </p:nvPicPr>
              <p:blipFill>
                <a:blip r:embed="rId37"/>
                <a:stretch>
                  <a:fillRect/>
                </a:stretch>
              </p:blipFill>
              <p:spPr>
                <a:xfrm>
                  <a:off x="9804995" y="5071883"/>
                  <a:ext cx="243720" cy="124920"/>
                </a:xfrm>
                <a:prstGeom prst="rect">
                  <a:avLst/>
                </a:prstGeom>
              </p:spPr>
            </p:pic>
          </mc:Fallback>
        </mc:AlternateContent>
        <mc:AlternateContent xmlns:mc="http://schemas.openxmlformats.org/markup-compatibility/2006" xmlns:p14="http://schemas.microsoft.com/office/powerpoint/2010/main">
          <mc:Choice Requires="p14">
            <p:contentPart p14:bwMode="auto" r:id="rId38">
              <p14:nvContentPartPr>
                <p14:cNvPr id="44" name="Ink 43">
                  <a:extLst>
                    <a:ext uri="{FF2B5EF4-FFF2-40B4-BE49-F238E27FC236}">
                      <a16:creationId xmlns:a16="http://schemas.microsoft.com/office/drawing/2014/main" id="{D436D715-7AD2-CEBD-F368-076DF20A0C1F}"/>
                    </a:ext>
                  </a:extLst>
                </p14:cNvPr>
                <p14:cNvContentPartPr/>
                <p14:nvPr/>
              </p14:nvContentPartPr>
              <p14:xfrm>
                <a:off x="10098755" y="5060723"/>
                <a:ext cx="513720" cy="114120"/>
              </p14:xfrm>
            </p:contentPart>
          </mc:Choice>
          <mc:Fallback xmlns="">
            <p:pic>
              <p:nvPicPr>
                <p:cNvPr id="44" name="Ink 43">
                  <a:extLst>
                    <a:ext uri="{FF2B5EF4-FFF2-40B4-BE49-F238E27FC236}">
                      <a16:creationId xmlns:a16="http://schemas.microsoft.com/office/drawing/2014/main" id="{D436D715-7AD2-CEBD-F368-076DF20A0C1F}"/>
                    </a:ext>
                  </a:extLst>
                </p:cNvPr>
                <p:cNvPicPr/>
                <p:nvPr/>
              </p:nvPicPr>
              <p:blipFill>
                <a:blip r:embed="rId39"/>
                <a:stretch>
                  <a:fillRect/>
                </a:stretch>
              </p:blipFill>
              <p:spPr>
                <a:xfrm>
                  <a:off x="10090115" y="5051723"/>
                  <a:ext cx="531360" cy="1317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40">
            <p14:nvContentPartPr>
              <p14:cNvPr id="45" name="Ink 44">
                <a:extLst>
                  <a:ext uri="{FF2B5EF4-FFF2-40B4-BE49-F238E27FC236}">
                    <a16:creationId xmlns:a16="http://schemas.microsoft.com/office/drawing/2014/main" id="{66619742-95B0-9A1B-75CB-2FB6594887CD}"/>
                  </a:ext>
                </a:extLst>
              </p14:cNvPr>
              <p14:cNvContentPartPr/>
              <p14:nvPr/>
            </p14:nvContentPartPr>
            <p14:xfrm>
              <a:off x="9700595" y="4746443"/>
              <a:ext cx="245880" cy="98280"/>
            </p14:xfrm>
          </p:contentPart>
        </mc:Choice>
        <mc:Fallback xmlns="">
          <p:pic>
            <p:nvPicPr>
              <p:cNvPr id="45" name="Ink 44">
                <a:extLst>
                  <a:ext uri="{FF2B5EF4-FFF2-40B4-BE49-F238E27FC236}">
                    <a16:creationId xmlns:a16="http://schemas.microsoft.com/office/drawing/2014/main" id="{66619742-95B0-9A1B-75CB-2FB6594887CD}"/>
                  </a:ext>
                </a:extLst>
              </p:cNvPr>
              <p:cNvPicPr/>
              <p:nvPr/>
            </p:nvPicPr>
            <p:blipFill>
              <a:blip r:embed="rId41"/>
              <a:stretch>
                <a:fillRect/>
              </a:stretch>
            </p:blipFill>
            <p:spPr>
              <a:xfrm>
                <a:off x="9691955" y="4737443"/>
                <a:ext cx="263520" cy="115920"/>
              </a:xfrm>
              <a:prstGeom prst="rect">
                <a:avLst/>
              </a:prstGeom>
            </p:spPr>
          </p:pic>
        </mc:Fallback>
      </mc:AlternateContent>
      <mc:AlternateContent xmlns:mc="http://schemas.openxmlformats.org/markup-compatibility/2006" xmlns:p14="http://schemas.microsoft.com/office/powerpoint/2010/main">
        <mc:Choice Requires="p14">
          <p:contentPart p14:bwMode="auto" r:id="rId42">
            <p14:nvContentPartPr>
              <p14:cNvPr id="47" name="Ink 46">
                <a:extLst>
                  <a:ext uri="{FF2B5EF4-FFF2-40B4-BE49-F238E27FC236}">
                    <a16:creationId xmlns:a16="http://schemas.microsoft.com/office/drawing/2014/main" id="{0A53089E-1BCA-6933-C77E-BEC2737C4052}"/>
                  </a:ext>
                </a:extLst>
              </p14:cNvPr>
              <p14:cNvContentPartPr/>
              <p14:nvPr/>
            </p14:nvContentPartPr>
            <p14:xfrm>
              <a:off x="4105115" y="4192043"/>
              <a:ext cx="1094040" cy="95760"/>
            </p14:xfrm>
          </p:contentPart>
        </mc:Choice>
        <mc:Fallback xmlns="">
          <p:pic>
            <p:nvPicPr>
              <p:cNvPr id="47" name="Ink 46">
                <a:extLst>
                  <a:ext uri="{FF2B5EF4-FFF2-40B4-BE49-F238E27FC236}">
                    <a16:creationId xmlns:a16="http://schemas.microsoft.com/office/drawing/2014/main" id="{0A53089E-1BCA-6933-C77E-BEC2737C4052}"/>
                  </a:ext>
                </a:extLst>
              </p:cNvPr>
              <p:cNvPicPr/>
              <p:nvPr/>
            </p:nvPicPr>
            <p:blipFill>
              <a:blip r:embed="rId43"/>
              <a:stretch>
                <a:fillRect/>
              </a:stretch>
            </p:blipFill>
            <p:spPr>
              <a:xfrm>
                <a:off x="4096475" y="4183403"/>
                <a:ext cx="1111680" cy="113400"/>
              </a:xfrm>
              <a:prstGeom prst="rect">
                <a:avLst/>
              </a:prstGeom>
            </p:spPr>
          </p:pic>
        </mc:Fallback>
      </mc:AlternateContent>
    </p:spTree>
    <p:extLst>
      <p:ext uri="{BB962C8B-B14F-4D97-AF65-F5344CB8AC3E}">
        <p14:creationId xmlns:p14="http://schemas.microsoft.com/office/powerpoint/2010/main" val="34283592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6F0694-767F-21F7-F86C-FC3EA2F4A7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4614D4-F077-669B-36FC-7382B726F32C}"/>
              </a:ext>
            </a:extLst>
          </p:cNvPr>
          <p:cNvSpPr>
            <a:spLocks noGrp="1"/>
          </p:cNvSpPr>
          <p:nvPr>
            <p:ph type="title"/>
          </p:nvPr>
        </p:nvSpPr>
        <p:spPr/>
        <p:txBody>
          <a:bodyPr/>
          <a:lstStyle/>
          <a:p>
            <a:r>
              <a:rPr lang="en-US" dirty="0"/>
              <a:t>Example, Cont.</a:t>
            </a:r>
          </a:p>
        </p:txBody>
      </p:sp>
      <p:sp>
        <p:nvSpPr>
          <p:cNvPr id="3" name="Content Placeholder 2">
            <a:extLst>
              <a:ext uri="{FF2B5EF4-FFF2-40B4-BE49-F238E27FC236}">
                <a16:creationId xmlns:a16="http://schemas.microsoft.com/office/drawing/2014/main" id="{DE3571FC-56FA-5F56-5A46-577820E901C4}"/>
              </a:ext>
            </a:extLst>
          </p:cNvPr>
          <p:cNvSpPr>
            <a:spLocks noGrp="1"/>
          </p:cNvSpPr>
          <p:nvPr>
            <p:ph idx="1"/>
          </p:nvPr>
        </p:nvSpPr>
        <p:spPr/>
        <p:txBody>
          <a:bodyPr>
            <a:normAutofit/>
          </a:bodyPr>
          <a:lstStyle/>
          <a:p>
            <a:r>
              <a:rPr lang="en-US" dirty="0"/>
              <a:t>A </a:t>
            </a:r>
            <a:r>
              <a:rPr lang="en-US" i="1" dirty="0"/>
              <a:t>p</a:t>
            </a:r>
            <a:r>
              <a:rPr lang="en-US" dirty="0"/>
              <a:t>-value of approximately zero tells us that it is highly unlikely that a loaf of bread rises no more than 15 cm, on average. That is, almost 0% of all loaves of bread would be at least as high as 17 cm. </a:t>
            </a:r>
            <a:r>
              <a:rPr lang="en-US" b="1" dirty="0"/>
              <a:t>purely by CHANCE</a:t>
            </a:r>
            <a:r>
              <a:rPr lang="en-US" dirty="0"/>
              <a:t> had the population mean height really been 15 cm. Because the outcome of 17 cm. is so </a:t>
            </a:r>
            <a:r>
              <a:rPr lang="en-US" b="1" dirty="0"/>
              <a:t>unlikely (meaning it is happening NOT by chance alone)</a:t>
            </a:r>
            <a:r>
              <a:rPr lang="en-US" dirty="0"/>
              <a:t>, we conclude that the evidence is strongly against the null hypothesis (the mean height is at most 15 cm.). There is sufficient evidence that the true mean height for the population of the baker's loaves of bread is greater than 15 cm.</a:t>
            </a:r>
            <a:endParaRPr lang="en-US" dirty="0">
              <a:solidFill>
                <a:srgbClr val="424242"/>
              </a:solidFill>
            </a:endParaRPr>
          </a:p>
          <a:p>
            <a:r>
              <a:rPr lang="en-US" dirty="0">
                <a:solidFill>
                  <a:srgbClr val="424242"/>
                </a:solidFill>
              </a:rPr>
              <a:t>Refer to the Excel workbook for how to calculate this situation with Excel.</a:t>
            </a:r>
            <a:endParaRPr lang="en-US" dirty="0"/>
          </a:p>
        </p:txBody>
      </p:sp>
      <p:sp>
        <p:nvSpPr>
          <p:cNvPr id="4" name="Slide Number Placeholder 3">
            <a:extLst>
              <a:ext uri="{FF2B5EF4-FFF2-40B4-BE49-F238E27FC236}">
                <a16:creationId xmlns:a16="http://schemas.microsoft.com/office/drawing/2014/main" id="{E3C6AB6E-270A-8873-0424-0B06A803E21D}"/>
              </a:ext>
            </a:extLst>
          </p:cNvPr>
          <p:cNvSpPr>
            <a:spLocks noGrp="1"/>
          </p:cNvSpPr>
          <p:nvPr>
            <p:ph type="sldNum" sz="quarter" idx="12"/>
          </p:nvPr>
        </p:nvSpPr>
        <p:spPr/>
        <p:txBody>
          <a:bodyPr/>
          <a:lstStyle/>
          <a:p>
            <a:fld id="{3A98EE3D-8CD1-4C3F-BD1C-C98C9596463C}" type="slidenum">
              <a:rPr lang="en-US" smtClean="0"/>
              <a:t>53</a:t>
            </a:fld>
            <a:endParaRPr lang="en-US" dirty="0"/>
          </a:p>
        </p:txBody>
      </p:sp>
    </p:spTree>
    <p:extLst>
      <p:ext uri="{BB962C8B-B14F-4D97-AF65-F5344CB8AC3E}">
        <p14:creationId xmlns:p14="http://schemas.microsoft.com/office/powerpoint/2010/main" val="39987706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9AF0D-03CF-711A-0DED-C326117242D8}"/>
              </a:ext>
            </a:extLst>
          </p:cNvPr>
          <p:cNvSpPr>
            <a:spLocks noGrp="1"/>
          </p:cNvSpPr>
          <p:nvPr>
            <p:ph type="title"/>
          </p:nvPr>
        </p:nvSpPr>
        <p:spPr/>
        <p:txBody>
          <a:bodyPr/>
          <a:lstStyle/>
          <a:p>
            <a:r>
              <a:rPr lang="en-US" dirty="0"/>
              <a:t>Section 9.5</a:t>
            </a:r>
          </a:p>
        </p:txBody>
      </p:sp>
      <p:sp>
        <p:nvSpPr>
          <p:cNvPr id="3" name="Text Placeholder 2">
            <a:extLst>
              <a:ext uri="{FF2B5EF4-FFF2-40B4-BE49-F238E27FC236}">
                <a16:creationId xmlns:a16="http://schemas.microsoft.com/office/drawing/2014/main" id="{B8803DE7-BDC4-241D-CD0B-44E45A14BBCF}"/>
              </a:ext>
            </a:extLst>
          </p:cNvPr>
          <p:cNvSpPr>
            <a:spLocks noGrp="1"/>
          </p:cNvSpPr>
          <p:nvPr>
            <p:ph type="body" idx="1"/>
          </p:nvPr>
        </p:nvSpPr>
        <p:spPr/>
        <p:txBody>
          <a:bodyPr/>
          <a:lstStyle/>
          <a:p>
            <a:r>
              <a:rPr lang="en-US" dirty="0"/>
              <a:t>Additional information and full hypothesis test examples</a:t>
            </a:r>
          </a:p>
        </p:txBody>
      </p:sp>
      <p:sp>
        <p:nvSpPr>
          <p:cNvPr id="4" name="Slide Number Placeholder 3">
            <a:extLst>
              <a:ext uri="{FF2B5EF4-FFF2-40B4-BE49-F238E27FC236}">
                <a16:creationId xmlns:a16="http://schemas.microsoft.com/office/drawing/2014/main" id="{42BA2945-F783-0AE5-490F-9B49E9079040}"/>
              </a:ext>
            </a:extLst>
          </p:cNvPr>
          <p:cNvSpPr>
            <a:spLocks noGrp="1"/>
          </p:cNvSpPr>
          <p:nvPr>
            <p:ph type="sldNum" sz="quarter" idx="12"/>
          </p:nvPr>
        </p:nvSpPr>
        <p:spPr/>
        <p:txBody>
          <a:bodyPr/>
          <a:lstStyle/>
          <a:p>
            <a:fld id="{3A98EE3D-8CD1-4C3F-BD1C-C98C9596463C}" type="slidenum">
              <a:rPr lang="en-US" smtClean="0"/>
              <a:t>54</a:t>
            </a:fld>
            <a:endParaRPr lang="en-US" dirty="0"/>
          </a:p>
        </p:txBody>
      </p:sp>
    </p:spTree>
    <p:extLst>
      <p:ext uri="{BB962C8B-B14F-4D97-AF65-F5344CB8AC3E}">
        <p14:creationId xmlns:p14="http://schemas.microsoft.com/office/powerpoint/2010/main" val="19854046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8ABD9-CBF2-E74D-B1F7-FD387AB2D3E6}"/>
              </a:ext>
            </a:extLst>
          </p:cNvPr>
          <p:cNvSpPr>
            <a:spLocks noGrp="1"/>
          </p:cNvSpPr>
          <p:nvPr>
            <p:ph type="title"/>
          </p:nvPr>
        </p:nvSpPr>
        <p:spPr/>
        <p:txBody>
          <a:bodyPr/>
          <a:lstStyle/>
          <a:p>
            <a:r>
              <a:rPr lang="en-US" dirty="0"/>
              <a:t>General Notes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609D778-9BBE-6410-C85C-CEAC9D74679D}"/>
                  </a:ext>
                </a:extLst>
              </p:cNvPr>
              <p:cNvSpPr>
                <a:spLocks noGrp="1"/>
              </p:cNvSpPr>
              <p:nvPr>
                <p:ph idx="1"/>
              </p:nvPr>
            </p:nvSpPr>
            <p:spPr/>
            <p:txBody>
              <a:bodyPr>
                <a:normAutofit fontScale="92500" lnSpcReduction="10000"/>
              </a:bodyPr>
              <a:lstStyle/>
              <a:p>
                <a:pPr>
                  <a:buFont typeface="Arial" panose="020B0604020202020204" pitchFamily="34" charset="0"/>
                  <a:buChar char="•"/>
                </a:pPr>
                <a:r>
                  <a:rPr lang="en-US" dirty="0"/>
                  <a:t>Remember, a decision of whether to reject or not reject the </a:t>
                </a:r>
                <a:r>
                  <a:rPr lang="en-US" b="1" dirty="0"/>
                  <a:t>null hypothesis </a:t>
                </a:r>
                <a:r>
                  <a:rPr lang="en-US" dirty="0"/>
                  <a:t>is to compare the </a:t>
                </a:r>
                <a:r>
                  <a:rPr lang="en-US" i="1" dirty="0"/>
                  <a:t>p</a:t>
                </a:r>
                <a:r>
                  <a:rPr lang="en-US" dirty="0"/>
                  <a:t>-value and a </a:t>
                </a:r>
                <a:r>
                  <a:rPr lang="en-US" b="1" dirty="0"/>
                  <a:t>preset or preconceived α (also called a "significance level")</a:t>
                </a:r>
                <a:r>
                  <a:rPr lang="en-US" dirty="0"/>
                  <a:t>. </a:t>
                </a:r>
              </a:p>
              <a:p>
                <a:pPr>
                  <a:buFont typeface="Arial" panose="020B0604020202020204" pitchFamily="34" charset="0"/>
                  <a:buChar char="•"/>
                </a:pPr>
                <a:r>
                  <a:rPr lang="en-US" dirty="0"/>
                  <a:t>In a </a:t>
                </a:r>
                <a:r>
                  <a:rPr lang="en-US" b="1" dirty="0"/>
                  <a:t>hypothesis test </a:t>
                </a:r>
                <a:r>
                  <a:rPr lang="en-US" dirty="0"/>
                  <a:t>problem, you may see words such as "the level of significance is 1%." The "1%" is the preconceived or preset </a:t>
                </a:r>
                <a:r>
                  <a:rPr lang="el-GR" i="1" dirty="0"/>
                  <a:t>α</a:t>
                </a:r>
                <a:r>
                  <a:rPr lang="el-GR" dirty="0"/>
                  <a:t>.</a:t>
                </a:r>
              </a:p>
              <a:p>
                <a:pPr>
                  <a:buFont typeface="Arial" panose="020B0604020202020204" pitchFamily="34" charset="0"/>
                  <a:buChar char="•"/>
                </a:pPr>
                <a:r>
                  <a:rPr lang="en-US" dirty="0"/>
                  <a:t>The statistician setting up the hypothesis test selects the value of </a:t>
                </a:r>
                <a:r>
                  <a:rPr lang="en-US" i="1" dirty="0"/>
                  <a:t>α </a:t>
                </a:r>
                <a:r>
                  <a:rPr lang="en-US" dirty="0"/>
                  <a:t>to use </a:t>
                </a:r>
                <a:r>
                  <a:rPr lang="en-US" b="1" dirty="0"/>
                  <a:t>before </a:t>
                </a:r>
                <a:r>
                  <a:rPr lang="en-US" dirty="0"/>
                  <a:t>collecting the sample data. </a:t>
                </a:r>
                <a:r>
                  <a:rPr lang="en-US" b="1" dirty="0"/>
                  <a:t>If no level of significance is given, a common standard to use is </a:t>
                </a:r>
                <a:r>
                  <a:rPr lang="en-US" b="1" i="1" dirty="0"/>
                  <a:t>α </a:t>
                </a:r>
                <a:r>
                  <a:rPr lang="en-US" b="1" dirty="0"/>
                  <a:t>= 0.05.</a:t>
                </a:r>
              </a:p>
              <a:p>
                <a:pPr>
                  <a:buFont typeface="Arial" panose="020B0604020202020204" pitchFamily="34" charset="0"/>
                  <a:buChar char="•"/>
                </a:pPr>
                <a:r>
                  <a:rPr lang="en-US" dirty="0"/>
                  <a:t>When you calculate the </a:t>
                </a:r>
                <a:r>
                  <a:rPr lang="en-US" i="1" dirty="0"/>
                  <a:t>p</a:t>
                </a:r>
                <a:r>
                  <a:rPr lang="en-US" dirty="0"/>
                  <a:t>-value and draw the picture, the </a:t>
                </a:r>
                <a:r>
                  <a:rPr lang="en-US" i="1" dirty="0"/>
                  <a:t>p</a:t>
                </a:r>
                <a:r>
                  <a:rPr lang="en-US" dirty="0"/>
                  <a:t>-value is the area in the left tail, the right tail, or split evenly between the two tails. </a:t>
                </a:r>
                <a:r>
                  <a:rPr lang="en-US" b="1" dirty="0"/>
                  <a:t>For this reason, we call the hypothesis test left, right, or two tailed.</a:t>
                </a:r>
                <a:endParaRPr lang="en-US" dirty="0"/>
              </a:p>
              <a:p>
                <a:pPr>
                  <a:buFont typeface="Arial" panose="020B0604020202020204" pitchFamily="34" charset="0"/>
                  <a:buChar char="•"/>
                </a:pPr>
                <a:r>
                  <a:rPr lang="en-US" dirty="0"/>
                  <a:t>The </a:t>
                </a:r>
                <a:r>
                  <a:rPr lang="en-US" b="1" dirty="0"/>
                  <a:t>alternative hypothesis</a:t>
                </a:r>
                <a:r>
                  <a:rPr lang="en-US" dirty="0"/>
                  <a:t>, </a:t>
                </a:r>
                <a14:m>
                  <m:oMath xmlns:m="http://schemas.openxmlformats.org/officeDocument/2006/math">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𝐻</m:t>
                        </m:r>
                      </m:e>
                      <m:sub>
                        <m:r>
                          <a:rPr lang="en-US" i="1" dirty="0" smtClean="0">
                            <a:latin typeface="Cambria Math" panose="02040503050406030204" pitchFamily="18" charset="0"/>
                          </a:rPr>
                          <m:t>𝑎</m:t>
                        </m:r>
                      </m:sub>
                    </m:sSub>
                  </m:oMath>
                </a14:m>
                <a:r>
                  <a:rPr lang="en-US" i="1" dirty="0"/>
                  <a:t> </a:t>
                </a:r>
                <a:r>
                  <a:rPr lang="en-US" dirty="0"/>
                  <a:t>, tells you if the test is left, right, or two-tailed. It is the </a:t>
                </a:r>
                <a:r>
                  <a:rPr lang="en-US" b="1" dirty="0"/>
                  <a:t>key </a:t>
                </a:r>
                <a:r>
                  <a:rPr lang="en-US" dirty="0"/>
                  <a:t>to conducting the appropriate test.</a:t>
                </a:r>
              </a:p>
              <a:p>
                <a:pPr>
                  <a:buFont typeface="Arial" panose="020B0604020202020204" pitchFamily="34" charset="0"/>
                  <a:buChar char="•"/>
                </a:pPr>
                <a:endParaRPr lang="en-US" b="1" dirty="0"/>
              </a:p>
            </p:txBody>
          </p:sp>
        </mc:Choice>
        <mc:Fallback xmlns="">
          <p:sp>
            <p:nvSpPr>
              <p:cNvPr id="3" name="Content Placeholder 2">
                <a:extLst>
                  <a:ext uri="{FF2B5EF4-FFF2-40B4-BE49-F238E27FC236}">
                    <a16:creationId xmlns:a16="http://schemas.microsoft.com/office/drawing/2014/main" id="{9609D778-9BBE-6410-C85C-CEAC9D74679D}"/>
                  </a:ext>
                </a:extLst>
              </p:cNvPr>
              <p:cNvSpPr>
                <a:spLocks noGrp="1" noRot="1" noChangeAspect="1" noMove="1" noResize="1" noEditPoints="1" noAdjustHandles="1" noChangeArrowheads="1" noChangeShapeType="1" noTextEdit="1"/>
              </p:cNvSpPr>
              <p:nvPr>
                <p:ph idx="1"/>
              </p:nvPr>
            </p:nvSpPr>
            <p:spPr>
              <a:blipFill>
                <a:blip r:embed="rId2"/>
                <a:stretch>
                  <a:fillRect l="-1273" t="-972" r="-181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86CCBE02-DCBB-948B-0124-F2E2A58B5770}"/>
              </a:ext>
            </a:extLst>
          </p:cNvPr>
          <p:cNvSpPr>
            <a:spLocks noGrp="1"/>
          </p:cNvSpPr>
          <p:nvPr>
            <p:ph type="sldNum" sz="quarter" idx="12"/>
          </p:nvPr>
        </p:nvSpPr>
        <p:spPr/>
        <p:txBody>
          <a:bodyPr/>
          <a:lstStyle/>
          <a:p>
            <a:fld id="{3A98EE3D-8CD1-4C3F-BD1C-C98C9596463C}" type="slidenum">
              <a:rPr lang="en-US" smtClean="0"/>
              <a:t>55</a:t>
            </a:fld>
            <a:endParaRPr lang="en-US" dirty="0"/>
          </a:p>
        </p:txBody>
      </p:sp>
    </p:spTree>
    <p:extLst>
      <p:ext uri="{BB962C8B-B14F-4D97-AF65-F5344CB8AC3E}">
        <p14:creationId xmlns:p14="http://schemas.microsoft.com/office/powerpoint/2010/main" val="3612518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67650-0633-1283-D321-91BF9FE064A3}"/>
              </a:ext>
            </a:extLst>
          </p:cNvPr>
          <p:cNvSpPr>
            <a:spLocks noGrp="1"/>
          </p:cNvSpPr>
          <p:nvPr>
            <p:ph type="title"/>
          </p:nvPr>
        </p:nvSpPr>
        <p:spPr/>
        <p:txBody>
          <a:bodyPr/>
          <a:lstStyle/>
          <a:p>
            <a:r>
              <a:rPr lang="en-US" dirty="0"/>
              <a:t>The Basic Setup</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B84ACDD-CD0D-48A1-8F96-1EFE0AA43D42}"/>
                  </a:ext>
                </a:extLst>
              </p:cNvPr>
              <p:cNvSpPr>
                <a:spLocks noGrp="1"/>
              </p:cNvSpPr>
              <p:nvPr>
                <p:ph idx="1"/>
              </p:nvPr>
            </p:nvSpPr>
            <p:spPr/>
            <p:txBody>
              <a:bodyPr>
                <a:normAutofit fontScale="77500" lnSpcReduction="20000"/>
              </a:bodyPr>
              <a:lstStyle/>
              <a:p>
                <a:pPr marL="457200" indent="-457200" algn="l">
                  <a:buFont typeface="+mj-lt"/>
                  <a:buAutoNum type="arabicPeriod"/>
                </a:pPr>
                <a:r>
                  <a:rPr lang="en-US" b="0" i="0" dirty="0">
                    <a:solidFill>
                      <a:srgbClr val="424242"/>
                    </a:solidFill>
                    <a:effectLst/>
                    <a:latin typeface="Neue Helvetica W01"/>
                  </a:rPr>
                  <a:t>Determine your hypotheses.</a:t>
                </a:r>
              </a:p>
              <a:p>
                <a:pPr marL="457200" indent="-457200" algn="l">
                  <a:buFont typeface="+mj-lt"/>
                  <a:buAutoNum type="arabicPeriod"/>
                </a:pPr>
                <a:r>
                  <a:rPr lang="en-US" dirty="0">
                    <a:solidFill>
                      <a:srgbClr val="424242"/>
                    </a:solidFill>
                    <a:latin typeface="Neue Helvetica W01"/>
                  </a:rPr>
                  <a:t>Determine your </a:t>
                </a:r>
                <a14:m>
                  <m:oMath xmlns:m="http://schemas.openxmlformats.org/officeDocument/2006/math">
                    <m:r>
                      <a:rPr lang="en-US" b="0" i="1" smtClean="0">
                        <a:solidFill>
                          <a:srgbClr val="424242"/>
                        </a:solidFill>
                        <a:latin typeface="Cambria Math" panose="02040503050406030204" pitchFamily="18" charset="0"/>
                      </a:rPr>
                      <m:t>𝛼</m:t>
                    </m:r>
                    <m:r>
                      <a:rPr lang="en-US" b="0" i="0" smtClean="0">
                        <a:solidFill>
                          <a:srgbClr val="424242"/>
                        </a:solidFill>
                        <a:latin typeface="Cambria Math" panose="02040503050406030204" pitchFamily="18" charset="0"/>
                      </a:rPr>
                      <m:t>:</m:t>
                    </m:r>
                  </m:oMath>
                </a14:m>
                <a:r>
                  <a:rPr lang="en-US" dirty="0">
                    <a:solidFill>
                      <a:srgbClr val="424242"/>
                    </a:solidFill>
                    <a:latin typeface="Neue Helvetica W01"/>
                  </a:rPr>
                  <a:t> if none is given, assume </a:t>
                </a:r>
                <a14:m>
                  <m:oMath xmlns:m="http://schemas.openxmlformats.org/officeDocument/2006/math">
                    <m:r>
                      <a:rPr lang="en-US" b="0" i="1" smtClean="0">
                        <a:solidFill>
                          <a:srgbClr val="424242"/>
                        </a:solidFill>
                        <a:latin typeface="Cambria Math" panose="02040503050406030204" pitchFamily="18" charset="0"/>
                      </a:rPr>
                      <m:t>𝛼</m:t>
                    </m:r>
                    <m:r>
                      <a:rPr lang="en-US" b="0" i="1" smtClean="0">
                        <a:solidFill>
                          <a:srgbClr val="424242"/>
                        </a:solidFill>
                        <a:latin typeface="Cambria Math" panose="02040503050406030204" pitchFamily="18" charset="0"/>
                      </a:rPr>
                      <m:t>=0.05</m:t>
                    </m:r>
                  </m:oMath>
                </a14:m>
                <a:r>
                  <a:rPr lang="en-US" dirty="0"/>
                  <a:t>.</a:t>
                </a:r>
              </a:p>
              <a:p>
                <a:pPr marL="457200" indent="-457200" algn="l">
                  <a:buFont typeface="+mj-lt"/>
                  <a:buAutoNum type="arabicPeriod"/>
                </a:pPr>
                <a:r>
                  <a:rPr lang="en-US" dirty="0"/>
                  <a:t>Organize your data. Remember, there is a difference between the given data versus what will be used for the sample distribution of means. Compute the test statistic. </a:t>
                </a:r>
              </a:p>
              <a:p>
                <a:pPr marL="457200" indent="-457200" algn="l">
                  <a:buFont typeface="+mj-lt"/>
                  <a:buAutoNum type="arabicPeriod"/>
                </a:pPr>
                <a:r>
                  <a:rPr lang="en-US" dirty="0"/>
                  <a:t>Compute your p-value using your sample distribution of means data using your test statistic and the appropriate distribution.</a:t>
                </a:r>
              </a:p>
              <a:p>
                <a:pPr marL="457200" indent="-457200" algn="l">
                  <a:buFont typeface="+mj-lt"/>
                  <a:buAutoNum type="arabicPeriod"/>
                </a:pPr>
                <a:r>
                  <a:rPr lang="en-US" dirty="0"/>
                  <a:t>Note: if you are using p-values, two-tailed p-values need to be multiplied by 2. </a:t>
                </a:r>
              </a:p>
              <a:p>
                <a:pPr marL="457200" indent="-457200" algn="l">
                  <a:buFont typeface="+mj-lt"/>
                  <a:buAutoNum type="arabicPeriod"/>
                </a:pPr>
                <a:r>
                  <a:rPr lang="en-US" dirty="0"/>
                  <a:t>Make your conclusion regarding the p-value (or critical values). </a:t>
                </a:r>
              </a:p>
              <a:p>
                <a:pPr lvl="2">
                  <a:buFont typeface="Arial" panose="020B0604020202020204" pitchFamily="34" charset="0"/>
                  <a:buChar char="•"/>
                </a:pPr>
                <a:r>
                  <a:rPr lang="en-US" sz="1400" b="1" dirty="0"/>
                  <a:t>If </a:t>
                </a:r>
                <a:r>
                  <a:rPr lang="en-US" sz="1400" b="1" i="1" dirty="0"/>
                  <a:t>p</a:t>
                </a:r>
                <a:r>
                  <a:rPr lang="en-US" sz="1400" b="1" dirty="0"/>
                  <a:t>-value &lt; </a:t>
                </a:r>
                <a:r>
                  <a:rPr lang="en-US" sz="1400" b="1" i="1" dirty="0"/>
                  <a:t>α</a:t>
                </a:r>
                <a:r>
                  <a:rPr lang="en-US" sz="1400" b="1" dirty="0"/>
                  <a:t>, reject </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𝐻</m:t>
                        </m:r>
                      </m:e>
                      <m:sub>
                        <m:r>
                          <a:rPr lang="en-US" sz="1400" i="1">
                            <a:latin typeface="Cambria Math" panose="02040503050406030204" pitchFamily="18" charset="0"/>
                          </a:rPr>
                          <m:t>0</m:t>
                        </m:r>
                      </m:sub>
                    </m:sSub>
                  </m:oMath>
                </a14:m>
                <a:r>
                  <a:rPr lang="en-US" sz="1400" dirty="0"/>
                  <a:t>. The results of the sample data are </a:t>
                </a:r>
                <a:r>
                  <a:rPr lang="en-US" sz="1400" b="1" dirty="0"/>
                  <a:t>significant</a:t>
                </a:r>
                <a:r>
                  <a:rPr lang="en-US" sz="1400" dirty="0"/>
                  <a:t>. There is </a:t>
                </a:r>
                <a:r>
                  <a:rPr lang="en-US" sz="1400" b="1" dirty="0"/>
                  <a:t>sufficient evidence </a:t>
                </a:r>
                <a:r>
                  <a:rPr lang="en-US" sz="1400" dirty="0"/>
                  <a:t>to conclude that </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𝐻</m:t>
                        </m:r>
                      </m:e>
                      <m:sub>
                        <m:r>
                          <a:rPr lang="en-US" sz="1400" i="1">
                            <a:latin typeface="Cambria Math" panose="02040503050406030204" pitchFamily="18" charset="0"/>
                          </a:rPr>
                          <m:t>0</m:t>
                        </m:r>
                      </m:sub>
                    </m:sSub>
                  </m:oMath>
                </a14:m>
                <a:r>
                  <a:rPr lang="en-US" sz="1400" i="1" dirty="0"/>
                  <a:t> </a:t>
                </a:r>
                <a:r>
                  <a:rPr lang="en-US" sz="1400" dirty="0"/>
                  <a:t>is an incorrect belief and that the alternative hypothesis,</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𝐻</m:t>
                        </m:r>
                      </m:e>
                      <m:sub>
                        <m:r>
                          <a:rPr lang="en-US" sz="1400" i="1">
                            <a:latin typeface="Cambria Math" panose="02040503050406030204" pitchFamily="18" charset="0"/>
                          </a:rPr>
                          <m:t>𝐴</m:t>
                        </m:r>
                      </m:sub>
                    </m:sSub>
                  </m:oMath>
                </a14:m>
                <a:r>
                  <a:rPr lang="en-US" sz="1400" dirty="0"/>
                  <a:t>, may be correct. </a:t>
                </a:r>
                <a:r>
                  <a:rPr lang="en-US" sz="1400" b="1" dirty="0"/>
                  <a:t>P is low -&gt; null must go.</a:t>
                </a:r>
                <a:endParaRPr lang="en-US" sz="1400" dirty="0"/>
              </a:p>
              <a:p>
                <a:pPr lvl="2">
                  <a:buFont typeface="Arial" panose="020B0604020202020204" pitchFamily="34" charset="0"/>
                  <a:buChar char="•"/>
                </a:pPr>
                <a:r>
                  <a:rPr lang="en-US" sz="1400" b="1" dirty="0"/>
                  <a:t>If </a:t>
                </a:r>
                <a:r>
                  <a:rPr lang="en-US" sz="1400" b="1" i="1" dirty="0"/>
                  <a:t>p</a:t>
                </a:r>
                <a:r>
                  <a:rPr lang="en-US" sz="1400" b="1" dirty="0"/>
                  <a:t>-value ≥ </a:t>
                </a:r>
                <a:r>
                  <a:rPr lang="en-US" sz="1400" b="1" i="1" dirty="0"/>
                  <a:t>α</a:t>
                </a:r>
                <a:r>
                  <a:rPr lang="en-US" sz="1400" b="1" dirty="0"/>
                  <a:t>, do not reject </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𝐻</m:t>
                        </m:r>
                      </m:e>
                      <m:sub>
                        <m:r>
                          <a:rPr lang="en-US" sz="1400" i="1">
                            <a:latin typeface="Cambria Math" panose="02040503050406030204" pitchFamily="18" charset="0"/>
                          </a:rPr>
                          <m:t>0</m:t>
                        </m:r>
                      </m:sub>
                    </m:sSub>
                  </m:oMath>
                </a14:m>
                <a:r>
                  <a:rPr lang="en-US" sz="1400" dirty="0"/>
                  <a:t>. The results of the sample data are </a:t>
                </a:r>
                <a:r>
                  <a:rPr lang="en-US" sz="1400" b="1" dirty="0"/>
                  <a:t>not significant</a:t>
                </a:r>
                <a:r>
                  <a:rPr lang="en-US" sz="1400" dirty="0"/>
                  <a:t>. There is </a:t>
                </a:r>
                <a:r>
                  <a:rPr lang="en-US" sz="1400" b="1" dirty="0"/>
                  <a:t>not sufficient evidence </a:t>
                </a:r>
                <a:r>
                  <a:rPr lang="en-US" sz="1400" dirty="0"/>
                  <a:t>to conclude that the alternative hypothesis, </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𝐻</m:t>
                        </m:r>
                      </m:e>
                      <m:sub>
                        <m:r>
                          <a:rPr lang="en-US" sz="1400" i="1">
                            <a:latin typeface="Cambria Math" panose="02040503050406030204" pitchFamily="18" charset="0"/>
                          </a:rPr>
                          <m:t>𝐴</m:t>
                        </m:r>
                      </m:sub>
                    </m:sSub>
                  </m:oMath>
                </a14:m>
                <a:r>
                  <a:rPr lang="en-US" sz="1400" dirty="0"/>
                  <a:t>, may be correct</a:t>
                </a:r>
                <a:endParaRPr lang="en-US" dirty="0"/>
              </a:p>
              <a:p>
                <a:pPr marL="457200" indent="-457200">
                  <a:buFont typeface="+mj-lt"/>
                  <a:buAutoNum type="arabicPeriod"/>
                </a:pPr>
                <a:r>
                  <a:rPr lang="en-US" dirty="0"/>
                  <a:t>State the conclusion, both in formal statistical terms and in the context of the problem.</a:t>
                </a:r>
                <a:endParaRPr lang="en-US" sz="1800" dirty="0"/>
              </a:p>
              <a:p>
                <a:pPr marL="457200" indent="-457200" algn="l">
                  <a:buFont typeface="+mj-lt"/>
                  <a:buAutoNum type="arabicPeriod"/>
                </a:pPr>
                <a:endParaRPr lang="en-US" dirty="0"/>
              </a:p>
            </p:txBody>
          </p:sp>
        </mc:Choice>
        <mc:Fallback xmlns="">
          <p:sp>
            <p:nvSpPr>
              <p:cNvPr id="3" name="Content Placeholder 2">
                <a:extLst>
                  <a:ext uri="{FF2B5EF4-FFF2-40B4-BE49-F238E27FC236}">
                    <a16:creationId xmlns:a16="http://schemas.microsoft.com/office/drawing/2014/main" id="{FB84ACDD-CD0D-48A1-8F96-1EFE0AA43D42}"/>
                  </a:ext>
                </a:extLst>
              </p:cNvPr>
              <p:cNvSpPr>
                <a:spLocks noGrp="1" noRot="1" noChangeAspect="1" noMove="1" noResize="1" noEditPoints="1" noAdjustHandles="1" noChangeArrowheads="1" noChangeShapeType="1" noTextEdit="1"/>
              </p:cNvSpPr>
              <p:nvPr>
                <p:ph idx="1"/>
              </p:nvPr>
            </p:nvSpPr>
            <p:spPr>
              <a:blipFill>
                <a:blip r:embed="rId2"/>
                <a:stretch>
                  <a:fillRect l="-1152" t="-1135" r="-1030" b="-162"/>
                </a:stretch>
              </a:blipFill>
            </p:spPr>
            <p:txBody>
              <a:bodyPr/>
              <a:lstStyle/>
              <a:p>
                <a:r>
                  <a:rPr lang="en-US">
                    <a:noFill/>
                  </a:rPr>
                  <a:t> </a:t>
                </a:r>
              </a:p>
            </p:txBody>
          </p:sp>
        </mc:Fallback>
      </mc:AlternateContent>
    </p:spTree>
    <p:extLst>
      <p:ext uri="{BB962C8B-B14F-4D97-AF65-F5344CB8AC3E}">
        <p14:creationId xmlns:p14="http://schemas.microsoft.com/office/powerpoint/2010/main" val="28656547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26E43-058C-23DD-9C77-6C7329EA5A95}"/>
              </a:ext>
            </a:extLst>
          </p:cNvPr>
          <p:cNvSpPr>
            <a:spLocks noGrp="1"/>
          </p:cNvSpPr>
          <p:nvPr>
            <p:ph type="title"/>
          </p:nvPr>
        </p:nvSpPr>
        <p:spPr/>
        <p:txBody>
          <a:bodyPr/>
          <a:lstStyle/>
          <a:p>
            <a:r>
              <a:rPr lang="en-US" dirty="0"/>
              <a:t>How to Organize Your Answer</a:t>
            </a:r>
          </a:p>
        </p:txBody>
      </p:sp>
      <p:sp>
        <p:nvSpPr>
          <p:cNvPr id="3" name="Content Placeholder 2">
            <a:extLst>
              <a:ext uri="{FF2B5EF4-FFF2-40B4-BE49-F238E27FC236}">
                <a16:creationId xmlns:a16="http://schemas.microsoft.com/office/drawing/2014/main" id="{B6E45177-CB04-F037-643E-E6370DB25E1F}"/>
              </a:ext>
            </a:extLst>
          </p:cNvPr>
          <p:cNvSpPr>
            <a:spLocks noGrp="1"/>
          </p:cNvSpPr>
          <p:nvPr>
            <p:ph idx="1"/>
          </p:nvPr>
        </p:nvSpPr>
        <p:spPr/>
        <p:txBody>
          <a:bodyPr>
            <a:normAutofit fontScale="62500" lnSpcReduction="20000"/>
          </a:bodyPr>
          <a:lstStyle/>
          <a:p>
            <a:pPr marL="457200" lvl="0" indent="-457200">
              <a:buFont typeface="+mj-lt"/>
              <a:buAutoNum type="alphaLcPeriod"/>
            </a:pPr>
            <a:r>
              <a:rPr lang="en-US" sz="2000" dirty="0"/>
              <a:t>State the hypotheses in symbols </a:t>
            </a:r>
          </a:p>
          <a:p>
            <a:pPr marL="457200" lvl="0" indent="-457200">
              <a:buFont typeface="+mj-lt"/>
              <a:buAutoNum type="alphaLcPeriod"/>
            </a:pPr>
            <a:r>
              <a:rPr lang="en-US" sz="2000" dirty="0"/>
              <a:t>In words, </a:t>
            </a:r>
            <a:r>
              <a:rPr lang="en-US" sz="2000" b="1" dirty="0"/>
              <a:t>CLEARLY</a:t>
            </a:r>
            <a:r>
              <a:rPr lang="en-US" sz="2000" dirty="0"/>
              <a:t> state what your random variable represents with a sentence. </a:t>
            </a:r>
          </a:p>
          <a:p>
            <a:pPr marL="457200" lvl="0" indent="-457200">
              <a:buFont typeface="+mj-lt"/>
              <a:buAutoNum type="alphaLcPeriod"/>
            </a:pPr>
            <a:r>
              <a:rPr lang="en-US" sz="2000" dirty="0"/>
              <a:t>State the distribution to use for the test.</a:t>
            </a:r>
          </a:p>
          <a:p>
            <a:pPr marL="457200" lvl="0" indent="-457200">
              <a:buFont typeface="+mj-lt"/>
              <a:buAutoNum type="alphaLcPeriod"/>
            </a:pPr>
            <a:r>
              <a:rPr lang="en-US" sz="2000" dirty="0"/>
              <a:t>What is the test statistic?</a:t>
            </a:r>
          </a:p>
          <a:p>
            <a:pPr marL="457200" lvl="0" indent="-457200">
              <a:buFont typeface="+mj-lt"/>
              <a:buAutoNum type="alphaLcPeriod"/>
            </a:pPr>
            <a:r>
              <a:rPr lang="en-US" sz="2000" dirty="0"/>
              <a:t>What is the </a:t>
            </a:r>
            <a:r>
              <a:rPr lang="en-US" sz="2000" i="1" dirty="0"/>
              <a:t>p</a:t>
            </a:r>
            <a:r>
              <a:rPr lang="en-US" sz="2000" dirty="0"/>
              <a:t>-value? In one or two complete sentences, explain what the </a:t>
            </a:r>
            <a:r>
              <a:rPr lang="en-US" sz="2000" i="1" dirty="0"/>
              <a:t>p</a:t>
            </a:r>
            <a:r>
              <a:rPr lang="en-US" sz="2000" dirty="0"/>
              <a:t>-value means for this problem.</a:t>
            </a:r>
          </a:p>
          <a:p>
            <a:pPr marL="457200" lvl="0" indent="-457200">
              <a:buFont typeface="+mj-lt"/>
              <a:buAutoNum type="alphaLcPeriod"/>
            </a:pPr>
            <a:r>
              <a:rPr lang="en-US" sz="2000" dirty="0"/>
              <a:t>Use the previous information to sketch a picture of this situation. CLEARLY, label and scale the horizontal axis and shade the region(s) corresponding to the </a:t>
            </a:r>
            <a:r>
              <a:rPr lang="en-US" sz="2000" i="1" dirty="0"/>
              <a:t>p</a:t>
            </a:r>
            <a:r>
              <a:rPr lang="en-US" sz="2000" dirty="0"/>
              <a:t>-value.</a:t>
            </a:r>
          </a:p>
          <a:p>
            <a:pPr marL="457200" lvl="0" indent="-457200">
              <a:buFont typeface="+mj-lt"/>
              <a:buAutoNum type="alphaLcPeriod"/>
            </a:pPr>
            <a:r>
              <a:rPr lang="en-US" sz="2000" dirty="0"/>
              <a:t>Indicate the correct decision (“reject” or “do not reject” the null hypothesis), the reason for it, and write an appropriate conclusion, using complete sentences.</a:t>
            </a:r>
          </a:p>
          <a:p>
            <a:pPr lvl="1">
              <a:buFont typeface="Arial" panose="020B0604020202020204" pitchFamily="34" charset="0"/>
              <a:buChar char="•"/>
            </a:pPr>
            <a:r>
              <a:rPr lang="en-US" sz="1800" dirty="0"/>
              <a:t>Alpha: _______</a:t>
            </a:r>
          </a:p>
          <a:p>
            <a:pPr lvl="1">
              <a:buFont typeface="Arial" panose="020B0604020202020204" pitchFamily="34" charset="0"/>
              <a:buChar char="•"/>
            </a:pPr>
            <a:r>
              <a:rPr lang="en-US" sz="1800" dirty="0"/>
              <a:t>Decision: _______</a:t>
            </a:r>
          </a:p>
          <a:p>
            <a:pPr lvl="1">
              <a:buFont typeface="Arial" panose="020B0604020202020204" pitchFamily="34" charset="0"/>
              <a:buChar char="•"/>
            </a:pPr>
            <a:r>
              <a:rPr lang="en-US" sz="1800" dirty="0"/>
              <a:t>Reason for decision: _______</a:t>
            </a:r>
          </a:p>
          <a:p>
            <a:pPr lvl="1">
              <a:buFont typeface="Arial" panose="020B0604020202020204" pitchFamily="34" charset="0"/>
              <a:buChar char="•"/>
            </a:pPr>
            <a:r>
              <a:rPr lang="en-US" sz="1800" dirty="0"/>
              <a:t>Conclusion: _______</a:t>
            </a:r>
          </a:p>
        </p:txBody>
      </p:sp>
      <p:sp>
        <p:nvSpPr>
          <p:cNvPr id="4" name="Slide Number Placeholder 3">
            <a:extLst>
              <a:ext uri="{FF2B5EF4-FFF2-40B4-BE49-F238E27FC236}">
                <a16:creationId xmlns:a16="http://schemas.microsoft.com/office/drawing/2014/main" id="{96766A7B-1EFA-7E54-415C-BF6ADD22BC54}"/>
              </a:ext>
            </a:extLst>
          </p:cNvPr>
          <p:cNvSpPr>
            <a:spLocks noGrp="1"/>
          </p:cNvSpPr>
          <p:nvPr>
            <p:ph type="sldNum" sz="quarter" idx="12"/>
          </p:nvPr>
        </p:nvSpPr>
        <p:spPr/>
        <p:txBody>
          <a:bodyPr/>
          <a:lstStyle/>
          <a:p>
            <a:fld id="{3A98EE3D-8CD1-4C3F-BD1C-C98C9596463C}" type="slidenum">
              <a:rPr lang="en-US" smtClean="0"/>
              <a:t>57</a:t>
            </a:fld>
            <a:endParaRPr lang="en-US" dirty="0"/>
          </a:p>
        </p:txBody>
      </p:sp>
    </p:spTree>
    <p:extLst>
      <p:ext uri="{BB962C8B-B14F-4D97-AF65-F5344CB8AC3E}">
        <p14:creationId xmlns:p14="http://schemas.microsoft.com/office/powerpoint/2010/main" val="36116878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87D02-8172-5921-0388-127302CEB0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344C3B-EE68-756D-8110-5471C5B65007}"/>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7AEA237F-9FA2-26D8-A646-79499C36E475}"/>
              </a:ext>
            </a:extLst>
          </p:cNvPr>
          <p:cNvSpPr>
            <a:spLocks noGrp="1"/>
          </p:cNvSpPr>
          <p:nvPr>
            <p:ph idx="1"/>
          </p:nvPr>
        </p:nvSpPr>
        <p:spPr/>
        <p:txBody>
          <a:bodyPr/>
          <a:lstStyle/>
          <a:p>
            <a:r>
              <a:rPr lang="en-US" i="1" dirty="0"/>
              <a:t>H</a:t>
            </a:r>
            <a:r>
              <a:rPr lang="en-US" i="1" baseline="-25000" dirty="0"/>
              <a:t>o</a:t>
            </a:r>
            <a:r>
              <a:rPr lang="en-US" dirty="0"/>
              <a:t>: </a:t>
            </a:r>
            <a:r>
              <a:rPr lang="el-GR" i="1" dirty="0"/>
              <a:t>μ</a:t>
            </a:r>
            <a:r>
              <a:rPr lang="el-GR" dirty="0"/>
              <a:t> = 5, </a:t>
            </a:r>
            <a:r>
              <a:rPr lang="en-US" i="1" dirty="0"/>
              <a:t>H</a:t>
            </a:r>
            <a:r>
              <a:rPr lang="en-US" i="1" baseline="-25000" dirty="0"/>
              <a:t>a</a:t>
            </a:r>
            <a:r>
              <a:rPr lang="en-US" dirty="0"/>
              <a:t>: </a:t>
            </a:r>
            <a:r>
              <a:rPr lang="el-GR" i="1" dirty="0"/>
              <a:t>μ</a:t>
            </a:r>
            <a:r>
              <a:rPr lang="el-GR" dirty="0"/>
              <a:t> &lt; 5</a:t>
            </a:r>
          </a:p>
          <a:p>
            <a:r>
              <a:rPr lang="en-US" dirty="0"/>
              <a:t>Test of a single population mean. </a:t>
            </a:r>
            <a:r>
              <a:rPr lang="en-US" i="1" dirty="0"/>
              <a:t>H</a:t>
            </a:r>
            <a:r>
              <a:rPr lang="en-US" i="1" baseline="-25000" dirty="0"/>
              <a:t>a</a:t>
            </a:r>
            <a:r>
              <a:rPr lang="en-US" dirty="0"/>
              <a:t> tells you the test is left-tailed. The picture of the </a:t>
            </a:r>
            <a:r>
              <a:rPr lang="en-US" i="1" dirty="0"/>
              <a:t>p</a:t>
            </a:r>
            <a:r>
              <a:rPr lang="en-US" dirty="0"/>
              <a:t>-value is as follows:</a:t>
            </a:r>
          </a:p>
          <a:p>
            <a:pPr marL="0" indent="0">
              <a:buNone/>
            </a:pPr>
            <a:endParaRPr lang="en-US" dirty="0"/>
          </a:p>
          <a:p>
            <a:pPr>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3BF616F8-9E9C-587B-8090-DD83797C718F}"/>
              </a:ext>
            </a:extLst>
          </p:cNvPr>
          <p:cNvPicPr>
            <a:picLocks noChangeAspect="1"/>
          </p:cNvPicPr>
          <p:nvPr/>
        </p:nvPicPr>
        <p:blipFill>
          <a:blip r:embed="rId2"/>
          <a:stretch>
            <a:fillRect/>
          </a:stretch>
        </p:blipFill>
        <p:spPr>
          <a:xfrm>
            <a:off x="1209107" y="3493336"/>
            <a:ext cx="4403228" cy="2220960"/>
          </a:xfrm>
          <a:prstGeom prst="rect">
            <a:avLst/>
          </a:prstGeom>
          <a:ln>
            <a:solidFill>
              <a:schemeClr val="tx1"/>
            </a:solidFill>
          </a:ln>
        </p:spPr>
      </p:pic>
      <p:sp>
        <p:nvSpPr>
          <p:cNvPr id="4" name="Slide Number Placeholder 3">
            <a:extLst>
              <a:ext uri="{FF2B5EF4-FFF2-40B4-BE49-F238E27FC236}">
                <a16:creationId xmlns:a16="http://schemas.microsoft.com/office/drawing/2014/main" id="{ED9A08CA-29A5-9CFB-FDCA-6595D7F48F9F}"/>
              </a:ext>
            </a:extLst>
          </p:cNvPr>
          <p:cNvSpPr>
            <a:spLocks noGrp="1"/>
          </p:cNvSpPr>
          <p:nvPr>
            <p:ph type="sldNum" sz="quarter" idx="12"/>
          </p:nvPr>
        </p:nvSpPr>
        <p:spPr/>
        <p:txBody>
          <a:bodyPr/>
          <a:lstStyle/>
          <a:p>
            <a:fld id="{3A98EE3D-8CD1-4C3F-BD1C-C98C9596463C}" type="slidenum">
              <a:rPr lang="en-US" smtClean="0"/>
              <a:t>58</a:t>
            </a:fld>
            <a:endParaRPr lang="en-US" dirty="0"/>
          </a:p>
        </p:txBody>
      </p:sp>
    </p:spTree>
    <p:extLst>
      <p:ext uri="{BB962C8B-B14F-4D97-AF65-F5344CB8AC3E}">
        <p14:creationId xmlns:p14="http://schemas.microsoft.com/office/powerpoint/2010/main" val="153584445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751CF-74D5-E151-AA52-B8013A3C42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629621-505E-D3E2-F38B-AE82BFC492D4}"/>
              </a:ext>
            </a:extLst>
          </p:cNvPr>
          <p:cNvSpPr>
            <a:spLocks noGrp="1"/>
          </p:cNvSpPr>
          <p:nvPr>
            <p:ph type="title"/>
          </p:nvPr>
        </p:nvSpPr>
        <p:spPr/>
        <p:txBody>
          <a:bodyPr/>
          <a:lstStyle/>
          <a:p>
            <a:r>
              <a:rPr lang="en-US" dirty="0"/>
              <a:t>Example </a:t>
            </a:r>
          </a:p>
        </p:txBody>
      </p:sp>
      <p:sp>
        <p:nvSpPr>
          <p:cNvPr id="3" name="Content Placeholder 2">
            <a:extLst>
              <a:ext uri="{FF2B5EF4-FFF2-40B4-BE49-F238E27FC236}">
                <a16:creationId xmlns:a16="http://schemas.microsoft.com/office/drawing/2014/main" id="{2F3F305A-146C-368F-B168-8D46F7B36C38}"/>
              </a:ext>
            </a:extLst>
          </p:cNvPr>
          <p:cNvSpPr>
            <a:spLocks noGrp="1"/>
          </p:cNvSpPr>
          <p:nvPr>
            <p:ph idx="1"/>
          </p:nvPr>
        </p:nvSpPr>
        <p:spPr/>
        <p:txBody>
          <a:bodyPr/>
          <a:lstStyle/>
          <a:p>
            <a:pPr algn="l">
              <a:buNone/>
            </a:pPr>
            <a:r>
              <a:rPr lang="en-US" b="0" i="1" dirty="0">
                <a:solidFill>
                  <a:srgbClr val="424242"/>
                </a:solidFill>
                <a:effectLst/>
              </a:rPr>
              <a:t> H</a:t>
            </a:r>
            <a:r>
              <a:rPr lang="en-US" b="0" i="1" baseline="-25000" dirty="0">
                <a:solidFill>
                  <a:srgbClr val="424242"/>
                </a:solidFill>
                <a:effectLst/>
              </a:rPr>
              <a:t>0</a:t>
            </a:r>
            <a:r>
              <a:rPr lang="en-US" b="0" i="0" dirty="0">
                <a:solidFill>
                  <a:srgbClr val="424242"/>
                </a:solidFill>
                <a:effectLst/>
              </a:rPr>
              <a:t>: </a:t>
            </a:r>
            <a:r>
              <a:rPr lang="en-US" b="0" i="1" dirty="0">
                <a:solidFill>
                  <a:srgbClr val="424242"/>
                </a:solidFill>
                <a:effectLst/>
              </a:rPr>
              <a:t>p</a:t>
            </a:r>
            <a:r>
              <a:rPr lang="en-US" b="0" i="0" dirty="0">
                <a:solidFill>
                  <a:srgbClr val="424242"/>
                </a:solidFill>
                <a:effectLst/>
              </a:rPr>
              <a:t> = 50  </a:t>
            </a:r>
            <a:r>
              <a:rPr lang="en-US" b="0" i="1" dirty="0">
                <a:solidFill>
                  <a:srgbClr val="424242"/>
                </a:solidFill>
                <a:effectLst/>
              </a:rPr>
              <a:t>H</a:t>
            </a:r>
            <a:r>
              <a:rPr lang="en-US" b="0" i="1" baseline="-25000" dirty="0">
                <a:solidFill>
                  <a:srgbClr val="424242"/>
                </a:solidFill>
                <a:effectLst/>
              </a:rPr>
              <a:t>a</a:t>
            </a:r>
            <a:r>
              <a:rPr lang="en-US" b="0" i="0" dirty="0">
                <a:solidFill>
                  <a:srgbClr val="424242"/>
                </a:solidFill>
                <a:effectLst/>
              </a:rPr>
              <a:t>: </a:t>
            </a:r>
            <a:r>
              <a:rPr lang="en-US" b="0" i="1" dirty="0">
                <a:solidFill>
                  <a:srgbClr val="424242"/>
                </a:solidFill>
                <a:effectLst/>
              </a:rPr>
              <a:t>p</a:t>
            </a:r>
            <a:r>
              <a:rPr lang="en-US" b="0" i="0" dirty="0">
                <a:solidFill>
                  <a:srgbClr val="424242"/>
                </a:solidFill>
                <a:effectLst/>
              </a:rPr>
              <a:t> ≠ 50</a:t>
            </a:r>
          </a:p>
          <a:p>
            <a:pPr algn="l"/>
            <a:r>
              <a:rPr lang="en-US" b="0" i="0" dirty="0">
                <a:solidFill>
                  <a:srgbClr val="424242"/>
                </a:solidFill>
                <a:effectLst/>
              </a:rPr>
              <a:t>This is a test of a single population mean. </a:t>
            </a:r>
            <a:r>
              <a:rPr lang="en-US" b="0" i="1" dirty="0">
                <a:solidFill>
                  <a:srgbClr val="424242"/>
                </a:solidFill>
                <a:effectLst/>
              </a:rPr>
              <a:t>H</a:t>
            </a:r>
            <a:r>
              <a:rPr lang="en-US" b="0" i="1" baseline="-25000" dirty="0">
                <a:solidFill>
                  <a:srgbClr val="424242"/>
                </a:solidFill>
                <a:effectLst/>
              </a:rPr>
              <a:t>a</a:t>
            </a:r>
            <a:r>
              <a:rPr lang="en-US" b="0" i="0" dirty="0">
                <a:solidFill>
                  <a:srgbClr val="424242"/>
                </a:solidFill>
                <a:effectLst/>
              </a:rPr>
              <a:t> tells you the test is </a:t>
            </a:r>
            <a:r>
              <a:rPr lang="en-US" b="1" i="0" dirty="0">
                <a:solidFill>
                  <a:srgbClr val="424242"/>
                </a:solidFill>
                <a:effectLst/>
              </a:rPr>
              <a:t>two-tailed</a:t>
            </a:r>
            <a:r>
              <a:rPr lang="en-US" b="0" i="0" dirty="0">
                <a:solidFill>
                  <a:srgbClr val="424242"/>
                </a:solidFill>
                <a:effectLst/>
              </a:rPr>
              <a:t>. The picture of the </a:t>
            </a:r>
            <a:r>
              <a:rPr lang="en-US" b="0" i="1" dirty="0">
                <a:solidFill>
                  <a:srgbClr val="424242"/>
                </a:solidFill>
                <a:effectLst/>
              </a:rPr>
              <a:t>p</a:t>
            </a:r>
            <a:r>
              <a:rPr lang="en-US" b="0" i="0" dirty="0">
                <a:solidFill>
                  <a:srgbClr val="424242"/>
                </a:solidFill>
                <a:effectLst/>
              </a:rPr>
              <a:t>-value is as follows. In this case, we need to multiply the p-value by 2 to represent the area in the end of both tails. </a:t>
            </a:r>
          </a:p>
          <a:p>
            <a:pPr marL="0" indent="0">
              <a:buNone/>
            </a:pPr>
            <a:endParaRPr lang="en-US" dirty="0"/>
          </a:p>
          <a:p>
            <a:pPr>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E48DB723-FA76-9B60-6202-857B5F11B427}"/>
              </a:ext>
            </a:extLst>
          </p:cNvPr>
          <p:cNvPicPr>
            <a:picLocks noChangeAspect="1"/>
          </p:cNvPicPr>
          <p:nvPr/>
        </p:nvPicPr>
        <p:blipFill>
          <a:blip r:embed="rId2"/>
          <a:stretch>
            <a:fillRect/>
          </a:stretch>
        </p:blipFill>
        <p:spPr>
          <a:xfrm>
            <a:off x="1159519" y="3691941"/>
            <a:ext cx="4512571" cy="2357840"/>
          </a:xfrm>
          <a:prstGeom prst="rect">
            <a:avLst/>
          </a:prstGeom>
          <a:ln>
            <a:solidFill>
              <a:schemeClr val="tx1"/>
            </a:solidFill>
          </a:ln>
        </p:spPr>
      </p:pic>
      <p:sp>
        <p:nvSpPr>
          <p:cNvPr id="4" name="Slide Number Placeholder 3">
            <a:extLst>
              <a:ext uri="{FF2B5EF4-FFF2-40B4-BE49-F238E27FC236}">
                <a16:creationId xmlns:a16="http://schemas.microsoft.com/office/drawing/2014/main" id="{9E93B97A-92E2-5162-EB50-734FE88E69AF}"/>
              </a:ext>
            </a:extLst>
          </p:cNvPr>
          <p:cNvSpPr>
            <a:spLocks noGrp="1"/>
          </p:cNvSpPr>
          <p:nvPr>
            <p:ph type="sldNum" sz="quarter" idx="12"/>
          </p:nvPr>
        </p:nvSpPr>
        <p:spPr/>
        <p:txBody>
          <a:bodyPr/>
          <a:lstStyle/>
          <a:p>
            <a:fld id="{3A98EE3D-8CD1-4C3F-BD1C-C98C9596463C}" type="slidenum">
              <a:rPr lang="en-US" smtClean="0"/>
              <a:t>59</a:t>
            </a:fld>
            <a:endParaRPr lang="en-US" dirty="0"/>
          </a:p>
        </p:txBody>
      </p:sp>
    </p:spTree>
    <p:extLst>
      <p:ext uri="{BB962C8B-B14F-4D97-AF65-F5344CB8AC3E}">
        <p14:creationId xmlns:p14="http://schemas.microsoft.com/office/powerpoint/2010/main" val="2312843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D6E95-45D7-B91B-DC7D-3B69B78B998F}"/>
              </a:ext>
            </a:extLst>
          </p:cNvPr>
          <p:cNvSpPr>
            <a:spLocks noGrp="1"/>
          </p:cNvSpPr>
          <p:nvPr>
            <p:ph type="title"/>
          </p:nvPr>
        </p:nvSpPr>
        <p:spPr/>
        <p:txBody>
          <a:bodyPr>
            <a:normAutofit/>
          </a:bodyPr>
          <a:lstStyle/>
          <a:p>
            <a:r>
              <a:rPr lang="en-US" dirty="0"/>
              <a:t>Standard Null and Alternative Hypotheses</a:t>
            </a:r>
          </a:p>
        </p:txBody>
      </p:sp>
      <p:pic>
        <p:nvPicPr>
          <p:cNvPr id="6" name="Content Placeholder 5">
            <a:extLst>
              <a:ext uri="{FF2B5EF4-FFF2-40B4-BE49-F238E27FC236}">
                <a16:creationId xmlns:a16="http://schemas.microsoft.com/office/drawing/2014/main" id="{C315EAAD-F2F2-50C2-F998-A0AE075A3F3B}"/>
              </a:ext>
            </a:extLst>
          </p:cNvPr>
          <p:cNvPicPr>
            <a:picLocks noGrp="1" noChangeAspect="1"/>
          </p:cNvPicPr>
          <p:nvPr>
            <p:ph idx="1"/>
          </p:nvPr>
        </p:nvPicPr>
        <p:blipFill>
          <a:blip r:embed="rId2"/>
          <a:stretch>
            <a:fillRect/>
          </a:stretch>
        </p:blipFill>
        <p:spPr>
          <a:xfrm>
            <a:off x="1066800" y="2015586"/>
            <a:ext cx="10058400" cy="2555251"/>
          </a:xfr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C011F61F-8AA4-86D6-AB5D-E6C2A636BF0B}"/>
                  </a:ext>
                </a:extLst>
              </p:cNvPr>
              <p:cNvSpPr txBox="1"/>
              <p:nvPr/>
            </p:nvSpPr>
            <p:spPr>
              <a:xfrm>
                <a:off x="1344162" y="4621219"/>
                <a:ext cx="7335520" cy="369332"/>
              </a:xfrm>
              <a:prstGeom prst="rect">
                <a:avLst/>
              </a:prstGeom>
              <a:noFill/>
            </p:spPr>
            <p:txBody>
              <a:bodyPr wrap="square" rtlCol="0">
                <a:spAutoFit/>
              </a:bodyPr>
              <a:lstStyle/>
              <a:p>
                <a:r>
                  <a:rPr lang="en-US" dirty="0"/>
                  <a:t>Note: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0</m:t>
                        </m:r>
                      </m:sub>
                    </m:sSub>
                  </m:oMath>
                </a14:m>
                <a:r>
                  <a:rPr lang="en-US" dirty="0"/>
                  <a:t> always has a symbol with an equal in it.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𝑎</m:t>
                        </m:r>
                      </m:sub>
                    </m:sSub>
                  </m:oMath>
                </a14:m>
                <a:r>
                  <a:rPr lang="en-US" dirty="0"/>
                  <a:t> never does.</a:t>
                </a:r>
              </a:p>
            </p:txBody>
          </p:sp>
        </mc:Choice>
        <mc:Fallback xmlns="">
          <p:sp>
            <p:nvSpPr>
              <p:cNvPr id="7" name="TextBox 6">
                <a:extLst>
                  <a:ext uri="{FF2B5EF4-FFF2-40B4-BE49-F238E27FC236}">
                    <a16:creationId xmlns:a16="http://schemas.microsoft.com/office/drawing/2014/main" id="{C011F61F-8AA4-86D6-AB5D-E6C2A636BF0B}"/>
                  </a:ext>
                </a:extLst>
              </p:cNvPr>
              <p:cNvSpPr txBox="1">
                <a:spLocks noRot="1" noChangeAspect="1" noMove="1" noResize="1" noEditPoints="1" noAdjustHandles="1" noChangeArrowheads="1" noChangeShapeType="1" noTextEdit="1"/>
              </p:cNvSpPr>
              <p:nvPr/>
            </p:nvSpPr>
            <p:spPr>
              <a:xfrm>
                <a:off x="1344162" y="4621219"/>
                <a:ext cx="7335520" cy="369332"/>
              </a:xfrm>
              <a:prstGeom prst="rect">
                <a:avLst/>
              </a:prstGeom>
              <a:blipFill>
                <a:blip r:embed="rId3"/>
                <a:stretch>
                  <a:fillRect l="-664" t="-8197" b="-24590"/>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BA4E06B3-5568-F5F4-1B33-EA97086AAA6A}"/>
              </a:ext>
            </a:extLst>
          </p:cNvPr>
          <p:cNvSpPr>
            <a:spLocks noGrp="1"/>
          </p:cNvSpPr>
          <p:nvPr>
            <p:ph type="sldNum" sz="quarter" idx="12"/>
          </p:nvPr>
        </p:nvSpPr>
        <p:spPr/>
        <p:txBody>
          <a:bodyPr/>
          <a:lstStyle/>
          <a:p>
            <a:fld id="{3A98EE3D-8CD1-4C3F-BD1C-C98C9596463C}" type="slidenum">
              <a:rPr lang="en-US" smtClean="0"/>
              <a:t>6</a:t>
            </a:fld>
            <a:endParaRPr lang="en-US" dirty="0"/>
          </a:p>
        </p:txBody>
      </p:sp>
    </p:spTree>
    <p:extLst>
      <p:ext uri="{BB962C8B-B14F-4D97-AF65-F5344CB8AC3E}">
        <p14:creationId xmlns:p14="http://schemas.microsoft.com/office/powerpoint/2010/main" val="27248782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65FE7-71C6-BC30-087A-FCAAAD440B6F}"/>
              </a:ext>
            </a:extLst>
          </p:cNvPr>
          <p:cNvSpPr>
            <a:spLocks noGrp="1"/>
          </p:cNvSpPr>
          <p:nvPr>
            <p:ph type="title"/>
          </p:nvPr>
        </p:nvSpPr>
        <p:spPr/>
        <p:txBody>
          <a:bodyPr/>
          <a:lstStyle/>
          <a:p>
            <a:r>
              <a:rPr lang="en-US" dirty="0"/>
              <a:t>Example – With P-values</a:t>
            </a:r>
          </a:p>
        </p:txBody>
      </p:sp>
      <p:sp>
        <p:nvSpPr>
          <p:cNvPr id="3" name="Content Placeholder 2">
            <a:extLst>
              <a:ext uri="{FF2B5EF4-FFF2-40B4-BE49-F238E27FC236}">
                <a16:creationId xmlns:a16="http://schemas.microsoft.com/office/drawing/2014/main" id="{8259F9F9-3960-031A-F66F-6CA238EDFD1D}"/>
              </a:ext>
            </a:extLst>
          </p:cNvPr>
          <p:cNvSpPr>
            <a:spLocks noGrp="1"/>
          </p:cNvSpPr>
          <p:nvPr>
            <p:ph idx="1"/>
          </p:nvPr>
        </p:nvSpPr>
        <p:spPr/>
        <p:txBody>
          <a:bodyPr/>
          <a:lstStyle/>
          <a:p>
            <a:pPr marL="0" indent="0">
              <a:buNone/>
            </a:pPr>
            <a:r>
              <a:rPr lang="en-US" b="0" i="0" dirty="0">
                <a:solidFill>
                  <a:srgbClr val="424242"/>
                </a:solidFill>
                <a:effectLst/>
              </a:rPr>
              <a:t>Jeffrey, as an eight-year old, </a:t>
            </a:r>
            <a:r>
              <a:rPr lang="en-US" b="1" i="0" dirty="0">
                <a:solidFill>
                  <a:srgbClr val="424242"/>
                </a:solidFill>
                <a:effectLst/>
              </a:rPr>
              <a:t>established a mean time of 16.43 seconds</a:t>
            </a:r>
            <a:r>
              <a:rPr lang="en-US" b="0" i="0" dirty="0">
                <a:solidFill>
                  <a:srgbClr val="424242"/>
                </a:solidFill>
                <a:effectLst/>
              </a:rPr>
              <a:t> for swimming the 25-yard freestyle, with a </a:t>
            </a:r>
            <a:r>
              <a:rPr lang="en-US" b="1" i="0" dirty="0">
                <a:solidFill>
                  <a:srgbClr val="424242"/>
                </a:solidFill>
                <a:effectLst/>
              </a:rPr>
              <a:t>standard deviation of 0.8 seconds</a:t>
            </a:r>
            <a:r>
              <a:rPr lang="en-US" b="0" i="0" dirty="0">
                <a:solidFill>
                  <a:srgbClr val="424242"/>
                </a:solidFill>
                <a:effectLst/>
              </a:rPr>
              <a:t>. His dad, Frank, thought that Jeffrey could swim the 25-yard freestyle faster using goggles. Frank bought Jeffrey a new pair of expensive goggles and timed Jeffrey for </a:t>
            </a:r>
            <a:r>
              <a:rPr lang="en-US" b="1" i="0" dirty="0">
                <a:solidFill>
                  <a:srgbClr val="424242"/>
                </a:solidFill>
                <a:effectLst/>
              </a:rPr>
              <a:t>15 25-yard freestyle swims</a:t>
            </a:r>
            <a:r>
              <a:rPr lang="en-US" b="0" i="0" dirty="0">
                <a:solidFill>
                  <a:srgbClr val="424242"/>
                </a:solidFill>
                <a:effectLst/>
              </a:rPr>
              <a:t>. For the 15 swims, </a:t>
            </a:r>
            <a:r>
              <a:rPr lang="en-US" b="1" i="0" dirty="0">
                <a:solidFill>
                  <a:srgbClr val="424242"/>
                </a:solidFill>
                <a:effectLst/>
              </a:rPr>
              <a:t>Jeffrey's mean time was 16 seconds. Frank thought that the goggles helped Jeffrey to swim faster than the 16.43 seconds.</a:t>
            </a:r>
            <a:r>
              <a:rPr lang="en-US" b="0" i="0" dirty="0">
                <a:solidFill>
                  <a:srgbClr val="424242"/>
                </a:solidFill>
                <a:effectLst/>
              </a:rPr>
              <a:t> Conduct a hypothesis test using a preset </a:t>
            </a:r>
            <a:r>
              <a:rPr lang="el-GR" b="0" i="1" dirty="0">
                <a:solidFill>
                  <a:srgbClr val="424242"/>
                </a:solidFill>
                <a:effectLst/>
              </a:rPr>
              <a:t>α</a:t>
            </a:r>
            <a:r>
              <a:rPr lang="el-GR" b="0" i="0" dirty="0">
                <a:solidFill>
                  <a:srgbClr val="424242"/>
                </a:solidFill>
                <a:effectLst/>
              </a:rPr>
              <a:t> = 0.05. </a:t>
            </a:r>
            <a:r>
              <a:rPr lang="en-US" b="0" i="0" dirty="0">
                <a:solidFill>
                  <a:srgbClr val="424242"/>
                </a:solidFill>
                <a:effectLst/>
              </a:rPr>
              <a:t>Assume that the swim times for the 25-yard freestyle are normal.</a:t>
            </a:r>
          </a:p>
          <a:p>
            <a:pPr marL="0" indent="0">
              <a:buNone/>
            </a:pPr>
            <a:r>
              <a:rPr lang="en-US" dirty="0">
                <a:solidFill>
                  <a:srgbClr val="424242"/>
                </a:solidFill>
              </a:rPr>
              <a:t>See the Excel workbook.</a:t>
            </a:r>
          </a:p>
        </p:txBody>
      </p:sp>
      <p:sp>
        <p:nvSpPr>
          <p:cNvPr id="4" name="Slide Number Placeholder 3">
            <a:extLst>
              <a:ext uri="{FF2B5EF4-FFF2-40B4-BE49-F238E27FC236}">
                <a16:creationId xmlns:a16="http://schemas.microsoft.com/office/drawing/2014/main" id="{EA578FF5-1D0A-8761-3878-23B1BAE4788F}"/>
              </a:ext>
            </a:extLst>
          </p:cNvPr>
          <p:cNvSpPr>
            <a:spLocks noGrp="1"/>
          </p:cNvSpPr>
          <p:nvPr>
            <p:ph type="sldNum" sz="quarter" idx="12"/>
          </p:nvPr>
        </p:nvSpPr>
        <p:spPr/>
        <p:txBody>
          <a:bodyPr/>
          <a:lstStyle/>
          <a:p>
            <a:fld id="{3A98EE3D-8CD1-4C3F-BD1C-C98C9596463C}" type="slidenum">
              <a:rPr lang="en-US" smtClean="0"/>
              <a:t>60</a:t>
            </a:fld>
            <a:endParaRPr lang="en-US" dirty="0"/>
          </a:p>
        </p:txBody>
      </p:sp>
    </p:spTree>
    <p:extLst>
      <p:ext uri="{BB962C8B-B14F-4D97-AF65-F5344CB8AC3E}">
        <p14:creationId xmlns:p14="http://schemas.microsoft.com/office/powerpoint/2010/main" val="123750234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1A7F9-CC8E-AB1E-8609-FA5C8CF2141C}"/>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EC30D81-C49F-8F64-AFE7-9A752A6476DE}"/>
                  </a:ext>
                </a:extLst>
              </p:cNvPr>
              <p:cNvSpPr>
                <a:spLocks noGrp="1"/>
              </p:cNvSpPr>
              <p:nvPr>
                <p:ph idx="1"/>
              </p:nvPr>
            </p:nvSpPr>
            <p:spPr/>
            <p:txBody>
              <a:bodyPr>
                <a:normAutofit/>
              </a:bodyPr>
              <a:lstStyle/>
              <a:p>
                <a:pPr>
                  <a:buFont typeface="Arial" panose="020B0604020202020204" pitchFamily="34" charset="0"/>
                  <a:buChar char="•"/>
                </a:pPr>
                <a:r>
                  <a:rPr lang="en-US" dirty="0"/>
                  <a:t>Set up the null and alterative hypotheses.</a:t>
                </a:r>
              </a:p>
              <a:p>
                <a:pPr lvl="1">
                  <a:buFont typeface="Arial" panose="020B0604020202020204" pitchFamily="34" charset="0"/>
                  <a:buChar char="•"/>
                </a:pP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0</m:t>
                        </m:r>
                      </m:sub>
                    </m:sSub>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≥16.43</m:t>
                    </m:r>
                  </m:oMath>
                </a14:m>
                <a:endParaRPr lang="en-US" dirty="0"/>
              </a:p>
              <a:p>
                <a:pPr lvl="1">
                  <a:buFont typeface="Arial" panose="020B0604020202020204" pitchFamily="34" charset="0"/>
                  <a:buChar char="•"/>
                </a:pP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𝑎</m:t>
                        </m:r>
                      </m:sub>
                    </m:sSub>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&lt;16.43</m:t>
                    </m:r>
                  </m:oMath>
                </a14:m>
                <a:endParaRPr lang="en-US" dirty="0"/>
              </a:p>
              <a:p>
                <a:pPr>
                  <a:buFont typeface="Arial" panose="020B0604020202020204" pitchFamily="34" charset="0"/>
                  <a:buChar char="•"/>
                </a:pPr>
                <a:r>
                  <a:rPr lang="en-US" dirty="0"/>
                  <a:t>Decide the level of significance.</a:t>
                </a:r>
              </a:p>
              <a:p>
                <a:pPr lvl="1">
                  <a:buFont typeface="Arial" panose="020B0604020202020204" pitchFamily="34" charset="0"/>
                  <a:buChar char="•"/>
                </a:pPr>
                <a:r>
                  <a:rPr lang="en-US" dirty="0"/>
                  <a:t>The level of significance is stated in the problem, </a:t>
                </a:r>
                <a14:m>
                  <m:oMath xmlns:m="http://schemas.openxmlformats.org/officeDocument/2006/math">
                    <m:r>
                      <a:rPr lang="en-US" b="0" i="1" smtClean="0">
                        <a:latin typeface="Cambria Math" panose="02040503050406030204" pitchFamily="18" charset="0"/>
                      </a:rPr>
                      <m:t>𝛼</m:t>
                    </m:r>
                    <m:r>
                      <a:rPr lang="en-US" b="0" i="1" smtClean="0">
                        <a:latin typeface="Cambria Math" panose="02040503050406030204" pitchFamily="18" charset="0"/>
                      </a:rPr>
                      <m:t>=0.05</m:t>
                    </m:r>
                  </m:oMath>
                </a14:m>
                <a:endParaRPr lang="en-US" b="0" dirty="0"/>
              </a:p>
              <a:p>
                <a:pPr>
                  <a:buFont typeface="Arial" panose="020B0604020202020204" pitchFamily="34" charset="0"/>
                  <a:buChar char="•"/>
                </a:pPr>
                <a:r>
                  <a:rPr lang="en-US" dirty="0"/>
                  <a:t>Select and find the appropriate distribution needed.</a:t>
                </a:r>
              </a:p>
              <a:p>
                <a:pPr lvl="1">
                  <a:buFont typeface="Arial" panose="020B0604020202020204" pitchFamily="34" charset="0"/>
                  <a:buChar char="•"/>
                </a:pPr>
                <a:r>
                  <a:rPr lang="en-US" dirty="0"/>
                  <a:t>This is data concerning a mean, with the population standard deviation known, so we can use the normal distribution.</a:t>
                </a:r>
              </a:p>
              <a:p>
                <a:pPr marL="0" indent="0">
                  <a:buNone/>
                </a:pPr>
                <a:endParaRPr lang="en-US" dirty="0"/>
              </a:p>
            </p:txBody>
          </p:sp>
        </mc:Choice>
        <mc:Fallback xmlns="">
          <p:sp>
            <p:nvSpPr>
              <p:cNvPr id="3" name="Content Placeholder 2">
                <a:extLst>
                  <a:ext uri="{FF2B5EF4-FFF2-40B4-BE49-F238E27FC236}">
                    <a16:creationId xmlns:a16="http://schemas.microsoft.com/office/drawing/2014/main" id="{BEC30D81-C49F-8F64-AFE7-9A752A6476DE}"/>
                  </a:ext>
                </a:extLst>
              </p:cNvPr>
              <p:cNvSpPr>
                <a:spLocks noGrp="1" noRot="1" noChangeAspect="1" noMove="1" noResize="1" noEditPoints="1" noAdjustHandles="1" noChangeArrowheads="1" noChangeShapeType="1" noTextEdit="1"/>
              </p:cNvSpPr>
              <p:nvPr>
                <p:ph idx="1"/>
              </p:nvPr>
            </p:nvSpPr>
            <p:spPr>
              <a:blipFill>
                <a:blip r:embed="rId2"/>
                <a:stretch>
                  <a:fillRect l="-1333" t="-810" r="-485"/>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F2B2D0C-2990-1762-F1B5-A1A8854ECD2F}"/>
              </a:ext>
            </a:extLst>
          </p:cNvPr>
          <p:cNvSpPr>
            <a:spLocks noGrp="1"/>
          </p:cNvSpPr>
          <p:nvPr>
            <p:ph type="sldNum" sz="quarter" idx="12"/>
          </p:nvPr>
        </p:nvSpPr>
        <p:spPr/>
        <p:txBody>
          <a:bodyPr/>
          <a:lstStyle/>
          <a:p>
            <a:fld id="{3A98EE3D-8CD1-4C3F-BD1C-C98C9596463C}" type="slidenum">
              <a:rPr lang="en-US" smtClean="0"/>
              <a:t>61</a:t>
            </a:fld>
            <a:endParaRPr lang="en-US" dirty="0"/>
          </a:p>
        </p:txBody>
      </p:sp>
    </p:spTree>
    <p:extLst>
      <p:ext uri="{BB962C8B-B14F-4D97-AF65-F5344CB8AC3E}">
        <p14:creationId xmlns:p14="http://schemas.microsoft.com/office/powerpoint/2010/main" val="30192840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A1B6D-5F04-2E2E-F1C6-089072AA02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E28E4D-137A-B343-AFD2-88DC0C45DB82}"/>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03ADC6B-BDB1-1292-DA0E-465BB94FBFE5}"/>
                  </a:ext>
                </a:extLst>
              </p:cNvPr>
              <p:cNvSpPr>
                <a:spLocks noGrp="1"/>
              </p:cNvSpPr>
              <p:nvPr>
                <p:ph idx="1"/>
              </p:nvPr>
            </p:nvSpPr>
            <p:spPr/>
            <p:txBody>
              <a:bodyPr>
                <a:normAutofit lnSpcReduction="10000"/>
              </a:bodyPr>
              <a:lstStyle/>
              <a:p>
                <a:pPr>
                  <a:buFont typeface="Arial" panose="020B0604020202020204" pitchFamily="34" charset="0"/>
                  <a:buChar char="•"/>
                </a:pPr>
                <a:r>
                  <a:rPr lang="en-US" dirty="0"/>
                  <a:t>Find relevant parameters (sample mean, standard deviation, etc.)</a:t>
                </a:r>
              </a:p>
              <a:p>
                <a:pPr lvl="1">
                  <a:buFont typeface="Arial" panose="020B0604020202020204" pitchFamily="34" charset="0"/>
                  <a:buChar char="•"/>
                </a:pPr>
                <a14:m>
                  <m:oMath xmlns:m="http://schemas.openxmlformats.org/officeDocument/2006/math">
                    <m:r>
                      <a:rPr lang="en-US" b="0" i="1" smtClean="0">
                        <a:latin typeface="Cambria Math" panose="02040503050406030204" pitchFamily="18" charset="0"/>
                      </a:rPr>
                      <m:t>𝜇</m:t>
                    </m:r>
                    <m:r>
                      <a:rPr lang="en-US" b="0" i="1" smtClean="0">
                        <a:latin typeface="Cambria Math" panose="02040503050406030204" pitchFamily="18" charset="0"/>
                      </a:rPr>
                      <m:t>=16.43</m:t>
                    </m:r>
                  </m:oMath>
                </a14:m>
                <a:endParaRPr lang="en-US" b="0" dirty="0"/>
              </a:p>
              <a:p>
                <a:pPr lvl="1">
                  <a:buFont typeface="Arial" panose="020B0604020202020204" pitchFamily="34" charset="0"/>
                  <a:buChar char="•"/>
                </a:pPr>
                <a14:m>
                  <m:oMath xmlns:m="http://schemas.openxmlformats.org/officeDocument/2006/math">
                    <m:r>
                      <a:rPr lang="en-US" b="0" i="1" smtClean="0">
                        <a:latin typeface="Cambria Math" panose="02040503050406030204" pitchFamily="18" charset="0"/>
                      </a:rPr>
                      <m:t>𝜎</m:t>
                    </m:r>
                    <m:r>
                      <a:rPr lang="en-US" b="0" i="1" smtClean="0">
                        <a:latin typeface="Cambria Math" panose="02040503050406030204" pitchFamily="18" charset="0"/>
                      </a:rPr>
                      <m:t>=0.8</m:t>
                    </m:r>
                  </m:oMath>
                </a14:m>
                <a:endParaRPr lang="en-US" b="0" dirty="0"/>
              </a:p>
              <a:p>
                <a:pPr lvl="1">
                  <a:buFont typeface="Arial" panose="020B0604020202020204" pitchFamily="34" charset="0"/>
                  <a:buChar char="•"/>
                </a:pP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=15</m:t>
                    </m:r>
                  </m:oMath>
                </a14:m>
                <a:endParaRPr lang="en-US" dirty="0"/>
              </a:p>
              <a:p>
                <a:pPr>
                  <a:buFont typeface="Arial" panose="020B0604020202020204" pitchFamily="34" charset="0"/>
                  <a:buChar char="•"/>
                </a:pPr>
                <a:r>
                  <a:rPr lang="en-US" dirty="0"/>
                  <a:t>Calculate the p-value. Compare the p-value and the level of significance.</a:t>
                </a:r>
              </a:p>
              <a:p>
                <a:pPr lvl="1">
                  <a:buFont typeface="Arial" panose="020B0604020202020204" pitchFamily="34" charset="0"/>
                  <a:buChar char="•"/>
                </a:pPr>
                <a:r>
                  <a:rPr lang="en-US" dirty="0" err="1"/>
                  <a:t>Norm.dist</a:t>
                </a:r>
                <a:r>
                  <a:rPr lang="en-US" dirty="0"/>
                  <a:t>(16, 16.43, .8/sqrt(15), 1) OR </a:t>
                </a:r>
                <a:r>
                  <a:rPr lang="en-US" dirty="0" err="1"/>
                  <a:t>norm.s.dist</a:t>
                </a:r>
                <a:r>
                  <a:rPr lang="en-US" dirty="0"/>
                  <a:t>(-2.082 (test stat), true))</a:t>
                </a:r>
              </a:p>
              <a:p>
                <a:pPr lvl="1">
                  <a:buFont typeface="Arial" panose="020B0604020202020204" pitchFamily="34" charset="0"/>
                  <a:buChar char="•"/>
                </a:pP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=0.0187</m:t>
                    </m:r>
                  </m:oMath>
                </a14:m>
                <a:endParaRPr lang="en-US" b="0" dirty="0"/>
              </a:p>
              <a:p>
                <a:pPr lvl="1">
                  <a:buFont typeface="Arial" panose="020B0604020202020204" pitchFamily="34" charset="0"/>
                  <a:buChar char="•"/>
                </a:pPr>
                <a:r>
                  <a:rPr lang="en-US" dirty="0"/>
                  <a:t>Or you can find the p-value by first finding the test statistic</a:t>
                </a:r>
              </a:p>
              <a:p>
                <a:pPr lvl="2">
                  <a:buFont typeface="Arial" panose="020B0604020202020204" pitchFamily="34" charset="0"/>
                  <a:buChar char="•"/>
                </a:pPr>
                <a14:m>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𝑧</m:t>
                        </m:r>
                      </m:e>
                      <m:sub>
                        <m:r>
                          <a:rPr lang="en-US" sz="1400" b="0" i="1" smtClean="0">
                            <a:latin typeface="Cambria Math" panose="02040503050406030204" pitchFamily="18" charset="0"/>
                          </a:rPr>
                          <m:t>𝑐</m:t>
                        </m:r>
                      </m:sub>
                    </m:sSub>
                    <m:r>
                      <a:rPr lang="en-US" sz="1400" b="0" i="1" smtClean="0">
                        <a:latin typeface="Cambria Math" panose="02040503050406030204" pitchFamily="18" charset="0"/>
                      </a:rPr>
                      <m:t>= </m:t>
                    </m:r>
                    <m:f>
                      <m:fPr>
                        <m:ctrlPr>
                          <a:rPr lang="en-US" sz="1400" b="0" i="1" smtClean="0">
                            <a:latin typeface="Cambria Math" panose="02040503050406030204" pitchFamily="18" charset="0"/>
                          </a:rPr>
                        </m:ctrlPr>
                      </m:fPr>
                      <m:num>
                        <m:r>
                          <a:rPr lang="en-US" sz="1400" b="0" i="1" smtClean="0">
                            <a:latin typeface="Cambria Math" panose="02040503050406030204" pitchFamily="18" charset="0"/>
                          </a:rPr>
                          <m:t>16−16.43</m:t>
                        </m:r>
                      </m:num>
                      <m:den>
                        <m:r>
                          <a:rPr lang="en-US" sz="1400" b="0" i="1" smtClean="0">
                            <a:latin typeface="Cambria Math" panose="02040503050406030204" pitchFamily="18" charset="0"/>
                          </a:rPr>
                          <m:t>0.8/</m:t>
                        </m:r>
                        <m:rad>
                          <m:radPr>
                            <m:degHide m:val="on"/>
                            <m:ctrlPr>
                              <a:rPr lang="en-US" sz="1400" b="0" i="1" smtClean="0">
                                <a:latin typeface="Cambria Math" panose="02040503050406030204" pitchFamily="18" charset="0"/>
                              </a:rPr>
                            </m:ctrlPr>
                          </m:radPr>
                          <m:deg/>
                          <m:e>
                            <m:r>
                              <a:rPr lang="en-US" sz="1400" b="0" i="1" smtClean="0">
                                <a:latin typeface="Cambria Math" panose="02040503050406030204" pitchFamily="18" charset="0"/>
                              </a:rPr>
                              <m:t>15</m:t>
                            </m:r>
                          </m:e>
                        </m:rad>
                      </m:den>
                    </m:f>
                    <m:r>
                      <a:rPr lang="en-US" sz="1400" b="0" i="1" smtClean="0">
                        <a:latin typeface="Cambria Math" panose="02040503050406030204" pitchFamily="18" charset="0"/>
                      </a:rPr>
                      <m:t>=−2.082</m:t>
                    </m:r>
                  </m:oMath>
                </a14:m>
                <a:endParaRPr lang="en-US" sz="1400" dirty="0"/>
              </a:p>
              <a:p>
                <a:pPr lvl="2">
                  <a:buFont typeface="Arial" panose="020B0604020202020204" pitchFamily="34" charset="0"/>
                  <a:buChar char="•"/>
                </a:pPr>
                <a:r>
                  <a:rPr lang="en-US" b="0" dirty="0"/>
                  <a:t>And then using </a:t>
                </a:r>
                <a:r>
                  <a:rPr lang="en-US" b="0" dirty="0" err="1"/>
                  <a:t>norm.dist</a:t>
                </a:r>
                <a:r>
                  <a:rPr lang="en-US" b="0" dirty="0"/>
                  <a:t>(-2.082, 0, 1, 1)</a:t>
                </a:r>
              </a:p>
              <a:p>
                <a:pPr lvl="1">
                  <a:buFont typeface="Arial" panose="020B0604020202020204" pitchFamily="34" charset="0"/>
                  <a:buChar char="•"/>
                </a:pPr>
                <a:r>
                  <a:rPr lang="en-US" dirty="0"/>
                  <a:t>Compared to the level of significance, the p-value is smaller.</a:t>
                </a:r>
              </a:p>
              <a:p>
                <a:pPr marL="0" indent="0">
                  <a:buNone/>
                </a:pPr>
                <a:endParaRPr lang="en-US" dirty="0"/>
              </a:p>
            </p:txBody>
          </p:sp>
        </mc:Choice>
        <mc:Fallback xmlns="">
          <p:sp>
            <p:nvSpPr>
              <p:cNvPr id="3" name="Content Placeholder 2">
                <a:extLst>
                  <a:ext uri="{FF2B5EF4-FFF2-40B4-BE49-F238E27FC236}">
                    <a16:creationId xmlns:a16="http://schemas.microsoft.com/office/drawing/2014/main" id="{C03ADC6B-BDB1-1292-DA0E-465BB94FBFE5}"/>
                  </a:ext>
                </a:extLst>
              </p:cNvPr>
              <p:cNvSpPr>
                <a:spLocks noGrp="1" noRot="1" noChangeAspect="1" noMove="1" noResize="1" noEditPoints="1" noAdjustHandles="1" noChangeArrowheads="1" noChangeShapeType="1" noTextEdit="1"/>
              </p:cNvSpPr>
              <p:nvPr>
                <p:ph idx="1"/>
              </p:nvPr>
            </p:nvSpPr>
            <p:spPr>
              <a:blipFill>
                <a:blip r:embed="rId2"/>
                <a:stretch>
                  <a:fillRect l="-1333" t="-972"/>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ABC33EE1-400D-DE9E-8A43-FA6FF3FE6939}"/>
              </a:ext>
            </a:extLst>
          </p:cNvPr>
          <p:cNvSpPr>
            <a:spLocks noGrp="1"/>
          </p:cNvSpPr>
          <p:nvPr>
            <p:ph type="sldNum" sz="quarter" idx="12"/>
          </p:nvPr>
        </p:nvSpPr>
        <p:spPr/>
        <p:txBody>
          <a:bodyPr/>
          <a:lstStyle/>
          <a:p>
            <a:fld id="{3A98EE3D-8CD1-4C3F-BD1C-C98C9596463C}" type="slidenum">
              <a:rPr lang="en-US" smtClean="0"/>
              <a:t>62</a:t>
            </a:fld>
            <a:endParaRPr lang="en-US" dirty="0"/>
          </a:p>
        </p:txBody>
      </p:sp>
    </p:spTree>
    <p:extLst>
      <p:ext uri="{BB962C8B-B14F-4D97-AF65-F5344CB8AC3E}">
        <p14:creationId xmlns:p14="http://schemas.microsoft.com/office/powerpoint/2010/main" val="18491362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D5D14-7597-61BD-8630-476089015987}"/>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82BA4D5-836A-B3D1-4DC4-5ABAB1393E18}"/>
                  </a:ext>
                </a:extLst>
              </p:cNvPr>
              <p:cNvSpPr>
                <a:spLocks noGrp="1"/>
              </p:cNvSpPr>
              <p:nvPr>
                <p:ph idx="1"/>
              </p:nvPr>
            </p:nvSpPr>
            <p:spPr/>
            <p:txBody>
              <a:bodyPr/>
              <a:lstStyle/>
              <a:p>
                <a:pPr marL="0" indent="0">
                  <a:buNone/>
                </a:pPr>
                <a:r>
                  <a:rPr lang="en-US" dirty="0"/>
                  <a:t>State the conclusion, both in formal statistical terms and in the context of the problem.</a:t>
                </a:r>
              </a:p>
              <a:p>
                <a:pPr lvl="1">
                  <a:buFont typeface="Arial" panose="020B0604020202020204" pitchFamily="34" charset="0"/>
                  <a:buChar char="•"/>
                </a:pPr>
                <a:r>
                  <a:rPr lang="en-US" dirty="0"/>
                  <a:t>Reject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0</m:t>
                        </m:r>
                      </m:sub>
                    </m:sSub>
                    <m:r>
                      <a:rPr lang="en-US" b="0" i="1" smtClean="0">
                        <a:latin typeface="Cambria Math" panose="02040503050406030204" pitchFamily="18" charset="0"/>
                      </a:rPr>
                      <m:t>.</m:t>
                    </m:r>
                  </m:oMath>
                </a14:m>
                <a:endParaRPr lang="en-US" b="0" dirty="0"/>
              </a:p>
              <a:p>
                <a:pPr lvl="1">
                  <a:buFont typeface="Arial" panose="020B0604020202020204" pitchFamily="34" charset="0"/>
                  <a:buChar char="•"/>
                </a:pPr>
                <a:r>
                  <a:rPr lang="en-US" dirty="0"/>
                  <a:t>There is sufficient evidence that Jeffrey’s mean swim time is less than 16.43 seconds. Based on the sample data, we conclude that Jeffrey does indeed swim faster with the goggles.</a:t>
                </a:r>
              </a:p>
            </p:txBody>
          </p:sp>
        </mc:Choice>
        <mc:Fallback xmlns="">
          <p:sp>
            <p:nvSpPr>
              <p:cNvPr id="3" name="Content Placeholder 2">
                <a:extLst>
                  <a:ext uri="{FF2B5EF4-FFF2-40B4-BE49-F238E27FC236}">
                    <a16:creationId xmlns:a16="http://schemas.microsoft.com/office/drawing/2014/main" id="{E82BA4D5-836A-B3D1-4DC4-5ABAB1393E18}"/>
                  </a:ext>
                </a:extLst>
              </p:cNvPr>
              <p:cNvSpPr>
                <a:spLocks noGrp="1" noRot="1" noChangeAspect="1" noMove="1" noResize="1" noEditPoints="1" noAdjustHandles="1" noChangeArrowheads="1" noChangeShapeType="1" noTextEdit="1"/>
              </p:cNvSpPr>
              <p:nvPr>
                <p:ph idx="1"/>
              </p:nvPr>
            </p:nvSpPr>
            <p:spPr>
              <a:blipFill>
                <a:blip r:embed="rId2"/>
                <a:stretch>
                  <a:fillRect l="-1455"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5C9201C2-5E51-C80C-1615-CB2A8BF633C6}"/>
              </a:ext>
            </a:extLst>
          </p:cNvPr>
          <p:cNvSpPr>
            <a:spLocks noGrp="1"/>
          </p:cNvSpPr>
          <p:nvPr>
            <p:ph type="sldNum" sz="quarter" idx="12"/>
          </p:nvPr>
        </p:nvSpPr>
        <p:spPr/>
        <p:txBody>
          <a:bodyPr/>
          <a:lstStyle/>
          <a:p>
            <a:fld id="{3A98EE3D-8CD1-4C3F-BD1C-C98C9596463C}" type="slidenum">
              <a:rPr lang="en-US" smtClean="0"/>
              <a:t>63</a:t>
            </a:fld>
            <a:endParaRPr lang="en-US" dirty="0"/>
          </a:p>
        </p:txBody>
      </p:sp>
    </p:spTree>
    <p:extLst>
      <p:ext uri="{BB962C8B-B14F-4D97-AF65-F5344CB8AC3E}">
        <p14:creationId xmlns:p14="http://schemas.microsoft.com/office/powerpoint/2010/main" val="9677792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0714A-D50A-E356-5BAD-E8A9048AF4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CBB3B2-3EFD-EB22-6640-F72E04B1A2AD}"/>
              </a:ext>
            </a:extLst>
          </p:cNvPr>
          <p:cNvSpPr>
            <a:spLocks noGrp="1"/>
          </p:cNvSpPr>
          <p:nvPr>
            <p:ph type="title"/>
          </p:nvPr>
        </p:nvSpPr>
        <p:spPr/>
        <p:txBody>
          <a:bodyPr/>
          <a:lstStyle/>
          <a:p>
            <a:r>
              <a:rPr lang="en-US" dirty="0"/>
              <a:t>Example – Note on Language</a:t>
            </a:r>
          </a:p>
        </p:txBody>
      </p:sp>
      <p:sp>
        <p:nvSpPr>
          <p:cNvPr id="3" name="Content Placeholder 2">
            <a:extLst>
              <a:ext uri="{FF2B5EF4-FFF2-40B4-BE49-F238E27FC236}">
                <a16:creationId xmlns:a16="http://schemas.microsoft.com/office/drawing/2014/main" id="{9EAB1C64-A8AB-9F8D-7201-4D07985648FE}"/>
              </a:ext>
            </a:extLst>
          </p:cNvPr>
          <p:cNvSpPr>
            <a:spLocks noGrp="1"/>
          </p:cNvSpPr>
          <p:nvPr>
            <p:ph idx="1"/>
          </p:nvPr>
        </p:nvSpPr>
        <p:spPr>
          <a:xfrm>
            <a:off x="1097280" y="1954735"/>
            <a:ext cx="10058400" cy="3914357"/>
          </a:xfrm>
        </p:spPr>
        <p:txBody>
          <a:bodyPr>
            <a:normAutofit/>
          </a:bodyPr>
          <a:lstStyle/>
          <a:p>
            <a:pPr>
              <a:buFont typeface="Arial" panose="020B0604020202020204" pitchFamily="34" charset="0"/>
              <a:buChar char="•"/>
            </a:pPr>
            <a:r>
              <a:rPr lang="en-US" sz="2000" b="0" i="0" dirty="0">
                <a:solidFill>
                  <a:srgbClr val="424242"/>
                </a:solidFill>
                <a:effectLst/>
              </a:rPr>
              <a:t>Jeffrey, as an eight-year old, </a:t>
            </a:r>
            <a:r>
              <a:rPr lang="en-US" sz="2000" b="1" i="0" dirty="0">
                <a:solidFill>
                  <a:srgbClr val="424242"/>
                </a:solidFill>
                <a:effectLst/>
                <a:highlight>
                  <a:srgbClr val="FFFF00"/>
                </a:highlight>
              </a:rPr>
              <a:t>established a mean time of 16.43 seconds</a:t>
            </a:r>
            <a:r>
              <a:rPr lang="en-US" sz="2000" b="0" i="0" dirty="0">
                <a:solidFill>
                  <a:srgbClr val="424242"/>
                </a:solidFill>
                <a:effectLst/>
                <a:highlight>
                  <a:srgbClr val="FFFF00"/>
                </a:highlight>
              </a:rPr>
              <a:t> for swimming the 25-yard freestyle, with a </a:t>
            </a:r>
            <a:r>
              <a:rPr lang="en-US" sz="2000" b="1" i="0" dirty="0">
                <a:solidFill>
                  <a:srgbClr val="424242"/>
                </a:solidFill>
                <a:effectLst/>
                <a:highlight>
                  <a:srgbClr val="FFFF00"/>
                </a:highlight>
              </a:rPr>
              <a:t>standard deviation of 0.8 seconds</a:t>
            </a:r>
            <a:r>
              <a:rPr lang="en-US" sz="2000" b="0" i="0" dirty="0">
                <a:solidFill>
                  <a:srgbClr val="424242"/>
                </a:solidFill>
                <a:effectLst/>
              </a:rPr>
              <a:t>. His dad, Frank, thought that Jeffrey could swim the 25-yard freestyle faster using goggles. Frank bought Jeffrey a new pair of expensive goggles and timed Jeffrey for </a:t>
            </a:r>
            <a:r>
              <a:rPr lang="en-US" sz="2000" b="1" i="0" dirty="0">
                <a:solidFill>
                  <a:srgbClr val="424242"/>
                </a:solidFill>
                <a:effectLst/>
              </a:rPr>
              <a:t>15 25-yard freestyle swims</a:t>
            </a:r>
            <a:r>
              <a:rPr lang="en-US" sz="2000" b="0" i="0" dirty="0">
                <a:solidFill>
                  <a:srgbClr val="424242"/>
                </a:solidFill>
                <a:effectLst/>
              </a:rPr>
              <a:t>. For the 15 swims, </a:t>
            </a:r>
            <a:r>
              <a:rPr lang="en-US" sz="2000" b="1" i="0" dirty="0">
                <a:solidFill>
                  <a:srgbClr val="424242"/>
                </a:solidFill>
                <a:effectLst/>
              </a:rPr>
              <a:t>Jeffrey's mean time was 16 seconds. Frank thought that the goggles helped Jeffrey to swim faster than the 16.43 seconds.</a:t>
            </a:r>
            <a:r>
              <a:rPr lang="en-US" sz="2000" b="0" i="0" dirty="0">
                <a:solidFill>
                  <a:srgbClr val="424242"/>
                </a:solidFill>
                <a:effectLst/>
              </a:rPr>
              <a:t> Conduct a hypothesis test using a preset </a:t>
            </a:r>
            <a:r>
              <a:rPr lang="el-GR" sz="2000" b="0" i="1" dirty="0">
                <a:solidFill>
                  <a:srgbClr val="424242"/>
                </a:solidFill>
                <a:effectLst/>
              </a:rPr>
              <a:t>α</a:t>
            </a:r>
            <a:r>
              <a:rPr lang="el-GR" sz="2000" b="0" i="0" dirty="0">
                <a:solidFill>
                  <a:srgbClr val="424242"/>
                </a:solidFill>
                <a:effectLst/>
              </a:rPr>
              <a:t> = 0.05. </a:t>
            </a:r>
            <a:r>
              <a:rPr lang="en-US" sz="2000" b="0" i="0" dirty="0">
                <a:solidFill>
                  <a:srgbClr val="424242"/>
                </a:solidFill>
                <a:effectLst/>
              </a:rPr>
              <a:t>Assume that the swim times for the 25-yard freestyle are normal.</a:t>
            </a:r>
          </a:p>
          <a:p>
            <a:pPr marL="0" indent="0">
              <a:buNone/>
            </a:pPr>
            <a:r>
              <a:rPr lang="en-US" sz="2000" dirty="0">
                <a:solidFill>
                  <a:srgbClr val="424242"/>
                </a:solidFill>
                <a:highlight>
                  <a:srgbClr val="FFFF00"/>
                </a:highlight>
              </a:rPr>
              <a:t>Note: the phrase “established” is what means we can assume that we are dealing with the normal distribution instead of Student’s T. Note in the next example how the language differs</a:t>
            </a:r>
            <a:r>
              <a:rPr lang="en-US" sz="2000" dirty="0">
                <a:solidFill>
                  <a:srgbClr val="424242"/>
                </a:solidFill>
              </a:rPr>
              <a:t>. </a:t>
            </a:r>
            <a:endParaRPr lang="en-US" sz="2000" dirty="0"/>
          </a:p>
          <a:p>
            <a:endParaRPr lang="en-US" sz="2000" dirty="0"/>
          </a:p>
          <a:p>
            <a:endParaRPr lang="en-US" sz="2000" b="1" dirty="0"/>
          </a:p>
          <a:p>
            <a:endParaRPr lang="en-US" sz="2000" dirty="0"/>
          </a:p>
          <a:p>
            <a:endParaRPr lang="en-US" dirty="0"/>
          </a:p>
        </p:txBody>
      </p:sp>
      <p:sp>
        <p:nvSpPr>
          <p:cNvPr id="4" name="Slide Number Placeholder 3">
            <a:extLst>
              <a:ext uri="{FF2B5EF4-FFF2-40B4-BE49-F238E27FC236}">
                <a16:creationId xmlns:a16="http://schemas.microsoft.com/office/drawing/2014/main" id="{FC0F5A97-E268-A977-22FF-0E946C97590B}"/>
              </a:ext>
            </a:extLst>
          </p:cNvPr>
          <p:cNvSpPr>
            <a:spLocks noGrp="1"/>
          </p:cNvSpPr>
          <p:nvPr>
            <p:ph type="sldNum" sz="quarter" idx="12"/>
          </p:nvPr>
        </p:nvSpPr>
        <p:spPr/>
        <p:txBody>
          <a:bodyPr/>
          <a:lstStyle/>
          <a:p>
            <a:fld id="{3A98EE3D-8CD1-4C3F-BD1C-C98C9596463C}" type="slidenum">
              <a:rPr lang="en-US" smtClean="0"/>
              <a:t>64</a:t>
            </a:fld>
            <a:endParaRPr lang="en-US" dirty="0"/>
          </a:p>
        </p:txBody>
      </p:sp>
    </p:spTree>
    <p:extLst>
      <p:ext uri="{BB962C8B-B14F-4D97-AF65-F5344CB8AC3E}">
        <p14:creationId xmlns:p14="http://schemas.microsoft.com/office/powerpoint/2010/main" val="426108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FA24F-07C7-4D3A-C532-97A986329D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40EF3D-410D-CDA1-A5FE-6908A0FDC9A8}"/>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2CACEA91-F312-4064-1310-FE0866BF1312}"/>
              </a:ext>
            </a:extLst>
          </p:cNvPr>
          <p:cNvSpPr>
            <a:spLocks noGrp="1"/>
          </p:cNvSpPr>
          <p:nvPr>
            <p:ph idx="1"/>
          </p:nvPr>
        </p:nvSpPr>
        <p:spPr/>
        <p:txBody>
          <a:bodyPr/>
          <a:lstStyle/>
          <a:p>
            <a:r>
              <a:rPr lang="en-US" dirty="0"/>
              <a:t>A college football coach records the mean weight that the players can bench press as </a:t>
            </a:r>
            <a:r>
              <a:rPr lang="en-US" b="1" dirty="0"/>
              <a:t>275 pounds</a:t>
            </a:r>
            <a:r>
              <a:rPr lang="en-US" dirty="0"/>
              <a:t>, with a </a:t>
            </a:r>
            <a:r>
              <a:rPr lang="en-US" b="1" dirty="0"/>
              <a:t>standard deviation of 55 pounds</a:t>
            </a:r>
            <a:r>
              <a:rPr lang="en-US" dirty="0"/>
              <a:t>. Three of the players thought that the mean weight was </a:t>
            </a:r>
            <a:r>
              <a:rPr lang="en-US" b="1" dirty="0"/>
              <a:t>more than</a:t>
            </a:r>
            <a:r>
              <a:rPr lang="en-US" dirty="0"/>
              <a:t> that amount. They asked </a:t>
            </a:r>
            <a:r>
              <a:rPr lang="en-US" b="1" dirty="0"/>
              <a:t>30</a:t>
            </a:r>
            <a:r>
              <a:rPr lang="en-US" dirty="0"/>
              <a:t> of their teammates for their estimated maximum lift on the bench press exercise. The data ranged from 205 pounds to 385 pounds. The actual different weights were (frequencies are in parentheses) 205(3); 215(3); 225(1); 241(2); 252(2); 265(2); 275(2); 313(2); 316(5); 338(2); 341(1); 345(2); 368(2); 385(1).</a:t>
            </a:r>
          </a:p>
          <a:p>
            <a:r>
              <a:rPr lang="en-US" dirty="0"/>
              <a:t>Conduct a hypothesis test using a 2.5% level of significance to determine if the bench press mean is </a:t>
            </a:r>
            <a:r>
              <a:rPr lang="en-US" b="1" dirty="0"/>
              <a:t>more than 275 pounds</a:t>
            </a:r>
            <a:r>
              <a:rPr lang="en-US" dirty="0"/>
              <a:t>. Use P-values. </a:t>
            </a:r>
          </a:p>
        </p:txBody>
      </p:sp>
      <p:sp>
        <p:nvSpPr>
          <p:cNvPr id="4" name="Slide Number Placeholder 3">
            <a:extLst>
              <a:ext uri="{FF2B5EF4-FFF2-40B4-BE49-F238E27FC236}">
                <a16:creationId xmlns:a16="http://schemas.microsoft.com/office/drawing/2014/main" id="{0702E300-986C-E4D0-216F-D59FD968DA3D}"/>
              </a:ext>
            </a:extLst>
          </p:cNvPr>
          <p:cNvSpPr>
            <a:spLocks noGrp="1"/>
          </p:cNvSpPr>
          <p:nvPr>
            <p:ph type="sldNum" sz="quarter" idx="12"/>
          </p:nvPr>
        </p:nvSpPr>
        <p:spPr/>
        <p:txBody>
          <a:bodyPr/>
          <a:lstStyle/>
          <a:p>
            <a:fld id="{3A98EE3D-8CD1-4C3F-BD1C-C98C9596463C}" type="slidenum">
              <a:rPr lang="en-US" smtClean="0"/>
              <a:t>65</a:t>
            </a:fld>
            <a:endParaRPr lang="en-US" dirty="0"/>
          </a:p>
        </p:txBody>
      </p:sp>
    </p:spTree>
    <p:extLst>
      <p:ext uri="{BB962C8B-B14F-4D97-AF65-F5344CB8AC3E}">
        <p14:creationId xmlns:p14="http://schemas.microsoft.com/office/powerpoint/2010/main" val="39988078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F426B-98C2-5CF4-D68E-81499F81442C}"/>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AF5581F-EDD9-8824-5532-8F791A73EDF5}"/>
                  </a:ext>
                </a:extLst>
              </p:cNvPr>
              <p:cNvSpPr>
                <a:spLocks noGrp="1"/>
              </p:cNvSpPr>
              <p:nvPr>
                <p:ph idx="1"/>
              </p:nvPr>
            </p:nvSpPr>
            <p:spPr/>
            <p:txBody>
              <a:bodyPr/>
              <a:lstStyle/>
              <a:p>
                <a:r>
                  <a:rPr lang="en-US" dirty="0"/>
                  <a:t>Set up the Hypothesis Test:</a:t>
                </a:r>
              </a:p>
              <a:p>
                <a:r>
                  <a:rPr lang="en-US" dirty="0"/>
                  <a:t>Since the problem is about a mean weight, this is a test of a single population mean.</a:t>
                </a:r>
              </a:p>
              <a:p>
                <a14:m>
                  <m:oMath xmlns:m="http://schemas.openxmlformats.org/officeDocument/2006/math">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𝐻</m:t>
                        </m:r>
                      </m:e>
                      <m:sub>
                        <m:r>
                          <a:rPr lang="en-US" i="1" dirty="0" smtClean="0">
                            <a:latin typeface="Cambria Math" panose="02040503050406030204" pitchFamily="18" charset="0"/>
                          </a:rPr>
                          <m:t>0</m:t>
                        </m:r>
                      </m:sub>
                    </m:sSub>
                  </m:oMath>
                </a14:m>
                <a:r>
                  <a:rPr lang="en-US" dirty="0"/>
                  <a:t>: μ = 275</a:t>
                </a:r>
              </a:p>
              <a:p>
                <a14:m>
                  <m:oMath xmlns:m="http://schemas.openxmlformats.org/officeDocument/2006/math">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𝐻</m:t>
                        </m:r>
                      </m:e>
                      <m:sub>
                        <m:r>
                          <a:rPr lang="en-US" i="1" dirty="0" smtClean="0">
                            <a:latin typeface="Cambria Math" panose="02040503050406030204" pitchFamily="18" charset="0"/>
                          </a:rPr>
                          <m:t>𝑎</m:t>
                        </m:r>
                      </m:sub>
                    </m:sSub>
                  </m:oMath>
                </a14:m>
                <a:r>
                  <a:rPr lang="en-US" dirty="0"/>
                  <a:t>: μ &gt; 275</a:t>
                </a:r>
              </a:p>
              <a:p>
                <a:r>
                  <a:rPr lang="en-US" dirty="0"/>
                  <a:t>This is a right-tailed test.</a:t>
                </a:r>
              </a:p>
              <a:p>
                <a:endParaRPr lang="en-US" dirty="0"/>
              </a:p>
            </p:txBody>
          </p:sp>
        </mc:Choice>
        <mc:Fallback xmlns="">
          <p:sp>
            <p:nvSpPr>
              <p:cNvPr id="3" name="Content Placeholder 2">
                <a:extLst>
                  <a:ext uri="{FF2B5EF4-FFF2-40B4-BE49-F238E27FC236}">
                    <a16:creationId xmlns:a16="http://schemas.microsoft.com/office/drawing/2014/main" id="{1AF5581F-EDD9-8824-5532-8F791A73EDF5}"/>
                  </a:ext>
                </a:extLst>
              </p:cNvPr>
              <p:cNvSpPr>
                <a:spLocks noGrp="1" noRot="1" noChangeAspect="1" noMove="1" noResize="1" noEditPoints="1" noAdjustHandles="1" noChangeArrowheads="1" noChangeShapeType="1" noTextEdit="1"/>
              </p:cNvSpPr>
              <p:nvPr>
                <p:ph idx="1"/>
              </p:nvPr>
            </p:nvSpPr>
            <p:spPr>
              <a:blipFill>
                <a:blip r:embed="rId2"/>
                <a:stretch>
                  <a:fillRect l="-545"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5957080E-70B3-BC97-D525-FB169D7F86FB}"/>
              </a:ext>
            </a:extLst>
          </p:cNvPr>
          <p:cNvSpPr>
            <a:spLocks noGrp="1"/>
          </p:cNvSpPr>
          <p:nvPr>
            <p:ph type="sldNum" sz="quarter" idx="12"/>
          </p:nvPr>
        </p:nvSpPr>
        <p:spPr/>
        <p:txBody>
          <a:bodyPr/>
          <a:lstStyle/>
          <a:p>
            <a:fld id="{3A98EE3D-8CD1-4C3F-BD1C-C98C9596463C}" type="slidenum">
              <a:rPr lang="en-US" smtClean="0"/>
              <a:t>66</a:t>
            </a:fld>
            <a:endParaRPr lang="en-US" dirty="0"/>
          </a:p>
        </p:txBody>
      </p:sp>
    </p:spTree>
    <p:extLst>
      <p:ext uri="{BB962C8B-B14F-4D97-AF65-F5344CB8AC3E}">
        <p14:creationId xmlns:p14="http://schemas.microsoft.com/office/powerpoint/2010/main" val="421811759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950A2-C1FB-6A79-47E8-BD5F14206183}"/>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00937DE-D01E-875F-6EE7-DA6C4C70F0A7}"/>
                  </a:ext>
                </a:extLst>
              </p:cNvPr>
              <p:cNvSpPr>
                <a:spLocks noGrp="1"/>
              </p:cNvSpPr>
              <p:nvPr>
                <p:ph idx="1"/>
              </p:nvPr>
            </p:nvSpPr>
            <p:spPr/>
            <p:txBody>
              <a:bodyPr>
                <a:normAutofit fontScale="85000" lnSpcReduction="20000"/>
              </a:bodyPr>
              <a:lstStyle/>
              <a:p>
                <a:r>
                  <a:rPr lang="en-US" dirty="0"/>
                  <a:t>Distribution: use the normal distribution because </a:t>
                </a:r>
                <a14:m>
                  <m:oMath xmlns:m="http://schemas.openxmlformats.org/officeDocument/2006/math">
                    <m:r>
                      <a:rPr lang="en-US" b="0" i="1" smtClean="0">
                        <a:latin typeface="Cambria Math" panose="02040503050406030204" pitchFamily="18" charset="0"/>
                      </a:rPr>
                      <m:t>𝜎</m:t>
                    </m:r>
                  </m:oMath>
                </a14:m>
                <a:r>
                  <a:rPr lang="en-US" dirty="0"/>
                  <a:t> is given</a:t>
                </a:r>
              </a:p>
              <a:p>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𝑋</m:t>
                        </m:r>
                      </m:e>
                    </m:acc>
                    <m:r>
                      <a:rPr lang="en-US" b="0" i="1" smtClean="0">
                        <a:latin typeface="Cambria Math" panose="02040503050406030204" pitchFamily="18" charset="0"/>
                      </a:rPr>
                      <m:t>~</m:t>
                    </m:r>
                    <m:r>
                      <a:rPr lang="en-US" b="0" i="1" smtClean="0">
                        <a:latin typeface="Cambria Math" panose="02040503050406030204" pitchFamily="18" charset="0"/>
                      </a:rPr>
                      <m:t>𝑁</m:t>
                    </m:r>
                    <m:d>
                      <m:dPr>
                        <m:ctrlPr>
                          <a:rPr lang="en-US" b="0" i="1" smtClean="0">
                            <a:latin typeface="Cambria Math" panose="02040503050406030204" pitchFamily="18" charset="0"/>
                          </a:rPr>
                        </m:ctrlPr>
                      </m:dPr>
                      <m:e>
                        <m:r>
                          <a:rPr lang="en-US" b="0" i="1" smtClean="0">
                            <a:latin typeface="Cambria Math" panose="02040503050406030204" pitchFamily="18" charset="0"/>
                          </a:rPr>
                          <m:t>275,</m:t>
                        </m:r>
                        <m:f>
                          <m:fPr>
                            <m:ctrlPr>
                              <a:rPr lang="en-US" b="0" i="1" smtClean="0">
                                <a:latin typeface="Cambria Math" panose="02040503050406030204" pitchFamily="18" charset="0"/>
                              </a:rPr>
                            </m:ctrlPr>
                          </m:fPr>
                          <m:num>
                            <m:r>
                              <a:rPr lang="en-US" b="0" i="1" smtClean="0">
                                <a:latin typeface="Cambria Math" panose="02040503050406030204" pitchFamily="18" charset="0"/>
                              </a:rPr>
                              <m:t>55</m:t>
                            </m:r>
                          </m:num>
                          <m:den>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30</m:t>
                                </m:r>
                              </m:e>
                            </m:rad>
                          </m:den>
                        </m:f>
                      </m:e>
                    </m:d>
                  </m:oMath>
                </a14:m>
                <a:endParaRPr lang="en-US" dirty="0"/>
              </a:p>
              <a:p>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=286.2 </m:t>
                    </m:r>
                  </m:oMath>
                </a14:m>
                <a:r>
                  <a:rPr lang="en-US" dirty="0"/>
                  <a:t>pounds, </a:t>
                </a:r>
                <a14:m>
                  <m:oMath xmlns:m="http://schemas.openxmlformats.org/officeDocument/2006/math">
                    <m:r>
                      <a:rPr lang="en-US" b="0" i="1" smtClean="0">
                        <a:latin typeface="Cambria Math" panose="02040503050406030204" pitchFamily="18" charset="0"/>
                      </a:rPr>
                      <m:t>𝜎</m:t>
                    </m:r>
                    <m:r>
                      <a:rPr lang="en-US" b="0" i="1" smtClean="0">
                        <a:latin typeface="Cambria Math" panose="02040503050406030204" pitchFamily="18" charset="0"/>
                      </a:rPr>
                      <m:t>=55</m:t>
                    </m:r>
                  </m:oMath>
                </a14:m>
                <a:r>
                  <a:rPr lang="en-US" dirty="0"/>
                  <a:t> pounds. </a:t>
                </a:r>
                <a14:m>
                  <m:oMath xmlns:m="http://schemas.openxmlformats.org/officeDocument/2006/math">
                    <m:r>
                      <a:rPr lang="en-US" b="0" i="1" smtClean="0">
                        <a:latin typeface="Cambria Math" panose="02040503050406030204" pitchFamily="18" charset="0"/>
                      </a:rPr>
                      <m:t>𝜇</m:t>
                    </m:r>
                    <m:r>
                      <a:rPr lang="en-US" b="0" i="1" smtClean="0">
                        <a:latin typeface="Cambria Math" panose="02040503050406030204" pitchFamily="18" charset="0"/>
                      </a:rPr>
                      <m:t>=275</m:t>
                    </m:r>
                  </m:oMath>
                </a14:m>
                <a:r>
                  <a:rPr lang="en-US" dirty="0"/>
                  <a:t> pounds</a:t>
                </a:r>
              </a:p>
              <a:p>
                <a:r>
                  <a:rPr lang="en-US" dirty="0"/>
                  <a:t>Use Excel to find p-value: </a:t>
                </a:r>
                <a14:m>
                  <m:oMath xmlns:m="http://schemas.openxmlformats.org/officeDocument/2006/math">
                    <m:r>
                      <a:rPr lang="en-US" b="0" i="1" smtClean="0">
                        <a:latin typeface="Cambria Math" panose="02040503050406030204" pitchFamily="18" charset="0"/>
                      </a:rPr>
                      <m:t>𝑃</m:t>
                    </m:r>
                    <m:d>
                      <m:dPr>
                        <m:ctrlPr>
                          <a:rPr lang="en-US" b="0" i="1" smtClean="0">
                            <a:latin typeface="Cambria Math" panose="02040503050406030204" pitchFamily="18" charset="0"/>
                          </a:rPr>
                        </m:ctrlPr>
                      </m:dPr>
                      <m:e>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𝑥</m:t>
                            </m:r>
                          </m:e>
                        </m:acc>
                        <m:r>
                          <a:rPr lang="en-US" b="0" i="1" smtClean="0">
                            <a:latin typeface="Cambria Math" panose="02040503050406030204" pitchFamily="18" charset="0"/>
                          </a:rPr>
                          <m:t>&gt;286.2</m:t>
                        </m:r>
                      </m:e>
                    </m:d>
                    <m:r>
                      <a:rPr lang="en-US" b="0" i="1" smtClean="0">
                        <a:latin typeface="Cambria Math" panose="02040503050406030204" pitchFamily="18" charset="0"/>
                      </a:rPr>
                      <m:t>=0.1323</m:t>
                    </m:r>
                  </m:oMath>
                </a14:m>
                <a:r>
                  <a:rPr lang="en-US" dirty="0"/>
                  <a:t> </a:t>
                </a:r>
              </a:p>
              <a:p>
                <a:r>
                  <a:rPr lang="en-US" b="1" dirty="0"/>
                  <a:t>Interpretation of the </a:t>
                </a:r>
                <a:r>
                  <a:rPr lang="en-US" b="1" i="1" dirty="0"/>
                  <a:t>p</a:t>
                </a:r>
                <a:r>
                  <a:rPr lang="en-US" b="1" dirty="0"/>
                  <a:t>-value:</a:t>
                </a:r>
                <a:r>
                  <a:rPr lang="en-US" dirty="0"/>
                  <a:t> If </a:t>
                </a:r>
                <a:r>
                  <a:rPr lang="en-US" i="1" dirty="0"/>
                  <a:t>H</a:t>
                </a:r>
                <a:r>
                  <a:rPr lang="en-US" i="1" baseline="-25000" dirty="0"/>
                  <a:t>0</a:t>
                </a:r>
                <a:r>
                  <a:rPr lang="en-US" dirty="0"/>
                  <a:t> is true, then there is a 0.1331 probability (13.23%) that the football players can lift a mean weight of 286.2 pounds or more. Because a 13.23% chance is large enough, a mean weight lift of 286.2 pounds or more is not a rare event.</a:t>
                </a:r>
              </a:p>
              <a:p>
                <a:r>
                  <a:rPr lang="en-US" b="1" dirty="0"/>
                  <a:t>Make a decision:</a:t>
                </a:r>
                <a:r>
                  <a:rPr lang="en-US" dirty="0"/>
                  <a:t> Since </a:t>
                </a:r>
                <a:r>
                  <a:rPr lang="en-US" i="1" dirty="0"/>
                  <a:t>α</a:t>
                </a:r>
                <a:r>
                  <a:rPr lang="en-US" dirty="0"/>
                  <a:t> &lt;</a:t>
                </a:r>
                <a:r>
                  <a:rPr lang="en-US" i="1" dirty="0"/>
                  <a:t>p</a:t>
                </a:r>
                <a:r>
                  <a:rPr lang="en-US" dirty="0"/>
                  <a:t>-value, do not reject </a:t>
                </a:r>
                <a:r>
                  <a:rPr lang="en-US" i="1" dirty="0"/>
                  <a:t>H</a:t>
                </a:r>
                <a:r>
                  <a:rPr lang="en-US" i="1" baseline="-25000" dirty="0"/>
                  <a:t>0</a:t>
                </a:r>
                <a:r>
                  <a:rPr lang="en-US" dirty="0"/>
                  <a:t>.</a:t>
                </a:r>
              </a:p>
              <a:p>
                <a:r>
                  <a:rPr lang="en-US" b="1" dirty="0"/>
                  <a:t>Conclusion:</a:t>
                </a:r>
                <a:r>
                  <a:rPr lang="en-US" dirty="0"/>
                  <a:t> At the 2.5% level of significance, from the sample data, there is not sufficient evidence to conclude that the true mean weight lifted is more than 275 pounds.</a:t>
                </a:r>
              </a:p>
              <a:p>
                <a:endParaRPr lang="en-US" dirty="0"/>
              </a:p>
            </p:txBody>
          </p:sp>
        </mc:Choice>
        <mc:Fallback xmlns="">
          <p:sp>
            <p:nvSpPr>
              <p:cNvPr id="3" name="Content Placeholder 2">
                <a:extLst>
                  <a:ext uri="{FF2B5EF4-FFF2-40B4-BE49-F238E27FC236}">
                    <a16:creationId xmlns:a16="http://schemas.microsoft.com/office/drawing/2014/main" id="{600937DE-D01E-875F-6EE7-DA6C4C70F0A7}"/>
                  </a:ext>
                </a:extLst>
              </p:cNvPr>
              <p:cNvSpPr>
                <a:spLocks noGrp="1" noRot="1" noChangeAspect="1" noMove="1" noResize="1" noEditPoints="1" noAdjustHandles="1" noChangeArrowheads="1" noChangeShapeType="1" noTextEdit="1"/>
              </p:cNvSpPr>
              <p:nvPr>
                <p:ph idx="1"/>
              </p:nvPr>
            </p:nvSpPr>
            <p:spPr>
              <a:blipFill>
                <a:blip r:embed="rId2"/>
                <a:stretch>
                  <a:fillRect l="-1212" t="-1135" r="-1515"/>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821B5F57-9EAD-A4BA-AA1E-523301DC8147}"/>
              </a:ext>
            </a:extLst>
          </p:cNvPr>
          <p:cNvSpPr>
            <a:spLocks noGrp="1"/>
          </p:cNvSpPr>
          <p:nvPr>
            <p:ph type="sldNum" sz="quarter" idx="12"/>
          </p:nvPr>
        </p:nvSpPr>
        <p:spPr/>
        <p:txBody>
          <a:bodyPr/>
          <a:lstStyle/>
          <a:p>
            <a:fld id="{3A98EE3D-8CD1-4C3F-BD1C-C98C9596463C}" type="slidenum">
              <a:rPr lang="en-US" smtClean="0"/>
              <a:t>67</a:t>
            </a:fld>
            <a:endParaRPr lang="en-US" dirty="0"/>
          </a:p>
        </p:txBody>
      </p:sp>
      <p:pic>
        <p:nvPicPr>
          <p:cNvPr id="4099" name="Picture 3" descr="Normal distribution curve of the average weight lifted by football players with values of 275 and 286.2 on the x-axis. A vertical upward line extends from 286.2 to the curve. The p-value points to the area to the right of 286.2.">
            <a:extLst>
              <a:ext uri="{FF2B5EF4-FFF2-40B4-BE49-F238E27FC236}">
                <a16:creationId xmlns:a16="http://schemas.microsoft.com/office/drawing/2014/main" id="{5BD62DC8-E289-23C1-8FDC-05033E324F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8917" y="2277787"/>
            <a:ext cx="3686708" cy="15602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789783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0C14D-4B89-83D7-8B3E-6A1EF7C07531}"/>
              </a:ext>
            </a:extLst>
          </p:cNvPr>
          <p:cNvSpPr>
            <a:spLocks noGrp="1"/>
          </p:cNvSpPr>
          <p:nvPr>
            <p:ph type="title"/>
          </p:nvPr>
        </p:nvSpPr>
        <p:spPr/>
        <p:txBody>
          <a:bodyPr/>
          <a:lstStyle/>
          <a:p>
            <a:r>
              <a:rPr lang="en-US" dirty="0"/>
              <a:t>Example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7D2F238-3868-5E2F-CC3E-745B8E07D93C}"/>
                  </a:ext>
                </a:extLst>
              </p:cNvPr>
              <p:cNvSpPr>
                <a:spLocks noGrp="1"/>
              </p:cNvSpPr>
              <p:nvPr>
                <p:ph idx="1"/>
              </p:nvPr>
            </p:nvSpPr>
            <p:spPr/>
            <p:txBody>
              <a:bodyPr>
                <a:normAutofit/>
              </a:bodyPr>
              <a:lstStyle/>
              <a:p>
                <a:r>
                  <a:rPr lang="en-US" dirty="0"/>
                  <a:t>A manufacturer of salad dressings uses machines to dispense liquid ingredients into bottles that move along a filling line. The machine that dispenses salad dressings is working properly when 8 ounces are dispensed. Suppose that the average amount dispensed in a particular sample of 35 bottles is 7.91 ounces with a variance of 0.03 ounces squared,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𝑠</m:t>
                        </m:r>
                      </m:e>
                      <m:sup>
                        <m:r>
                          <a:rPr lang="en-US" b="0" i="1" smtClean="0">
                            <a:latin typeface="Cambria Math" panose="02040503050406030204" pitchFamily="18" charset="0"/>
                          </a:rPr>
                          <m:t>2</m:t>
                        </m:r>
                      </m:sup>
                    </m:sSup>
                  </m:oMath>
                </a14:m>
                <a:r>
                  <a:rPr lang="en-US" dirty="0"/>
                  <a:t>. Is there evidence that the machine should be stopped and production wait for repairs? The lost production from a shutdown is potentially so great that management feels that the level of significance in the analysis should be 99%. Again we will follow the steps in our analysis of this problem. </a:t>
                </a:r>
              </a:p>
            </p:txBody>
          </p:sp>
        </mc:Choice>
        <mc:Fallback xmlns="">
          <p:sp>
            <p:nvSpPr>
              <p:cNvPr id="3" name="Content Placeholder 2">
                <a:extLst>
                  <a:ext uri="{FF2B5EF4-FFF2-40B4-BE49-F238E27FC236}">
                    <a16:creationId xmlns:a16="http://schemas.microsoft.com/office/drawing/2014/main" id="{77D2F238-3868-5E2F-CC3E-745B8E07D93C}"/>
                  </a:ext>
                </a:extLst>
              </p:cNvPr>
              <p:cNvSpPr>
                <a:spLocks noGrp="1" noRot="1" noChangeAspect="1" noMove="1" noResize="1" noEditPoints="1" noAdjustHandles="1" noChangeArrowheads="1" noChangeShapeType="1" noTextEdit="1"/>
              </p:cNvSpPr>
              <p:nvPr>
                <p:ph idx="1"/>
              </p:nvPr>
            </p:nvSpPr>
            <p:spPr>
              <a:blipFill>
                <a:blip r:embed="rId2"/>
                <a:stretch>
                  <a:fillRect l="-545" t="-810" r="-1333"/>
                </a:stretch>
              </a:blipFill>
            </p:spPr>
            <p:txBody>
              <a:bodyPr/>
              <a:lstStyle/>
              <a:p>
                <a:r>
                  <a:rPr lang="en-US">
                    <a:noFill/>
                  </a:rPr>
                  <a:t> </a:t>
                </a:r>
              </a:p>
            </p:txBody>
          </p:sp>
        </mc:Fallback>
      </mc:AlternateContent>
    </p:spTree>
    <p:extLst>
      <p:ext uri="{BB962C8B-B14F-4D97-AF65-F5344CB8AC3E}">
        <p14:creationId xmlns:p14="http://schemas.microsoft.com/office/powerpoint/2010/main" val="12168632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F3345-6AF8-0282-8B54-C2A70869DF8E}"/>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F8F6DEE-7D86-24A7-4056-61B8852359BE}"/>
                  </a:ext>
                </a:extLst>
              </p:cNvPr>
              <p:cNvSpPr>
                <a:spLocks noGrp="1"/>
              </p:cNvSpPr>
              <p:nvPr>
                <p:ph idx="1"/>
              </p:nvPr>
            </p:nvSpPr>
            <p:spPr/>
            <p:txBody>
              <a:bodyPr/>
              <a:lstStyle/>
              <a:p>
                <a:r>
                  <a:rPr lang="en-US" b="0" i="0" dirty="0">
                    <a:solidFill>
                      <a:srgbClr val="424242"/>
                    </a:solidFill>
                    <a:effectLst/>
                  </a:rPr>
                  <a:t>Set the Null and Alternative Hypothesis. The random variable is the quantity of fluid placed in the bottles. This is a continuous random variable and the parameter we are interested in is the mean. Our hypothesis therefore is about the mean. In this case we are concerned that the machine is not filling properly. From what we are told it does not matter if the machine is over-filling or under-filling, both seem to be an equally bad error. This tells us that this is a two-tailed test: if the machine is malfunctioning it will be shutdown regardless if it is from over-filling or under-filling. The null and alternative hypotheses are thus:</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0</m:t>
                        </m:r>
                      </m:sub>
                    </m:sSub>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=8</m:t>
                    </m:r>
                  </m:oMath>
                </a14:m>
                <a:endParaRPr lang="en-US" dirty="0"/>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𝑎</m:t>
                        </m:r>
                      </m:sub>
                    </m:sSub>
                    <m:r>
                      <a:rPr lang="en-US" b="0" i="1" smtClean="0">
                        <a:latin typeface="Cambria Math" panose="02040503050406030204" pitchFamily="18" charset="0"/>
                      </a:rPr>
                      <m:t>:</m:t>
                    </m:r>
                    <m:r>
                      <a:rPr lang="en-US" b="0" i="1" smtClean="0">
                        <a:latin typeface="Cambria Math" panose="02040503050406030204" pitchFamily="18" charset="0"/>
                      </a:rPr>
                      <m:t>𝜇</m:t>
                    </m:r>
                    <m:r>
                      <a:rPr lang="en-US" b="0" i="1" smtClean="0">
                        <a:latin typeface="Cambria Math" panose="02040503050406030204" pitchFamily="18" charset="0"/>
                      </a:rPr>
                      <m:t>≠8</m:t>
                    </m:r>
                  </m:oMath>
                </a14:m>
                <a:endParaRPr lang="en-US" dirty="0"/>
              </a:p>
            </p:txBody>
          </p:sp>
        </mc:Choice>
        <mc:Fallback xmlns="">
          <p:sp>
            <p:nvSpPr>
              <p:cNvPr id="3" name="Content Placeholder 2">
                <a:extLst>
                  <a:ext uri="{FF2B5EF4-FFF2-40B4-BE49-F238E27FC236}">
                    <a16:creationId xmlns:a16="http://schemas.microsoft.com/office/drawing/2014/main" id="{0F8F6DEE-7D86-24A7-4056-61B8852359BE}"/>
                  </a:ext>
                </a:extLst>
              </p:cNvPr>
              <p:cNvSpPr>
                <a:spLocks noGrp="1" noRot="1" noChangeAspect="1" noMove="1" noResize="1" noEditPoints="1" noAdjustHandles="1" noChangeArrowheads="1" noChangeShapeType="1" noTextEdit="1"/>
              </p:cNvSpPr>
              <p:nvPr>
                <p:ph idx="1"/>
              </p:nvPr>
            </p:nvSpPr>
            <p:spPr>
              <a:blipFill>
                <a:blip r:embed="rId2"/>
                <a:stretch>
                  <a:fillRect l="-545" t="-810" r="-1333"/>
                </a:stretch>
              </a:blipFill>
            </p:spPr>
            <p:txBody>
              <a:bodyPr/>
              <a:lstStyle/>
              <a:p>
                <a:r>
                  <a:rPr lang="en-US">
                    <a:noFill/>
                  </a:rPr>
                  <a:t> </a:t>
                </a:r>
              </a:p>
            </p:txBody>
          </p:sp>
        </mc:Fallback>
      </mc:AlternateContent>
    </p:spTree>
    <p:extLst>
      <p:ext uri="{BB962C8B-B14F-4D97-AF65-F5344CB8AC3E}">
        <p14:creationId xmlns:p14="http://schemas.microsoft.com/office/powerpoint/2010/main" val="3097405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1CECB-9010-5E3B-6561-656DC4B331E5}"/>
              </a:ext>
            </a:extLst>
          </p:cNvPr>
          <p:cNvSpPr>
            <a:spLocks noGrp="1"/>
          </p:cNvSpPr>
          <p:nvPr>
            <p:ph type="title"/>
          </p:nvPr>
        </p:nvSpPr>
        <p:spPr/>
        <p:txBody>
          <a:bodyPr>
            <a:normAutofit/>
          </a:bodyPr>
          <a:lstStyle/>
          <a:p>
            <a:r>
              <a:rPr lang="en-US" dirty="0"/>
              <a:t>Example of Hypothesis Statements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E354B94-FE6B-D942-4D73-458DFAEEFB01}"/>
                  </a:ext>
                </a:extLst>
              </p:cNvPr>
              <p:cNvSpPr>
                <a:spLocks noGrp="1"/>
              </p:cNvSpPr>
              <p:nvPr>
                <p:ph idx="1"/>
              </p:nvPr>
            </p:nvSpPr>
            <p:spPr/>
            <p:txBody>
              <a:bodyPr>
                <a:normAutofit lnSpcReduction="10000"/>
              </a:bodyPr>
              <a:lstStyle/>
              <a:p>
                <a:r>
                  <a:rPr lang="en-US" dirty="0"/>
                  <a:t>A researcher would like to show that more than 30% of registered voters in Santa Clara County voted in the primary election.</a:t>
                </a:r>
              </a:p>
              <a:p>
                <a:r>
                  <a:rPr lang="en-US" b="0" i="1" dirty="0">
                    <a:solidFill>
                      <a:srgbClr val="424242"/>
                    </a:solidFill>
                    <a:effectLst/>
                  </a:rPr>
                  <a:t>H</a:t>
                </a:r>
                <a:r>
                  <a:rPr lang="en-US" b="0" i="1" baseline="-25000" dirty="0">
                    <a:solidFill>
                      <a:srgbClr val="424242"/>
                    </a:solidFill>
                    <a:effectLst/>
                  </a:rPr>
                  <a:t>0</a:t>
                </a:r>
                <a:r>
                  <a:rPr lang="en-US" b="0" i="0" dirty="0">
                    <a:solidFill>
                      <a:srgbClr val="424242"/>
                    </a:solidFill>
                    <a:effectLst/>
                  </a:rPr>
                  <a:t>: No more than 30% of the registered voters in Santa Clara County voted in the primary election. </a:t>
                </a:r>
              </a:p>
              <a:p>
                <a:r>
                  <a:rPr lang="en-US" b="0" i="1" dirty="0">
                    <a:solidFill>
                      <a:srgbClr val="424242"/>
                    </a:solidFill>
                    <a:effectLst/>
                  </a:rPr>
                  <a:t>p</a:t>
                </a:r>
                <a:r>
                  <a:rPr lang="en-US" b="0" i="0" dirty="0">
                    <a:solidFill>
                      <a:srgbClr val="424242"/>
                    </a:solidFill>
                    <a:effectLst/>
                  </a:rPr>
                  <a:t> ≤ .30</a:t>
                </a:r>
              </a:p>
              <a:p>
                <a:br>
                  <a:rPr lang="en-US" b="0" i="0" dirty="0">
                    <a:solidFill>
                      <a:srgbClr val="424242"/>
                    </a:solidFill>
                    <a:effectLst/>
                  </a:rPr>
                </a:br>
                <a:r>
                  <a:rPr lang="en-US" b="0" i="1" dirty="0">
                    <a:solidFill>
                      <a:srgbClr val="424242"/>
                    </a:solidFill>
                    <a:effectLst/>
                  </a:rPr>
                  <a:t>H</a:t>
                </a:r>
                <a:r>
                  <a:rPr lang="en-US" b="0" i="1" baseline="-25000" dirty="0">
                    <a:solidFill>
                      <a:srgbClr val="424242"/>
                    </a:solidFill>
                    <a:effectLst/>
                  </a:rPr>
                  <a:t>a</a:t>
                </a:r>
                <a:r>
                  <a:rPr lang="en-US" b="0" i="0" dirty="0">
                    <a:solidFill>
                      <a:srgbClr val="424242"/>
                    </a:solidFill>
                    <a:effectLst/>
                  </a:rPr>
                  <a:t>: More than 30% of the registered voters in Santa Clara County voted in the primary election.</a:t>
                </a:r>
              </a:p>
              <a:p>
                <a:r>
                  <a:rPr lang="en-US" b="0" i="1" dirty="0">
                    <a:solidFill>
                      <a:srgbClr val="424242"/>
                    </a:solidFill>
                    <a:effectLst/>
                  </a:rPr>
                  <a:t>p</a:t>
                </a:r>
                <a:r>
                  <a:rPr lang="en-US" b="0" i="0" dirty="0">
                    <a:solidFill>
                      <a:srgbClr val="424242"/>
                    </a:solidFill>
                    <a:effectLst/>
                  </a:rPr>
                  <a:t> &gt; .30</a:t>
                </a:r>
                <a:endParaRPr lang="en-US" dirty="0"/>
              </a:p>
              <a:p>
                <a:r>
                  <a:rPr lang="en-US" dirty="0"/>
                  <a:t>Note: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𝑎</m:t>
                        </m:r>
                      </m:sub>
                    </m:sSub>
                  </m:oMath>
                </a14:m>
                <a:r>
                  <a:rPr lang="en-US" dirty="0"/>
                  <a:t> is typically what the researcher wants to prove.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0</m:t>
                        </m:r>
                      </m:sub>
                    </m:sSub>
                  </m:oMath>
                </a14:m>
                <a:r>
                  <a:rPr lang="en-US" dirty="0"/>
                  <a:t> is the opposite.</a:t>
                </a:r>
              </a:p>
            </p:txBody>
          </p:sp>
        </mc:Choice>
        <mc:Fallback xmlns="">
          <p:sp>
            <p:nvSpPr>
              <p:cNvPr id="3" name="Content Placeholder 2">
                <a:extLst>
                  <a:ext uri="{FF2B5EF4-FFF2-40B4-BE49-F238E27FC236}">
                    <a16:creationId xmlns:a16="http://schemas.microsoft.com/office/drawing/2014/main" id="{5E354B94-FE6B-D942-4D73-458DFAEEFB01}"/>
                  </a:ext>
                </a:extLst>
              </p:cNvPr>
              <p:cNvSpPr>
                <a:spLocks noGrp="1" noRot="1" noChangeAspect="1" noMove="1" noResize="1" noEditPoints="1" noAdjustHandles="1" noChangeArrowheads="1" noChangeShapeType="1" noTextEdit="1"/>
              </p:cNvSpPr>
              <p:nvPr>
                <p:ph idx="1"/>
              </p:nvPr>
            </p:nvSpPr>
            <p:spPr>
              <a:blipFill>
                <a:blip r:embed="rId2"/>
                <a:stretch>
                  <a:fillRect l="-545" t="-972"/>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56B15890-A694-7FB9-0956-D82466B0FD6C}"/>
              </a:ext>
            </a:extLst>
          </p:cNvPr>
          <p:cNvSpPr>
            <a:spLocks noGrp="1"/>
          </p:cNvSpPr>
          <p:nvPr>
            <p:ph type="sldNum" sz="quarter" idx="12"/>
          </p:nvPr>
        </p:nvSpPr>
        <p:spPr/>
        <p:txBody>
          <a:bodyPr/>
          <a:lstStyle/>
          <a:p>
            <a:fld id="{3A98EE3D-8CD1-4C3F-BD1C-C98C9596463C}" type="slidenum">
              <a:rPr lang="en-US" smtClean="0"/>
              <a:t>7</a:t>
            </a:fld>
            <a:endParaRPr lang="en-US" dirty="0"/>
          </a:p>
        </p:txBody>
      </p:sp>
    </p:spTree>
    <p:extLst>
      <p:ext uri="{BB962C8B-B14F-4D97-AF65-F5344CB8AC3E}">
        <p14:creationId xmlns:p14="http://schemas.microsoft.com/office/powerpoint/2010/main" val="351387594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B8ACC-9BFA-449E-8651-F34917BD6F1F}"/>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B9FD6415-6011-74D2-E51A-F0546400F40E}"/>
              </a:ext>
            </a:extLst>
          </p:cNvPr>
          <p:cNvSpPr>
            <a:spLocks noGrp="1"/>
          </p:cNvSpPr>
          <p:nvPr>
            <p:ph idx="1"/>
          </p:nvPr>
        </p:nvSpPr>
        <p:spPr/>
        <p:txBody>
          <a:bodyPr>
            <a:normAutofit/>
          </a:bodyPr>
          <a:lstStyle/>
          <a:p>
            <a:r>
              <a:rPr lang="en-US" dirty="0"/>
              <a:t>Test Statistic: </a:t>
            </a:r>
            <a:r>
              <a:rPr lang="en-US" sz="1800" b="0" i="0" u="none" strike="noStrike" dirty="0">
                <a:solidFill>
                  <a:srgbClr val="000000"/>
                </a:solidFill>
                <a:effectLst/>
              </a:rPr>
              <a:t>-3.074</a:t>
            </a:r>
          </a:p>
          <a:p>
            <a:r>
              <a:rPr lang="en-US" dirty="0"/>
              <a:t>For P-value, we have that 0.004 &lt; 0.01.</a:t>
            </a:r>
          </a:p>
          <a:p>
            <a:r>
              <a:rPr lang="en-US" dirty="0"/>
              <a:t>In either case, we will reject the null hypothesis. </a:t>
            </a:r>
            <a:r>
              <a:rPr lang="en-US" b="0" i="0" dirty="0">
                <a:solidFill>
                  <a:srgbClr val="424242"/>
                </a:solidFill>
                <a:effectLst/>
              </a:rPr>
              <a:t>At a 99% level of significance we cannot accept the hypothesis that the sample mean came from a distribution with a mean of 8 ounces” Or less formally, and getting to the point, “At a 99% level of significance we conclude that the machine is under filling the bottles and is in need of repair”.</a:t>
            </a:r>
            <a:endParaRPr lang="en-US" dirty="0"/>
          </a:p>
        </p:txBody>
      </p:sp>
    </p:spTree>
    <p:extLst>
      <p:ext uri="{BB962C8B-B14F-4D97-AF65-F5344CB8AC3E}">
        <p14:creationId xmlns:p14="http://schemas.microsoft.com/office/powerpoint/2010/main" val="388945227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AE935-D22E-F5DA-2B6D-FD303DE7A426}"/>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DB2CC5D2-52C1-2150-8995-001D1E9D4A4B}"/>
              </a:ext>
            </a:extLst>
          </p:cNvPr>
          <p:cNvSpPr>
            <a:spLocks noGrp="1"/>
          </p:cNvSpPr>
          <p:nvPr>
            <p:ph idx="1"/>
          </p:nvPr>
        </p:nvSpPr>
        <p:spPr/>
        <p:txBody>
          <a:bodyPr/>
          <a:lstStyle/>
          <a:p>
            <a:r>
              <a:rPr lang="en-US" dirty="0"/>
              <a:t>Statistics students believe that the mean score on the first statistics test is 65. A statistics instructor thinks the mean score is higher than 65. He samples ten statistics students and obtains the scores 65; 65; 70; 67; 66; 63; 63; 68; 72; 71. He performs a hypothesis test using a 5% level of significance. The data are assumed to be from a normal distribution. </a:t>
            </a:r>
          </a:p>
        </p:txBody>
      </p:sp>
      <p:sp>
        <p:nvSpPr>
          <p:cNvPr id="4" name="Slide Number Placeholder 3">
            <a:extLst>
              <a:ext uri="{FF2B5EF4-FFF2-40B4-BE49-F238E27FC236}">
                <a16:creationId xmlns:a16="http://schemas.microsoft.com/office/drawing/2014/main" id="{D0E5B596-10DF-86CC-8E5E-28AE16220F07}"/>
              </a:ext>
            </a:extLst>
          </p:cNvPr>
          <p:cNvSpPr>
            <a:spLocks noGrp="1"/>
          </p:cNvSpPr>
          <p:nvPr>
            <p:ph type="sldNum" sz="quarter" idx="12"/>
          </p:nvPr>
        </p:nvSpPr>
        <p:spPr/>
        <p:txBody>
          <a:bodyPr/>
          <a:lstStyle/>
          <a:p>
            <a:fld id="{3A98EE3D-8CD1-4C3F-BD1C-C98C9596463C}" type="slidenum">
              <a:rPr lang="en-US" smtClean="0"/>
              <a:t>71</a:t>
            </a:fld>
            <a:endParaRPr lang="en-US" dirty="0"/>
          </a:p>
        </p:txBody>
      </p:sp>
    </p:spTree>
    <p:extLst>
      <p:ext uri="{BB962C8B-B14F-4D97-AF65-F5344CB8AC3E}">
        <p14:creationId xmlns:p14="http://schemas.microsoft.com/office/powerpoint/2010/main" val="142909950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8F0EB-F7A4-15D4-7D46-F54336DF9845}"/>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3205913-4C69-9FFE-9E54-AE5647DA38D1}"/>
                  </a:ext>
                </a:extLst>
              </p:cNvPr>
              <p:cNvSpPr>
                <a:spLocks noGrp="1"/>
              </p:cNvSpPr>
              <p:nvPr>
                <p:ph idx="1"/>
              </p:nvPr>
            </p:nvSpPr>
            <p:spPr/>
            <p:txBody>
              <a:bodyPr>
                <a:normAutofit fontScale="92500" lnSpcReduction="10000"/>
              </a:bodyPr>
              <a:lstStyle/>
              <a:p>
                <a:r>
                  <a:rPr lang="en-US" dirty="0"/>
                  <a:t>Set up the hypothesis test:</a:t>
                </a:r>
              </a:p>
              <a:p>
                <a:r>
                  <a:rPr lang="en-US" dirty="0"/>
                  <a:t>A 5% level of significance means that </a:t>
                </a:r>
                <a:r>
                  <a:rPr lang="en-US" i="1" dirty="0"/>
                  <a:t>α</a:t>
                </a:r>
                <a:r>
                  <a:rPr lang="en-US" dirty="0"/>
                  <a:t> = 0.05. This is a test of a </a:t>
                </a:r>
                <a:r>
                  <a:rPr lang="en-US" b="1" dirty="0"/>
                  <a:t>single population mean</a:t>
                </a:r>
                <a:r>
                  <a:rPr lang="en-US" dirty="0"/>
                  <a:t>.</a:t>
                </a:r>
              </a:p>
              <a:p>
                <a:r>
                  <a:rPr lang="en-US" i="1" dirty="0"/>
                  <a:t>H</a:t>
                </a:r>
                <a:r>
                  <a:rPr lang="en-US" i="1" baseline="-25000" dirty="0"/>
                  <a:t>0</a:t>
                </a:r>
                <a:r>
                  <a:rPr lang="en-US" dirty="0"/>
                  <a:t>: </a:t>
                </a:r>
                <a:r>
                  <a:rPr lang="en-US" i="1" dirty="0"/>
                  <a:t>μ</a:t>
                </a:r>
                <a:r>
                  <a:rPr lang="en-US" dirty="0"/>
                  <a:t> = 65  </a:t>
                </a:r>
                <a:r>
                  <a:rPr lang="en-US" i="1" dirty="0"/>
                  <a:t>H</a:t>
                </a:r>
                <a:r>
                  <a:rPr lang="en-US" i="1" baseline="-25000" dirty="0"/>
                  <a:t>a</a:t>
                </a:r>
                <a:r>
                  <a:rPr lang="en-US" dirty="0"/>
                  <a:t>: </a:t>
                </a:r>
                <a:r>
                  <a:rPr lang="en-US" i="1" dirty="0"/>
                  <a:t>μ</a:t>
                </a:r>
                <a:r>
                  <a:rPr lang="en-US" dirty="0"/>
                  <a:t> &gt; 65</a:t>
                </a:r>
              </a:p>
              <a:p>
                <a:r>
                  <a:rPr lang="en-US" dirty="0"/>
                  <a:t>Since the instructor thinks the average score is higher, use a "&gt;". The "&gt;" means the test is right-tailed.</a:t>
                </a:r>
              </a:p>
              <a:p>
                <a:r>
                  <a:rPr lang="en-US" dirty="0"/>
                  <a:t>Determine the distribution needed:</a:t>
                </a:r>
              </a:p>
              <a:p>
                <a:r>
                  <a:rPr lang="en-US" dirty="0"/>
                  <a:t>Random variable:  </a:t>
                </a:r>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𝑋</m:t>
                        </m:r>
                      </m:e>
                    </m:acc>
                  </m:oMath>
                </a14:m>
                <a:r>
                  <a:rPr lang="en-US" dirty="0"/>
                  <a:t>= average score on the first statistics test.</a:t>
                </a:r>
              </a:p>
              <a:p>
                <a:r>
                  <a:rPr lang="en-US" dirty="0"/>
                  <a:t>Distribution for the test: If you read the problem carefully, you will notice that there is no population standard deviation given. You are only given n = 10 sample data values. Notice also that the data come from a normal distribution. This means that the distribution for the test is a student's t.</a:t>
                </a:r>
              </a:p>
            </p:txBody>
          </p:sp>
        </mc:Choice>
        <mc:Fallback xmlns="">
          <p:sp>
            <p:nvSpPr>
              <p:cNvPr id="3" name="Content Placeholder 2">
                <a:extLst>
                  <a:ext uri="{FF2B5EF4-FFF2-40B4-BE49-F238E27FC236}">
                    <a16:creationId xmlns:a16="http://schemas.microsoft.com/office/drawing/2014/main" id="{13205913-4C69-9FFE-9E54-AE5647DA38D1}"/>
                  </a:ext>
                </a:extLst>
              </p:cNvPr>
              <p:cNvSpPr>
                <a:spLocks noGrp="1" noRot="1" noChangeAspect="1" noMove="1" noResize="1" noEditPoints="1" noAdjustHandles="1" noChangeArrowheads="1" noChangeShapeType="1" noTextEdit="1"/>
              </p:cNvSpPr>
              <p:nvPr>
                <p:ph idx="1"/>
              </p:nvPr>
            </p:nvSpPr>
            <p:spPr>
              <a:blipFill>
                <a:blip r:embed="rId2"/>
                <a:stretch>
                  <a:fillRect l="-485" t="-972" r="-1333"/>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EBF3150-5326-EF82-1C38-14FD78237502}"/>
              </a:ext>
            </a:extLst>
          </p:cNvPr>
          <p:cNvSpPr>
            <a:spLocks noGrp="1"/>
          </p:cNvSpPr>
          <p:nvPr>
            <p:ph type="sldNum" sz="quarter" idx="12"/>
          </p:nvPr>
        </p:nvSpPr>
        <p:spPr/>
        <p:txBody>
          <a:bodyPr/>
          <a:lstStyle/>
          <a:p>
            <a:fld id="{3A98EE3D-8CD1-4C3F-BD1C-C98C9596463C}" type="slidenum">
              <a:rPr lang="en-US" smtClean="0"/>
              <a:t>72</a:t>
            </a:fld>
            <a:endParaRPr lang="en-US" dirty="0"/>
          </a:p>
        </p:txBody>
      </p:sp>
    </p:spTree>
    <p:extLst>
      <p:ext uri="{BB962C8B-B14F-4D97-AF65-F5344CB8AC3E}">
        <p14:creationId xmlns:p14="http://schemas.microsoft.com/office/powerpoint/2010/main" val="253062559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AC421-52CD-92EE-F354-3F1F6632A044}"/>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E3160900-74A2-7122-2F39-0018AC346ECA}"/>
                  </a:ext>
                </a:extLst>
              </p:cNvPr>
              <p:cNvSpPr>
                <a:spLocks noGrp="1"/>
              </p:cNvSpPr>
              <p:nvPr>
                <p:ph idx="1"/>
              </p:nvPr>
            </p:nvSpPr>
            <p:spPr/>
            <p:txBody>
              <a:bodyPr>
                <a:normAutofit fontScale="92500"/>
              </a:bodyPr>
              <a:lstStyle/>
              <a:p>
                <a:r>
                  <a:rPr lang="en-US" dirty="0"/>
                  <a:t>Use </a:t>
                </a:r>
                <a14:m>
                  <m:oMath xmlns:m="http://schemas.openxmlformats.org/officeDocument/2006/math">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𝑡</m:t>
                        </m:r>
                      </m:e>
                      <m:sub>
                        <m:r>
                          <a:rPr lang="en-US" i="1" dirty="0" smtClean="0">
                            <a:latin typeface="Cambria Math" panose="02040503050406030204" pitchFamily="18" charset="0"/>
                          </a:rPr>
                          <m:t>𝑑𝑓</m:t>
                        </m:r>
                      </m:sub>
                    </m:sSub>
                  </m:oMath>
                </a14:m>
                <a:r>
                  <a:rPr lang="en-US" dirty="0"/>
                  <a:t>. Therefore, the distribution for the test is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9</m:t>
                        </m:r>
                      </m:sub>
                    </m:sSub>
                  </m:oMath>
                </a14:m>
                <a:r>
                  <a:rPr lang="en-US" dirty="0"/>
                  <a:t> where n = 10 and </a:t>
                </a:r>
                <a:r>
                  <a:rPr lang="en-US" dirty="0" err="1"/>
                  <a:t>df</a:t>
                </a:r>
                <a:r>
                  <a:rPr lang="en-US" dirty="0"/>
                  <a:t> = 10 - 1 = 9.</a:t>
                </a:r>
              </a:p>
              <a:p>
                <a:r>
                  <a:rPr lang="en-US" dirty="0"/>
                  <a:t>Calculate the p-value using the Student's </a:t>
                </a:r>
                <a:r>
                  <a:rPr lang="en-US" dirty="0" err="1"/>
                  <a:t>t-distribution:p-value</a:t>
                </a:r>
                <a:r>
                  <a:rPr lang="en-US" dirty="0"/>
                  <a:t> = P(</a:t>
                </a:r>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𝑥</m:t>
                        </m:r>
                      </m:e>
                    </m:acc>
                  </m:oMath>
                </a14:m>
                <a:r>
                  <a:rPr lang="en-US" dirty="0"/>
                  <a:t>&gt; 67) = 0.0396 where the sample mean and sample standard deviation are calculated as 67 and 3.1972 from the data.</a:t>
                </a:r>
              </a:p>
              <a:p>
                <a:r>
                  <a:rPr lang="en-US" dirty="0"/>
                  <a:t>Interpretation of the p-value: If the null hypothesis is true then there is a 0.0396 probability (3.96%) that the sample mean is 67 or more.</a:t>
                </a:r>
              </a:p>
              <a:p>
                <a:r>
                  <a:rPr lang="en-US" b="1" dirty="0"/>
                  <a:t>Make a decision:</a:t>
                </a:r>
                <a:r>
                  <a:rPr lang="en-US" dirty="0"/>
                  <a:t> Since </a:t>
                </a:r>
                <a:r>
                  <a:rPr lang="en-US" i="1" dirty="0"/>
                  <a:t>α</a:t>
                </a:r>
                <a:r>
                  <a:rPr lang="en-US" dirty="0"/>
                  <a:t> &gt; </a:t>
                </a:r>
                <a:r>
                  <a:rPr lang="en-US" i="1" dirty="0"/>
                  <a:t>p</a:t>
                </a:r>
                <a:r>
                  <a:rPr lang="en-US" dirty="0"/>
                  <a:t>-value, reject </a:t>
                </a:r>
                <a:r>
                  <a:rPr lang="en-US" i="1" dirty="0"/>
                  <a:t>H</a:t>
                </a:r>
                <a:r>
                  <a:rPr lang="en-US" i="1" baseline="-25000" dirty="0"/>
                  <a:t>0</a:t>
                </a:r>
                <a:r>
                  <a:rPr lang="en-US" dirty="0"/>
                  <a:t>.</a:t>
                </a:r>
              </a:p>
              <a:p>
                <a:r>
                  <a:rPr lang="en-US" dirty="0"/>
                  <a:t>This means you reject </a:t>
                </a:r>
                <a:r>
                  <a:rPr lang="en-US" i="1" dirty="0"/>
                  <a:t>μ</a:t>
                </a:r>
                <a:r>
                  <a:rPr lang="en-US" dirty="0"/>
                  <a:t> = 65. In other words, you believe the average test score is greater than 65.</a:t>
                </a:r>
              </a:p>
              <a:p>
                <a:r>
                  <a:rPr lang="en-US" b="1" dirty="0"/>
                  <a:t>Conclusion:</a:t>
                </a:r>
                <a:r>
                  <a:rPr lang="en-US" dirty="0"/>
                  <a:t> At a 5% level of significance, the sample data show sufficient evidence that the mean (average) test score is greater than 65, just as the math instructor thinks.</a:t>
                </a:r>
              </a:p>
              <a:p>
                <a:endParaRPr lang="en-US" dirty="0"/>
              </a:p>
            </p:txBody>
          </p:sp>
        </mc:Choice>
        <mc:Fallback xmlns="">
          <p:sp>
            <p:nvSpPr>
              <p:cNvPr id="3" name="Content Placeholder 2">
                <a:extLst>
                  <a:ext uri="{FF2B5EF4-FFF2-40B4-BE49-F238E27FC236}">
                    <a16:creationId xmlns:a16="http://schemas.microsoft.com/office/drawing/2014/main" id="{E3160900-74A2-7122-2F39-0018AC346ECA}"/>
                  </a:ext>
                </a:extLst>
              </p:cNvPr>
              <p:cNvSpPr>
                <a:spLocks noGrp="1" noRot="1" noChangeAspect="1" noMove="1" noResize="1" noEditPoints="1" noAdjustHandles="1" noChangeArrowheads="1" noChangeShapeType="1" noTextEdit="1"/>
              </p:cNvSpPr>
              <p:nvPr>
                <p:ph idx="1"/>
              </p:nvPr>
            </p:nvSpPr>
            <p:spPr>
              <a:blipFill>
                <a:blip r:embed="rId2"/>
                <a:stretch>
                  <a:fillRect l="-485" t="-486" r="-303" b="-972"/>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9E33AD77-F3EC-2F66-7896-D8958D787E50}"/>
              </a:ext>
            </a:extLst>
          </p:cNvPr>
          <p:cNvSpPr>
            <a:spLocks noGrp="1"/>
          </p:cNvSpPr>
          <p:nvPr>
            <p:ph type="sldNum" sz="quarter" idx="12"/>
          </p:nvPr>
        </p:nvSpPr>
        <p:spPr/>
        <p:txBody>
          <a:bodyPr/>
          <a:lstStyle/>
          <a:p>
            <a:fld id="{3A98EE3D-8CD1-4C3F-BD1C-C98C9596463C}" type="slidenum">
              <a:rPr lang="en-US" smtClean="0"/>
              <a:t>73</a:t>
            </a:fld>
            <a:endParaRPr lang="en-US" dirty="0"/>
          </a:p>
        </p:txBody>
      </p:sp>
      <p:pic>
        <p:nvPicPr>
          <p:cNvPr id="6147" name="Picture 3" descr="Normal distribution curve of average scores on the first statistic tests with 65 and 67 values on the x-axis. A vertical upward line extends from 67 to the curve. The p-value points to the area to the right of 67.">
            <a:extLst>
              <a:ext uri="{FF2B5EF4-FFF2-40B4-BE49-F238E27FC236}">
                <a16:creationId xmlns:a16="http://schemas.microsoft.com/office/drawing/2014/main" id="{B12C98CF-631F-92E1-8434-688C6DEF4A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24690" y="3799121"/>
            <a:ext cx="2163402" cy="910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331528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E53E5-8FED-E924-B289-FE9126E69E14}"/>
              </a:ext>
            </a:extLst>
          </p:cNvPr>
          <p:cNvSpPr>
            <a:spLocks noGrp="1"/>
          </p:cNvSpPr>
          <p:nvPr>
            <p:ph type="title"/>
          </p:nvPr>
        </p:nvSpPr>
        <p:spPr/>
        <p:txBody>
          <a:bodyPr/>
          <a:lstStyle/>
          <a:p>
            <a:r>
              <a:rPr lang="en-US" dirty="0"/>
              <a:t>Hypothesis Test for Proportions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07B6771-B3C0-50DF-4B4A-67F9150132C2}"/>
                  </a:ext>
                </a:extLst>
              </p:cNvPr>
              <p:cNvSpPr>
                <a:spLocks noGrp="1"/>
              </p:cNvSpPr>
              <p:nvPr>
                <p:ph idx="1"/>
              </p:nvPr>
            </p:nvSpPr>
            <p:spPr/>
            <p:txBody>
              <a:bodyPr>
                <a:normAutofit fontScale="85000" lnSpcReduction="10000"/>
              </a:bodyPr>
              <a:lstStyle/>
              <a:p>
                <a:pPr algn="l">
                  <a:buFont typeface="Arial" panose="020B0604020202020204" pitchFamily="34" charset="0"/>
                  <a:buChar char="•"/>
                </a:pPr>
                <a:r>
                  <a:rPr lang="en-US" dirty="0"/>
                  <a:t> </a:t>
                </a:r>
                <a:r>
                  <a:rPr lang="en-US" b="0" i="0" dirty="0">
                    <a:solidFill>
                      <a:srgbClr val="424242"/>
                    </a:solidFill>
                    <a:effectLst/>
                  </a:rPr>
                  <a:t>Just as there were confidence intervals for proportions, or more formally, the population parameter </a:t>
                </a:r>
                <a:r>
                  <a:rPr lang="en-US" b="0" i="1" dirty="0">
                    <a:solidFill>
                      <a:srgbClr val="424242"/>
                    </a:solidFill>
                    <a:effectLst/>
                  </a:rPr>
                  <a:t>p</a:t>
                </a:r>
                <a:r>
                  <a:rPr lang="en-US" b="0" i="0" dirty="0">
                    <a:solidFill>
                      <a:srgbClr val="424242"/>
                    </a:solidFill>
                    <a:effectLst/>
                  </a:rPr>
                  <a:t> of the binomial distribution, there is the ability to test hypotheses concerning </a:t>
                </a:r>
                <a:r>
                  <a:rPr lang="en-US" b="0" i="1" dirty="0">
                    <a:solidFill>
                      <a:srgbClr val="424242"/>
                    </a:solidFill>
                    <a:effectLst/>
                  </a:rPr>
                  <a:t>p</a:t>
                </a:r>
                <a:r>
                  <a:rPr lang="en-US" b="0" i="0" dirty="0">
                    <a:solidFill>
                      <a:srgbClr val="424242"/>
                    </a:solidFill>
                    <a:effectLst/>
                  </a:rPr>
                  <a:t>.</a:t>
                </a:r>
              </a:p>
              <a:p>
                <a:pPr algn="l">
                  <a:buFont typeface="Arial" panose="020B0604020202020204" pitchFamily="34" charset="0"/>
                  <a:buChar char="•"/>
                </a:pPr>
                <a:r>
                  <a:rPr lang="en-US" dirty="0">
                    <a:solidFill>
                      <a:srgbClr val="424242"/>
                    </a:solidFill>
                  </a:rPr>
                  <a:t> </a:t>
                </a:r>
                <a:r>
                  <a:rPr lang="en-US" b="0" i="0" dirty="0">
                    <a:solidFill>
                      <a:srgbClr val="424242"/>
                    </a:solidFill>
                    <a:effectLst/>
                  </a:rPr>
                  <a:t>The population parameter for the binomial is </a:t>
                </a:r>
                <a:r>
                  <a:rPr lang="en-US" b="0" i="1" dirty="0">
                    <a:solidFill>
                      <a:srgbClr val="424242"/>
                    </a:solidFill>
                    <a:effectLst/>
                  </a:rPr>
                  <a:t>p</a:t>
                </a:r>
                <a:r>
                  <a:rPr lang="en-US" b="0" i="0" dirty="0">
                    <a:solidFill>
                      <a:srgbClr val="424242"/>
                    </a:solidFill>
                    <a:effectLst/>
                  </a:rPr>
                  <a:t>. The estimated value (point estimate) for </a:t>
                </a:r>
                <a:r>
                  <a:rPr lang="en-US" b="0" i="1" dirty="0">
                    <a:solidFill>
                      <a:srgbClr val="424242"/>
                    </a:solidFill>
                    <a:effectLst/>
                  </a:rPr>
                  <a:t>p</a:t>
                </a:r>
                <a:r>
                  <a:rPr lang="en-US" b="0" i="0" dirty="0">
                    <a:solidFill>
                      <a:srgbClr val="424242"/>
                    </a:solidFill>
                    <a:effectLst/>
                  </a:rPr>
                  <a:t> is </a:t>
                </a:r>
                <a:r>
                  <a:rPr lang="en-US" b="0" i="1" dirty="0">
                    <a:solidFill>
                      <a:srgbClr val="424242"/>
                    </a:solidFill>
                    <a:effectLst/>
                  </a:rPr>
                  <a:t>p′</a:t>
                </a:r>
                <a:r>
                  <a:rPr lang="en-US" b="0" i="0" dirty="0">
                    <a:solidFill>
                      <a:srgbClr val="424242"/>
                    </a:solidFill>
                    <a:effectLst/>
                  </a:rPr>
                  <a:t> where </a:t>
                </a:r>
                <a:r>
                  <a:rPr lang="en-US" b="0" i="1" dirty="0">
                    <a:solidFill>
                      <a:srgbClr val="424242"/>
                    </a:solidFill>
                    <a:effectLst/>
                  </a:rPr>
                  <a:t>p′ = </a:t>
                </a:r>
                <a14:m>
                  <m:oMath xmlns:m="http://schemas.openxmlformats.org/officeDocument/2006/math">
                    <m:f>
                      <m:fPr>
                        <m:ctrlPr>
                          <a:rPr lang="en-US" b="0" i="1" dirty="0" smtClean="0">
                            <a:solidFill>
                              <a:srgbClr val="424242"/>
                            </a:solidFill>
                            <a:effectLst/>
                            <a:latin typeface="Cambria Math" panose="02040503050406030204" pitchFamily="18" charset="0"/>
                          </a:rPr>
                        </m:ctrlPr>
                      </m:fPr>
                      <m:num>
                        <m:r>
                          <a:rPr lang="en-US" b="0" i="1" dirty="0" smtClean="0">
                            <a:solidFill>
                              <a:srgbClr val="424242"/>
                            </a:solidFill>
                            <a:effectLst/>
                            <a:latin typeface="Cambria Math" panose="02040503050406030204" pitchFamily="18" charset="0"/>
                          </a:rPr>
                          <m:t>𝑥</m:t>
                        </m:r>
                      </m:num>
                      <m:den>
                        <m:r>
                          <a:rPr lang="en-US" b="0" i="1" dirty="0" smtClean="0">
                            <a:solidFill>
                              <a:srgbClr val="424242"/>
                            </a:solidFill>
                            <a:effectLst/>
                            <a:latin typeface="Cambria Math" panose="02040503050406030204" pitchFamily="18" charset="0"/>
                          </a:rPr>
                          <m:t>𝑛</m:t>
                        </m:r>
                      </m:den>
                    </m:f>
                  </m:oMath>
                </a14:m>
                <a:r>
                  <a:rPr lang="en-US" b="0" i="0" dirty="0">
                    <a:solidFill>
                      <a:srgbClr val="424242"/>
                    </a:solidFill>
                    <a:effectLst/>
                  </a:rPr>
                  <a:t>, </a:t>
                </a:r>
                <a:r>
                  <a:rPr lang="en-US" b="0" i="1" dirty="0">
                    <a:solidFill>
                      <a:srgbClr val="424242"/>
                    </a:solidFill>
                    <a:effectLst/>
                  </a:rPr>
                  <a:t>x</a:t>
                </a:r>
                <a:r>
                  <a:rPr lang="en-US" b="0" i="0" dirty="0">
                    <a:solidFill>
                      <a:srgbClr val="424242"/>
                    </a:solidFill>
                    <a:effectLst/>
                  </a:rPr>
                  <a:t> is the number of successes in the sample and </a:t>
                </a:r>
                <a:r>
                  <a:rPr lang="en-US" b="0" i="1" dirty="0">
                    <a:solidFill>
                      <a:srgbClr val="424242"/>
                    </a:solidFill>
                    <a:effectLst/>
                  </a:rPr>
                  <a:t>n</a:t>
                </a:r>
                <a:r>
                  <a:rPr lang="en-US" b="0" i="0" dirty="0">
                    <a:solidFill>
                      <a:srgbClr val="424242"/>
                    </a:solidFill>
                    <a:effectLst/>
                  </a:rPr>
                  <a:t> is the sample size.</a:t>
                </a:r>
              </a:p>
              <a:p>
                <a:pPr algn="l">
                  <a:buFont typeface="Arial" panose="020B0604020202020204" pitchFamily="34" charset="0"/>
                  <a:buChar char="•"/>
                </a:pPr>
                <a:r>
                  <a:rPr lang="en-US" dirty="0">
                    <a:solidFill>
                      <a:srgbClr val="424242"/>
                    </a:solidFill>
                  </a:rPr>
                  <a:t> When you perform a hypothesis test of a population proportion p, you take a simple random sample from the population. The conditions for a binomial distribution must be met, which are: </a:t>
                </a:r>
              </a:p>
              <a:p>
                <a:pPr lvl="1">
                  <a:buFont typeface="Arial" panose="020B0604020202020204" pitchFamily="34" charset="0"/>
                  <a:buChar char="•"/>
                </a:pPr>
                <a:r>
                  <a:rPr lang="en-US" dirty="0">
                    <a:solidFill>
                      <a:srgbClr val="424242"/>
                    </a:solidFill>
                  </a:rPr>
                  <a:t> There are a certain number n of independent trials meaning random sampling, the outcomes of any trial are binary, success or failure, and each trial has the same probability of a success p. </a:t>
                </a:r>
              </a:p>
              <a:p>
                <a:pPr lvl="1">
                  <a:buFont typeface="Arial" panose="020B0604020202020204" pitchFamily="34" charset="0"/>
                  <a:buChar char="•"/>
                </a:pPr>
                <a:r>
                  <a:rPr lang="en-US" dirty="0">
                    <a:solidFill>
                      <a:srgbClr val="424242"/>
                    </a:solidFill>
                  </a:rPr>
                  <a:t> The shape of the binomial distribution needs to be similar to the shape of the normal distribution. To ensure this, the quantities np′ and nq′ must both be greater than five (np′ &gt; 5 and nq′ &gt; 5). In this case the binomial distribution of a sample (estimated) proportion can be approximated by the normal distribution with  μ=np and  σ=</a:t>
                </a:r>
                <a14:m>
                  <m:oMath xmlns:m="http://schemas.openxmlformats.org/officeDocument/2006/math">
                    <m:rad>
                      <m:radPr>
                        <m:degHide m:val="on"/>
                        <m:ctrlPr>
                          <a:rPr lang="en-US" b="0" i="1" smtClean="0">
                            <a:solidFill>
                              <a:srgbClr val="424242"/>
                            </a:solidFill>
                            <a:latin typeface="Cambria Math" panose="02040503050406030204" pitchFamily="18" charset="0"/>
                          </a:rPr>
                        </m:ctrlPr>
                      </m:radPr>
                      <m:deg/>
                      <m:e>
                        <m:r>
                          <a:rPr lang="en-US" b="0" i="1" smtClean="0">
                            <a:solidFill>
                              <a:srgbClr val="424242"/>
                            </a:solidFill>
                            <a:latin typeface="Cambria Math" panose="02040503050406030204" pitchFamily="18" charset="0"/>
                          </a:rPr>
                          <m:t>𝑛𝑝𝑞</m:t>
                        </m:r>
                      </m:e>
                    </m:rad>
                  </m:oMath>
                </a14:m>
                <a:r>
                  <a:rPr lang="en-US" dirty="0">
                    <a:solidFill>
                      <a:srgbClr val="424242"/>
                    </a:solidFill>
                  </a:rPr>
                  <a:t> . Remember that  q=1–p. </a:t>
                </a:r>
              </a:p>
              <a:p>
                <a:pPr lvl="1">
                  <a:buFont typeface="Arial" panose="020B0604020202020204" pitchFamily="34" charset="0"/>
                  <a:buChar char="•"/>
                </a:pPr>
                <a:r>
                  <a:rPr lang="en-US" dirty="0">
                    <a:solidFill>
                      <a:srgbClr val="424242"/>
                    </a:solidFill>
                  </a:rPr>
                  <a:t>There is no distribution that can correct for this small sample bias and thus if these conditions are not met we simply cannot test the hypothesis with the data available at that time.</a:t>
                </a:r>
                <a:endParaRPr lang="en-US" b="0" i="0" dirty="0">
                  <a:solidFill>
                    <a:srgbClr val="424242"/>
                  </a:solidFill>
                  <a:effectLst/>
                </a:endParaRPr>
              </a:p>
              <a:p>
                <a:pPr>
                  <a:buFont typeface="Arial" panose="020B0604020202020204" pitchFamily="34" charset="0"/>
                  <a:buChar char="•"/>
                </a:pPr>
                <a:endParaRPr lang="en-US" dirty="0"/>
              </a:p>
            </p:txBody>
          </p:sp>
        </mc:Choice>
        <mc:Fallback xmlns="">
          <p:sp>
            <p:nvSpPr>
              <p:cNvPr id="3" name="Content Placeholder 2">
                <a:extLst>
                  <a:ext uri="{FF2B5EF4-FFF2-40B4-BE49-F238E27FC236}">
                    <a16:creationId xmlns:a16="http://schemas.microsoft.com/office/drawing/2014/main" id="{307B6771-B3C0-50DF-4B4A-67F9150132C2}"/>
                  </a:ext>
                </a:extLst>
              </p:cNvPr>
              <p:cNvSpPr>
                <a:spLocks noGrp="1" noRot="1" noChangeAspect="1" noMove="1" noResize="1" noEditPoints="1" noAdjustHandles="1" noChangeArrowheads="1" noChangeShapeType="1" noTextEdit="1"/>
              </p:cNvSpPr>
              <p:nvPr>
                <p:ph idx="1"/>
              </p:nvPr>
            </p:nvSpPr>
            <p:spPr>
              <a:blipFill>
                <a:blip r:embed="rId2"/>
                <a:stretch>
                  <a:fillRect l="-1152" t="-486" r="-1697"/>
                </a:stretch>
              </a:blipFill>
            </p:spPr>
            <p:txBody>
              <a:bodyPr/>
              <a:lstStyle/>
              <a:p>
                <a:r>
                  <a:rPr lang="en-US">
                    <a:noFill/>
                  </a:rPr>
                  <a:t> </a:t>
                </a:r>
              </a:p>
            </p:txBody>
          </p:sp>
        </mc:Fallback>
      </mc:AlternateContent>
    </p:spTree>
    <p:extLst>
      <p:ext uri="{BB962C8B-B14F-4D97-AF65-F5344CB8AC3E}">
        <p14:creationId xmlns:p14="http://schemas.microsoft.com/office/powerpoint/2010/main" val="147942537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7575B-10D5-0F1A-93EB-EDACACE499B2}"/>
              </a:ext>
            </a:extLst>
          </p:cNvPr>
          <p:cNvSpPr>
            <a:spLocks noGrp="1"/>
          </p:cNvSpPr>
          <p:nvPr>
            <p:ph type="title"/>
          </p:nvPr>
        </p:nvSpPr>
        <p:spPr/>
        <p:txBody>
          <a:bodyPr/>
          <a:lstStyle/>
          <a:p>
            <a:r>
              <a:rPr lang="en-US" dirty="0"/>
              <a:t>Test Statistic with Proportions</a:t>
            </a:r>
          </a:p>
        </p:txBody>
      </p:sp>
      <p:sp>
        <p:nvSpPr>
          <p:cNvPr id="3" name="Content Placeholder 2">
            <a:extLst>
              <a:ext uri="{FF2B5EF4-FFF2-40B4-BE49-F238E27FC236}">
                <a16:creationId xmlns:a16="http://schemas.microsoft.com/office/drawing/2014/main" id="{48FDCC91-41AB-C3BA-22C3-E54BECACEAF3}"/>
              </a:ext>
            </a:extLst>
          </p:cNvPr>
          <p:cNvSpPr>
            <a:spLocks noGrp="1"/>
          </p:cNvSpPr>
          <p:nvPr>
            <p:ph idx="1"/>
          </p:nvPr>
        </p:nvSpPr>
        <p:spPr/>
        <p:txBody>
          <a:bodyPr/>
          <a:lstStyle/>
          <a:p>
            <a:r>
              <a:rPr lang="en-US" dirty="0"/>
              <a:t>The test statistic is:</a:t>
            </a:r>
          </a:p>
          <a:p>
            <a:endParaRPr lang="en-US" dirty="0"/>
          </a:p>
        </p:txBody>
      </p:sp>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462AFC62-5597-D847-72D6-24449E1750E3}"/>
                  </a:ext>
                </a:extLst>
              </p:cNvPr>
              <p:cNvSpPr txBox="1"/>
              <p:nvPr/>
            </p:nvSpPr>
            <p:spPr>
              <a:xfrm>
                <a:off x="1225118" y="2689934"/>
                <a:ext cx="2175029" cy="973343"/>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𝑐</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m:t>
                              </m:r>
                            </m:sup>
                          </m:sSup>
                          <m:r>
                            <a:rPr lang="en-US" b="0" i="1" smtClean="0">
                              <a:latin typeface="Cambria Math" panose="02040503050406030204" pitchFamily="18" charset="0"/>
                            </a:rPr>
                            <m:t>−</m:t>
                          </m:r>
                          <m:r>
                            <a:rPr lang="en-US" b="0" i="1" smtClean="0">
                              <a:latin typeface="Cambria Math" panose="02040503050406030204" pitchFamily="18" charset="0"/>
                            </a:rPr>
                            <m:t>𝑝</m:t>
                          </m:r>
                        </m:num>
                        <m:den>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r>
                                    <a:rPr lang="en-US" b="0" i="1" smtClean="0">
                                      <a:latin typeface="Cambria Math" panose="02040503050406030204" pitchFamily="18" charset="0"/>
                                    </a:rPr>
                                    <m:t>𝑝𝑞</m:t>
                                  </m:r>
                                </m:num>
                                <m:den>
                                  <m:r>
                                    <a:rPr lang="en-US" b="0" i="1" smtClean="0">
                                      <a:latin typeface="Cambria Math" panose="02040503050406030204" pitchFamily="18" charset="0"/>
                                    </a:rPr>
                                    <m:t>𝑛</m:t>
                                  </m:r>
                                </m:den>
                              </m:f>
                            </m:e>
                          </m:rad>
                        </m:den>
                      </m:f>
                    </m:oMath>
                  </m:oMathPara>
                </a14:m>
                <a:endParaRPr lang="en-US" dirty="0"/>
              </a:p>
            </p:txBody>
          </p:sp>
        </mc:Choice>
        <mc:Fallback>
          <p:sp>
            <p:nvSpPr>
              <p:cNvPr id="4" name="TextBox 3">
                <a:extLst>
                  <a:ext uri="{FF2B5EF4-FFF2-40B4-BE49-F238E27FC236}">
                    <a16:creationId xmlns:a16="http://schemas.microsoft.com/office/drawing/2014/main" id="{462AFC62-5597-D847-72D6-24449E1750E3}"/>
                  </a:ext>
                </a:extLst>
              </p:cNvPr>
              <p:cNvSpPr txBox="1">
                <a:spLocks noRot="1" noChangeAspect="1" noMove="1" noResize="1" noEditPoints="1" noAdjustHandles="1" noChangeArrowheads="1" noChangeShapeType="1" noTextEdit="1"/>
              </p:cNvSpPr>
              <p:nvPr/>
            </p:nvSpPr>
            <p:spPr>
              <a:xfrm>
                <a:off x="1225118" y="2689934"/>
                <a:ext cx="2175029" cy="973343"/>
              </a:xfrm>
              <a:prstGeom prst="rect">
                <a:avLst/>
              </a:prstGeom>
              <a:blipFill>
                <a:blip r:embed="rId2"/>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96009265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28C4A-F43B-4379-9C18-4A2C84265DE3}"/>
              </a:ext>
            </a:extLst>
          </p:cNvPr>
          <p:cNvSpPr>
            <a:spLocks noGrp="1"/>
          </p:cNvSpPr>
          <p:nvPr>
            <p:ph type="title"/>
          </p:nvPr>
        </p:nvSpPr>
        <p:spPr/>
        <p:txBody>
          <a:bodyPr/>
          <a:lstStyle/>
          <a:p>
            <a:r>
              <a:rPr lang="en-US" dirty="0"/>
              <a:t>Forms of the Hypothesis Tests</a:t>
            </a:r>
          </a:p>
        </p:txBody>
      </p:sp>
      <p:sp>
        <p:nvSpPr>
          <p:cNvPr id="3" name="Content Placeholder 2">
            <a:extLst>
              <a:ext uri="{FF2B5EF4-FFF2-40B4-BE49-F238E27FC236}">
                <a16:creationId xmlns:a16="http://schemas.microsoft.com/office/drawing/2014/main" id="{7DD387BE-8DD8-F098-312C-0117253122C2}"/>
              </a:ext>
            </a:extLst>
          </p:cNvPr>
          <p:cNvSpPr>
            <a:spLocks noGrp="1"/>
          </p:cNvSpPr>
          <p:nvPr>
            <p:ph idx="1"/>
          </p:nvPr>
        </p:nvSpPr>
        <p:spPr/>
        <p:txBody>
          <a:bodyPr>
            <a:normAutofit fontScale="92500" lnSpcReduction="10000"/>
          </a:bodyPr>
          <a:lstStyle/>
          <a:p>
            <a:r>
              <a:rPr lang="en-US" b="0" i="0" dirty="0">
                <a:solidFill>
                  <a:srgbClr val="424242"/>
                </a:solidFill>
                <a:effectLst/>
                <a:latin typeface="Neue Helvetica W01"/>
              </a:rPr>
              <a:t>This is the test statistic for testing hypothesized values of </a:t>
            </a:r>
            <a:r>
              <a:rPr lang="en-US" b="0" i="1" dirty="0">
                <a:solidFill>
                  <a:srgbClr val="424242"/>
                </a:solidFill>
                <a:effectLst/>
                <a:latin typeface="Neue Helvetica W01"/>
              </a:rPr>
              <a:t>p</a:t>
            </a:r>
            <a:r>
              <a:rPr lang="en-US" b="0" i="0" dirty="0">
                <a:solidFill>
                  <a:srgbClr val="424242"/>
                </a:solidFill>
                <a:effectLst/>
                <a:latin typeface="Neue Helvetica W01"/>
              </a:rPr>
              <a:t>, where the null and alternative hypotheses take one of the following forms:</a:t>
            </a:r>
          </a:p>
          <a:p>
            <a:endParaRPr lang="en-US" dirty="0">
              <a:solidFill>
                <a:srgbClr val="424242"/>
              </a:solidFill>
              <a:latin typeface="Neue Helvetica W01"/>
            </a:endParaRPr>
          </a:p>
          <a:p>
            <a:endParaRPr lang="en-US" b="0" i="0" dirty="0">
              <a:solidFill>
                <a:srgbClr val="424242"/>
              </a:solidFill>
              <a:effectLst/>
              <a:latin typeface="Neue Helvetica W01"/>
            </a:endParaRPr>
          </a:p>
          <a:p>
            <a:endParaRPr lang="en-US" dirty="0">
              <a:solidFill>
                <a:srgbClr val="424242"/>
              </a:solidFill>
              <a:latin typeface="Neue Helvetica W01"/>
            </a:endParaRPr>
          </a:p>
          <a:p>
            <a:endParaRPr lang="en-US" b="0" i="0" dirty="0">
              <a:solidFill>
                <a:srgbClr val="424242"/>
              </a:solidFill>
              <a:effectLst/>
              <a:latin typeface="Neue Helvetica W01"/>
            </a:endParaRPr>
          </a:p>
          <a:p>
            <a:r>
              <a:rPr lang="en-US" b="0" i="0" dirty="0">
                <a:solidFill>
                  <a:srgbClr val="424242"/>
                </a:solidFill>
                <a:effectLst/>
                <a:latin typeface="Neue Helvetica W01"/>
              </a:rPr>
              <a:t>The decision rule stated above applies here also: if the calculated value of </a:t>
            </a:r>
            <a:r>
              <a:rPr lang="en-US" b="0" i="0" dirty="0" err="1">
                <a:solidFill>
                  <a:srgbClr val="424242"/>
                </a:solidFill>
                <a:effectLst/>
                <a:latin typeface="Neue Helvetica W01"/>
              </a:rPr>
              <a:t>Z</a:t>
            </a:r>
            <a:r>
              <a:rPr lang="en-US" b="0" i="0" baseline="-25000" dirty="0" err="1">
                <a:solidFill>
                  <a:srgbClr val="424242"/>
                </a:solidFill>
                <a:effectLst/>
                <a:latin typeface="Neue Helvetica W01"/>
              </a:rPr>
              <a:t>c</a:t>
            </a:r>
            <a:r>
              <a:rPr lang="en-US" b="0" i="0" dirty="0">
                <a:solidFill>
                  <a:srgbClr val="424242"/>
                </a:solidFill>
                <a:effectLst/>
                <a:latin typeface="Neue Helvetica W01"/>
              </a:rPr>
              <a:t> shows that the sample proportion is "too many" standard deviations from the hypothesized proportion, the null hypothesis cannot be accepted. The decision as to what is "too many" is pre-determined by the analyst depending on the level of significance required in the test.</a:t>
            </a:r>
          </a:p>
          <a:p>
            <a:endParaRPr lang="en-US" dirty="0"/>
          </a:p>
        </p:txBody>
      </p:sp>
      <p:pic>
        <p:nvPicPr>
          <p:cNvPr id="5" name="Picture 4">
            <a:extLst>
              <a:ext uri="{FF2B5EF4-FFF2-40B4-BE49-F238E27FC236}">
                <a16:creationId xmlns:a16="http://schemas.microsoft.com/office/drawing/2014/main" id="{01A26C47-0B53-5591-6D62-75A14F180AE6}"/>
              </a:ext>
            </a:extLst>
          </p:cNvPr>
          <p:cNvPicPr>
            <a:picLocks noChangeAspect="1"/>
          </p:cNvPicPr>
          <p:nvPr/>
        </p:nvPicPr>
        <p:blipFill>
          <a:blip r:embed="rId2"/>
          <a:stretch>
            <a:fillRect/>
          </a:stretch>
        </p:blipFill>
        <p:spPr>
          <a:xfrm>
            <a:off x="989596" y="2809074"/>
            <a:ext cx="10166084" cy="1644159"/>
          </a:xfrm>
          <a:prstGeom prst="rect">
            <a:avLst/>
          </a:prstGeom>
        </p:spPr>
      </p:pic>
    </p:spTree>
    <p:extLst>
      <p:ext uri="{BB962C8B-B14F-4D97-AF65-F5344CB8AC3E}">
        <p14:creationId xmlns:p14="http://schemas.microsoft.com/office/powerpoint/2010/main" val="296294056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B2D92-133E-9F9E-5E34-139966C7FB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7E452E-1FFE-54F4-3D96-4A9FF12F6BE9}"/>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0E74A3ED-7803-DBD1-3BF8-249F77C62BB2}"/>
              </a:ext>
            </a:extLst>
          </p:cNvPr>
          <p:cNvSpPr>
            <a:spLocks noGrp="1"/>
          </p:cNvSpPr>
          <p:nvPr>
            <p:ph idx="1"/>
          </p:nvPr>
        </p:nvSpPr>
        <p:spPr/>
        <p:txBody>
          <a:bodyPr>
            <a:normAutofit/>
          </a:bodyPr>
          <a:lstStyle/>
          <a:p>
            <a:pPr marL="201168" lvl="1" indent="0">
              <a:buNone/>
            </a:pPr>
            <a:r>
              <a:rPr lang="en-US" b="0" i="0" dirty="0">
                <a:solidFill>
                  <a:srgbClr val="424242"/>
                </a:solidFill>
                <a:effectLst/>
                <a:latin typeface="Neue Helvetica W01"/>
              </a:rPr>
              <a:t>Joon believes that 50% of first-time brides in the United States are younger than their grooms. She performs a hypothesis test to determine if the percentage is </a:t>
            </a:r>
            <a:r>
              <a:rPr lang="en-US" b="1" i="0" dirty="0">
                <a:solidFill>
                  <a:srgbClr val="424242"/>
                </a:solidFill>
                <a:effectLst/>
                <a:latin typeface="Neue Helvetica W01"/>
              </a:rPr>
              <a:t>the same or different from 50%</a:t>
            </a:r>
            <a:r>
              <a:rPr lang="en-US" b="0" i="0" dirty="0">
                <a:solidFill>
                  <a:srgbClr val="424242"/>
                </a:solidFill>
                <a:effectLst/>
                <a:latin typeface="Neue Helvetica W01"/>
              </a:rPr>
              <a:t>. Joon samples </a:t>
            </a:r>
            <a:r>
              <a:rPr lang="en-US" b="1" i="0" dirty="0">
                <a:solidFill>
                  <a:srgbClr val="424242"/>
                </a:solidFill>
                <a:effectLst/>
                <a:latin typeface="Neue Helvetica W01"/>
              </a:rPr>
              <a:t>100 first-time brides</a:t>
            </a:r>
            <a:r>
              <a:rPr lang="en-US" b="0" i="0" dirty="0">
                <a:solidFill>
                  <a:srgbClr val="424242"/>
                </a:solidFill>
                <a:effectLst/>
                <a:latin typeface="Neue Helvetica W01"/>
              </a:rPr>
              <a:t> and </a:t>
            </a:r>
            <a:r>
              <a:rPr lang="en-US" b="1" i="0" dirty="0">
                <a:solidFill>
                  <a:srgbClr val="424242"/>
                </a:solidFill>
                <a:effectLst/>
                <a:latin typeface="Neue Helvetica W01"/>
              </a:rPr>
              <a:t>53</a:t>
            </a:r>
            <a:r>
              <a:rPr lang="en-US" b="0" i="0" dirty="0">
                <a:solidFill>
                  <a:srgbClr val="424242"/>
                </a:solidFill>
                <a:effectLst/>
                <a:latin typeface="Neue Helvetica W01"/>
              </a:rPr>
              <a:t> reply that they are younger than their grooms. For the hypothesis test, she uses a 1% level of significance. </a:t>
            </a:r>
            <a:endParaRPr lang="en-US" dirty="0"/>
          </a:p>
        </p:txBody>
      </p:sp>
      <p:sp>
        <p:nvSpPr>
          <p:cNvPr id="4" name="Slide Number Placeholder 3">
            <a:extLst>
              <a:ext uri="{FF2B5EF4-FFF2-40B4-BE49-F238E27FC236}">
                <a16:creationId xmlns:a16="http://schemas.microsoft.com/office/drawing/2014/main" id="{C3DCC496-4F20-C567-1CC3-A9039DD0FFBD}"/>
              </a:ext>
            </a:extLst>
          </p:cNvPr>
          <p:cNvSpPr>
            <a:spLocks noGrp="1"/>
          </p:cNvSpPr>
          <p:nvPr>
            <p:ph type="sldNum" sz="quarter" idx="12"/>
          </p:nvPr>
        </p:nvSpPr>
        <p:spPr/>
        <p:txBody>
          <a:bodyPr/>
          <a:lstStyle/>
          <a:p>
            <a:fld id="{3A98EE3D-8CD1-4C3F-BD1C-C98C9596463C}" type="slidenum">
              <a:rPr lang="en-US" smtClean="0"/>
              <a:t>77</a:t>
            </a:fld>
            <a:endParaRPr lang="en-US" dirty="0"/>
          </a:p>
        </p:txBody>
      </p:sp>
    </p:spTree>
    <p:extLst>
      <p:ext uri="{BB962C8B-B14F-4D97-AF65-F5344CB8AC3E}">
        <p14:creationId xmlns:p14="http://schemas.microsoft.com/office/powerpoint/2010/main" val="267274347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F667A-2DC1-9EBE-76E5-DC49DF2B2A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1B9F59-938E-DADD-5E7A-DE47196B30EA}"/>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BF368C5-717B-1CEF-C422-7AD074FD7F2C}"/>
                  </a:ext>
                </a:extLst>
              </p:cNvPr>
              <p:cNvSpPr>
                <a:spLocks noGrp="1"/>
              </p:cNvSpPr>
              <p:nvPr>
                <p:ph idx="1"/>
              </p:nvPr>
            </p:nvSpPr>
            <p:spPr/>
            <p:txBody>
              <a:bodyPr>
                <a:normAutofit fontScale="92500" lnSpcReduction="20000"/>
              </a:bodyPr>
              <a:lstStyle/>
              <a:p>
                <a:pPr>
                  <a:buFont typeface="Arial" panose="020B0604020202020204" pitchFamily="34" charset="0"/>
                  <a:buChar char="•"/>
                </a:pPr>
                <a:r>
                  <a:rPr lang="en-US" dirty="0"/>
                  <a:t>Set up the null and alterative hypotheses.</a:t>
                </a:r>
              </a:p>
              <a:p>
                <a:pPr lvl="1">
                  <a:buFont typeface="Arial" panose="020B0604020202020204" pitchFamily="34" charset="0"/>
                  <a:buChar char="•"/>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0</m:t>
                        </m:r>
                      </m:sub>
                    </m:sSub>
                    <m:r>
                      <a:rPr lang="en-US" i="1">
                        <a:latin typeface="Cambria Math" panose="02040503050406030204" pitchFamily="18" charset="0"/>
                      </a:rPr>
                      <m:t>:</m:t>
                    </m:r>
                    <m:r>
                      <a:rPr lang="en-US" i="1">
                        <a:latin typeface="Cambria Math" panose="02040503050406030204" pitchFamily="18" charset="0"/>
                      </a:rPr>
                      <m:t>𝑝</m:t>
                    </m:r>
                    <m:r>
                      <a:rPr lang="en-US" i="1">
                        <a:latin typeface="Cambria Math" panose="02040503050406030204" pitchFamily="18" charset="0"/>
                      </a:rPr>
                      <m:t>=0.5</m:t>
                    </m:r>
                  </m:oMath>
                </a14:m>
                <a:endParaRPr lang="en-US" dirty="0"/>
              </a:p>
              <a:p>
                <a:pPr lvl="1">
                  <a:buFont typeface="Arial" panose="020B0604020202020204" pitchFamily="34" charset="0"/>
                  <a:buChar char="•"/>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𝐻</m:t>
                        </m:r>
                      </m:e>
                      <m:sub>
                        <m:r>
                          <a:rPr lang="en-US" i="1">
                            <a:latin typeface="Cambria Math" panose="02040503050406030204" pitchFamily="18" charset="0"/>
                          </a:rPr>
                          <m:t>𝑎</m:t>
                        </m:r>
                      </m:sub>
                    </m:sSub>
                    <m:r>
                      <a:rPr lang="en-US" i="1">
                        <a:latin typeface="Cambria Math" panose="02040503050406030204" pitchFamily="18" charset="0"/>
                      </a:rPr>
                      <m:t>:</m:t>
                    </m:r>
                    <m:r>
                      <a:rPr lang="en-US" i="1">
                        <a:latin typeface="Cambria Math" panose="02040503050406030204" pitchFamily="18" charset="0"/>
                      </a:rPr>
                      <m:t>𝑝</m:t>
                    </m:r>
                    <m:r>
                      <a:rPr lang="en-US" i="1">
                        <a:latin typeface="Cambria Math" panose="02040503050406030204" pitchFamily="18" charset="0"/>
                      </a:rPr>
                      <m:t>≠0.5</m:t>
                    </m:r>
                  </m:oMath>
                </a14:m>
                <a:endParaRPr lang="en-US" dirty="0"/>
              </a:p>
              <a:p>
                <a:pPr>
                  <a:buFont typeface="Arial" panose="020B0604020202020204" pitchFamily="34" charset="0"/>
                  <a:buChar char="•"/>
                </a:pPr>
                <a:r>
                  <a:rPr lang="en-US" dirty="0"/>
                  <a:t>Decide the level of significance.</a:t>
                </a:r>
              </a:p>
              <a:p>
                <a:pPr lvl="1">
                  <a:buFont typeface="Arial" panose="020B0604020202020204" pitchFamily="34" charset="0"/>
                  <a:buChar char="•"/>
                </a:pPr>
                <a14:m>
                  <m:oMath xmlns:m="http://schemas.openxmlformats.org/officeDocument/2006/math">
                    <m:r>
                      <a:rPr lang="en-US" b="0" i="1" smtClean="0">
                        <a:latin typeface="Cambria Math" panose="02040503050406030204" pitchFamily="18" charset="0"/>
                      </a:rPr>
                      <m:t>𝛼</m:t>
                    </m:r>
                    <m:r>
                      <a:rPr lang="en-US" b="0" i="1" smtClean="0">
                        <a:latin typeface="Cambria Math" panose="02040503050406030204" pitchFamily="18" charset="0"/>
                      </a:rPr>
                      <m:t>= </m:t>
                    </m:r>
                  </m:oMath>
                </a14:m>
                <a:r>
                  <a:rPr lang="en-US" dirty="0"/>
                  <a:t>0.01, given in the problem</a:t>
                </a:r>
              </a:p>
              <a:p>
                <a:pPr>
                  <a:buFont typeface="Arial" panose="020B0604020202020204" pitchFamily="34" charset="0"/>
                  <a:buChar char="•"/>
                </a:pPr>
                <a:r>
                  <a:rPr lang="en-US" dirty="0"/>
                  <a:t>Select and find the appropriate distribution needed.</a:t>
                </a:r>
              </a:p>
              <a:p>
                <a:pPr lvl="1">
                  <a:buFont typeface="Arial" panose="020B0604020202020204" pitchFamily="34" charset="0"/>
                  <a:buChar char="•"/>
                </a:pPr>
                <a:r>
                  <a:rPr lang="en-US" dirty="0"/>
                  <a:t>This is a proportion, so a normal distribution approximating the binomial is appropriate. </a:t>
                </a:r>
              </a:p>
              <a:p>
                <a:pPr>
                  <a:buFont typeface="Arial" panose="020B0604020202020204" pitchFamily="34" charset="0"/>
                  <a:buChar char="•"/>
                </a:pPr>
                <a:r>
                  <a:rPr lang="en-US" dirty="0"/>
                  <a:t>Find relevant parameters (sample mean, standard deviation, etc.)</a:t>
                </a:r>
              </a:p>
              <a:p>
                <a:pPr lvl="1">
                  <a:buFont typeface="Arial" panose="020B0604020202020204" pitchFamily="34" charset="0"/>
                  <a:buChar char="•"/>
                </a:pP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=100</m:t>
                    </m:r>
                  </m:oMath>
                </a14:m>
                <a:endParaRPr lang="en-US" b="0" dirty="0"/>
              </a:p>
              <a:p>
                <a:pPr lvl="1">
                  <a:buFont typeface="Arial" panose="020B0604020202020204" pitchFamily="34" charset="0"/>
                  <a:buChar char="•"/>
                </a:pP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𝑝</m:t>
                        </m:r>
                      </m:e>
                    </m:acc>
                    <m:r>
                      <a:rPr lang="en-US" b="0" i="1" dirty="0" smtClean="0">
                        <a:latin typeface="Cambria Math" panose="02040503050406030204" pitchFamily="18" charset="0"/>
                      </a:rPr>
                      <m:t>=0.53</m:t>
                    </m:r>
                  </m:oMath>
                </a14:m>
                <a:endParaRPr lang="en-US" b="0" dirty="0"/>
              </a:p>
              <a:p>
                <a:pPr lvl="1">
                  <a:buFont typeface="Arial" panose="020B0604020202020204" pitchFamily="34" charset="0"/>
                  <a:buChar char="•"/>
                </a:pPr>
                <a14:m>
                  <m:oMath xmlns:m="http://schemas.openxmlformats.org/officeDocument/2006/math">
                    <m:acc>
                      <m:accPr>
                        <m:chr m:val="̂"/>
                        <m:ctrlPr>
                          <a:rPr lang="en-US" b="0" i="1" smtClean="0">
                            <a:latin typeface="Cambria Math" panose="02040503050406030204" pitchFamily="18" charset="0"/>
                          </a:rPr>
                        </m:ctrlPr>
                      </m:accPr>
                      <m:e>
                        <m:r>
                          <a:rPr lang="en-US" b="0" i="1" smtClean="0">
                            <a:latin typeface="Cambria Math" panose="02040503050406030204" pitchFamily="18" charset="0"/>
                          </a:rPr>
                          <m:t>𝑞</m:t>
                        </m:r>
                      </m:e>
                    </m:acc>
                    <m:r>
                      <a:rPr lang="en-US" b="0" i="1" dirty="0" smtClean="0">
                        <a:latin typeface="Cambria Math" panose="02040503050406030204" pitchFamily="18" charset="0"/>
                      </a:rPr>
                      <m:t>=0.47</m:t>
                    </m:r>
                  </m:oMath>
                </a14:m>
                <a:endParaRPr lang="en-US" dirty="0"/>
              </a:p>
              <a:p>
                <a:endParaRPr lang="en-US" dirty="0"/>
              </a:p>
            </p:txBody>
          </p:sp>
        </mc:Choice>
        <mc:Fallback xmlns="">
          <p:sp>
            <p:nvSpPr>
              <p:cNvPr id="3" name="Content Placeholder 2">
                <a:extLst>
                  <a:ext uri="{FF2B5EF4-FFF2-40B4-BE49-F238E27FC236}">
                    <a16:creationId xmlns:a16="http://schemas.microsoft.com/office/drawing/2014/main" id="{2BF368C5-717B-1CEF-C422-7AD074FD7F2C}"/>
                  </a:ext>
                </a:extLst>
              </p:cNvPr>
              <p:cNvSpPr>
                <a:spLocks noGrp="1" noRot="1" noChangeAspect="1" noMove="1" noResize="1" noEditPoints="1" noAdjustHandles="1" noChangeArrowheads="1" noChangeShapeType="1" noTextEdit="1"/>
              </p:cNvSpPr>
              <p:nvPr>
                <p:ph idx="1"/>
              </p:nvPr>
            </p:nvSpPr>
            <p:spPr>
              <a:blipFill>
                <a:blip r:embed="rId2"/>
                <a:stretch>
                  <a:fillRect l="-1273" t="-1621"/>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0C5CC9D0-BF0E-41E1-3B5D-7FB367E0AE8B}"/>
              </a:ext>
            </a:extLst>
          </p:cNvPr>
          <p:cNvSpPr>
            <a:spLocks noGrp="1"/>
          </p:cNvSpPr>
          <p:nvPr>
            <p:ph type="sldNum" sz="quarter" idx="12"/>
          </p:nvPr>
        </p:nvSpPr>
        <p:spPr/>
        <p:txBody>
          <a:bodyPr/>
          <a:lstStyle/>
          <a:p>
            <a:fld id="{3A98EE3D-8CD1-4C3F-BD1C-C98C9596463C}" type="slidenum">
              <a:rPr lang="en-US" smtClean="0"/>
              <a:t>78</a:t>
            </a:fld>
            <a:endParaRPr lang="en-US" dirty="0"/>
          </a:p>
        </p:txBody>
      </p:sp>
    </p:spTree>
    <p:extLst>
      <p:ext uri="{BB962C8B-B14F-4D97-AF65-F5344CB8AC3E}">
        <p14:creationId xmlns:p14="http://schemas.microsoft.com/office/powerpoint/2010/main" val="333042529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96113-7BB5-65D4-FFCB-97AD0A0C65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FD5D62-CA8F-13B3-48B5-F1392049B5CE}"/>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99F5ACC-195A-DB49-A270-B86E41C6B3F7}"/>
                  </a:ext>
                </a:extLst>
              </p:cNvPr>
              <p:cNvSpPr>
                <a:spLocks noGrp="1"/>
              </p:cNvSpPr>
              <p:nvPr>
                <p:ph idx="1"/>
              </p:nvPr>
            </p:nvSpPr>
            <p:spPr/>
            <p:txBody>
              <a:bodyPr>
                <a:normAutofit lnSpcReduction="10000"/>
              </a:bodyPr>
              <a:lstStyle/>
              <a:p>
                <a:pPr>
                  <a:buFont typeface="Arial" panose="020B0604020202020204" pitchFamily="34" charset="0"/>
                  <a:buChar char="•"/>
                </a:pPr>
                <a:r>
                  <a:rPr lang="en-US" dirty="0"/>
                  <a:t>Calculate the p-value. Compare the p-value and the level of significance.</a:t>
                </a:r>
              </a:p>
              <a:p>
                <a:pPr lvl="1">
                  <a:buFont typeface="Arial" panose="020B0604020202020204" pitchFamily="34" charset="0"/>
                  <a:buChar char="•"/>
                </a:pPr>
                <a:r>
                  <a:rPr lang="en-US" dirty="0"/>
                  <a:t>1-Norm.dist(0.53, 0.5, sqrt(.5*.5/100), 1)=0.274</a:t>
                </a:r>
              </a:p>
              <a:p>
                <a:pPr lvl="1">
                  <a:buFont typeface="Arial" panose="020B0604020202020204" pitchFamily="34" charset="0"/>
                  <a:buChar char="•"/>
                </a:pP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rPr>
                      <m:t>=0.</m:t>
                    </m:r>
                  </m:oMath>
                </a14:m>
                <a:r>
                  <a:rPr lang="en-US" dirty="0"/>
                  <a:t>549 (the above value times 2 since we’re concerned with both tails)</a:t>
                </a:r>
              </a:p>
              <a:p>
                <a:pPr lvl="1">
                  <a:buFont typeface="Arial" panose="020B0604020202020204" pitchFamily="34" charset="0"/>
                  <a:buChar char="•"/>
                </a:pPr>
                <a:r>
                  <a:rPr lang="en-US" dirty="0"/>
                  <a:t>Or you can find the p-value by first finding the test statistic</a:t>
                </a:r>
              </a:p>
              <a:p>
                <a:pPr lvl="2">
                  <a:buFont typeface="Arial" panose="020B0604020202020204" pitchFamily="34" charset="0"/>
                  <a:buChar char="•"/>
                </a:pP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𝑧</m:t>
                        </m:r>
                      </m:e>
                      <m:sub>
                        <m:r>
                          <a:rPr lang="en-US" b="0" i="1" smtClean="0">
                            <a:latin typeface="Cambria Math" panose="02040503050406030204" pitchFamily="18" charset="0"/>
                          </a:rPr>
                          <m:t>𝑐</m:t>
                        </m:r>
                      </m:sub>
                    </m:sSub>
                    <m:r>
                      <a:rPr lang="en-US" b="0" i="1" smtClean="0">
                        <a:latin typeface="Cambria Math" panose="02040503050406030204" pitchFamily="18" charset="0"/>
                      </a:rPr>
                      <m:t>= </m:t>
                    </m:r>
                    <m:f>
                      <m:fPr>
                        <m:ctrlPr>
                          <a:rPr lang="en-US" b="0" i="1" smtClean="0">
                            <a:latin typeface="Cambria Math" panose="02040503050406030204" pitchFamily="18" charset="0"/>
                          </a:rPr>
                        </m:ctrlPr>
                      </m:fPr>
                      <m:num>
                        <m:r>
                          <a:rPr lang="en-US" b="0" i="1" smtClean="0">
                            <a:latin typeface="Cambria Math" panose="02040503050406030204" pitchFamily="18" charset="0"/>
                          </a:rPr>
                          <m:t>0.53−0.5</m:t>
                        </m:r>
                      </m:num>
                      <m:den>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(.5∗.5)/100</m:t>
                            </m:r>
                          </m:e>
                        </m:rad>
                      </m:den>
                    </m:f>
                    <m:r>
                      <a:rPr lang="en-US" b="0" i="1" smtClean="0">
                        <a:latin typeface="Cambria Math" panose="02040503050406030204" pitchFamily="18" charset="0"/>
                      </a:rPr>
                      <m:t>=0.6</m:t>
                    </m:r>
                  </m:oMath>
                </a14:m>
                <a:endParaRPr lang="en-US" dirty="0"/>
              </a:p>
              <a:p>
                <a:pPr lvl="2">
                  <a:buFont typeface="Arial" panose="020B0604020202020204" pitchFamily="34" charset="0"/>
                  <a:buChar char="•"/>
                </a:pPr>
                <a:r>
                  <a:rPr lang="en-US" dirty="0"/>
                  <a:t>And then using </a:t>
                </a:r>
                <a:r>
                  <a:rPr lang="en-US" dirty="0" err="1"/>
                  <a:t>norm.dist</a:t>
                </a:r>
                <a:r>
                  <a:rPr lang="en-US" dirty="0"/>
                  <a:t>(-0.6,0,1,1)=0.274</a:t>
                </a:r>
              </a:p>
              <a:p>
                <a:pPr lvl="1">
                  <a:buFont typeface="Arial" panose="020B0604020202020204" pitchFamily="34" charset="0"/>
                  <a:buChar char="•"/>
                </a:pPr>
                <a:r>
                  <a:rPr lang="en-US" dirty="0"/>
                  <a:t>The p-value is larger than the level of significance. </a:t>
                </a:r>
              </a:p>
              <a:p>
                <a:pPr>
                  <a:buFont typeface="Arial" panose="020B0604020202020204" pitchFamily="34" charset="0"/>
                  <a:buChar char="•"/>
                </a:pPr>
                <a:r>
                  <a:rPr lang="en-US" dirty="0"/>
                  <a:t>State the conclusion, both in formal statistical terms and in the context of the problem.</a:t>
                </a:r>
              </a:p>
              <a:p>
                <a:pPr lvl="1">
                  <a:buFont typeface="Arial" panose="020B0604020202020204" pitchFamily="34" charset="0"/>
                  <a:buChar char="•"/>
                </a:pPr>
                <a:r>
                  <a:rPr lang="en-US" dirty="0"/>
                  <a:t>Since the p-value is larger than the level of significance, we fail to reject the null hypothesis. That is, there is not enough evidence to reject the hypothesis that 50% of first-time loan borrowers take out a loan smaller than other borrowers. </a:t>
                </a:r>
              </a:p>
              <a:p>
                <a:pPr marL="201168" lvl="1" indent="0">
                  <a:buNone/>
                </a:pPr>
                <a:endParaRPr lang="en-US" dirty="0"/>
              </a:p>
              <a:p>
                <a:endParaRPr lang="en-US" dirty="0"/>
              </a:p>
            </p:txBody>
          </p:sp>
        </mc:Choice>
        <mc:Fallback xmlns="">
          <p:sp>
            <p:nvSpPr>
              <p:cNvPr id="3" name="Content Placeholder 2">
                <a:extLst>
                  <a:ext uri="{FF2B5EF4-FFF2-40B4-BE49-F238E27FC236}">
                    <a16:creationId xmlns:a16="http://schemas.microsoft.com/office/drawing/2014/main" id="{099F5ACC-195A-DB49-A270-B86E41C6B3F7}"/>
                  </a:ext>
                </a:extLst>
              </p:cNvPr>
              <p:cNvSpPr>
                <a:spLocks noGrp="1" noRot="1" noChangeAspect="1" noMove="1" noResize="1" noEditPoints="1" noAdjustHandles="1" noChangeArrowheads="1" noChangeShapeType="1" noTextEdit="1"/>
              </p:cNvSpPr>
              <p:nvPr>
                <p:ph idx="1"/>
              </p:nvPr>
            </p:nvSpPr>
            <p:spPr>
              <a:blipFill>
                <a:blip r:embed="rId2"/>
                <a:stretch>
                  <a:fillRect l="-1387" t="-1010" r="-631"/>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EB680444-ADE0-C36F-3DB8-DB56CC0252D0}"/>
              </a:ext>
            </a:extLst>
          </p:cNvPr>
          <p:cNvSpPr>
            <a:spLocks noGrp="1"/>
          </p:cNvSpPr>
          <p:nvPr>
            <p:ph type="sldNum" sz="quarter" idx="12"/>
          </p:nvPr>
        </p:nvSpPr>
        <p:spPr/>
        <p:txBody>
          <a:bodyPr/>
          <a:lstStyle/>
          <a:p>
            <a:fld id="{3A98EE3D-8CD1-4C3F-BD1C-C98C9596463C}" type="slidenum">
              <a:rPr lang="en-US" smtClean="0"/>
              <a:t>79</a:t>
            </a:fld>
            <a:endParaRPr lang="en-US" dirty="0"/>
          </a:p>
        </p:txBody>
      </p:sp>
    </p:spTree>
    <p:extLst>
      <p:ext uri="{BB962C8B-B14F-4D97-AF65-F5344CB8AC3E}">
        <p14:creationId xmlns:p14="http://schemas.microsoft.com/office/powerpoint/2010/main" val="599298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CE454-79A0-6B93-8BEE-63287F0A8225}"/>
              </a:ext>
            </a:extLst>
          </p:cNvPr>
          <p:cNvSpPr>
            <a:spLocks noGrp="1"/>
          </p:cNvSpPr>
          <p:nvPr>
            <p:ph type="title"/>
          </p:nvPr>
        </p:nvSpPr>
        <p:spPr/>
        <p:txBody>
          <a:bodyPr/>
          <a:lstStyle/>
          <a:p>
            <a:r>
              <a:rPr lang="en-US" dirty="0"/>
              <a:t>More Examples of Hypothesis Statements</a:t>
            </a:r>
          </a:p>
        </p:txBody>
      </p:sp>
      <p:sp>
        <p:nvSpPr>
          <p:cNvPr id="3" name="Content Placeholder 2">
            <a:extLst>
              <a:ext uri="{FF2B5EF4-FFF2-40B4-BE49-F238E27FC236}">
                <a16:creationId xmlns:a16="http://schemas.microsoft.com/office/drawing/2014/main" id="{C49EAEB0-F458-53F0-3C59-8A106A81581A}"/>
              </a:ext>
            </a:extLst>
          </p:cNvPr>
          <p:cNvSpPr>
            <a:spLocks noGrp="1"/>
          </p:cNvSpPr>
          <p:nvPr>
            <p:ph idx="1"/>
          </p:nvPr>
        </p:nvSpPr>
        <p:spPr>
          <a:xfrm>
            <a:off x="1097280" y="2108201"/>
            <a:ext cx="10058400" cy="3739579"/>
          </a:xfrm>
        </p:spPr>
        <p:txBody>
          <a:bodyPr/>
          <a:lstStyle/>
          <a:p>
            <a:r>
              <a:rPr lang="en-US" b="0" i="0" dirty="0">
                <a:solidFill>
                  <a:srgbClr val="424242"/>
                </a:solidFill>
                <a:effectLst/>
              </a:rPr>
              <a:t>We want to test whether the mean GPA of students in American colleges is different from 2.0 (out of 4.0). The null and alternative hypotheses are:</a:t>
            </a:r>
            <a:br>
              <a:rPr lang="en-US" b="0" i="0" dirty="0">
                <a:solidFill>
                  <a:srgbClr val="424242"/>
                </a:solidFill>
                <a:effectLst/>
              </a:rPr>
            </a:br>
            <a:r>
              <a:rPr lang="en-US" b="0" i="1" dirty="0">
                <a:solidFill>
                  <a:srgbClr val="424242"/>
                </a:solidFill>
                <a:effectLst/>
              </a:rPr>
              <a:t>H</a:t>
            </a:r>
            <a:r>
              <a:rPr lang="en-US" b="0" i="1" baseline="-25000" dirty="0">
                <a:solidFill>
                  <a:srgbClr val="424242"/>
                </a:solidFill>
                <a:effectLst/>
              </a:rPr>
              <a:t>0</a:t>
            </a:r>
            <a:r>
              <a:rPr lang="en-US" b="0" i="0" dirty="0">
                <a:solidFill>
                  <a:srgbClr val="424242"/>
                </a:solidFill>
                <a:effectLst/>
              </a:rPr>
              <a:t>: </a:t>
            </a:r>
            <a:r>
              <a:rPr lang="en-US" b="0" i="1" dirty="0">
                <a:solidFill>
                  <a:srgbClr val="424242"/>
                </a:solidFill>
                <a:effectLst/>
              </a:rPr>
              <a:t>μ</a:t>
            </a:r>
            <a:r>
              <a:rPr lang="en-US" b="0" i="0" dirty="0">
                <a:solidFill>
                  <a:srgbClr val="424242"/>
                </a:solidFill>
                <a:effectLst/>
              </a:rPr>
              <a:t> = 2.0</a:t>
            </a:r>
            <a:br>
              <a:rPr lang="en-US" b="0" i="0" dirty="0">
                <a:solidFill>
                  <a:srgbClr val="424242"/>
                </a:solidFill>
                <a:effectLst/>
              </a:rPr>
            </a:br>
            <a:r>
              <a:rPr lang="en-US" b="0" i="1" dirty="0">
                <a:solidFill>
                  <a:srgbClr val="424242"/>
                </a:solidFill>
                <a:effectLst/>
              </a:rPr>
              <a:t>H</a:t>
            </a:r>
            <a:r>
              <a:rPr lang="en-US" b="0" i="1" baseline="-25000" dirty="0">
                <a:solidFill>
                  <a:srgbClr val="424242"/>
                </a:solidFill>
                <a:effectLst/>
              </a:rPr>
              <a:t>a</a:t>
            </a:r>
            <a:r>
              <a:rPr lang="en-US" b="0" i="0" dirty="0">
                <a:solidFill>
                  <a:srgbClr val="424242"/>
                </a:solidFill>
                <a:effectLst/>
              </a:rPr>
              <a:t>: </a:t>
            </a:r>
            <a:r>
              <a:rPr lang="en-US" b="0" i="1" dirty="0">
                <a:solidFill>
                  <a:srgbClr val="424242"/>
                </a:solidFill>
                <a:effectLst/>
              </a:rPr>
              <a:t>μ</a:t>
            </a:r>
            <a:r>
              <a:rPr lang="en-US" b="0" i="0" dirty="0">
                <a:solidFill>
                  <a:srgbClr val="424242"/>
                </a:solidFill>
                <a:effectLst/>
              </a:rPr>
              <a:t> ≠ 2.0</a:t>
            </a:r>
          </a:p>
          <a:p>
            <a:endParaRPr lang="en-US" dirty="0">
              <a:solidFill>
                <a:srgbClr val="424242"/>
              </a:solidFill>
            </a:endParaRPr>
          </a:p>
          <a:p>
            <a:r>
              <a:rPr lang="en-US" b="0" i="0" dirty="0">
                <a:solidFill>
                  <a:srgbClr val="424242"/>
                </a:solidFill>
                <a:effectLst/>
              </a:rPr>
              <a:t>We want to test if college students take less than five years to graduate from college, on the average. The null and alternative hypotheses are:</a:t>
            </a:r>
            <a:br>
              <a:rPr lang="en-US" b="0" i="0" dirty="0">
                <a:solidFill>
                  <a:srgbClr val="424242"/>
                </a:solidFill>
                <a:effectLst/>
              </a:rPr>
            </a:br>
            <a:r>
              <a:rPr lang="en-US" b="0" i="1" dirty="0">
                <a:solidFill>
                  <a:srgbClr val="424242"/>
                </a:solidFill>
                <a:effectLst/>
              </a:rPr>
              <a:t>H</a:t>
            </a:r>
            <a:r>
              <a:rPr lang="en-US" b="0" i="1" baseline="-25000" dirty="0">
                <a:solidFill>
                  <a:srgbClr val="424242"/>
                </a:solidFill>
                <a:effectLst/>
              </a:rPr>
              <a:t>0</a:t>
            </a:r>
            <a:r>
              <a:rPr lang="en-US" b="0" i="0" dirty="0">
                <a:solidFill>
                  <a:srgbClr val="424242"/>
                </a:solidFill>
                <a:effectLst/>
              </a:rPr>
              <a:t>: </a:t>
            </a:r>
            <a:r>
              <a:rPr lang="en-US" b="0" i="1" dirty="0">
                <a:solidFill>
                  <a:srgbClr val="424242"/>
                </a:solidFill>
                <a:effectLst/>
              </a:rPr>
              <a:t>μ</a:t>
            </a:r>
            <a:r>
              <a:rPr lang="en-US" b="0" i="0" dirty="0">
                <a:solidFill>
                  <a:srgbClr val="424242"/>
                </a:solidFill>
                <a:effectLst/>
              </a:rPr>
              <a:t> ≥ 5</a:t>
            </a:r>
            <a:br>
              <a:rPr lang="en-US" b="0" i="0" dirty="0">
                <a:solidFill>
                  <a:srgbClr val="424242"/>
                </a:solidFill>
                <a:effectLst/>
              </a:rPr>
            </a:br>
            <a:r>
              <a:rPr lang="en-US" b="0" i="1" dirty="0">
                <a:solidFill>
                  <a:srgbClr val="424242"/>
                </a:solidFill>
                <a:effectLst/>
              </a:rPr>
              <a:t>H</a:t>
            </a:r>
            <a:r>
              <a:rPr lang="en-US" b="0" i="1" baseline="-25000" dirty="0">
                <a:solidFill>
                  <a:srgbClr val="424242"/>
                </a:solidFill>
                <a:effectLst/>
              </a:rPr>
              <a:t>a</a:t>
            </a:r>
            <a:r>
              <a:rPr lang="en-US" b="0" i="0" dirty="0">
                <a:solidFill>
                  <a:srgbClr val="424242"/>
                </a:solidFill>
                <a:effectLst/>
              </a:rPr>
              <a:t>: </a:t>
            </a:r>
            <a:r>
              <a:rPr lang="en-US" b="0" i="1" dirty="0">
                <a:solidFill>
                  <a:srgbClr val="424242"/>
                </a:solidFill>
                <a:effectLst/>
              </a:rPr>
              <a:t>μ</a:t>
            </a:r>
            <a:r>
              <a:rPr lang="en-US" b="0" i="0" dirty="0">
                <a:solidFill>
                  <a:srgbClr val="424242"/>
                </a:solidFill>
                <a:effectLst/>
              </a:rPr>
              <a:t> &lt; 5</a:t>
            </a:r>
            <a:endParaRPr lang="en-US" dirty="0"/>
          </a:p>
        </p:txBody>
      </p:sp>
      <p:sp>
        <p:nvSpPr>
          <p:cNvPr id="4" name="Slide Number Placeholder 3">
            <a:extLst>
              <a:ext uri="{FF2B5EF4-FFF2-40B4-BE49-F238E27FC236}">
                <a16:creationId xmlns:a16="http://schemas.microsoft.com/office/drawing/2014/main" id="{18D8DF20-E985-2FF1-9C9F-85D4C8DE0ADC}"/>
              </a:ext>
            </a:extLst>
          </p:cNvPr>
          <p:cNvSpPr>
            <a:spLocks noGrp="1"/>
          </p:cNvSpPr>
          <p:nvPr>
            <p:ph type="sldNum" sz="quarter" idx="12"/>
          </p:nvPr>
        </p:nvSpPr>
        <p:spPr/>
        <p:txBody>
          <a:bodyPr/>
          <a:lstStyle/>
          <a:p>
            <a:fld id="{3A98EE3D-8CD1-4C3F-BD1C-C98C9596463C}" type="slidenum">
              <a:rPr lang="en-US" smtClean="0"/>
              <a:t>8</a:t>
            </a:fld>
            <a:endParaRPr lang="en-US" dirty="0"/>
          </a:p>
        </p:txBody>
      </p:sp>
    </p:spTree>
    <p:extLst>
      <p:ext uri="{BB962C8B-B14F-4D97-AF65-F5344CB8AC3E}">
        <p14:creationId xmlns:p14="http://schemas.microsoft.com/office/powerpoint/2010/main" val="17800629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9DD4A-8532-AE18-CF75-69A1F3B68FC8}"/>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D6691D81-E6A2-0D2A-3DA2-148E362C9A2D}"/>
              </a:ext>
            </a:extLst>
          </p:cNvPr>
          <p:cNvSpPr>
            <a:spLocks noGrp="1"/>
          </p:cNvSpPr>
          <p:nvPr>
            <p:ph idx="1"/>
          </p:nvPr>
        </p:nvSpPr>
        <p:spPr/>
        <p:txBody>
          <a:bodyPr/>
          <a:lstStyle/>
          <a:p>
            <a:r>
              <a:rPr lang="en-US" dirty="0"/>
              <a:t>Statistical data indicates that in a certain country there are approximately 268,608,618 residents aged 12 and older. For a certain period of time, statistical data also indicates that the percentage of residents with blood type AB negative (AB-) is 207,754 individuals. This translates into a percentage of 0.078% with this rather rare blood type. In a certain province of the country, there were 11 people with blood type AB- out of the population of 37,937. Conduct an appropriate hypothesis test to determine if there is a statistically significant difference between the percentage of residents in the entire country with blood type AB- versus the percentage in the local province. Use a significance level of 0.01.</a:t>
            </a:r>
          </a:p>
        </p:txBody>
      </p:sp>
      <p:sp>
        <p:nvSpPr>
          <p:cNvPr id="4" name="Slide Number Placeholder 3">
            <a:extLst>
              <a:ext uri="{FF2B5EF4-FFF2-40B4-BE49-F238E27FC236}">
                <a16:creationId xmlns:a16="http://schemas.microsoft.com/office/drawing/2014/main" id="{84FFE3A1-E70D-ACF9-83C4-6C47C85D73CF}"/>
              </a:ext>
            </a:extLst>
          </p:cNvPr>
          <p:cNvSpPr>
            <a:spLocks noGrp="1"/>
          </p:cNvSpPr>
          <p:nvPr>
            <p:ph type="sldNum" sz="quarter" idx="12"/>
          </p:nvPr>
        </p:nvSpPr>
        <p:spPr/>
        <p:txBody>
          <a:bodyPr/>
          <a:lstStyle/>
          <a:p>
            <a:fld id="{3A98EE3D-8CD1-4C3F-BD1C-C98C9596463C}" type="slidenum">
              <a:rPr lang="en-US" smtClean="0"/>
              <a:t>80</a:t>
            </a:fld>
            <a:endParaRPr lang="en-US" dirty="0"/>
          </a:p>
        </p:txBody>
      </p:sp>
    </p:spTree>
    <p:extLst>
      <p:ext uri="{BB962C8B-B14F-4D97-AF65-F5344CB8AC3E}">
        <p14:creationId xmlns:p14="http://schemas.microsoft.com/office/powerpoint/2010/main" val="16638953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6C9CB-7E28-27F6-9798-043595242CD5}"/>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301CAA0-F63F-85BE-8EF1-90E4FE8B6AFC}"/>
                  </a:ext>
                </a:extLst>
              </p:cNvPr>
              <p:cNvSpPr>
                <a:spLocks noGrp="1"/>
              </p:cNvSpPr>
              <p:nvPr>
                <p:ph idx="1"/>
              </p:nvPr>
            </p:nvSpPr>
            <p:spPr/>
            <p:txBody>
              <a:bodyPr>
                <a:normAutofit fontScale="70000" lnSpcReduction="20000"/>
              </a:bodyPr>
              <a:lstStyle/>
              <a:p>
                <a:r>
                  <a:rPr lang="en-US" dirty="0"/>
                  <a:t>We need to test whether the proportion of residents with AB- blood type in the local province is statistically different as compared to the proportion in the entire country.</a:t>
                </a:r>
              </a:p>
              <a:p>
                <a:r>
                  <a:rPr lang="en-US" dirty="0"/>
                  <a:t>Since we are presented with proportions, we will use a one-proportion z-test. The hypotheses for the test will be:</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0</m:t>
                        </m:r>
                      </m:sub>
                    </m:sSub>
                    <m:r>
                      <a:rPr lang="en-US" b="0" i="1" smtClean="0">
                        <a:latin typeface="Cambria Math" panose="02040503050406030204" pitchFamily="18" charset="0"/>
                      </a:rPr>
                      <m:t>:</m:t>
                    </m:r>
                    <m:r>
                      <a:rPr lang="en-US" b="0" i="1" smtClean="0">
                        <a:latin typeface="Cambria Math" panose="02040503050406030204" pitchFamily="18" charset="0"/>
                      </a:rPr>
                      <m:t>𝑝</m:t>
                    </m:r>
                    <m:r>
                      <a:rPr lang="en-US" b="0" i="1" smtClean="0">
                        <a:latin typeface="Cambria Math" panose="02040503050406030204" pitchFamily="18" charset="0"/>
                      </a:rPr>
                      <m:t>=0.00078</m:t>
                    </m:r>
                  </m:oMath>
                </a14:m>
                <a:endParaRPr lang="en-US" b="0" dirty="0"/>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𝑎</m:t>
                        </m:r>
                      </m:sub>
                    </m:sSub>
                    <m:r>
                      <a:rPr lang="en-US" b="0" i="1" smtClean="0">
                        <a:latin typeface="Cambria Math" panose="02040503050406030204" pitchFamily="18" charset="0"/>
                      </a:rPr>
                      <m:t>:</m:t>
                    </m:r>
                    <m:r>
                      <a:rPr lang="en-US" b="0" i="1" smtClean="0">
                        <a:latin typeface="Cambria Math" panose="02040503050406030204" pitchFamily="18" charset="0"/>
                      </a:rPr>
                      <m:t>𝑝</m:t>
                    </m:r>
                    <m:r>
                      <a:rPr lang="en-US" b="0" i="1" smtClean="0">
                        <a:latin typeface="Cambria Math" panose="02040503050406030204" pitchFamily="18" charset="0"/>
                      </a:rPr>
                      <m:t>≠0.00078</m:t>
                    </m:r>
                  </m:oMath>
                </a14:m>
                <a:endParaRPr lang="en-US" dirty="0"/>
              </a:p>
              <a:p>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m:t>
                        </m:r>
                      </m:sup>
                    </m:sSup>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11</m:t>
                        </m:r>
                      </m:num>
                      <m:den>
                        <m:r>
                          <a:rPr lang="en-US" b="0" i="1" smtClean="0">
                            <a:latin typeface="Cambria Math" panose="02040503050406030204" pitchFamily="18" charset="0"/>
                          </a:rPr>
                          <m:t>37,937</m:t>
                        </m:r>
                      </m:den>
                    </m:f>
                    <m:r>
                      <a:rPr lang="en-US" b="0" i="1" smtClean="0">
                        <a:latin typeface="Cambria Math" panose="02040503050406030204" pitchFamily="18" charset="0"/>
                      </a:rPr>
                      <m:t>=0.00029</m:t>
                    </m:r>
                  </m:oMath>
                </a14:m>
                <a:endParaRPr lang="en-US" dirty="0"/>
              </a:p>
              <a:p>
                <a:r>
                  <a:rPr lang="en-US" dirty="0"/>
                  <a:t>The test statistic is calculated as z = -3.4189. To calculate the p-value, note that this is a two-tailed test. Find the area under the normal distribution to the left of the test statistic and then double this area. The area to the left of the test statistic is 0.000314, and this area doubled results in the p-value of 0.00063.</a:t>
                </a:r>
              </a:p>
              <a:p>
                <a:r>
                  <a:rPr lang="en-US" dirty="0"/>
                  <a:t>Since the p-value, p = 0.00063, is less than the alpha level of 0.01, the sample data indicates that we should reject the null hypothesis. In conclusion, the sample data support the claim that the proportion of individuals with blood type AB- in the local province is different from the proportion of individuals in the entire country.</a:t>
                </a:r>
              </a:p>
            </p:txBody>
          </p:sp>
        </mc:Choice>
        <mc:Fallback xmlns="">
          <p:sp>
            <p:nvSpPr>
              <p:cNvPr id="3" name="Content Placeholder 2">
                <a:extLst>
                  <a:ext uri="{FF2B5EF4-FFF2-40B4-BE49-F238E27FC236}">
                    <a16:creationId xmlns:a16="http://schemas.microsoft.com/office/drawing/2014/main" id="{F301CAA0-F63F-85BE-8EF1-90E4FE8B6AFC}"/>
                  </a:ext>
                </a:extLst>
              </p:cNvPr>
              <p:cNvSpPr>
                <a:spLocks noGrp="1" noRot="1" noChangeAspect="1" noMove="1" noResize="1" noEditPoints="1" noAdjustHandles="1" noChangeArrowheads="1" noChangeShapeType="1" noTextEdit="1"/>
              </p:cNvSpPr>
              <p:nvPr>
                <p:ph idx="1"/>
              </p:nvPr>
            </p:nvSpPr>
            <p:spPr>
              <a:blipFill>
                <a:blip r:embed="rId2"/>
                <a:stretch>
                  <a:fillRect l="-61" t="-648" r="-727"/>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29D67E43-F46F-F920-9883-9AF3F6503355}"/>
              </a:ext>
            </a:extLst>
          </p:cNvPr>
          <p:cNvSpPr>
            <a:spLocks noGrp="1"/>
          </p:cNvSpPr>
          <p:nvPr>
            <p:ph type="sldNum" sz="quarter" idx="12"/>
          </p:nvPr>
        </p:nvSpPr>
        <p:spPr/>
        <p:txBody>
          <a:bodyPr/>
          <a:lstStyle/>
          <a:p>
            <a:fld id="{3A98EE3D-8CD1-4C3F-BD1C-C98C9596463C}" type="slidenum">
              <a:rPr lang="en-US" smtClean="0"/>
              <a:t>81</a:t>
            </a:fld>
            <a:endParaRPr lang="en-US" dirty="0"/>
          </a:p>
        </p:txBody>
      </p:sp>
    </p:spTree>
    <p:extLst>
      <p:ext uri="{BB962C8B-B14F-4D97-AF65-F5344CB8AC3E}">
        <p14:creationId xmlns:p14="http://schemas.microsoft.com/office/powerpoint/2010/main" val="3833810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E9EB7C-398B-47C0-E44C-D220E20A51CC}"/>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27B5D543-FC52-101C-B4A7-0A6F96B5A034}"/>
              </a:ext>
            </a:extLst>
          </p:cNvPr>
          <p:cNvSpPr>
            <a:spLocks noGrp="1"/>
          </p:cNvSpPr>
          <p:nvPr>
            <p:ph idx="1"/>
          </p:nvPr>
        </p:nvSpPr>
        <p:spPr/>
        <p:txBody>
          <a:bodyPr/>
          <a:lstStyle/>
          <a:p>
            <a:r>
              <a:rPr lang="en-US" dirty="0"/>
              <a:t>Suppose that a recent article stated that the mean time spent in jail by a first–time convicted burglar is 2.5 years. A study was then done to see if the mean time has increased in the new century. A random sample of 26 first-time convicted burglars in a recent year was picked. The mean length of time in jail from the survey was 3 years with a standard deviation of 1.8 years. Suppose that it is somehow known that the population standard deviation is 1.5. If you were conducting a hypothesis test to determine if the mean length of jail time has increased, what would the null and alternative hypotheses be? The distribution of the population is normal. </a:t>
            </a:r>
          </a:p>
        </p:txBody>
      </p:sp>
      <p:sp>
        <p:nvSpPr>
          <p:cNvPr id="4" name="Slide Number Placeholder 3">
            <a:extLst>
              <a:ext uri="{FF2B5EF4-FFF2-40B4-BE49-F238E27FC236}">
                <a16:creationId xmlns:a16="http://schemas.microsoft.com/office/drawing/2014/main" id="{5C80E653-43BB-A618-52D3-B355233CC4D1}"/>
              </a:ext>
            </a:extLst>
          </p:cNvPr>
          <p:cNvSpPr>
            <a:spLocks noGrp="1"/>
          </p:cNvSpPr>
          <p:nvPr>
            <p:ph type="sldNum" sz="quarter" idx="12"/>
          </p:nvPr>
        </p:nvSpPr>
        <p:spPr/>
        <p:txBody>
          <a:bodyPr/>
          <a:lstStyle/>
          <a:p>
            <a:fld id="{3A98EE3D-8CD1-4C3F-BD1C-C98C9596463C}" type="slidenum">
              <a:rPr lang="en-US" smtClean="0"/>
              <a:t>9</a:t>
            </a:fld>
            <a:endParaRPr lang="en-US" dirty="0"/>
          </a:p>
        </p:txBody>
      </p:sp>
    </p:spTree>
    <p:extLst>
      <p:ext uri="{BB962C8B-B14F-4D97-AF65-F5344CB8AC3E}">
        <p14:creationId xmlns:p14="http://schemas.microsoft.com/office/powerpoint/2010/main" val="560588768"/>
      </p:ext>
    </p:extLst>
  </p:cSld>
  <p:clrMapOvr>
    <a:masterClrMapping/>
  </p:clrMapOvr>
</p:sld>
</file>

<file path=ppt/theme/theme1.xml><?xml version="1.0" encoding="utf-8"?>
<a:theme xmlns:a="http://schemas.openxmlformats.org/drawingml/2006/main" name="Custom">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F5B7AB07-F859-4656-A1C1-DAFCFA0ACA4B}" vid="{A6E2497D-935A-4CFD-B9FD-6DCB15FA68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_ip_UnifiedCompliancePolicyUIAction xmlns="http://schemas.microsoft.com/sharepoint/v3" xsi:nil="true"/>
    <Image xmlns="71af3243-3dd4-4a8d-8c0d-dd76da1f02a5">
      <Url xsi:nil="true"/>
      <Description xsi:nil="true"/>
    </Image>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documentManagement>
</p:properties>
</file>

<file path=customXml/itemProps1.xml><?xml version="1.0" encoding="utf-8"?>
<ds:datastoreItem xmlns:ds="http://schemas.openxmlformats.org/officeDocument/2006/customXml" ds:itemID="{D2957789-34B8-480C-AF9B-3EB54B9E5C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A3F7EDC-E5B4-4BBC-9D2A-CBE6D46C37AD}">
  <ds:schemaRefs>
    <ds:schemaRef ds:uri="http://schemas.microsoft.com/sharepoint/v3/contenttype/forms"/>
  </ds:schemaRefs>
</ds:datastoreItem>
</file>

<file path=customXml/itemProps3.xml><?xml version="1.0" encoding="utf-8"?>
<ds:datastoreItem xmlns:ds="http://schemas.openxmlformats.org/officeDocument/2006/customXml" ds:itemID="{A03EEFF0-FB57-4CB4-8BFC-DF397689E2ED}">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Props/app.xml><?xml version="1.0" encoding="utf-8"?>
<Properties xmlns="http://schemas.openxmlformats.org/officeDocument/2006/extended-properties" xmlns:vt="http://schemas.openxmlformats.org/officeDocument/2006/docPropsVTypes">
  <Template>Statistics focus</Template>
  <TotalTime>9315</TotalTime>
  <Words>7298</Words>
  <Application>Microsoft Office PowerPoint</Application>
  <PresentationFormat>Widescreen</PresentationFormat>
  <Paragraphs>450</Paragraphs>
  <Slides>81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81</vt:i4>
      </vt:variant>
    </vt:vector>
  </HeadingPairs>
  <TitlesOfParts>
    <vt:vector size="89" baseType="lpstr">
      <vt:lpstr>Aptos</vt:lpstr>
      <vt:lpstr>Arial</vt:lpstr>
      <vt:lpstr>Bookman Old Style</vt:lpstr>
      <vt:lpstr>Calibri</vt:lpstr>
      <vt:lpstr>Cambria Math</vt:lpstr>
      <vt:lpstr>Franklin Gothic Book</vt:lpstr>
      <vt:lpstr>Neue Helvetica W01</vt:lpstr>
      <vt:lpstr>Custom</vt:lpstr>
      <vt:lpstr>Chapter 9 Hypothesis Testing with One Sample</vt:lpstr>
      <vt:lpstr>Objectives</vt:lpstr>
      <vt:lpstr>Section 9.1</vt:lpstr>
      <vt:lpstr>Null and Alternative Hypotheses</vt:lpstr>
      <vt:lpstr>After Determining Which Hypothesis the Data Supports…</vt:lpstr>
      <vt:lpstr>Standard Null and Alternative Hypotheses</vt:lpstr>
      <vt:lpstr>Example of Hypothesis Statements</vt:lpstr>
      <vt:lpstr>More Examples of Hypothesis Statements</vt:lpstr>
      <vt:lpstr>Example</vt:lpstr>
      <vt:lpstr>Example - Answers</vt:lpstr>
      <vt:lpstr>Example</vt:lpstr>
      <vt:lpstr>Example - Answer</vt:lpstr>
      <vt:lpstr>Section 9.2</vt:lpstr>
      <vt:lpstr>Four Possible Outcomes</vt:lpstr>
      <vt:lpstr>Four Possible Outcomes</vt:lpstr>
      <vt:lpstr>Example</vt:lpstr>
      <vt:lpstr>α and β</vt:lpstr>
      <vt:lpstr>α and β continued</vt:lpstr>
      <vt:lpstr>Rock Climbing Example Cont.</vt:lpstr>
      <vt:lpstr>Example</vt:lpstr>
      <vt:lpstr>Example - Answers</vt:lpstr>
      <vt:lpstr>Example </vt:lpstr>
      <vt:lpstr>Example - Answers</vt:lpstr>
      <vt:lpstr>Example</vt:lpstr>
      <vt:lpstr>Example - Answers</vt:lpstr>
      <vt:lpstr>Section 9.3 </vt:lpstr>
      <vt:lpstr>There are 2 Distributions You Can Use for Hypothesis Testing</vt:lpstr>
      <vt:lpstr>Appropriate Probability Distributions</vt:lpstr>
      <vt:lpstr>Assumptions</vt:lpstr>
      <vt:lpstr>Example</vt:lpstr>
      <vt:lpstr>Example - Answers</vt:lpstr>
      <vt:lpstr>Example</vt:lpstr>
      <vt:lpstr>Example - Answers</vt:lpstr>
      <vt:lpstr>Example</vt:lpstr>
      <vt:lpstr>Example - Answers</vt:lpstr>
      <vt:lpstr>Example</vt:lpstr>
      <vt:lpstr>Example - Answers</vt:lpstr>
      <vt:lpstr>Example</vt:lpstr>
      <vt:lpstr>Example - Answers</vt:lpstr>
      <vt:lpstr>Section 9.4</vt:lpstr>
      <vt:lpstr>Rare Events</vt:lpstr>
      <vt:lpstr>Rare Event or Wrong Hypothesis?</vt:lpstr>
      <vt:lpstr>Rare Event or Wrong Hypothesis?</vt:lpstr>
      <vt:lpstr>Example of a Rare Event</vt:lpstr>
      <vt:lpstr>There are several ways that you can conduct a hypothesis test.</vt:lpstr>
      <vt:lpstr>Testing the Null Hypothesis</vt:lpstr>
      <vt:lpstr>P-Value Approach</vt:lpstr>
      <vt:lpstr>Values the Hypothesis Test with the P-value Approach</vt:lpstr>
      <vt:lpstr>P-Value Decision and Conclusion</vt:lpstr>
      <vt:lpstr>Example</vt:lpstr>
      <vt:lpstr>Example, Cont.</vt:lpstr>
      <vt:lpstr>Example, Cont.</vt:lpstr>
      <vt:lpstr>Example, Cont.</vt:lpstr>
      <vt:lpstr>Section 9.5</vt:lpstr>
      <vt:lpstr>General Notes</vt:lpstr>
      <vt:lpstr>The Basic Setup</vt:lpstr>
      <vt:lpstr>How to Organize Your Answer</vt:lpstr>
      <vt:lpstr>Example</vt:lpstr>
      <vt:lpstr>Example </vt:lpstr>
      <vt:lpstr>Example – With P-values</vt:lpstr>
      <vt:lpstr>Example - Answers</vt:lpstr>
      <vt:lpstr>Example - Answers</vt:lpstr>
      <vt:lpstr>Example - Answers</vt:lpstr>
      <vt:lpstr>Example – Note on Language</vt:lpstr>
      <vt:lpstr>Example</vt:lpstr>
      <vt:lpstr>Example - Answers</vt:lpstr>
      <vt:lpstr>Example - Answers</vt:lpstr>
      <vt:lpstr>Example</vt:lpstr>
      <vt:lpstr>Example - Answers</vt:lpstr>
      <vt:lpstr>Example - Answers</vt:lpstr>
      <vt:lpstr>Example</vt:lpstr>
      <vt:lpstr>Example - Answers</vt:lpstr>
      <vt:lpstr>Example - Answers</vt:lpstr>
      <vt:lpstr>Hypothesis Test for Proportions</vt:lpstr>
      <vt:lpstr>Test Statistic with Proportions</vt:lpstr>
      <vt:lpstr>Forms of the Hypothesis Tests</vt:lpstr>
      <vt:lpstr>Example</vt:lpstr>
      <vt:lpstr>Example - Answers</vt:lpstr>
      <vt:lpstr>Example - Answers</vt:lpstr>
      <vt:lpstr>Example</vt:lpstr>
      <vt:lpstr>Example - Answers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creator>Hill, Jen</dc:creator>
  <cp:lastModifiedBy>Hill, Jen</cp:lastModifiedBy>
  <cp:revision>31</cp:revision>
  <dcterms:created xsi:type="dcterms:W3CDTF">2025-02-12T15:23:18Z</dcterms:created>
  <dcterms:modified xsi:type="dcterms:W3CDTF">2026-03-16T18:57:49Z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