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83"/>
  </p:notesMasterIdLst>
  <p:sldIdLst>
    <p:sldId id="298" r:id="rId5"/>
    <p:sldId id="299" r:id="rId6"/>
    <p:sldId id="301" r:id="rId7"/>
    <p:sldId id="512" r:id="rId8"/>
    <p:sldId id="513" r:id="rId9"/>
    <p:sldId id="514" r:id="rId10"/>
    <p:sldId id="515" r:id="rId11"/>
    <p:sldId id="541" r:id="rId12"/>
    <p:sldId id="516" r:id="rId13"/>
    <p:sldId id="302" r:id="rId14"/>
    <p:sldId id="303" r:id="rId15"/>
    <p:sldId id="536" r:id="rId16"/>
    <p:sldId id="537" r:id="rId17"/>
    <p:sldId id="538" r:id="rId18"/>
    <p:sldId id="539" r:id="rId19"/>
    <p:sldId id="540" r:id="rId20"/>
    <p:sldId id="304" r:id="rId21"/>
    <p:sldId id="305" r:id="rId22"/>
    <p:sldId id="510" r:id="rId23"/>
    <p:sldId id="488" r:id="rId24"/>
    <p:sldId id="517" r:id="rId25"/>
    <p:sldId id="518" r:id="rId26"/>
    <p:sldId id="519" r:id="rId27"/>
    <p:sldId id="542" r:id="rId28"/>
    <p:sldId id="520" r:id="rId29"/>
    <p:sldId id="521" r:id="rId30"/>
    <p:sldId id="522" r:id="rId31"/>
    <p:sldId id="543" r:id="rId32"/>
    <p:sldId id="523" r:id="rId33"/>
    <p:sldId id="492" r:id="rId34"/>
    <p:sldId id="491" r:id="rId35"/>
    <p:sldId id="493" r:id="rId36"/>
    <p:sldId id="524" r:id="rId37"/>
    <p:sldId id="312" r:id="rId38"/>
    <p:sldId id="525" r:id="rId39"/>
    <p:sldId id="313" r:id="rId40"/>
    <p:sldId id="526" r:id="rId41"/>
    <p:sldId id="314" r:id="rId42"/>
    <p:sldId id="527" r:id="rId43"/>
    <p:sldId id="494" r:id="rId44"/>
    <p:sldId id="495" r:id="rId45"/>
    <p:sldId id="496" r:id="rId46"/>
    <p:sldId id="544" r:id="rId47"/>
    <p:sldId id="545" r:id="rId48"/>
    <p:sldId id="546" r:id="rId49"/>
    <p:sldId id="547" r:id="rId50"/>
    <p:sldId id="328" r:id="rId51"/>
    <p:sldId id="528" r:id="rId52"/>
    <p:sldId id="327" r:id="rId53"/>
    <p:sldId id="531" r:id="rId54"/>
    <p:sldId id="329" r:id="rId55"/>
    <p:sldId id="552" r:id="rId56"/>
    <p:sldId id="472" r:id="rId57"/>
    <p:sldId id="530" r:id="rId58"/>
    <p:sldId id="499" r:id="rId59"/>
    <p:sldId id="500" r:id="rId60"/>
    <p:sldId id="548" r:id="rId61"/>
    <p:sldId id="549" r:id="rId62"/>
    <p:sldId id="550" r:id="rId63"/>
    <p:sldId id="551" r:id="rId64"/>
    <p:sldId id="340" r:id="rId65"/>
    <p:sldId id="532" r:id="rId66"/>
    <p:sldId id="483" r:id="rId67"/>
    <p:sldId id="533" r:id="rId68"/>
    <p:sldId id="485" r:id="rId69"/>
    <p:sldId id="391" r:id="rId70"/>
    <p:sldId id="560" r:id="rId71"/>
    <p:sldId id="534" r:id="rId72"/>
    <p:sldId id="535" r:id="rId73"/>
    <p:sldId id="484" r:id="rId74"/>
    <p:sldId id="504" r:id="rId75"/>
    <p:sldId id="554" r:id="rId76"/>
    <p:sldId id="555" r:id="rId77"/>
    <p:sldId id="553" r:id="rId78"/>
    <p:sldId id="556" r:id="rId79"/>
    <p:sldId id="557" r:id="rId80"/>
    <p:sldId id="558" r:id="rId81"/>
    <p:sldId id="559" r:id="rId8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6316" autoAdjust="0"/>
    <p:restoredTop sz="94619" autoAdjust="0"/>
  </p:normalViewPr>
  <p:slideViewPr>
    <p:cSldViewPr snapToGrid="0">
      <p:cViewPr varScale="1">
        <p:scale>
          <a:sx n="66" d="100"/>
          <a:sy n="66" d="100"/>
        </p:scale>
        <p:origin x="48" y="5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presProps" Target="pres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ableStyles" Target="tableStyles.xml"/><Relationship Id="rId61" Type="http://schemas.openxmlformats.org/officeDocument/2006/relationships/slide" Target="slides/slide57.xml"/><Relationship Id="rId82" Type="http://schemas.openxmlformats.org/officeDocument/2006/relationships/slide" Target="slides/slide7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15C074-C42E-41A9-82C2-E50B122315B2}" type="datetimeFigureOut">
              <a:rPr lang="en-US" smtClean="0"/>
              <a:t>3/17/2026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D2108C-5F67-4664-AFE6-1F9F08E7951E}" type="slidenum">
              <a:rPr lang="en-US" smtClean="0"/>
              <a:t>‹#›</a:t>
            </a:fld>
            <a:endParaRPr lang="en-US"/>
          </a:p>
        </p:txBody>
      </p:sp>
    </p:spTree>
    <p:extLst>
      <p:ext uri="{BB962C8B-B14F-4D97-AF65-F5344CB8AC3E}">
        <p14:creationId xmlns:p14="http://schemas.microsoft.com/office/powerpoint/2010/main" val="9889641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AFFE8A11-4A9E-41FB-BF73-983163BE2D72}" type="datetime1">
              <a:rPr lang="en-US" smtClean="0"/>
              <a:t>3/17/2026</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343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1AFF587E-4CC2-4CC1-AF9D-534D88B9BBD7}" type="datetime1">
              <a:rPr lang="en-US" smtClean="0"/>
              <a:t>3/17/2026</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EAAEB59E-9D83-4634-858D-AE788C4DC249}" type="datetime1">
              <a:rPr lang="en-US" smtClean="0"/>
              <a:t>3/17/2026</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67AD092C-9669-4B33-A724-7AC9AB0A121A}" type="datetime1">
              <a:rPr lang="en-US" smtClean="0"/>
              <a:t>3/17/2026</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69EADD6E-F6F3-45A0-8A96-21430D7DD9B5}" type="datetime1">
              <a:rPr lang="en-US" smtClean="0"/>
              <a:t>3/17/2026</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7700E3FD-4A1E-4AA1-9FCD-F741980834D4}" type="datetime1">
              <a:rPr lang="en-US" smtClean="0"/>
              <a:t>3/17/2026</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ABB65CD9-356A-4F86-80BA-DF042847EBC2}" type="datetime1">
              <a:rPr lang="en-US" smtClean="0"/>
              <a:t>3/17/2026</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3C4C515-3276-4201-A7BD-462E41C51C67}" type="datetime1">
              <a:rPr lang="en-US" smtClean="0"/>
              <a:t>3/17/2026</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7024C82-FCB4-440F-BAAF-2BBB6D5CA262}" type="datetime1">
              <a:rPr lang="en-US" smtClean="0"/>
              <a:t>3/17/2026</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170BE7CE-44CF-46A8-B904-27DC2B41216E}" type="datetime1">
              <a:rPr lang="en-US" smtClean="0"/>
              <a:t>3/17/2026</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hyperlink" Target="https://openstax.org/books/introductory-statistics-2e/pages/1-introduction"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image" Target="../media/image140.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35" name="Rectangle 3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8123416" y="1475234"/>
            <a:ext cx="3214307" cy="2901694"/>
          </a:xfrm>
        </p:spPr>
        <p:txBody>
          <a:bodyPr anchor="b">
            <a:normAutofit fontScale="90000"/>
          </a:bodyPr>
          <a:lstStyle/>
          <a:p>
            <a:r>
              <a:rPr lang="en-US" sz="4400" dirty="0">
                <a:solidFill>
                  <a:schemeClr val="tx1"/>
                </a:solidFill>
              </a:rPr>
              <a:t>Chapter 10 Hypothesis Testing with Two Samples</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8127750" y="4608576"/>
            <a:ext cx="3205640" cy="774186"/>
          </a:xfrm>
        </p:spPr>
        <p:txBody>
          <a:bodyPr anchor="t">
            <a:normAutofit/>
          </a:bodyPr>
          <a:lstStyle/>
          <a:p>
            <a:pPr>
              <a:lnSpc>
                <a:spcPct val="100000"/>
              </a:lnSpc>
            </a:pPr>
            <a:r>
              <a:rPr lang="en-US" sz="1600" dirty="0" err="1"/>
              <a:t>Openstax</a:t>
            </a:r>
            <a:r>
              <a:rPr lang="en-US" sz="1600" dirty="0"/>
              <a:t> statistics</a:t>
            </a:r>
          </a:p>
        </p:txBody>
      </p:sp>
      <p:cxnSp>
        <p:nvCxnSpPr>
          <p:cNvPr id="37" name="Straight Connector 3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Slide Number Placeholder 4">
            <a:extLst>
              <a:ext uri="{FF2B5EF4-FFF2-40B4-BE49-F238E27FC236}">
                <a16:creationId xmlns:a16="http://schemas.microsoft.com/office/drawing/2014/main" id="{29A6FDE9-7F03-0C75-017F-72CA0A0EDF9A}"/>
              </a:ext>
            </a:extLst>
          </p:cNvPr>
          <p:cNvSpPr>
            <a:spLocks noGrp="1"/>
          </p:cNvSpPr>
          <p:nvPr>
            <p:ph type="sldNum" sz="quarter" idx="12"/>
          </p:nvPr>
        </p:nvSpPr>
        <p:spPr/>
        <p:txBody>
          <a:bodyPr/>
          <a:lstStyle/>
          <a:p>
            <a:fld id="{3A98EE3D-8CD1-4C3F-BD1C-C98C9596463C}" type="slidenum">
              <a:rPr lang="en-US" smtClean="0"/>
              <a:t>1</a:t>
            </a:fld>
            <a:endParaRPr lang="en-US" dirty="0"/>
          </a:p>
        </p:txBody>
      </p:sp>
      <p:sp>
        <p:nvSpPr>
          <p:cNvPr id="8" name="TextBox 7">
            <a:extLst>
              <a:ext uri="{FF2B5EF4-FFF2-40B4-BE49-F238E27FC236}">
                <a16:creationId xmlns:a16="http://schemas.microsoft.com/office/drawing/2014/main" id="{9C74C6D7-16C5-C97D-6E23-A0D4AC7359B0}"/>
              </a:ext>
            </a:extLst>
          </p:cNvPr>
          <p:cNvSpPr txBox="1"/>
          <p:nvPr/>
        </p:nvSpPr>
        <p:spPr>
          <a:xfrm>
            <a:off x="6288" y="6442631"/>
            <a:ext cx="11542245" cy="369332"/>
          </a:xfrm>
          <a:prstGeom prst="rect">
            <a:avLst/>
          </a:prstGeom>
          <a:noFill/>
        </p:spPr>
        <p:txBody>
          <a:bodyPr wrap="square" rtlCol="0">
            <a:spAutoFit/>
          </a:bodyPr>
          <a:lstStyle/>
          <a:p>
            <a:r>
              <a:rPr lang="en-US" dirty="0"/>
              <a:t>Access for free at </a:t>
            </a:r>
            <a:r>
              <a:rPr lang="en-US" u="sng" dirty="0">
                <a:hlinkClick r:id="rId4"/>
              </a:rPr>
              <a:t>https://openstax.org/books/introductory-statistics-2e/pages/1-introduction</a:t>
            </a:r>
            <a:endParaRPr lang="en-US" dirty="0"/>
          </a:p>
        </p:txBody>
      </p:sp>
    </p:spTree>
    <p:extLst>
      <p:ext uri="{BB962C8B-B14F-4D97-AF65-F5344CB8AC3E}">
        <p14:creationId xmlns:p14="http://schemas.microsoft.com/office/powerpoint/2010/main" val="19314396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B6F52-4572-96DB-69C7-97B798B8CFAC}"/>
              </a:ext>
            </a:extLst>
          </p:cNvPr>
          <p:cNvSpPr>
            <a:spLocks noGrp="1"/>
          </p:cNvSpPr>
          <p:nvPr>
            <p:ph type="title"/>
          </p:nvPr>
        </p:nvSpPr>
        <p:spPr/>
        <p:txBody>
          <a:bodyPr/>
          <a:lstStyle/>
          <a:p>
            <a:r>
              <a:rPr lang="en-US" dirty="0"/>
              <a:t>Formulas Needed</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22B9017-8A61-C860-B312-C11D965EBF76}"/>
                  </a:ext>
                </a:extLst>
              </p:cNvPr>
              <p:cNvSpPr>
                <a:spLocks noGrp="1"/>
              </p:cNvSpPr>
              <p:nvPr>
                <p:ph idx="1"/>
              </p:nvPr>
            </p:nvSpPr>
            <p:spPr/>
            <p:txBody>
              <a:bodyPr>
                <a:normAutofit/>
              </a:bodyPr>
              <a:lstStyle/>
              <a:p>
                <a:pPr algn="l">
                  <a:buNone/>
                </a:pPr>
                <a:r>
                  <a:rPr lang="en-US" dirty="0">
                    <a:solidFill>
                      <a:schemeClr val="tx1"/>
                    </a:solidFill>
                  </a:rPr>
                  <a:t>Standard error of the difference in sample means</a:t>
                </a:r>
              </a:p>
              <a:p>
                <a:pPr algn="l">
                  <a:buNone/>
                </a:pPr>
                <a14:m>
                  <m:oMathPara xmlns:m="http://schemas.openxmlformats.org/officeDocument/2006/math">
                    <m:oMathParaPr>
                      <m:jc m:val="centerGroup"/>
                    </m:oMathParaPr>
                    <m:oMath xmlns:m="http://schemas.openxmlformats.org/officeDocument/2006/math">
                      <m:rad>
                        <m:radPr>
                          <m:degHide m:val="on"/>
                          <m:ctrlPr>
                            <a:rPr lang="en-US" b="0" i="1" smtClean="0">
                              <a:solidFill>
                                <a:schemeClr val="tx1"/>
                              </a:solidFill>
                              <a:effectLst/>
                              <a:latin typeface="Cambria Math" panose="02040503050406030204" pitchFamily="18" charset="0"/>
                            </a:rPr>
                          </m:ctrlPr>
                        </m:radPr>
                        <m:deg/>
                        <m:e>
                          <m:f>
                            <m:fPr>
                              <m:ctrlPr>
                                <a:rPr lang="en-US" b="0" i="1" smtClean="0">
                                  <a:solidFill>
                                    <a:schemeClr val="tx1"/>
                                  </a:solidFill>
                                  <a:effectLst/>
                                  <a:latin typeface="Cambria Math" panose="02040503050406030204" pitchFamily="18" charset="0"/>
                                </a:rPr>
                              </m:ctrlPr>
                            </m:fPr>
                            <m:num>
                              <m:sSubSup>
                                <m:sSubSupPr>
                                  <m:ctrlPr>
                                    <a:rPr lang="en-US" b="0" i="1" smtClean="0">
                                      <a:solidFill>
                                        <a:schemeClr val="tx1"/>
                                      </a:solidFill>
                                      <a:effectLst/>
                                      <a:latin typeface="Cambria Math" panose="02040503050406030204" pitchFamily="18" charset="0"/>
                                    </a:rPr>
                                  </m:ctrlPr>
                                </m:sSubSupPr>
                                <m:e>
                                  <m:r>
                                    <a:rPr lang="en-US" b="0" i="1" smtClean="0">
                                      <a:solidFill>
                                        <a:schemeClr val="tx1"/>
                                      </a:solidFill>
                                      <a:effectLst/>
                                      <a:latin typeface="Cambria Math" panose="02040503050406030204" pitchFamily="18" charset="0"/>
                                    </a:rPr>
                                    <m:t>𝑠</m:t>
                                  </m:r>
                                </m:e>
                                <m:sub>
                                  <m:r>
                                    <a:rPr lang="en-US" b="0" i="1" smtClean="0">
                                      <a:solidFill>
                                        <a:schemeClr val="tx1"/>
                                      </a:solidFill>
                                      <a:effectLst/>
                                      <a:latin typeface="Cambria Math" panose="02040503050406030204" pitchFamily="18" charset="0"/>
                                    </a:rPr>
                                    <m:t>1</m:t>
                                  </m:r>
                                </m:sub>
                                <m:sup>
                                  <m:r>
                                    <a:rPr lang="en-US" b="0" i="1" smtClean="0">
                                      <a:solidFill>
                                        <a:schemeClr val="tx1"/>
                                      </a:solidFill>
                                      <a:effectLst/>
                                      <a:latin typeface="Cambria Math" panose="02040503050406030204" pitchFamily="18" charset="0"/>
                                    </a:rPr>
                                    <m:t>2</m:t>
                                  </m:r>
                                </m:sup>
                              </m:sSubSup>
                            </m:num>
                            <m:den>
                              <m:sSub>
                                <m:sSubPr>
                                  <m:ctrlPr>
                                    <a:rPr lang="en-US" b="0" i="1" smtClean="0">
                                      <a:solidFill>
                                        <a:schemeClr val="tx1"/>
                                      </a:solidFill>
                                      <a:effectLst/>
                                      <a:latin typeface="Cambria Math" panose="02040503050406030204" pitchFamily="18" charset="0"/>
                                    </a:rPr>
                                  </m:ctrlPr>
                                </m:sSubPr>
                                <m:e>
                                  <m:r>
                                    <a:rPr lang="en-US" b="0" i="1" smtClean="0">
                                      <a:solidFill>
                                        <a:schemeClr val="tx1"/>
                                      </a:solidFill>
                                      <a:effectLst/>
                                      <a:latin typeface="Cambria Math" panose="02040503050406030204" pitchFamily="18" charset="0"/>
                                    </a:rPr>
                                    <m:t>𝑛</m:t>
                                  </m:r>
                                </m:e>
                                <m:sub>
                                  <m:r>
                                    <a:rPr lang="en-US" b="0" i="1" smtClean="0">
                                      <a:solidFill>
                                        <a:schemeClr val="tx1"/>
                                      </a:solidFill>
                                      <a:effectLst/>
                                      <a:latin typeface="Cambria Math" panose="02040503050406030204" pitchFamily="18" charset="0"/>
                                    </a:rPr>
                                    <m:t>1</m:t>
                                  </m:r>
                                </m:sub>
                              </m:sSub>
                            </m:den>
                          </m:f>
                          <m:r>
                            <a:rPr lang="en-US" b="0" i="1" smtClean="0">
                              <a:solidFill>
                                <a:schemeClr val="tx1"/>
                              </a:solidFill>
                              <a:effectLst/>
                              <a:latin typeface="Cambria Math" panose="02040503050406030204" pitchFamily="18" charset="0"/>
                            </a:rPr>
                            <m:t>+</m:t>
                          </m:r>
                          <m:f>
                            <m:fPr>
                              <m:ctrlPr>
                                <a:rPr lang="en-US" b="0" i="1" smtClean="0">
                                  <a:solidFill>
                                    <a:schemeClr val="tx1"/>
                                  </a:solidFill>
                                  <a:effectLst/>
                                  <a:latin typeface="Cambria Math" panose="02040503050406030204" pitchFamily="18" charset="0"/>
                                </a:rPr>
                              </m:ctrlPr>
                            </m:fPr>
                            <m:num>
                              <m:sSubSup>
                                <m:sSubSupPr>
                                  <m:ctrlPr>
                                    <a:rPr lang="en-US" b="0" i="1" smtClean="0">
                                      <a:solidFill>
                                        <a:schemeClr val="tx1"/>
                                      </a:solidFill>
                                      <a:effectLst/>
                                      <a:latin typeface="Cambria Math" panose="02040503050406030204" pitchFamily="18" charset="0"/>
                                    </a:rPr>
                                  </m:ctrlPr>
                                </m:sSubSupPr>
                                <m:e>
                                  <m:r>
                                    <a:rPr lang="en-US" b="0" i="1" smtClean="0">
                                      <a:solidFill>
                                        <a:schemeClr val="tx1"/>
                                      </a:solidFill>
                                      <a:effectLst/>
                                      <a:latin typeface="Cambria Math" panose="02040503050406030204" pitchFamily="18" charset="0"/>
                                    </a:rPr>
                                    <m:t>𝑠</m:t>
                                  </m:r>
                                </m:e>
                                <m:sub>
                                  <m:r>
                                    <a:rPr lang="en-US" b="0" i="1" smtClean="0">
                                      <a:solidFill>
                                        <a:schemeClr val="tx1"/>
                                      </a:solidFill>
                                      <a:effectLst/>
                                      <a:latin typeface="Cambria Math" panose="02040503050406030204" pitchFamily="18" charset="0"/>
                                    </a:rPr>
                                    <m:t>2</m:t>
                                  </m:r>
                                </m:sub>
                                <m:sup>
                                  <m:r>
                                    <a:rPr lang="en-US" b="0" i="1" smtClean="0">
                                      <a:solidFill>
                                        <a:schemeClr val="tx1"/>
                                      </a:solidFill>
                                      <a:effectLst/>
                                      <a:latin typeface="Cambria Math" panose="02040503050406030204" pitchFamily="18" charset="0"/>
                                    </a:rPr>
                                    <m:t>2</m:t>
                                  </m:r>
                                </m:sup>
                              </m:sSubSup>
                            </m:num>
                            <m:den>
                              <m:sSub>
                                <m:sSubPr>
                                  <m:ctrlPr>
                                    <a:rPr lang="en-US" b="0" i="1" smtClean="0">
                                      <a:solidFill>
                                        <a:schemeClr val="tx1"/>
                                      </a:solidFill>
                                      <a:effectLst/>
                                      <a:latin typeface="Cambria Math" panose="02040503050406030204" pitchFamily="18" charset="0"/>
                                    </a:rPr>
                                  </m:ctrlPr>
                                </m:sSubPr>
                                <m:e>
                                  <m:r>
                                    <a:rPr lang="en-US" b="0" i="1" smtClean="0">
                                      <a:solidFill>
                                        <a:schemeClr val="tx1"/>
                                      </a:solidFill>
                                      <a:effectLst/>
                                      <a:latin typeface="Cambria Math" panose="02040503050406030204" pitchFamily="18" charset="0"/>
                                    </a:rPr>
                                    <m:t>𝑛</m:t>
                                  </m:r>
                                </m:e>
                                <m:sub>
                                  <m:r>
                                    <a:rPr lang="en-US" b="0" i="1" smtClean="0">
                                      <a:solidFill>
                                        <a:schemeClr val="tx1"/>
                                      </a:solidFill>
                                      <a:effectLst/>
                                      <a:latin typeface="Cambria Math" panose="02040503050406030204" pitchFamily="18" charset="0"/>
                                    </a:rPr>
                                    <m:t>2</m:t>
                                  </m:r>
                                </m:sub>
                              </m:sSub>
                            </m:den>
                          </m:f>
                        </m:e>
                      </m:rad>
                    </m:oMath>
                  </m:oMathPara>
                </a14:m>
                <a:endParaRPr lang="en-US" b="0" dirty="0">
                  <a:solidFill>
                    <a:schemeClr val="tx1"/>
                  </a:solidFill>
                  <a:effectLst/>
                </a:endParaRPr>
              </a:p>
              <a:p>
                <a:pPr algn="l">
                  <a:buNone/>
                </a:pPr>
                <a:r>
                  <a:rPr lang="en-US" b="0" dirty="0">
                    <a:solidFill>
                      <a:schemeClr val="tx1"/>
                    </a:solidFill>
                    <a:effectLst/>
                  </a:rPr>
                  <a:t>Test statistic (t-score)</a:t>
                </a:r>
              </a:p>
              <a:p>
                <a:pPr>
                  <a:buNone/>
                </a:pPr>
                <a14:m>
                  <m:oMathPara xmlns:m="http://schemas.openxmlformats.org/officeDocument/2006/math">
                    <m:oMathParaPr>
                      <m:jc m:val="centerGroup"/>
                    </m:oMathParaPr>
                    <m:oMath xmlns:m="http://schemas.openxmlformats.org/officeDocument/2006/math">
                      <m:f>
                        <m:fPr>
                          <m:ctrlPr>
                            <a:rPr lang="en-US" b="0" i="1" smtClean="0">
                              <a:solidFill>
                                <a:schemeClr val="tx1"/>
                              </a:solidFill>
                              <a:effectLst/>
                              <a:latin typeface="Cambria Math" panose="02040503050406030204" pitchFamily="18" charset="0"/>
                            </a:rPr>
                          </m:ctrlPr>
                        </m:fPr>
                        <m:num>
                          <m:d>
                            <m:dPr>
                              <m:ctrlPr>
                                <a:rPr lang="en-US" b="0" i="1" smtClean="0">
                                  <a:solidFill>
                                    <a:schemeClr val="tx1"/>
                                  </a:solidFill>
                                  <a:effectLst/>
                                  <a:latin typeface="Cambria Math" panose="02040503050406030204" pitchFamily="18" charset="0"/>
                                </a:rPr>
                              </m:ctrlPr>
                            </m:dPr>
                            <m:e>
                              <m:acc>
                                <m:accPr>
                                  <m:chr m:val="̅"/>
                                  <m:ctrlPr>
                                    <a:rPr lang="en-US" b="0" i="1" smtClean="0">
                                      <a:solidFill>
                                        <a:schemeClr val="tx1"/>
                                      </a:solidFill>
                                      <a:effectLst/>
                                      <a:latin typeface="Cambria Math" panose="02040503050406030204" pitchFamily="18" charset="0"/>
                                    </a:rPr>
                                  </m:ctrlPr>
                                </m:accPr>
                                <m:e>
                                  <m:sSub>
                                    <m:sSubPr>
                                      <m:ctrlPr>
                                        <a:rPr lang="en-US" b="0" i="1" smtClean="0">
                                          <a:solidFill>
                                            <a:schemeClr val="tx1"/>
                                          </a:solidFill>
                                          <a:effectLst/>
                                          <a:latin typeface="Cambria Math" panose="02040503050406030204" pitchFamily="18" charset="0"/>
                                        </a:rPr>
                                      </m:ctrlPr>
                                    </m:sSubPr>
                                    <m:e>
                                      <m:r>
                                        <a:rPr lang="en-US" b="0" i="1" smtClean="0">
                                          <a:solidFill>
                                            <a:schemeClr val="tx1"/>
                                          </a:solidFill>
                                          <a:effectLst/>
                                          <a:latin typeface="Cambria Math" panose="02040503050406030204" pitchFamily="18" charset="0"/>
                                        </a:rPr>
                                        <m:t>𝑥</m:t>
                                      </m:r>
                                    </m:e>
                                    <m:sub>
                                      <m:r>
                                        <a:rPr lang="en-US" b="0" i="1" smtClean="0">
                                          <a:solidFill>
                                            <a:schemeClr val="tx1"/>
                                          </a:solidFill>
                                          <a:effectLst/>
                                          <a:latin typeface="Cambria Math" panose="02040503050406030204" pitchFamily="18" charset="0"/>
                                        </a:rPr>
                                        <m:t>1</m:t>
                                      </m:r>
                                    </m:sub>
                                  </m:sSub>
                                </m:e>
                              </m:acc>
                              <m:r>
                                <a:rPr lang="en-US" b="0" i="1" smtClean="0">
                                  <a:solidFill>
                                    <a:schemeClr val="tx1"/>
                                  </a:solidFill>
                                  <a:effectLst/>
                                  <a:latin typeface="Cambria Math" panose="02040503050406030204" pitchFamily="18" charset="0"/>
                                </a:rPr>
                                <m:t>−</m:t>
                              </m:r>
                              <m:acc>
                                <m:accPr>
                                  <m:chr m:val="̅"/>
                                  <m:ctrlPr>
                                    <a:rPr lang="en-US" b="0" i="1" smtClean="0">
                                      <a:solidFill>
                                        <a:schemeClr val="tx1"/>
                                      </a:solidFill>
                                      <a:effectLst/>
                                      <a:latin typeface="Cambria Math" panose="02040503050406030204" pitchFamily="18" charset="0"/>
                                    </a:rPr>
                                  </m:ctrlPr>
                                </m:accPr>
                                <m:e>
                                  <m:sSub>
                                    <m:sSubPr>
                                      <m:ctrlPr>
                                        <a:rPr lang="en-US" b="0" i="1" smtClean="0">
                                          <a:solidFill>
                                            <a:schemeClr val="tx1"/>
                                          </a:solidFill>
                                          <a:effectLst/>
                                          <a:latin typeface="Cambria Math" panose="02040503050406030204" pitchFamily="18" charset="0"/>
                                        </a:rPr>
                                      </m:ctrlPr>
                                    </m:sSubPr>
                                    <m:e>
                                      <m:r>
                                        <a:rPr lang="en-US" b="0" i="1" smtClean="0">
                                          <a:solidFill>
                                            <a:schemeClr val="tx1"/>
                                          </a:solidFill>
                                          <a:effectLst/>
                                          <a:latin typeface="Cambria Math" panose="02040503050406030204" pitchFamily="18" charset="0"/>
                                        </a:rPr>
                                        <m:t>𝑥</m:t>
                                      </m:r>
                                    </m:e>
                                    <m:sub>
                                      <m:r>
                                        <a:rPr lang="en-US" b="0" i="1" smtClean="0">
                                          <a:solidFill>
                                            <a:schemeClr val="tx1"/>
                                          </a:solidFill>
                                          <a:effectLst/>
                                          <a:latin typeface="Cambria Math" panose="02040503050406030204" pitchFamily="18" charset="0"/>
                                        </a:rPr>
                                        <m:t>2</m:t>
                                      </m:r>
                                    </m:sub>
                                  </m:sSub>
                                </m:e>
                              </m:acc>
                            </m:e>
                          </m:d>
                          <m:r>
                            <a:rPr lang="en-US" b="0" i="1" smtClean="0">
                              <a:solidFill>
                                <a:schemeClr val="tx1"/>
                              </a:solidFill>
                              <a:effectLst/>
                              <a:latin typeface="Cambria Math" panose="02040503050406030204" pitchFamily="18" charset="0"/>
                            </a:rPr>
                            <m:t>−(</m:t>
                          </m:r>
                          <m:sSub>
                            <m:sSubPr>
                              <m:ctrlPr>
                                <a:rPr lang="en-US" b="0" i="1" smtClean="0">
                                  <a:solidFill>
                                    <a:schemeClr val="tx1"/>
                                  </a:solidFill>
                                  <a:effectLst/>
                                  <a:latin typeface="Cambria Math" panose="02040503050406030204" pitchFamily="18" charset="0"/>
                                </a:rPr>
                              </m:ctrlPr>
                            </m:sSubPr>
                            <m:e>
                              <m:r>
                                <a:rPr lang="en-US" b="0" i="1" smtClean="0">
                                  <a:solidFill>
                                    <a:schemeClr val="tx1"/>
                                  </a:solidFill>
                                  <a:effectLst/>
                                  <a:latin typeface="Cambria Math" panose="02040503050406030204" pitchFamily="18" charset="0"/>
                                </a:rPr>
                                <m:t>𝜇</m:t>
                              </m:r>
                            </m:e>
                            <m:sub>
                              <m:r>
                                <a:rPr lang="en-US" b="0" i="1" smtClean="0">
                                  <a:solidFill>
                                    <a:schemeClr val="tx1"/>
                                  </a:solidFill>
                                  <a:effectLst/>
                                  <a:latin typeface="Cambria Math" panose="02040503050406030204" pitchFamily="18" charset="0"/>
                                </a:rPr>
                                <m:t>1</m:t>
                              </m:r>
                            </m:sub>
                          </m:sSub>
                          <m:r>
                            <a:rPr lang="en-US" b="0" i="1" smtClean="0">
                              <a:solidFill>
                                <a:schemeClr val="tx1"/>
                              </a:solidFill>
                              <a:effectLst/>
                              <a:latin typeface="Cambria Math" panose="02040503050406030204" pitchFamily="18" charset="0"/>
                            </a:rPr>
                            <m:t>−</m:t>
                          </m:r>
                          <m:sSub>
                            <m:sSubPr>
                              <m:ctrlPr>
                                <a:rPr lang="en-US" b="0" i="1" smtClean="0">
                                  <a:solidFill>
                                    <a:schemeClr val="tx1"/>
                                  </a:solidFill>
                                  <a:effectLst/>
                                  <a:latin typeface="Cambria Math" panose="02040503050406030204" pitchFamily="18" charset="0"/>
                                </a:rPr>
                              </m:ctrlPr>
                            </m:sSubPr>
                            <m:e>
                              <m:r>
                                <a:rPr lang="en-US" b="0" i="1" smtClean="0">
                                  <a:solidFill>
                                    <a:schemeClr val="tx1"/>
                                  </a:solidFill>
                                  <a:effectLst/>
                                  <a:latin typeface="Cambria Math" panose="02040503050406030204" pitchFamily="18" charset="0"/>
                                </a:rPr>
                                <m:t>𝜇</m:t>
                              </m:r>
                            </m:e>
                            <m:sub>
                              <m:r>
                                <a:rPr lang="en-US" b="0" i="1" smtClean="0">
                                  <a:solidFill>
                                    <a:schemeClr val="tx1"/>
                                  </a:solidFill>
                                  <a:effectLst/>
                                  <a:latin typeface="Cambria Math" panose="02040503050406030204" pitchFamily="18" charset="0"/>
                                </a:rPr>
                                <m:t>2</m:t>
                              </m:r>
                            </m:sub>
                          </m:sSub>
                          <m:r>
                            <a:rPr lang="en-US" b="0" i="1" smtClean="0">
                              <a:solidFill>
                                <a:schemeClr val="tx1"/>
                              </a:solidFill>
                              <a:effectLst/>
                              <a:latin typeface="Cambria Math" panose="02040503050406030204" pitchFamily="18" charset="0"/>
                            </a:rPr>
                            <m:t>)</m:t>
                          </m:r>
                        </m:num>
                        <m:den>
                          <m:rad>
                            <m:radPr>
                              <m:degHide m:val="on"/>
                              <m:ctrlPr>
                                <a:rPr lang="en-US" i="1">
                                  <a:solidFill>
                                    <a:schemeClr val="tx1"/>
                                  </a:solidFill>
                                  <a:latin typeface="Cambria Math" panose="02040503050406030204" pitchFamily="18" charset="0"/>
                                </a:rPr>
                              </m:ctrlPr>
                            </m:radPr>
                            <m:deg/>
                            <m:e>
                              <m:f>
                                <m:fPr>
                                  <m:ctrlPr>
                                    <a:rPr lang="en-US" i="1">
                                      <a:solidFill>
                                        <a:schemeClr val="tx1"/>
                                      </a:solidFill>
                                      <a:latin typeface="Cambria Math" panose="02040503050406030204" pitchFamily="18" charset="0"/>
                                    </a:rPr>
                                  </m:ctrlPr>
                                </m:fPr>
                                <m:num>
                                  <m:sSubSup>
                                    <m:sSubSupPr>
                                      <m:ctrlPr>
                                        <a:rPr lang="en-US" i="1">
                                          <a:solidFill>
                                            <a:schemeClr val="tx1"/>
                                          </a:solidFill>
                                          <a:latin typeface="Cambria Math" panose="02040503050406030204" pitchFamily="18" charset="0"/>
                                        </a:rPr>
                                      </m:ctrlPr>
                                    </m:sSubSupPr>
                                    <m:e>
                                      <m:r>
                                        <a:rPr lang="en-US" i="1">
                                          <a:solidFill>
                                            <a:schemeClr val="tx1"/>
                                          </a:solidFill>
                                          <a:latin typeface="Cambria Math" panose="02040503050406030204" pitchFamily="18" charset="0"/>
                                        </a:rPr>
                                        <m:t>𝑠</m:t>
                                      </m:r>
                                    </m:e>
                                    <m:sub>
                                      <m:r>
                                        <a:rPr lang="en-US" i="1">
                                          <a:solidFill>
                                            <a:schemeClr val="tx1"/>
                                          </a:solidFill>
                                          <a:latin typeface="Cambria Math" panose="02040503050406030204" pitchFamily="18" charset="0"/>
                                        </a:rPr>
                                        <m:t>1</m:t>
                                      </m:r>
                                    </m:sub>
                                    <m:sup>
                                      <m:r>
                                        <a:rPr lang="en-US" i="1">
                                          <a:solidFill>
                                            <a:schemeClr val="tx1"/>
                                          </a:solidFill>
                                          <a:latin typeface="Cambria Math" panose="02040503050406030204" pitchFamily="18" charset="0"/>
                                        </a:rPr>
                                        <m:t>2</m:t>
                                      </m:r>
                                    </m:sup>
                                  </m:sSubSup>
                                </m:num>
                                <m:den>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𝑛</m:t>
                                      </m:r>
                                    </m:e>
                                    <m:sub>
                                      <m:r>
                                        <a:rPr lang="en-US" i="1">
                                          <a:solidFill>
                                            <a:schemeClr val="tx1"/>
                                          </a:solidFill>
                                          <a:latin typeface="Cambria Math" panose="02040503050406030204" pitchFamily="18" charset="0"/>
                                        </a:rPr>
                                        <m:t>1</m:t>
                                      </m:r>
                                    </m:sub>
                                  </m:sSub>
                                </m:den>
                              </m:f>
                              <m:r>
                                <a:rPr lang="en-US" i="1">
                                  <a:solidFill>
                                    <a:schemeClr val="tx1"/>
                                  </a:solidFill>
                                  <a:latin typeface="Cambria Math" panose="02040503050406030204" pitchFamily="18" charset="0"/>
                                </a:rPr>
                                <m:t>+</m:t>
                              </m:r>
                              <m:f>
                                <m:fPr>
                                  <m:ctrlPr>
                                    <a:rPr lang="en-US" i="1">
                                      <a:solidFill>
                                        <a:schemeClr val="tx1"/>
                                      </a:solidFill>
                                      <a:latin typeface="Cambria Math" panose="02040503050406030204" pitchFamily="18" charset="0"/>
                                    </a:rPr>
                                  </m:ctrlPr>
                                </m:fPr>
                                <m:num>
                                  <m:sSubSup>
                                    <m:sSubSupPr>
                                      <m:ctrlPr>
                                        <a:rPr lang="en-US" i="1">
                                          <a:solidFill>
                                            <a:schemeClr val="tx1"/>
                                          </a:solidFill>
                                          <a:latin typeface="Cambria Math" panose="02040503050406030204" pitchFamily="18" charset="0"/>
                                        </a:rPr>
                                      </m:ctrlPr>
                                    </m:sSubSupPr>
                                    <m:e>
                                      <m:r>
                                        <a:rPr lang="en-US" i="1">
                                          <a:solidFill>
                                            <a:schemeClr val="tx1"/>
                                          </a:solidFill>
                                          <a:latin typeface="Cambria Math" panose="02040503050406030204" pitchFamily="18" charset="0"/>
                                        </a:rPr>
                                        <m:t>𝑠</m:t>
                                      </m:r>
                                    </m:e>
                                    <m:sub>
                                      <m:r>
                                        <a:rPr lang="en-US" i="1">
                                          <a:solidFill>
                                            <a:schemeClr val="tx1"/>
                                          </a:solidFill>
                                          <a:latin typeface="Cambria Math" panose="02040503050406030204" pitchFamily="18" charset="0"/>
                                        </a:rPr>
                                        <m:t>2</m:t>
                                      </m:r>
                                    </m:sub>
                                    <m:sup>
                                      <m:r>
                                        <a:rPr lang="en-US" i="1">
                                          <a:solidFill>
                                            <a:schemeClr val="tx1"/>
                                          </a:solidFill>
                                          <a:latin typeface="Cambria Math" panose="02040503050406030204" pitchFamily="18" charset="0"/>
                                        </a:rPr>
                                        <m:t>2</m:t>
                                      </m:r>
                                    </m:sup>
                                  </m:sSubSup>
                                </m:num>
                                <m:den>
                                  <m:sSub>
                                    <m:sSubPr>
                                      <m:ctrlPr>
                                        <a:rPr lang="en-US" i="1">
                                          <a:solidFill>
                                            <a:schemeClr val="tx1"/>
                                          </a:solidFill>
                                          <a:latin typeface="Cambria Math" panose="02040503050406030204" pitchFamily="18" charset="0"/>
                                        </a:rPr>
                                      </m:ctrlPr>
                                    </m:sSubPr>
                                    <m:e>
                                      <m:r>
                                        <a:rPr lang="en-US" i="1">
                                          <a:solidFill>
                                            <a:schemeClr val="tx1"/>
                                          </a:solidFill>
                                          <a:latin typeface="Cambria Math" panose="02040503050406030204" pitchFamily="18" charset="0"/>
                                        </a:rPr>
                                        <m:t>𝑛</m:t>
                                      </m:r>
                                    </m:e>
                                    <m:sub>
                                      <m:r>
                                        <a:rPr lang="en-US" i="1">
                                          <a:solidFill>
                                            <a:schemeClr val="tx1"/>
                                          </a:solidFill>
                                          <a:latin typeface="Cambria Math" panose="02040503050406030204" pitchFamily="18" charset="0"/>
                                        </a:rPr>
                                        <m:t>2</m:t>
                                      </m:r>
                                    </m:sub>
                                  </m:sSub>
                                </m:den>
                              </m:f>
                            </m:e>
                          </m:rad>
                        </m:den>
                      </m:f>
                    </m:oMath>
                  </m:oMathPara>
                </a14:m>
                <a:endParaRPr lang="en-US" b="0" dirty="0">
                  <a:solidFill>
                    <a:schemeClr val="tx1"/>
                  </a:solidFill>
                  <a:effectLst/>
                </a:endParaRPr>
              </a:p>
              <a:p>
                <a:endParaRPr lang="en-US" dirty="0">
                  <a:solidFill>
                    <a:schemeClr val="tx1"/>
                  </a:solidFill>
                </a:endParaRPr>
              </a:p>
              <a:p>
                <a:endParaRPr lang="en-US" dirty="0">
                  <a:solidFill>
                    <a:schemeClr val="tx1"/>
                  </a:solidFill>
                </a:endParaRPr>
              </a:p>
            </p:txBody>
          </p:sp>
        </mc:Choice>
        <mc:Fallback xmlns="">
          <p:sp>
            <p:nvSpPr>
              <p:cNvPr id="3" name="Content Placeholder 2">
                <a:extLst>
                  <a:ext uri="{FF2B5EF4-FFF2-40B4-BE49-F238E27FC236}">
                    <a16:creationId xmlns:a16="http://schemas.microsoft.com/office/drawing/2014/main" id="{522B9017-8A61-C860-B312-C11D965EBF76}"/>
                  </a:ext>
                </a:extLst>
              </p:cNvPr>
              <p:cNvSpPr>
                <a:spLocks noGrp="1" noRot="1" noChangeAspect="1" noMove="1" noResize="1" noEditPoints="1" noAdjustHandles="1" noChangeArrowheads="1" noChangeShapeType="1" noTextEdit="1"/>
              </p:cNvSpPr>
              <p:nvPr>
                <p:ph idx="1"/>
              </p:nvPr>
            </p:nvSpPr>
            <p:spPr>
              <a:blipFill>
                <a:blip r:embed="rId2"/>
                <a:stretch>
                  <a:fillRect l="-1455"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B5C7D085-E401-B5F0-D044-C84AB9342FEE}"/>
              </a:ext>
            </a:extLst>
          </p:cNvPr>
          <p:cNvSpPr>
            <a:spLocks noGrp="1"/>
          </p:cNvSpPr>
          <p:nvPr>
            <p:ph type="sldNum" sz="quarter" idx="12"/>
          </p:nvPr>
        </p:nvSpPr>
        <p:spPr/>
        <p:txBody>
          <a:bodyPr/>
          <a:lstStyle/>
          <a:p>
            <a:fld id="{3A98EE3D-8CD1-4C3F-BD1C-C98C9596463C}" type="slidenum">
              <a:rPr lang="en-US" smtClean="0"/>
              <a:t>10</a:t>
            </a:fld>
            <a:endParaRPr lang="en-US" dirty="0"/>
          </a:p>
        </p:txBody>
      </p:sp>
      <p:sp>
        <p:nvSpPr>
          <p:cNvPr id="5" name="TextBox 4">
            <a:extLst>
              <a:ext uri="{FF2B5EF4-FFF2-40B4-BE49-F238E27FC236}">
                <a16:creationId xmlns:a16="http://schemas.microsoft.com/office/drawing/2014/main" id="{D553C311-DA79-EDB2-36BD-F613203E96A7}"/>
              </a:ext>
            </a:extLst>
          </p:cNvPr>
          <p:cNvSpPr txBox="1"/>
          <p:nvPr/>
        </p:nvSpPr>
        <p:spPr>
          <a:xfrm>
            <a:off x="6827885" y="4751309"/>
            <a:ext cx="4644557" cy="369332"/>
          </a:xfrm>
          <a:prstGeom prst="rect">
            <a:avLst/>
          </a:prstGeom>
          <a:noFill/>
        </p:spPr>
        <p:txBody>
          <a:bodyPr wrap="square" rtlCol="0">
            <a:spAutoFit/>
          </a:bodyPr>
          <a:lstStyle/>
          <a:p>
            <a:r>
              <a:rPr lang="en-US" dirty="0">
                <a:sym typeface="Wingdings" panose="05000000000000000000" pitchFamily="2" charset="2"/>
              </a:rPr>
              <a:t>Note the denominator is the standard error</a:t>
            </a:r>
            <a:endParaRPr lang="en-US" dirty="0"/>
          </a:p>
        </p:txBody>
      </p:sp>
    </p:spTree>
    <p:extLst>
      <p:ext uri="{BB962C8B-B14F-4D97-AF65-F5344CB8AC3E}">
        <p14:creationId xmlns:p14="http://schemas.microsoft.com/office/powerpoint/2010/main" val="2174337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EBA33-CA45-800B-450F-D04E55939BBB}"/>
              </a:ext>
            </a:extLst>
          </p:cNvPr>
          <p:cNvSpPr>
            <a:spLocks noGrp="1"/>
          </p:cNvSpPr>
          <p:nvPr>
            <p:ph type="title"/>
          </p:nvPr>
        </p:nvSpPr>
        <p:spPr/>
        <p:txBody>
          <a:bodyPr>
            <a:normAutofit/>
          </a:bodyPr>
          <a:lstStyle/>
          <a:p>
            <a:r>
              <a:rPr lang="en-US" dirty="0"/>
              <a:t>Formulas Needed, Cont.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221D53A-BC4B-EA79-92E0-6717A1252F86}"/>
                  </a:ext>
                </a:extLst>
              </p:cNvPr>
              <p:cNvSpPr>
                <a:spLocks noGrp="1"/>
              </p:cNvSpPr>
              <p:nvPr>
                <p:ph idx="1"/>
              </p:nvPr>
            </p:nvSpPr>
            <p:spPr/>
            <p:txBody>
              <a:bodyPr>
                <a:normAutofit/>
              </a:bodyPr>
              <a:lstStyle/>
              <a:p>
                <a:pPr marL="201168" lvl="1" indent="0">
                  <a:buNone/>
                </a:pPr>
                <a:r>
                  <a:rPr lang="en-US" dirty="0"/>
                  <a:t>Degrees of freedom</a:t>
                </a:r>
              </a:p>
              <a:p>
                <a:pPr marL="201168" lvl="1"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𝑑𝑓</m:t>
                      </m:r>
                      <m:r>
                        <a:rPr lang="en-US" b="0" i="1" smtClean="0">
                          <a:latin typeface="Cambria Math" panose="02040503050406030204" pitchFamily="18" charset="0"/>
                        </a:rPr>
                        <m:t>=</m:t>
                      </m:r>
                      <m:f>
                        <m:fPr>
                          <m:ctrlPr>
                            <a:rPr lang="en-US" b="0" i="1" smtClean="0">
                              <a:latin typeface="Cambria Math" panose="02040503050406030204" pitchFamily="18" charset="0"/>
                            </a:rPr>
                          </m:ctrlPr>
                        </m:fPr>
                        <m:num>
                          <m:sSup>
                            <m:sSupPr>
                              <m:ctrlPr>
                                <a:rPr lang="en-US" b="0" i="1" smtClean="0">
                                  <a:solidFill>
                                    <a:srgbClr val="424242"/>
                                  </a:solidFill>
                                  <a:latin typeface="Cambria Math" panose="02040503050406030204" pitchFamily="18" charset="0"/>
                                </a:rPr>
                              </m:ctrlPr>
                            </m:sSupPr>
                            <m:e>
                              <m:d>
                                <m:dPr>
                                  <m:ctrlPr>
                                    <a:rPr lang="en-US" b="0" i="1" smtClean="0">
                                      <a:solidFill>
                                        <a:srgbClr val="424242"/>
                                      </a:solidFill>
                                      <a:latin typeface="Cambria Math" panose="02040503050406030204" pitchFamily="18" charset="0"/>
                                    </a:rPr>
                                  </m:ctrlPr>
                                </m:dPr>
                                <m:e>
                                  <m:f>
                                    <m:fPr>
                                      <m:ctrlPr>
                                        <a:rPr lang="en-US" i="1">
                                          <a:solidFill>
                                            <a:srgbClr val="424242"/>
                                          </a:solidFill>
                                          <a:latin typeface="Cambria Math" panose="02040503050406030204" pitchFamily="18" charset="0"/>
                                        </a:rPr>
                                      </m:ctrlPr>
                                    </m:fPr>
                                    <m:num>
                                      <m:sSubSup>
                                        <m:sSubSupPr>
                                          <m:ctrlPr>
                                            <a:rPr lang="en-US" i="1">
                                              <a:solidFill>
                                                <a:srgbClr val="424242"/>
                                              </a:solidFill>
                                              <a:latin typeface="Cambria Math" panose="02040503050406030204" pitchFamily="18" charset="0"/>
                                            </a:rPr>
                                          </m:ctrlPr>
                                        </m:sSubSupPr>
                                        <m:e>
                                          <m:r>
                                            <a:rPr lang="en-US" i="1">
                                              <a:solidFill>
                                                <a:srgbClr val="424242"/>
                                              </a:solidFill>
                                              <a:latin typeface="Cambria Math" panose="02040503050406030204" pitchFamily="18" charset="0"/>
                                            </a:rPr>
                                            <m:t>𝑠</m:t>
                                          </m:r>
                                        </m:e>
                                        <m:sub>
                                          <m:r>
                                            <a:rPr lang="en-US" i="1">
                                              <a:solidFill>
                                                <a:srgbClr val="424242"/>
                                              </a:solidFill>
                                              <a:latin typeface="Cambria Math" panose="02040503050406030204" pitchFamily="18" charset="0"/>
                                            </a:rPr>
                                            <m:t>1</m:t>
                                          </m:r>
                                        </m:sub>
                                        <m:sup>
                                          <m:r>
                                            <a:rPr lang="en-US" i="1">
                                              <a:solidFill>
                                                <a:srgbClr val="424242"/>
                                              </a:solidFill>
                                              <a:latin typeface="Cambria Math" panose="02040503050406030204" pitchFamily="18" charset="0"/>
                                            </a:rPr>
                                            <m:t>2</m:t>
                                          </m:r>
                                        </m:sup>
                                      </m:sSubSup>
                                    </m:num>
                                    <m:den>
                                      <m:sSub>
                                        <m:sSubPr>
                                          <m:ctrlPr>
                                            <a:rPr lang="en-US" i="1">
                                              <a:solidFill>
                                                <a:srgbClr val="424242"/>
                                              </a:solidFill>
                                              <a:latin typeface="Cambria Math" panose="02040503050406030204" pitchFamily="18" charset="0"/>
                                            </a:rPr>
                                          </m:ctrlPr>
                                        </m:sSubPr>
                                        <m:e>
                                          <m:r>
                                            <a:rPr lang="en-US" i="1">
                                              <a:solidFill>
                                                <a:srgbClr val="424242"/>
                                              </a:solidFill>
                                              <a:latin typeface="Cambria Math" panose="02040503050406030204" pitchFamily="18" charset="0"/>
                                            </a:rPr>
                                            <m:t>𝑛</m:t>
                                          </m:r>
                                        </m:e>
                                        <m:sub>
                                          <m:r>
                                            <a:rPr lang="en-US" i="1">
                                              <a:solidFill>
                                                <a:srgbClr val="424242"/>
                                              </a:solidFill>
                                              <a:latin typeface="Cambria Math" panose="02040503050406030204" pitchFamily="18" charset="0"/>
                                            </a:rPr>
                                            <m:t>1</m:t>
                                          </m:r>
                                        </m:sub>
                                      </m:sSub>
                                    </m:den>
                                  </m:f>
                                  <m:r>
                                    <a:rPr lang="en-US" i="1">
                                      <a:solidFill>
                                        <a:srgbClr val="424242"/>
                                      </a:solidFill>
                                      <a:latin typeface="Cambria Math" panose="02040503050406030204" pitchFamily="18" charset="0"/>
                                    </a:rPr>
                                    <m:t>+</m:t>
                                  </m:r>
                                  <m:f>
                                    <m:fPr>
                                      <m:ctrlPr>
                                        <a:rPr lang="en-US" i="1">
                                          <a:solidFill>
                                            <a:srgbClr val="424242"/>
                                          </a:solidFill>
                                          <a:latin typeface="Cambria Math" panose="02040503050406030204" pitchFamily="18" charset="0"/>
                                        </a:rPr>
                                      </m:ctrlPr>
                                    </m:fPr>
                                    <m:num>
                                      <m:sSubSup>
                                        <m:sSubSupPr>
                                          <m:ctrlPr>
                                            <a:rPr lang="en-US" i="1">
                                              <a:solidFill>
                                                <a:srgbClr val="424242"/>
                                              </a:solidFill>
                                              <a:latin typeface="Cambria Math" panose="02040503050406030204" pitchFamily="18" charset="0"/>
                                            </a:rPr>
                                          </m:ctrlPr>
                                        </m:sSubSupPr>
                                        <m:e>
                                          <m:r>
                                            <a:rPr lang="en-US" i="1">
                                              <a:solidFill>
                                                <a:srgbClr val="424242"/>
                                              </a:solidFill>
                                              <a:latin typeface="Cambria Math" panose="02040503050406030204" pitchFamily="18" charset="0"/>
                                            </a:rPr>
                                            <m:t>𝑠</m:t>
                                          </m:r>
                                        </m:e>
                                        <m:sub>
                                          <m:r>
                                            <a:rPr lang="en-US" i="1">
                                              <a:solidFill>
                                                <a:srgbClr val="424242"/>
                                              </a:solidFill>
                                              <a:latin typeface="Cambria Math" panose="02040503050406030204" pitchFamily="18" charset="0"/>
                                            </a:rPr>
                                            <m:t>2</m:t>
                                          </m:r>
                                        </m:sub>
                                        <m:sup>
                                          <m:r>
                                            <a:rPr lang="en-US" i="1">
                                              <a:solidFill>
                                                <a:srgbClr val="424242"/>
                                              </a:solidFill>
                                              <a:latin typeface="Cambria Math" panose="02040503050406030204" pitchFamily="18" charset="0"/>
                                            </a:rPr>
                                            <m:t>2</m:t>
                                          </m:r>
                                        </m:sup>
                                      </m:sSubSup>
                                    </m:num>
                                    <m:den>
                                      <m:sSub>
                                        <m:sSubPr>
                                          <m:ctrlPr>
                                            <a:rPr lang="en-US" i="1">
                                              <a:solidFill>
                                                <a:srgbClr val="424242"/>
                                              </a:solidFill>
                                              <a:latin typeface="Cambria Math" panose="02040503050406030204" pitchFamily="18" charset="0"/>
                                            </a:rPr>
                                          </m:ctrlPr>
                                        </m:sSubPr>
                                        <m:e>
                                          <m:r>
                                            <a:rPr lang="en-US" i="1">
                                              <a:solidFill>
                                                <a:srgbClr val="424242"/>
                                              </a:solidFill>
                                              <a:latin typeface="Cambria Math" panose="02040503050406030204" pitchFamily="18" charset="0"/>
                                            </a:rPr>
                                            <m:t>𝑛</m:t>
                                          </m:r>
                                        </m:e>
                                        <m:sub>
                                          <m:r>
                                            <a:rPr lang="en-US" i="1">
                                              <a:solidFill>
                                                <a:srgbClr val="424242"/>
                                              </a:solidFill>
                                              <a:latin typeface="Cambria Math" panose="02040503050406030204" pitchFamily="18" charset="0"/>
                                            </a:rPr>
                                            <m:t>2</m:t>
                                          </m:r>
                                        </m:sub>
                                      </m:sSub>
                                    </m:den>
                                  </m:f>
                                </m:e>
                              </m:d>
                            </m:e>
                            <m:sup>
                              <m:r>
                                <a:rPr lang="en-US" b="0" i="1" smtClean="0">
                                  <a:solidFill>
                                    <a:srgbClr val="424242"/>
                                  </a:solidFill>
                                  <a:latin typeface="Cambria Math" panose="02040503050406030204" pitchFamily="18" charset="0"/>
                                </a:rPr>
                                <m:t>2</m:t>
                              </m:r>
                            </m:sup>
                          </m:sSup>
                        </m:num>
                        <m:den>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1</m:t>
                                      </m:r>
                                    </m:sub>
                                  </m:sSub>
                                  <m:r>
                                    <a:rPr lang="en-US" b="0" i="1" smtClean="0">
                                      <a:latin typeface="Cambria Math" panose="02040503050406030204" pitchFamily="18" charset="0"/>
                                    </a:rPr>
                                    <m:t>−1</m:t>
                                  </m:r>
                                </m:den>
                              </m:f>
                            </m:e>
                          </m:d>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𝑠</m:t>
                                          </m:r>
                                        </m:e>
                                        <m:sub>
                                          <m:r>
                                            <a:rPr lang="en-US" b="0" i="1" smtClean="0">
                                              <a:latin typeface="Cambria Math" panose="02040503050406030204" pitchFamily="18" charset="0"/>
                                            </a:rPr>
                                            <m:t>1</m:t>
                                          </m:r>
                                        </m:sub>
                                        <m:sup>
                                          <m:r>
                                            <a:rPr lang="en-US" b="0" i="1" smtClean="0">
                                              <a:latin typeface="Cambria Math" panose="02040503050406030204" pitchFamily="18" charset="0"/>
                                            </a:rPr>
                                            <m:t>2</m:t>
                                          </m:r>
                                        </m:sup>
                                      </m:sSubSup>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1</m:t>
                                          </m:r>
                                        </m:sub>
                                      </m:sSub>
                                    </m:den>
                                  </m:f>
                                </m:e>
                              </m:d>
                            </m:e>
                            <m:sup>
                              <m:r>
                                <a:rPr lang="en-US" b="0" i="1" smtClean="0">
                                  <a:latin typeface="Cambria Math" panose="02040503050406030204" pitchFamily="18" charset="0"/>
                                </a:rPr>
                                <m:t>2</m:t>
                              </m:r>
                            </m:sup>
                          </m:sSup>
                          <m:r>
                            <a:rPr lang="en-US" b="0" i="1" smtClean="0">
                              <a:latin typeface="Cambria Math" panose="02040503050406030204" pitchFamily="18" charset="0"/>
                            </a:rPr>
                            <m:t>+</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2</m:t>
                                      </m:r>
                                    </m:sub>
                                  </m:sSub>
                                  <m:r>
                                    <a:rPr lang="en-US" b="0" i="1" smtClean="0">
                                      <a:latin typeface="Cambria Math" panose="02040503050406030204" pitchFamily="18" charset="0"/>
                                    </a:rPr>
                                    <m:t>−1</m:t>
                                  </m:r>
                                </m:den>
                              </m:f>
                            </m:e>
                          </m:d>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𝑠</m:t>
                                          </m:r>
                                        </m:e>
                                        <m:sub>
                                          <m:r>
                                            <a:rPr lang="en-US" b="0" i="1" smtClean="0">
                                              <a:latin typeface="Cambria Math" panose="02040503050406030204" pitchFamily="18" charset="0"/>
                                            </a:rPr>
                                            <m:t>2</m:t>
                                          </m:r>
                                        </m:sub>
                                        <m:sup>
                                          <m:r>
                                            <a:rPr lang="en-US" b="0" i="1" smtClean="0">
                                              <a:latin typeface="Cambria Math" panose="02040503050406030204" pitchFamily="18" charset="0"/>
                                            </a:rPr>
                                            <m:t>2</m:t>
                                          </m:r>
                                        </m:sup>
                                      </m:sSubSup>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2</m:t>
                                          </m:r>
                                        </m:sub>
                                      </m:sSub>
                                    </m:den>
                                  </m:f>
                                </m:e>
                              </m:d>
                            </m:e>
                            <m:sup>
                              <m:r>
                                <a:rPr lang="en-US" b="0" i="1" smtClean="0">
                                  <a:latin typeface="Cambria Math" panose="02040503050406030204" pitchFamily="18" charset="0"/>
                                </a:rPr>
                                <m:t>2</m:t>
                              </m:r>
                            </m:sup>
                          </m:sSup>
                        </m:den>
                      </m:f>
                    </m:oMath>
                  </m:oMathPara>
                </a14:m>
                <a:endParaRPr lang="en-US" dirty="0"/>
              </a:p>
              <a:p>
                <a:pPr marL="0" indent="0">
                  <a:buNone/>
                </a:pPr>
                <a:r>
                  <a:rPr lang="en-US" dirty="0"/>
                  <a:t>	</a:t>
                </a:r>
              </a:p>
              <a:p>
                <a:pPr marL="0" indent="0">
                  <a:buNone/>
                </a:pPr>
                <a:endParaRPr lang="en-US" dirty="0"/>
              </a:p>
              <a:p>
                <a:pPr>
                  <a:buFont typeface="Arial" panose="020B0604020202020204" pitchFamily="34" charset="0"/>
                  <a:buChar char="•"/>
                </a:pPr>
                <a:endParaRPr lang="en-US" dirty="0"/>
              </a:p>
            </p:txBody>
          </p:sp>
        </mc:Choice>
        <mc:Fallback xmlns="">
          <p:sp>
            <p:nvSpPr>
              <p:cNvPr id="3" name="Content Placeholder 2">
                <a:extLst>
                  <a:ext uri="{FF2B5EF4-FFF2-40B4-BE49-F238E27FC236}">
                    <a16:creationId xmlns:a16="http://schemas.microsoft.com/office/drawing/2014/main" id="{4221D53A-BC4B-EA79-92E0-6717A1252F86}"/>
                  </a:ext>
                </a:extLst>
              </p:cNvPr>
              <p:cNvSpPr>
                <a:spLocks noGrp="1" noRot="1" noChangeAspect="1" noMove="1" noResize="1" noEditPoints="1" noAdjustHandles="1" noChangeArrowheads="1" noChangeShapeType="1" noTextEdit="1"/>
              </p:cNvSpPr>
              <p:nvPr>
                <p:ph idx="1"/>
              </p:nvPr>
            </p:nvSpPr>
            <p:spPr>
              <a:blipFill>
                <a:blip r:embed="rId2"/>
                <a:stretch>
                  <a:fillRect t="-64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1B61C88-0EF7-BC93-8B1E-3C8CF75817C6}"/>
              </a:ext>
            </a:extLst>
          </p:cNvPr>
          <p:cNvSpPr>
            <a:spLocks noGrp="1"/>
          </p:cNvSpPr>
          <p:nvPr>
            <p:ph type="sldNum" sz="quarter" idx="12"/>
          </p:nvPr>
        </p:nvSpPr>
        <p:spPr/>
        <p:txBody>
          <a:bodyPr/>
          <a:lstStyle/>
          <a:p>
            <a:fld id="{3A98EE3D-8CD1-4C3F-BD1C-C98C9596463C}" type="slidenum">
              <a:rPr lang="en-US" smtClean="0"/>
              <a:t>11</a:t>
            </a:fld>
            <a:endParaRPr lang="en-US" dirty="0"/>
          </a:p>
        </p:txBody>
      </p: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id="{082A72FB-14EC-D623-2FB8-0990F00EDC27}"/>
                  </a:ext>
                </a:extLst>
              </p:cNvPr>
              <p:cNvSpPr txBox="1"/>
              <p:nvPr/>
            </p:nvSpPr>
            <p:spPr>
              <a:xfrm>
                <a:off x="1097280" y="4484394"/>
                <a:ext cx="10058400" cy="1477328"/>
              </a:xfrm>
              <a:prstGeom prst="rect">
                <a:avLst/>
              </a:prstGeom>
              <a:noFill/>
            </p:spPr>
            <p:txBody>
              <a:bodyPr wrap="square" rtlCol="0">
                <a:spAutoFit/>
              </a:bodyPr>
              <a:lstStyle/>
              <a:p>
                <a:r>
                  <a:rPr lang="en-US" dirty="0"/>
                  <a:t>To ease this calculation, you can find a custom created calculator (made for this class) in the class Excel spreadsheet that will automatically do this for you.</a:t>
                </a:r>
              </a:p>
              <a:p>
                <a:endParaRPr lang="en-US" dirty="0"/>
              </a:p>
              <a:p>
                <a:r>
                  <a:rPr lang="en-US" b="0" i="0" dirty="0">
                    <a:effectLst/>
                  </a:rPr>
                  <a:t>A shortcut: If each sample has more than 30 observations then the degrees of freedom can be calculated as </a:t>
                </a:r>
                <a14:m>
                  <m:oMath xmlns:m="http://schemas.openxmlformats.org/officeDocument/2006/math">
                    <m:sSub>
                      <m:sSubPr>
                        <m:ctrlPr>
                          <a:rPr lang="en-US" b="0" i="0" dirty="0" smtClean="0">
                            <a:effectLst/>
                            <a:latin typeface="Cambria Math" panose="02040503050406030204" pitchFamily="18" charset="0"/>
                          </a:rPr>
                        </m:ctrlPr>
                      </m:sSubPr>
                      <m:e>
                        <m:r>
                          <m:rPr>
                            <m:sty m:val="p"/>
                          </m:rPr>
                          <a:rPr lang="en-US" b="0" i="0" dirty="0" smtClean="0">
                            <a:effectLst/>
                            <a:latin typeface="Cambria Math" panose="02040503050406030204" pitchFamily="18" charset="0"/>
                          </a:rPr>
                          <m:t>n</m:t>
                        </m:r>
                      </m:e>
                      <m:sub>
                        <m:r>
                          <a:rPr lang="en-US" b="0" i="0" dirty="0" smtClean="0">
                            <a:effectLst/>
                            <a:latin typeface="Cambria Math" panose="02040503050406030204" pitchFamily="18" charset="0"/>
                          </a:rPr>
                          <m:t>1</m:t>
                        </m:r>
                      </m:sub>
                    </m:sSub>
                    <m:r>
                      <a:rPr lang="en-US" b="0" i="1" dirty="0" smtClean="0">
                        <a:effectLst/>
                        <a:latin typeface="Cambria Math" panose="02040503050406030204" pitchFamily="18" charset="0"/>
                      </a:rPr>
                      <m:t>+</m:t>
                    </m:r>
                    <m:sSub>
                      <m:sSubPr>
                        <m:ctrlPr>
                          <a:rPr lang="en-US" b="0" i="1" dirty="0" smtClean="0">
                            <a:effectLst/>
                            <a:latin typeface="Cambria Math" panose="02040503050406030204" pitchFamily="18" charset="0"/>
                          </a:rPr>
                        </m:ctrlPr>
                      </m:sSubPr>
                      <m:e>
                        <m:r>
                          <a:rPr lang="en-US" b="0" i="1" dirty="0" smtClean="0">
                            <a:effectLst/>
                            <a:latin typeface="Cambria Math" panose="02040503050406030204" pitchFamily="18" charset="0"/>
                          </a:rPr>
                          <m:t>𝑛</m:t>
                        </m:r>
                      </m:e>
                      <m:sub>
                        <m:r>
                          <a:rPr lang="en-US" b="0" i="1" dirty="0" smtClean="0">
                            <a:effectLst/>
                            <a:latin typeface="Cambria Math" panose="02040503050406030204" pitchFamily="18" charset="0"/>
                          </a:rPr>
                          <m:t>2</m:t>
                        </m:r>
                      </m:sub>
                    </m:sSub>
                    <m:r>
                      <a:rPr lang="en-US" b="0" i="1" dirty="0" smtClean="0">
                        <a:effectLst/>
                        <a:latin typeface="Cambria Math" panose="02040503050406030204" pitchFamily="18" charset="0"/>
                      </a:rPr>
                      <m:t>−2</m:t>
                    </m:r>
                  </m:oMath>
                </a14:m>
                <a:r>
                  <a:rPr lang="en-US" b="0" i="0" dirty="0">
                    <a:effectLst/>
                  </a:rPr>
                  <a:t>.</a:t>
                </a:r>
                <a:r>
                  <a:rPr lang="en-US" dirty="0"/>
                  <a:t> </a:t>
                </a:r>
              </a:p>
            </p:txBody>
          </p:sp>
        </mc:Choice>
        <mc:Fallback>
          <p:sp>
            <p:nvSpPr>
              <p:cNvPr id="5" name="TextBox 4">
                <a:extLst>
                  <a:ext uri="{FF2B5EF4-FFF2-40B4-BE49-F238E27FC236}">
                    <a16:creationId xmlns:a16="http://schemas.microsoft.com/office/drawing/2014/main" id="{082A72FB-14EC-D623-2FB8-0990F00EDC27}"/>
                  </a:ext>
                </a:extLst>
              </p:cNvPr>
              <p:cNvSpPr txBox="1">
                <a:spLocks noRot="1" noChangeAspect="1" noMove="1" noResize="1" noEditPoints="1" noAdjustHandles="1" noChangeArrowheads="1" noChangeShapeType="1" noTextEdit="1"/>
              </p:cNvSpPr>
              <p:nvPr/>
            </p:nvSpPr>
            <p:spPr>
              <a:xfrm>
                <a:off x="1097280" y="4484394"/>
                <a:ext cx="10058400" cy="1477328"/>
              </a:xfrm>
              <a:prstGeom prst="rect">
                <a:avLst/>
              </a:prstGeom>
              <a:blipFill>
                <a:blip r:embed="rId3"/>
                <a:stretch>
                  <a:fillRect l="-485" t="-2479" b="-5785"/>
                </a:stretch>
              </a:blipFill>
            </p:spPr>
            <p:txBody>
              <a:bodyPr/>
              <a:lstStyle/>
              <a:p>
                <a:r>
                  <a:rPr lang="en-US">
                    <a:noFill/>
                  </a:rPr>
                  <a:t> </a:t>
                </a:r>
              </a:p>
            </p:txBody>
          </p:sp>
        </mc:Fallback>
      </mc:AlternateContent>
    </p:spTree>
    <p:extLst>
      <p:ext uri="{BB962C8B-B14F-4D97-AF65-F5344CB8AC3E}">
        <p14:creationId xmlns:p14="http://schemas.microsoft.com/office/powerpoint/2010/main" val="5804747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FA763F-B7EF-D2FB-CB56-38F35EED30B1}"/>
              </a:ext>
            </a:extLst>
          </p:cNvPr>
          <p:cNvSpPr>
            <a:spLocks noGrp="1"/>
          </p:cNvSpPr>
          <p:nvPr>
            <p:ph type="title"/>
          </p:nvPr>
        </p:nvSpPr>
        <p:spPr/>
        <p:txBody>
          <a:bodyPr/>
          <a:lstStyle/>
          <a:p>
            <a:r>
              <a:rPr lang="en-US" dirty="0"/>
              <a:t>Standard Null and Alternative Hypotheses</a:t>
            </a:r>
          </a:p>
        </p:txBody>
      </p:sp>
      <p:sp>
        <p:nvSpPr>
          <p:cNvPr id="4" name="Slide Number Placeholder 3">
            <a:extLst>
              <a:ext uri="{FF2B5EF4-FFF2-40B4-BE49-F238E27FC236}">
                <a16:creationId xmlns:a16="http://schemas.microsoft.com/office/drawing/2014/main" id="{149EAFDF-B9E6-700E-C513-B4AA7D9CDACC}"/>
              </a:ext>
            </a:extLst>
          </p:cNvPr>
          <p:cNvSpPr>
            <a:spLocks noGrp="1"/>
          </p:cNvSpPr>
          <p:nvPr>
            <p:ph type="sldNum" sz="quarter" idx="12"/>
          </p:nvPr>
        </p:nvSpPr>
        <p:spPr/>
        <p:txBody>
          <a:bodyPr/>
          <a:lstStyle/>
          <a:p>
            <a:fld id="{3A98EE3D-8CD1-4C3F-BD1C-C98C9596463C}" type="slidenum">
              <a:rPr lang="en-US" smtClean="0"/>
              <a:t>12</a:t>
            </a:fld>
            <a:endParaRPr lang="en-US" dirty="0"/>
          </a:p>
        </p:txBody>
      </p:sp>
      <p:pic>
        <p:nvPicPr>
          <p:cNvPr id="5" name="Content Placeholder 5">
            <a:extLst>
              <a:ext uri="{FF2B5EF4-FFF2-40B4-BE49-F238E27FC236}">
                <a16:creationId xmlns:a16="http://schemas.microsoft.com/office/drawing/2014/main" id="{98B48C7B-57F2-79D3-E8EA-C32794761990}"/>
              </a:ext>
            </a:extLst>
          </p:cNvPr>
          <p:cNvPicPr>
            <a:picLocks noGrp="1" noChangeAspect="1"/>
          </p:cNvPicPr>
          <p:nvPr>
            <p:ph idx="1"/>
          </p:nvPr>
        </p:nvPicPr>
        <p:blipFill rotWithShape="1">
          <a:blip r:embed="rId2"/>
          <a:srcRect b="16283"/>
          <a:stretch/>
        </p:blipFill>
        <p:spPr>
          <a:xfrm>
            <a:off x="1066800" y="2015587"/>
            <a:ext cx="10058400" cy="2139164"/>
          </a:xfrm>
        </p:spPr>
      </p:pic>
    </p:spTree>
    <p:extLst>
      <p:ext uri="{BB962C8B-B14F-4D97-AF65-F5344CB8AC3E}">
        <p14:creationId xmlns:p14="http://schemas.microsoft.com/office/powerpoint/2010/main" val="836286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7EBAE-9445-FE67-5B1D-74DA31DFF02E}"/>
              </a:ext>
            </a:extLst>
          </p:cNvPr>
          <p:cNvSpPr>
            <a:spLocks noGrp="1"/>
          </p:cNvSpPr>
          <p:nvPr>
            <p:ph type="title"/>
          </p:nvPr>
        </p:nvSpPr>
        <p:spPr/>
        <p:txBody>
          <a:bodyPr/>
          <a:lstStyle/>
          <a:p>
            <a:r>
              <a:rPr lang="en-US" dirty="0"/>
              <a:t>Ways to Setup Hypotheses for Two Means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DE8B80C-136D-6F1E-0D7A-15CB29C90BF7}"/>
                  </a:ext>
                </a:extLst>
              </p:cNvPr>
              <p:cNvSpPr>
                <a:spLocks noGrp="1"/>
              </p:cNvSpPr>
              <p:nvPr>
                <p:ph idx="1"/>
              </p:nvPr>
            </p:nvSpPr>
            <p:spPr/>
            <p:txBody>
              <a:bodyPr/>
              <a:lstStyle/>
              <a:p>
                <a:pPr marL="0" indent="0">
                  <a:buNone/>
                </a:pPr>
                <a:r>
                  <a:rPr lang="en-US" sz="1800" dirty="0">
                    <a:solidFill>
                      <a:srgbClr val="424242"/>
                    </a:solidFill>
                  </a:rPr>
                  <a:t>The null hypothesis is that the hours spent playing sports are equal. The alternative hypothesis is that the hours spent playing sports are not equal.</a:t>
                </a:r>
              </a:p>
              <a:p>
                <a:pPr marL="0" indent="0">
                  <a:buNone/>
                </a:pPr>
                <a14:m>
                  <m:oMathPara xmlns:m="http://schemas.openxmlformats.org/officeDocument/2006/math">
                    <m:oMathParaPr>
                      <m:jc m:val="centerGroup"/>
                    </m:oMathParaPr>
                    <m:oMath xmlns:m="http://schemas.openxmlformats.org/officeDocument/2006/math">
                      <m:sSub>
                        <m:sSubPr>
                          <m:ctrlPr>
                            <a:rPr lang="en-US" sz="1800" i="1">
                              <a:solidFill>
                                <a:srgbClr val="424242"/>
                              </a:solidFill>
                              <a:latin typeface="Cambria Math" panose="02040503050406030204" pitchFamily="18" charset="0"/>
                            </a:rPr>
                          </m:ctrlPr>
                        </m:sSubPr>
                        <m:e>
                          <m:r>
                            <a:rPr lang="en-US" sz="1800" i="1">
                              <a:solidFill>
                                <a:srgbClr val="424242"/>
                              </a:solidFill>
                              <a:latin typeface="Cambria Math" panose="02040503050406030204" pitchFamily="18" charset="0"/>
                            </a:rPr>
                            <m:t>𝐻</m:t>
                          </m:r>
                        </m:e>
                        <m:sub>
                          <m:r>
                            <a:rPr lang="en-US" sz="1800" i="1">
                              <a:solidFill>
                                <a:srgbClr val="424242"/>
                              </a:solidFill>
                              <a:latin typeface="Cambria Math" panose="02040503050406030204" pitchFamily="18" charset="0"/>
                            </a:rPr>
                            <m:t>0</m:t>
                          </m:r>
                        </m:sub>
                      </m:sSub>
                      <m:r>
                        <a:rPr lang="en-US" sz="1800" i="1">
                          <a:solidFill>
                            <a:srgbClr val="424242"/>
                          </a:solidFill>
                          <a:latin typeface="Cambria Math" panose="02040503050406030204" pitchFamily="18" charset="0"/>
                        </a:rPr>
                        <m:t>:</m:t>
                      </m:r>
                      <m:sSub>
                        <m:sSubPr>
                          <m:ctrlPr>
                            <a:rPr lang="en-US" sz="1800" i="1">
                              <a:solidFill>
                                <a:srgbClr val="424242"/>
                              </a:solidFill>
                              <a:latin typeface="Cambria Math" panose="02040503050406030204" pitchFamily="18" charset="0"/>
                            </a:rPr>
                          </m:ctrlPr>
                        </m:sSubPr>
                        <m:e>
                          <m:r>
                            <a:rPr lang="en-US" sz="1800" i="1">
                              <a:solidFill>
                                <a:srgbClr val="424242"/>
                              </a:solidFill>
                              <a:latin typeface="Cambria Math" panose="02040503050406030204" pitchFamily="18" charset="0"/>
                            </a:rPr>
                            <m:t>𝜇</m:t>
                          </m:r>
                        </m:e>
                        <m:sub>
                          <m:r>
                            <a:rPr lang="en-US" sz="1800" i="1">
                              <a:solidFill>
                                <a:srgbClr val="424242"/>
                              </a:solidFill>
                              <a:latin typeface="Cambria Math" panose="02040503050406030204" pitchFamily="18" charset="0"/>
                            </a:rPr>
                            <m:t>1</m:t>
                          </m:r>
                        </m:sub>
                      </m:sSub>
                      <m:r>
                        <a:rPr lang="en-US" sz="1800" i="1">
                          <a:solidFill>
                            <a:srgbClr val="424242"/>
                          </a:solidFill>
                          <a:latin typeface="Cambria Math" panose="02040503050406030204" pitchFamily="18" charset="0"/>
                        </a:rPr>
                        <m:t>−</m:t>
                      </m:r>
                      <m:sSub>
                        <m:sSubPr>
                          <m:ctrlPr>
                            <a:rPr lang="en-US" sz="1800" i="1">
                              <a:solidFill>
                                <a:srgbClr val="424242"/>
                              </a:solidFill>
                              <a:latin typeface="Cambria Math" panose="02040503050406030204" pitchFamily="18" charset="0"/>
                            </a:rPr>
                          </m:ctrlPr>
                        </m:sSubPr>
                        <m:e>
                          <m:r>
                            <a:rPr lang="en-US" sz="1800" i="1">
                              <a:solidFill>
                                <a:srgbClr val="424242"/>
                              </a:solidFill>
                              <a:latin typeface="Cambria Math" panose="02040503050406030204" pitchFamily="18" charset="0"/>
                            </a:rPr>
                            <m:t>𝜇</m:t>
                          </m:r>
                        </m:e>
                        <m:sub>
                          <m:r>
                            <a:rPr lang="en-US" sz="1800" i="1">
                              <a:solidFill>
                                <a:srgbClr val="424242"/>
                              </a:solidFill>
                              <a:latin typeface="Cambria Math" panose="02040503050406030204" pitchFamily="18" charset="0"/>
                            </a:rPr>
                            <m:t>2</m:t>
                          </m:r>
                        </m:sub>
                      </m:sSub>
                      <m:r>
                        <a:rPr lang="en-US" sz="1800" i="1">
                          <a:solidFill>
                            <a:srgbClr val="424242"/>
                          </a:solidFill>
                          <a:latin typeface="Cambria Math" panose="02040503050406030204" pitchFamily="18" charset="0"/>
                        </a:rPr>
                        <m:t>=0</m:t>
                      </m:r>
                    </m:oMath>
                  </m:oMathPara>
                </a14:m>
                <a:endParaRPr lang="en-US" sz="1800" dirty="0">
                  <a:solidFill>
                    <a:srgbClr val="424242"/>
                  </a:solidFill>
                </a:endParaRPr>
              </a:p>
              <a:p>
                <a:pPr marL="0" indent="0">
                  <a:buNone/>
                </a:pPr>
                <a14:m>
                  <m:oMathPara xmlns:m="http://schemas.openxmlformats.org/officeDocument/2006/math">
                    <m:oMathParaPr>
                      <m:jc m:val="centerGroup"/>
                    </m:oMathParaPr>
                    <m:oMath xmlns:m="http://schemas.openxmlformats.org/officeDocument/2006/math">
                      <m:sSub>
                        <m:sSubPr>
                          <m:ctrlPr>
                            <a:rPr lang="en-US" sz="1800" i="1">
                              <a:solidFill>
                                <a:srgbClr val="424242"/>
                              </a:solidFill>
                              <a:latin typeface="Cambria Math" panose="02040503050406030204" pitchFamily="18" charset="0"/>
                            </a:rPr>
                          </m:ctrlPr>
                        </m:sSubPr>
                        <m:e>
                          <m:r>
                            <a:rPr lang="en-US" sz="1800" i="1">
                              <a:solidFill>
                                <a:srgbClr val="424242"/>
                              </a:solidFill>
                              <a:latin typeface="Cambria Math" panose="02040503050406030204" pitchFamily="18" charset="0"/>
                            </a:rPr>
                            <m:t>𝐻</m:t>
                          </m:r>
                        </m:e>
                        <m:sub>
                          <m:r>
                            <a:rPr lang="en-US" sz="1800" b="0" i="1" smtClean="0">
                              <a:solidFill>
                                <a:srgbClr val="424242"/>
                              </a:solidFill>
                              <a:latin typeface="Cambria Math" panose="02040503050406030204" pitchFamily="18" charset="0"/>
                            </a:rPr>
                            <m:t>𝑎</m:t>
                          </m:r>
                        </m:sub>
                      </m:sSub>
                      <m:r>
                        <a:rPr lang="en-US" sz="1800" i="1">
                          <a:solidFill>
                            <a:srgbClr val="424242"/>
                          </a:solidFill>
                          <a:latin typeface="Cambria Math" panose="02040503050406030204" pitchFamily="18" charset="0"/>
                        </a:rPr>
                        <m:t>:</m:t>
                      </m:r>
                      <m:sSub>
                        <m:sSubPr>
                          <m:ctrlPr>
                            <a:rPr lang="en-US" sz="1800" i="1">
                              <a:solidFill>
                                <a:srgbClr val="424242"/>
                              </a:solidFill>
                              <a:latin typeface="Cambria Math" panose="02040503050406030204" pitchFamily="18" charset="0"/>
                            </a:rPr>
                          </m:ctrlPr>
                        </m:sSubPr>
                        <m:e>
                          <m:r>
                            <a:rPr lang="en-US" sz="1800" i="1">
                              <a:solidFill>
                                <a:srgbClr val="424242"/>
                              </a:solidFill>
                              <a:latin typeface="Cambria Math" panose="02040503050406030204" pitchFamily="18" charset="0"/>
                            </a:rPr>
                            <m:t>𝜇</m:t>
                          </m:r>
                        </m:e>
                        <m:sub>
                          <m:r>
                            <a:rPr lang="en-US" sz="1800" i="1">
                              <a:solidFill>
                                <a:srgbClr val="424242"/>
                              </a:solidFill>
                              <a:latin typeface="Cambria Math" panose="02040503050406030204" pitchFamily="18" charset="0"/>
                            </a:rPr>
                            <m:t>1</m:t>
                          </m:r>
                        </m:sub>
                      </m:sSub>
                      <m:r>
                        <a:rPr lang="en-US" sz="1800" i="1">
                          <a:solidFill>
                            <a:srgbClr val="424242"/>
                          </a:solidFill>
                          <a:latin typeface="Cambria Math" panose="02040503050406030204" pitchFamily="18" charset="0"/>
                        </a:rPr>
                        <m:t>−</m:t>
                      </m:r>
                      <m:sSub>
                        <m:sSubPr>
                          <m:ctrlPr>
                            <a:rPr lang="en-US" sz="1800" i="1">
                              <a:solidFill>
                                <a:srgbClr val="424242"/>
                              </a:solidFill>
                              <a:latin typeface="Cambria Math" panose="02040503050406030204" pitchFamily="18" charset="0"/>
                            </a:rPr>
                          </m:ctrlPr>
                        </m:sSubPr>
                        <m:e>
                          <m:r>
                            <a:rPr lang="en-US" sz="1800" i="1">
                              <a:solidFill>
                                <a:srgbClr val="424242"/>
                              </a:solidFill>
                              <a:latin typeface="Cambria Math" panose="02040503050406030204" pitchFamily="18" charset="0"/>
                            </a:rPr>
                            <m:t>𝜇</m:t>
                          </m:r>
                        </m:e>
                        <m:sub>
                          <m:r>
                            <a:rPr lang="en-US" sz="1800" i="1">
                              <a:solidFill>
                                <a:srgbClr val="424242"/>
                              </a:solidFill>
                              <a:latin typeface="Cambria Math" panose="02040503050406030204" pitchFamily="18" charset="0"/>
                            </a:rPr>
                            <m:t>2</m:t>
                          </m:r>
                        </m:sub>
                      </m:sSub>
                      <m:r>
                        <a:rPr lang="en-US" sz="1800" i="1">
                          <a:solidFill>
                            <a:srgbClr val="424242"/>
                          </a:solidFill>
                          <a:latin typeface="Cambria Math" panose="02040503050406030204" pitchFamily="18" charset="0"/>
                        </a:rPr>
                        <m:t>≠0</m:t>
                      </m:r>
                    </m:oMath>
                  </m:oMathPara>
                </a14:m>
                <a:endParaRPr lang="en-US" sz="1800" dirty="0">
                  <a:solidFill>
                    <a:srgbClr val="424242"/>
                  </a:solidFill>
                </a:endParaRPr>
              </a:p>
              <a:p>
                <a:pPr marL="0" indent="0">
                  <a:buNone/>
                </a:pPr>
                <a:endParaRPr lang="en-US" sz="1800" dirty="0">
                  <a:solidFill>
                    <a:srgbClr val="424242"/>
                  </a:solidFill>
                </a:endParaRPr>
              </a:p>
              <a:p>
                <a:pPr marL="0" indent="0">
                  <a:buNone/>
                </a:pPr>
                <a:r>
                  <a:rPr lang="en-US" sz="1800" dirty="0">
                    <a:solidFill>
                      <a:srgbClr val="424242"/>
                    </a:solidFill>
                  </a:rPr>
                  <a:t>Alternatively we could set this up as:</a:t>
                </a:r>
              </a:p>
              <a:p>
                <a:pPr marL="0" indent="0">
                  <a:buNone/>
                </a:pPr>
                <a14:m>
                  <m:oMathPara xmlns:m="http://schemas.openxmlformats.org/officeDocument/2006/math">
                    <m:oMathParaPr>
                      <m:jc m:val="centerGroup"/>
                    </m:oMathParaPr>
                    <m:oMath xmlns:m="http://schemas.openxmlformats.org/officeDocument/2006/math">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𝐻</m:t>
                          </m:r>
                        </m:e>
                        <m:sub>
                          <m:r>
                            <a:rPr lang="en-US" sz="1800" b="0" i="1" smtClean="0">
                              <a:solidFill>
                                <a:srgbClr val="424242"/>
                              </a:solidFill>
                              <a:latin typeface="Cambria Math" panose="02040503050406030204" pitchFamily="18" charset="0"/>
                            </a:rPr>
                            <m:t>0</m:t>
                          </m:r>
                        </m:sub>
                      </m:sSub>
                      <m:r>
                        <a:rPr lang="en-US" sz="1800" b="0" i="1" smtClean="0">
                          <a:solidFill>
                            <a:srgbClr val="424242"/>
                          </a:solidFill>
                          <a:latin typeface="Cambria Math" panose="02040503050406030204" pitchFamily="18" charset="0"/>
                        </a:rPr>
                        <m: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1</m:t>
                          </m:r>
                        </m:sub>
                      </m:sSub>
                      <m:r>
                        <a:rPr lang="en-US" sz="1800" b="0" i="1" smtClean="0">
                          <a:solidFill>
                            <a:srgbClr val="424242"/>
                          </a:solidFill>
                          <a:latin typeface="Cambria Math" panose="02040503050406030204" pitchFamily="18" charset="0"/>
                        </a:rPr>
                        <m: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2</m:t>
                          </m:r>
                        </m:sub>
                      </m:sSub>
                    </m:oMath>
                  </m:oMathPara>
                </a14:m>
                <a:endParaRPr lang="en-US" sz="1800" dirty="0">
                  <a:solidFill>
                    <a:srgbClr val="424242"/>
                  </a:solidFill>
                </a:endParaRPr>
              </a:p>
              <a:p>
                <a:pPr marL="0" indent="0">
                  <a:buNone/>
                </a:pPr>
                <a14:m>
                  <m:oMathPara xmlns:m="http://schemas.openxmlformats.org/officeDocument/2006/math">
                    <m:oMathParaPr>
                      <m:jc m:val="centerGroup"/>
                    </m:oMathParaPr>
                    <m:oMath xmlns:m="http://schemas.openxmlformats.org/officeDocument/2006/math">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𝐻</m:t>
                          </m:r>
                        </m:e>
                        <m:sub>
                          <m:r>
                            <a:rPr lang="en-US" sz="1800" b="0" i="1" smtClean="0">
                              <a:solidFill>
                                <a:srgbClr val="424242"/>
                              </a:solidFill>
                              <a:latin typeface="Cambria Math" panose="02040503050406030204" pitchFamily="18" charset="0"/>
                            </a:rPr>
                            <m:t>𝑎</m:t>
                          </m:r>
                        </m:sub>
                      </m:sSub>
                      <m:r>
                        <a:rPr lang="en-US" sz="1800" b="0" i="1" smtClean="0">
                          <a:solidFill>
                            <a:srgbClr val="424242"/>
                          </a:solidFill>
                          <a:latin typeface="Cambria Math" panose="02040503050406030204" pitchFamily="18" charset="0"/>
                        </a:rPr>
                        <m: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1</m:t>
                          </m:r>
                        </m:sub>
                      </m:sSub>
                      <m:r>
                        <a:rPr lang="en-US" sz="1800" b="0" i="1" smtClean="0">
                          <a:solidFill>
                            <a:srgbClr val="424242"/>
                          </a:solidFill>
                          <a:latin typeface="Cambria Math" panose="02040503050406030204" pitchFamily="18" charset="0"/>
                        </a:rPr>
                        <m: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2</m:t>
                          </m:r>
                        </m:sub>
                      </m:sSub>
                    </m:oMath>
                  </m:oMathPara>
                </a14:m>
                <a:endParaRPr lang="en-US" sz="1800" dirty="0">
                  <a:solidFill>
                    <a:srgbClr val="424242"/>
                  </a:solidFill>
                </a:endParaRPr>
              </a:p>
              <a:p>
                <a:endParaRPr lang="en-US" dirty="0"/>
              </a:p>
            </p:txBody>
          </p:sp>
        </mc:Choice>
        <mc:Fallback>
          <p:sp>
            <p:nvSpPr>
              <p:cNvPr id="3" name="Content Placeholder 2">
                <a:extLst>
                  <a:ext uri="{FF2B5EF4-FFF2-40B4-BE49-F238E27FC236}">
                    <a16:creationId xmlns:a16="http://schemas.microsoft.com/office/drawing/2014/main" id="{3DE8B80C-136D-6F1E-0D7A-15CB29C90BF7}"/>
                  </a:ext>
                </a:extLst>
              </p:cNvPr>
              <p:cNvSpPr>
                <a:spLocks noGrp="1" noRot="1" noChangeAspect="1" noMove="1" noResize="1" noEditPoints="1" noAdjustHandles="1" noChangeArrowheads="1" noChangeShapeType="1" noTextEdit="1"/>
              </p:cNvSpPr>
              <p:nvPr>
                <p:ph idx="1"/>
              </p:nvPr>
            </p:nvSpPr>
            <p:spPr>
              <a:blipFill>
                <a:blip r:embed="rId2"/>
                <a:stretch>
                  <a:fillRect l="-1394"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96DE1DC4-F70A-482D-BB92-0B76E0DE88A2}"/>
              </a:ext>
            </a:extLst>
          </p:cNvPr>
          <p:cNvSpPr>
            <a:spLocks noGrp="1"/>
          </p:cNvSpPr>
          <p:nvPr>
            <p:ph type="sldNum" sz="quarter" idx="12"/>
          </p:nvPr>
        </p:nvSpPr>
        <p:spPr/>
        <p:txBody>
          <a:bodyPr/>
          <a:lstStyle/>
          <a:p>
            <a:fld id="{3A98EE3D-8CD1-4C3F-BD1C-C98C9596463C}" type="slidenum">
              <a:rPr lang="en-US" smtClean="0"/>
              <a:t>13</a:t>
            </a:fld>
            <a:endParaRPr lang="en-US" dirty="0"/>
          </a:p>
        </p:txBody>
      </p:sp>
    </p:spTree>
    <p:extLst>
      <p:ext uri="{BB962C8B-B14F-4D97-AF65-F5344CB8AC3E}">
        <p14:creationId xmlns:p14="http://schemas.microsoft.com/office/powerpoint/2010/main" val="18626017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7EBAE-9445-FE67-5B1D-74DA31DFF02E}"/>
              </a:ext>
            </a:extLst>
          </p:cNvPr>
          <p:cNvSpPr>
            <a:spLocks noGrp="1"/>
          </p:cNvSpPr>
          <p:nvPr>
            <p:ph type="title"/>
          </p:nvPr>
        </p:nvSpPr>
        <p:spPr/>
        <p:txBody>
          <a:bodyPr/>
          <a:lstStyle/>
          <a:p>
            <a:r>
              <a:rPr lang="en-US" dirty="0"/>
              <a:t>Ways to Setup Hypotheses for Two Means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DE8B80C-136D-6F1E-0D7A-15CB29C90BF7}"/>
                  </a:ext>
                </a:extLst>
              </p:cNvPr>
              <p:cNvSpPr>
                <a:spLocks noGrp="1"/>
              </p:cNvSpPr>
              <p:nvPr>
                <p:ph idx="1"/>
              </p:nvPr>
            </p:nvSpPr>
            <p:spPr/>
            <p:txBody>
              <a:bodyPr/>
              <a:lstStyle/>
              <a:p>
                <a:pPr marL="0" indent="0">
                  <a:buNone/>
                </a:pPr>
                <a:r>
                  <a:rPr lang="en-US" sz="1800" dirty="0">
                    <a:solidFill>
                      <a:srgbClr val="424242"/>
                    </a:solidFill>
                  </a:rPr>
                  <a:t>We want to test that the morning shift has greater sales volume that the evening shift on average. </a:t>
                </a:r>
              </a:p>
              <a:p>
                <a:pPr marL="0" indent="0">
                  <a:buNone/>
                </a:pPr>
                <a14:m>
                  <m:oMathPara xmlns:m="http://schemas.openxmlformats.org/officeDocument/2006/math">
                    <m:oMathParaPr>
                      <m:jc m:val="centerGroup"/>
                    </m:oMathParaPr>
                    <m:oMath xmlns:m="http://schemas.openxmlformats.org/officeDocument/2006/math">
                      <m:sSub>
                        <m:sSubPr>
                          <m:ctrlPr>
                            <a:rPr lang="en-US" sz="1800" i="1">
                              <a:solidFill>
                                <a:srgbClr val="424242"/>
                              </a:solidFill>
                              <a:latin typeface="Cambria Math" panose="02040503050406030204" pitchFamily="18" charset="0"/>
                            </a:rPr>
                          </m:ctrlPr>
                        </m:sSubPr>
                        <m:e>
                          <m:r>
                            <a:rPr lang="en-US" sz="1800" i="1">
                              <a:solidFill>
                                <a:srgbClr val="424242"/>
                              </a:solidFill>
                              <a:latin typeface="Cambria Math" panose="02040503050406030204" pitchFamily="18" charset="0"/>
                            </a:rPr>
                            <m:t>𝐻</m:t>
                          </m:r>
                        </m:e>
                        <m:sub>
                          <m:r>
                            <a:rPr lang="en-US" sz="1800" i="1">
                              <a:solidFill>
                                <a:srgbClr val="424242"/>
                              </a:solidFill>
                              <a:latin typeface="Cambria Math" panose="02040503050406030204" pitchFamily="18" charset="0"/>
                            </a:rPr>
                            <m:t>0</m:t>
                          </m:r>
                        </m:sub>
                      </m:sSub>
                      <m:r>
                        <a:rPr lang="en-US" sz="1800" i="1">
                          <a:solidFill>
                            <a:srgbClr val="424242"/>
                          </a:solidFill>
                          <a:latin typeface="Cambria Math" panose="02040503050406030204" pitchFamily="18" charset="0"/>
                        </a:rPr>
                        <m:t>:</m:t>
                      </m:r>
                      <m:sSub>
                        <m:sSubPr>
                          <m:ctrlPr>
                            <a:rPr lang="en-US" sz="1800" i="1">
                              <a:solidFill>
                                <a:srgbClr val="424242"/>
                              </a:solidFill>
                              <a:latin typeface="Cambria Math" panose="02040503050406030204" pitchFamily="18" charset="0"/>
                            </a:rPr>
                          </m:ctrlPr>
                        </m:sSubPr>
                        <m:e>
                          <m:r>
                            <a:rPr lang="en-US" sz="1800" i="1">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𝑚</m:t>
                          </m:r>
                        </m:sub>
                      </m:sSub>
                      <m:r>
                        <a:rPr lang="en-US" sz="1800" i="1">
                          <a:solidFill>
                            <a:srgbClr val="424242"/>
                          </a:solidFill>
                          <a:latin typeface="Cambria Math" panose="02040503050406030204" pitchFamily="18" charset="0"/>
                        </a:rPr>
                        <m:t>−</m:t>
                      </m:r>
                      <m:sSub>
                        <m:sSubPr>
                          <m:ctrlPr>
                            <a:rPr lang="en-US" sz="1800" i="1">
                              <a:solidFill>
                                <a:srgbClr val="424242"/>
                              </a:solidFill>
                              <a:latin typeface="Cambria Math" panose="02040503050406030204" pitchFamily="18" charset="0"/>
                            </a:rPr>
                          </m:ctrlPr>
                        </m:sSubPr>
                        <m:e>
                          <m:r>
                            <a:rPr lang="en-US" sz="1800" i="1">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𝑒</m:t>
                          </m:r>
                        </m:sub>
                      </m:sSub>
                      <m:r>
                        <a:rPr lang="en-US" sz="1800" b="0" i="1" smtClean="0">
                          <a:solidFill>
                            <a:srgbClr val="424242"/>
                          </a:solidFill>
                          <a:latin typeface="Cambria Math" panose="02040503050406030204" pitchFamily="18" charset="0"/>
                        </a:rPr>
                        <m:t>≤</m:t>
                      </m:r>
                      <m:r>
                        <a:rPr lang="en-US" sz="1800" i="1">
                          <a:solidFill>
                            <a:srgbClr val="424242"/>
                          </a:solidFill>
                          <a:latin typeface="Cambria Math" panose="02040503050406030204" pitchFamily="18" charset="0"/>
                        </a:rPr>
                        <m:t>0</m:t>
                      </m:r>
                    </m:oMath>
                  </m:oMathPara>
                </a14:m>
                <a:endParaRPr lang="en-US" sz="1800" dirty="0">
                  <a:solidFill>
                    <a:srgbClr val="424242"/>
                  </a:solidFill>
                </a:endParaRPr>
              </a:p>
              <a:p>
                <a:pPr marL="0" indent="0">
                  <a:buNone/>
                </a:pPr>
                <a14:m>
                  <m:oMathPara xmlns:m="http://schemas.openxmlformats.org/officeDocument/2006/math">
                    <m:oMathParaPr>
                      <m:jc m:val="centerGroup"/>
                    </m:oMathParaPr>
                    <m:oMath xmlns:m="http://schemas.openxmlformats.org/officeDocument/2006/math">
                      <m:sSub>
                        <m:sSubPr>
                          <m:ctrlPr>
                            <a:rPr lang="en-US" sz="1800" i="1">
                              <a:solidFill>
                                <a:srgbClr val="424242"/>
                              </a:solidFill>
                              <a:latin typeface="Cambria Math" panose="02040503050406030204" pitchFamily="18" charset="0"/>
                            </a:rPr>
                          </m:ctrlPr>
                        </m:sSubPr>
                        <m:e>
                          <m:r>
                            <a:rPr lang="en-US" sz="1800" i="1">
                              <a:solidFill>
                                <a:srgbClr val="424242"/>
                              </a:solidFill>
                              <a:latin typeface="Cambria Math" panose="02040503050406030204" pitchFamily="18" charset="0"/>
                            </a:rPr>
                            <m:t>𝐻</m:t>
                          </m:r>
                        </m:e>
                        <m:sub>
                          <m:r>
                            <a:rPr lang="en-US" sz="1800" b="0" i="1" smtClean="0">
                              <a:solidFill>
                                <a:srgbClr val="424242"/>
                              </a:solidFill>
                              <a:latin typeface="Cambria Math" panose="02040503050406030204" pitchFamily="18" charset="0"/>
                            </a:rPr>
                            <m:t>𝑎</m:t>
                          </m:r>
                        </m:sub>
                      </m:sSub>
                      <m:r>
                        <a:rPr lang="en-US" sz="1800" i="1">
                          <a:solidFill>
                            <a:srgbClr val="424242"/>
                          </a:solidFill>
                          <a:latin typeface="Cambria Math" panose="02040503050406030204" pitchFamily="18" charset="0"/>
                        </a:rPr>
                        <m:t>:</m:t>
                      </m:r>
                      <m:sSub>
                        <m:sSubPr>
                          <m:ctrlPr>
                            <a:rPr lang="en-US" sz="1800" i="1">
                              <a:solidFill>
                                <a:srgbClr val="424242"/>
                              </a:solidFill>
                              <a:latin typeface="Cambria Math" panose="02040503050406030204" pitchFamily="18" charset="0"/>
                            </a:rPr>
                          </m:ctrlPr>
                        </m:sSubPr>
                        <m:e>
                          <m:r>
                            <a:rPr lang="en-US" sz="1800" i="1">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𝑚</m:t>
                          </m:r>
                        </m:sub>
                      </m:sSub>
                      <m:r>
                        <a:rPr lang="en-US" sz="1800" i="1">
                          <a:solidFill>
                            <a:srgbClr val="424242"/>
                          </a:solidFill>
                          <a:latin typeface="Cambria Math" panose="02040503050406030204" pitchFamily="18" charset="0"/>
                        </a:rPr>
                        <m:t>−</m:t>
                      </m:r>
                      <m:sSub>
                        <m:sSubPr>
                          <m:ctrlPr>
                            <a:rPr lang="en-US" sz="1800" i="1">
                              <a:solidFill>
                                <a:srgbClr val="424242"/>
                              </a:solidFill>
                              <a:latin typeface="Cambria Math" panose="02040503050406030204" pitchFamily="18" charset="0"/>
                            </a:rPr>
                          </m:ctrlPr>
                        </m:sSubPr>
                        <m:e>
                          <m:r>
                            <a:rPr lang="en-US" sz="1800" i="1">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𝑒</m:t>
                          </m:r>
                        </m:sub>
                      </m:sSub>
                      <m:r>
                        <a:rPr lang="en-US" sz="1800" b="0" i="1" smtClean="0">
                          <a:solidFill>
                            <a:srgbClr val="424242"/>
                          </a:solidFill>
                          <a:latin typeface="Cambria Math" panose="02040503050406030204" pitchFamily="18" charset="0"/>
                        </a:rPr>
                        <m:t>&gt;</m:t>
                      </m:r>
                      <m:r>
                        <a:rPr lang="en-US" sz="1800" i="1">
                          <a:solidFill>
                            <a:srgbClr val="424242"/>
                          </a:solidFill>
                          <a:latin typeface="Cambria Math" panose="02040503050406030204" pitchFamily="18" charset="0"/>
                        </a:rPr>
                        <m:t>0</m:t>
                      </m:r>
                    </m:oMath>
                  </m:oMathPara>
                </a14:m>
                <a:endParaRPr lang="en-US" sz="1800" dirty="0">
                  <a:solidFill>
                    <a:srgbClr val="424242"/>
                  </a:solidFill>
                </a:endParaRPr>
              </a:p>
              <a:p>
                <a:pPr marL="0" indent="0">
                  <a:buNone/>
                </a:pPr>
                <a:endParaRPr lang="en-US" sz="1800" dirty="0">
                  <a:solidFill>
                    <a:srgbClr val="424242"/>
                  </a:solidFill>
                </a:endParaRPr>
              </a:p>
              <a:p>
                <a:pPr marL="0" indent="0">
                  <a:buNone/>
                </a:pPr>
                <a:r>
                  <a:rPr lang="en-US" sz="1800" dirty="0">
                    <a:solidFill>
                      <a:srgbClr val="424242"/>
                    </a:solidFill>
                  </a:rPr>
                  <a:t>Alternatively we could set this up as:</a:t>
                </a:r>
              </a:p>
              <a:p>
                <a:pPr marL="0" indent="0">
                  <a:buNone/>
                </a:pPr>
                <a14:m>
                  <m:oMathPara xmlns:m="http://schemas.openxmlformats.org/officeDocument/2006/math">
                    <m:oMathParaPr>
                      <m:jc m:val="centerGroup"/>
                    </m:oMathParaPr>
                    <m:oMath xmlns:m="http://schemas.openxmlformats.org/officeDocument/2006/math">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𝐻</m:t>
                          </m:r>
                        </m:e>
                        <m:sub>
                          <m:r>
                            <a:rPr lang="en-US" sz="1800" b="0" i="1" smtClean="0">
                              <a:solidFill>
                                <a:srgbClr val="424242"/>
                              </a:solidFill>
                              <a:latin typeface="Cambria Math" panose="02040503050406030204" pitchFamily="18" charset="0"/>
                            </a:rPr>
                            <m:t>0</m:t>
                          </m:r>
                        </m:sub>
                      </m:sSub>
                      <m:r>
                        <a:rPr lang="en-US" sz="1800" b="0" i="1" smtClean="0">
                          <a:solidFill>
                            <a:srgbClr val="424242"/>
                          </a:solidFill>
                          <a:latin typeface="Cambria Math" panose="02040503050406030204" pitchFamily="18" charset="0"/>
                        </a:rPr>
                        <m: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𝑚</m:t>
                          </m:r>
                        </m:sub>
                      </m:sSub>
                      <m:r>
                        <a:rPr lang="en-US" sz="1800" b="0" i="1" smtClean="0">
                          <a:solidFill>
                            <a:srgbClr val="424242"/>
                          </a:solidFill>
                          <a:latin typeface="Cambria Math" panose="02040503050406030204" pitchFamily="18" charset="0"/>
                        </a:rPr>
                        <m: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𝑒</m:t>
                          </m:r>
                        </m:sub>
                      </m:sSub>
                    </m:oMath>
                  </m:oMathPara>
                </a14:m>
                <a:endParaRPr lang="en-US" sz="1800" dirty="0">
                  <a:solidFill>
                    <a:srgbClr val="424242"/>
                  </a:solidFill>
                </a:endParaRPr>
              </a:p>
              <a:p>
                <a:pPr marL="0" indent="0">
                  <a:buNone/>
                </a:pPr>
                <a14:m>
                  <m:oMathPara xmlns:m="http://schemas.openxmlformats.org/officeDocument/2006/math">
                    <m:oMathParaPr>
                      <m:jc m:val="centerGroup"/>
                    </m:oMathParaPr>
                    <m:oMath xmlns:m="http://schemas.openxmlformats.org/officeDocument/2006/math">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𝐻</m:t>
                          </m:r>
                        </m:e>
                        <m:sub>
                          <m:r>
                            <a:rPr lang="en-US" sz="1800" b="0" i="1" smtClean="0">
                              <a:solidFill>
                                <a:srgbClr val="424242"/>
                              </a:solidFill>
                              <a:latin typeface="Cambria Math" panose="02040503050406030204" pitchFamily="18" charset="0"/>
                            </a:rPr>
                            <m:t>𝑎</m:t>
                          </m:r>
                        </m:sub>
                      </m:sSub>
                      <m:r>
                        <a:rPr lang="en-US" sz="1800" b="0" i="1" smtClean="0">
                          <a:solidFill>
                            <a:srgbClr val="424242"/>
                          </a:solidFill>
                          <a:latin typeface="Cambria Math" panose="02040503050406030204" pitchFamily="18" charset="0"/>
                        </a:rPr>
                        <m: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𝑚</m:t>
                          </m:r>
                        </m:sub>
                      </m:sSub>
                      <m:r>
                        <a:rPr lang="en-US" sz="1800" b="0" i="1" smtClean="0">
                          <a:solidFill>
                            <a:srgbClr val="424242"/>
                          </a:solidFill>
                          <a:latin typeface="Cambria Math" panose="02040503050406030204" pitchFamily="18" charset="0"/>
                        </a:rPr>
                        <m:t>&gt;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𝑒</m:t>
                          </m:r>
                        </m:sub>
                      </m:sSub>
                    </m:oMath>
                  </m:oMathPara>
                </a14:m>
                <a:endParaRPr lang="en-US" sz="1800" dirty="0">
                  <a:solidFill>
                    <a:srgbClr val="424242"/>
                  </a:solidFill>
                </a:endParaRPr>
              </a:p>
              <a:p>
                <a:endParaRPr lang="en-US" dirty="0"/>
              </a:p>
            </p:txBody>
          </p:sp>
        </mc:Choice>
        <mc:Fallback>
          <p:sp>
            <p:nvSpPr>
              <p:cNvPr id="3" name="Content Placeholder 2">
                <a:extLst>
                  <a:ext uri="{FF2B5EF4-FFF2-40B4-BE49-F238E27FC236}">
                    <a16:creationId xmlns:a16="http://schemas.microsoft.com/office/drawing/2014/main" id="{3DE8B80C-136D-6F1E-0D7A-15CB29C90BF7}"/>
                  </a:ext>
                </a:extLst>
              </p:cNvPr>
              <p:cNvSpPr>
                <a:spLocks noGrp="1" noRot="1" noChangeAspect="1" noMove="1" noResize="1" noEditPoints="1" noAdjustHandles="1" noChangeArrowheads="1" noChangeShapeType="1" noTextEdit="1"/>
              </p:cNvSpPr>
              <p:nvPr>
                <p:ph idx="1"/>
              </p:nvPr>
            </p:nvSpPr>
            <p:spPr>
              <a:blipFill>
                <a:blip r:embed="rId2"/>
                <a:stretch>
                  <a:fillRect l="-1394"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96DE1DC4-F70A-482D-BB92-0B76E0DE88A2}"/>
              </a:ext>
            </a:extLst>
          </p:cNvPr>
          <p:cNvSpPr>
            <a:spLocks noGrp="1"/>
          </p:cNvSpPr>
          <p:nvPr>
            <p:ph type="sldNum" sz="quarter" idx="12"/>
          </p:nvPr>
        </p:nvSpPr>
        <p:spPr/>
        <p:txBody>
          <a:bodyPr/>
          <a:lstStyle/>
          <a:p>
            <a:fld id="{3A98EE3D-8CD1-4C3F-BD1C-C98C9596463C}" type="slidenum">
              <a:rPr lang="en-US" smtClean="0"/>
              <a:t>14</a:t>
            </a:fld>
            <a:endParaRPr lang="en-US" dirty="0"/>
          </a:p>
        </p:txBody>
      </p:sp>
    </p:spTree>
    <p:extLst>
      <p:ext uri="{BB962C8B-B14F-4D97-AF65-F5344CB8AC3E}">
        <p14:creationId xmlns:p14="http://schemas.microsoft.com/office/powerpoint/2010/main" val="22683323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7EBAE-9445-FE67-5B1D-74DA31DFF02E}"/>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3DE8B80C-136D-6F1E-0D7A-15CB29C90BF7}"/>
              </a:ext>
            </a:extLst>
          </p:cNvPr>
          <p:cNvSpPr>
            <a:spLocks noGrp="1"/>
          </p:cNvSpPr>
          <p:nvPr>
            <p:ph idx="1"/>
          </p:nvPr>
        </p:nvSpPr>
        <p:spPr/>
        <p:txBody>
          <a:bodyPr/>
          <a:lstStyle/>
          <a:p>
            <a:pPr marL="0" indent="0">
              <a:buNone/>
            </a:pPr>
            <a:r>
              <a:rPr lang="en-US" sz="1800" dirty="0">
                <a:solidFill>
                  <a:srgbClr val="424242"/>
                </a:solidFill>
              </a:rPr>
              <a:t>We want to test that the blue team earns less points than the red team on average. How would you set up these hypotheses?</a:t>
            </a:r>
          </a:p>
          <a:p>
            <a:pPr marL="0" indent="0">
              <a:buNone/>
            </a:pPr>
            <a:endParaRPr lang="en-US" dirty="0"/>
          </a:p>
        </p:txBody>
      </p:sp>
      <p:sp>
        <p:nvSpPr>
          <p:cNvPr id="4" name="Slide Number Placeholder 3">
            <a:extLst>
              <a:ext uri="{FF2B5EF4-FFF2-40B4-BE49-F238E27FC236}">
                <a16:creationId xmlns:a16="http://schemas.microsoft.com/office/drawing/2014/main" id="{96DE1DC4-F70A-482D-BB92-0B76E0DE88A2}"/>
              </a:ext>
            </a:extLst>
          </p:cNvPr>
          <p:cNvSpPr>
            <a:spLocks noGrp="1"/>
          </p:cNvSpPr>
          <p:nvPr>
            <p:ph type="sldNum" sz="quarter" idx="12"/>
          </p:nvPr>
        </p:nvSpPr>
        <p:spPr/>
        <p:txBody>
          <a:bodyPr/>
          <a:lstStyle/>
          <a:p>
            <a:fld id="{3A98EE3D-8CD1-4C3F-BD1C-C98C9596463C}" type="slidenum">
              <a:rPr lang="en-US" smtClean="0"/>
              <a:t>15</a:t>
            </a:fld>
            <a:endParaRPr lang="en-US" dirty="0"/>
          </a:p>
        </p:txBody>
      </p:sp>
    </p:spTree>
    <p:extLst>
      <p:ext uri="{BB962C8B-B14F-4D97-AF65-F5344CB8AC3E}">
        <p14:creationId xmlns:p14="http://schemas.microsoft.com/office/powerpoint/2010/main" val="1594183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7EBAE-9445-FE67-5B1D-74DA31DFF02E}"/>
              </a:ext>
            </a:extLst>
          </p:cNvPr>
          <p:cNvSpPr>
            <a:spLocks noGrp="1"/>
          </p:cNvSpPr>
          <p:nvPr>
            <p:ph type="title"/>
          </p:nvPr>
        </p:nvSpPr>
        <p:spPr/>
        <p:txBody>
          <a:bodyPr/>
          <a:lstStyle/>
          <a:p>
            <a:r>
              <a:rPr lang="en-US" dirty="0"/>
              <a:t>Example - Answers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DE8B80C-136D-6F1E-0D7A-15CB29C90BF7}"/>
                  </a:ext>
                </a:extLst>
              </p:cNvPr>
              <p:cNvSpPr>
                <a:spLocks noGrp="1"/>
              </p:cNvSpPr>
              <p:nvPr>
                <p:ph idx="1"/>
              </p:nvPr>
            </p:nvSpPr>
            <p:spPr/>
            <p:txBody>
              <a:bodyPr>
                <a:normAutofit/>
              </a:bodyPr>
              <a:lstStyle/>
              <a:p>
                <a:pPr marL="0" indent="0">
                  <a:buNone/>
                </a:pPr>
                <a:r>
                  <a:rPr lang="en-US" sz="1800" dirty="0">
                    <a:solidFill>
                      <a:srgbClr val="424242"/>
                    </a:solidFill>
                  </a:rPr>
                  <a:t>We want to test if the blue team less points than the red team on average. How would you set up these hypotheses?</a:t>
                </a:r>
              </a:p>
              <a:p>
                <a:pPr marL="0" indent="0">
                  <a:buNone/>
                </a:pPr>
                <a:endParaRPr lang="en-US" sz="1800" dirty="0">
                  <a:solidFill>
                    <a:srgbClr val="424242"/>
                  </a:solidFill>
                </a:endParaRPr>
              </a:p>
              <a:p>
                <a:pPr marL="0" indent="0">
                  <a:buNone/>
                </a:pPr>
                <a14:m>
                  <m:oMathPara xmlns:m="http://schemas.openxmlformats.org/officeDocument/2006/math">
                    <m:oMathParaPr>
                      <m:jc m:val="centerGroup"/>
                    </m:oMathParaPr>
                    <m:oMath xmlns:m="http://schemas.openxmlformats.org/officeDocument/2006/math">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𝐻</m:t>
                          </m:r>
                        </m:e>
                        <m:sub>
                          <m:r>
                            <a:rPr lang="en-US" sz="1800" b="0" i="1" smtClean="0">
                              <a:solidFill>
                                <a:srgbClr val="424242"/>
                              </a:solidFill>
                              <a:latin typeface="Cambria Math" panose="02040503050406030204" pitchFamily="18" charset="0"/>
                            </a:rPr>
                            <m:t>0</m:t>
                          </m:r>
                        </m:sub>
                      </m:sSub>
                      <m:r>
                        <a:rPr lang="en-US" sz="1800" b="0" i="1" smtClean="0">
                          <a:solidFill>
                            <a:srgbClr val="424242"/>
                          </a:solidFill>
                          <a:latin typeface="Cambria Math" panose="02040503050406030204" pitchFamily="18" charset="0"/>
                        </a:rPr>
                        <m: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𝑏</m:t>
                          </m:r>
                        </m:sub>
                      </m:sSub>
                      <m:r>
                        <a:rPr lang="en-US" sz="1800" b="0" i="1" smtClean="0">
                          <a:solidFill>
                            <a:srgbClr val="424242"/>
                          </a:solidFill>
                          <a:latin typeface="Cambria Math" panose="02040503050406030204" pitchFamily="18" charset="0"/>
                        </a:rPr>
                        <m: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𝑟</m:t>
                          </m:r>
                        </m:sub>
                      </m:sSub>
                      <m:r>
                        <a:rPr lang="en-US" sz="1800" b="0" i="1" smtClean="0">
                          <a:solidFill>
                            <a:srgbClr val="424242"/>
                          </a:solidFill>
                          <a:latin typeface="Cambria Math" panose="02040503050406030204" pitchFamily="18" charset="0"/>
                        </a:rPr>
                        <m:t>≥0</m:t>
                      </m:r>
                    </m:oMath>
                  </m:oMathPara>
                </a14:m>
                <a:endParaRPr lang="en-US" sz="1800" dirty="0">
                  <a:solidFill>
                    <a:srgbClr val="424242"/>
                  </a:solidFill>
                </a:endParaRPr>
              </a:p>
              <a:p>
                <a:pPr marL="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𝑎</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a:rPr lang="en-US" b="0" i="1" smtClean="0">
                              <a:latin typeface="Cambria Math" panose="02040503050406030204" pitchFamily="18" charset="0"/>
                            </a:rPr>
                            <m:t>𝑏</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a:rPr lang="en-US" b="0" i="1" smtClean="0">
                              <a:latin typeface="Cambria Math" panose="02040503050406030204" pitchFamily="18" charset="0"/>
                            </a:rPr>
                            <m:t>𝑟</m:t>
                          </m:r>
                        </m:sub>
                      </m:sSub>
                      <m:r>
                        <a:rPr lang="en-US" b="0" i="1" smtClean="0">
                          <a:latin typeface="Cambria Math" panose="02040503050406030204" pitchFamily="18" charset="0"/>
                        </a:rPr>
                        <m:t>&lt;0</m:t>
                      </m:r>
                    </m:oMath>
                  </m:oMathPara>
                </a14:m>
                <a:endParaRPr lang="en-US" dirty="0"/>
              </a:p>
              <a:p>
                <a:pPr marL="0" indent="0">
                  <a:buNone/>
                </a:pPr>
                <a:r>
                  <a:rPr lang="en-US" dirty="0"/>
                  <a:t>Alternatively:</a:t>
                </a:r>
              </a:p>
              <a:p>
                <a:pPr marL="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a:rPr lang="en-US" b="0" i="1" smtClean="0">
                              <a:latin typeface="Cambria Math" panose="02040503050406030204" pitchFamily="18" charset="0"/>
                            </a:rPr>
                            <m:t>𝑏</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a:rPr lang="en-US" b="0" i="1" smtClean="0">
                              <a:latin typeface="Cambria Math" panose="02040503050406030204" pitchFamily="18" charset="0"/>
                            </a:rPr>
                            <m:t>𝑟</m:t>
                          </m:r>
                        </m:sub>
                      </m:sSub>
                    </m:oMath>
                  </m:oMathPara>
                </a14:m>
                <a:endParaRPr lang="en-US" dirty="0"/>
              </a:p>
              <a:p>
                <a:pPr marL="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𝑎</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a:rPr lang="en-US" b="0" i="1" smtClean="0">
                              <a:latin typeface="Cambria Math" panose="02040503050406030204" pitchFamily="18" charset="0"/>
                            </a:rPr>
                            <m:t>𝑏</m:t>
                          </m:r>
                        </m:sub>
                      </m:sSub>
                      <m:r>
                        <a:rPr lang="en-US" b="0" i="1" smtClean="0">
                          <a:latin typeface="Cambria Math" panose="02040503050406030204" pitchFamily="18" charset="0"/>
                        </a:rPr>
                        <m:t>&lt;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a:rPr lang="en-US" b="0" i="1" smtClean="0">
                              <a:latin typeface="Cambria Math" panose="02040503050406030204" pitchFamily="18" charset="0"/>
                            </a:rPr>
                            <m:t>𝑟</m:t>
                          </m:r>
                        </m:sub>
                      </m:sSub>
                    </m:oMath>
                  </m:oMathPara>
                </a14:m>
                <a:endParaRPr lang="en-US" dirty="0"/>
              </a:p>
            </p:txBody>
          </p:sp>
        </mc:Choice>
        <mc:Fallback>
          <p:sp>
            <p:nvSpPr>
              <p:cNvPr id="3" name="Content Placeholder 2">
                <a:extLst>
                  <a:ext uri="{FF2B5EF4-FFF2-40B4-BE49-F238E27FC236}">
                    <a16:creationId xmlns:a16="http://schemas.microsoft.com/office/drawing/2014/main" id="{3DE8B80C-136D-6F1E-0D7A-15CB29C90BF7}"/>
                  </a:ext>
                </a:extLst>
              </p:cNvPr>
              <p:cNvSpPr>
                <a:spLocks noGrp="1" noRot="1" noChangeAspect="1" noMove="1" noResize="1" noEditPoints="1" noAdjustHandles="1" noChangeArrowheads="1" noChangeShapeType="1" noTextEdit="1"/>
              </p:cNvSpPr>
              <p:nvPr>
                <p:ph idx="1"/>
              </p:nvPr>
            </p:nvSpPr>
            <p:spPr>
              <a:blipFill>
                <a:blip r:embed="rId2"/>
                <a:stretch>
                  <a:fillRect l="-1455"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96DE1DC4-F70A-482D-BB92-0B76E0DE88A2}"/>
              </a:ext>
            </a:extLst>
          </p:cNvPr>
          <p:cNvSpPr>
            <a:spLocks noGrp="1"/>
          </p:cNvSpPr>
          <p:nvPr>
            <p:ph type="sldNum" sz="quarter" idx="12"/>
          </p:nvPr>
        </p:nvSpPr>
        <p:spPr/>
        <p:txBody>
          <a:bodyPr/>
          <a:lstStyle/>
          <a:p>
            <a:fld id="{3A98EE3D-8CD1-4C3F-BD1C-C98C9596463C}" type="slidenum">
              <a:rPr lang="en-US" smtClean="0"/>
              <a:t>16</a:t>
            </a:fld>
            <a:endParaRPr lang="en-US" dirty="0"/>
          </a:p>
        </p:txBody>
      </p:sp>
    </p:spTree>
    <p:extLst>
      <p:ext uri="{BB962C8B-B14F-4D97-AF65-F5344CB8AC3E}">
        <p14:creationId xmlns:p14="http://schemas.microsoft.com/office/powerpoint/2010/main" val="40596697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D6E95-45D7-B91B-DC7D-3B69B78B998F}"/>
              </a:ext>
            </a:extLst>
          </p:cNvPr>
          <p:cNvSpPr>
            <a:spLocks noGrp="1"/>
          </p:cNvSpPr>
          <p:nvPr>
            <p:ph type="title"/>
          </p:nvPr>
        </p:nvSpPr>
        <p:spPr/>
        <p:txBody>
          <a:bodyPr>
            <a:normAutofit/>
          </a:bodyPr>
          <a:lstStyle/>
          <a:p>
            <a:r>
              <a:rPr lang="en-US" dirty="0"/>
              <a:t>Example</a:t>
            </a:r>
          </a:p>
        </p:txBody>
      </p:sp>
      <p:graphicFrame>
        <p:nvGraphicFramePr>
          <p:cNvPr id="5" name="Content Placeholder 4">
            <a:extLst>
              <a:ext uri="{FF2B5EF4-FFF2-40B4-BE49-F238E27FC236}">
                <a16:creationId xmlns:a16="http://schemas.microsoft.com/office/drawing/2014/main" id="{71203648-A3E9-49E7-9752-35C64645E117}"/>
              </a:ext>
            </a:extLst>
          </p:cNvPr>
          <p:cNvGraphicFramePr>
            <a:graphicFrameLocks noGrp="1"/>
          </p:cNvGraphicFramePr>
          <p:nvPr>
            <p:ph idx="1"/>
            <p:extLst>
              <p:ext uri="{D42A27DB-BD31-4B8C-83A1-F6EECF244321}">
                <p14:modId xmlns:p14="http://schemas.microsoft.com/office/powerpoint/2010/main" val="3838616829"/>
              </p:ext>
            </p:extLst>
          </p:nvPr>
        </p:nvGraphicFramePr>
        <p:xfrm>
          <a:off x="1667014" y="2253752"/>
          <a:ext cx="7248524" cy="1645920"/>
        </p:xfrm>
        <a:graphic>
          <a:graphicData uri="http://schemas.openxmlformats.org/drawingml/2006/table">
            <a:tbl>
              <a:tblPr/>
              <a:tblGrid>
                <a:gridCol w="1812131">
                  <a:extLst>
                    <a:ext uri="{9D8B030D-6E8A-4147-A177-3AD203B41FA5}">
                      <a16:colId xmlns:a16="http://schemas.microsoft.com/office/drawing/2014/main" val="2890899509"/>
                    </a:ext>
                  </a:extLst>
                </a:gridCol>
                <a:gridCol w="1812131">
                  <a:extLst>
                    <a:ext uri="{9D8B030D-6E8A-4147-A177-3AD203B41FA5}">
                      <a16:colId xmlns:a16="http://schemas.microsoft.com/office/drawing/2014/main" val="1105942885"/>
                    </a:ext>
                  </a:extLst>
                </a:gridCol>
                <a:gridCol w="1812131">
                  <a:extLst>
                    <a:ext uri="{9D8B030D-6E8A-4147-A177-3AD203B41FA5}">
                      <a16:colId xmlns:a16="http://schemas.microsoft.com/office/drawing/2014/main" val="2606021653"/>
                    </a:ext>
                  </a:extLst>
                </a:gridCol>
                <a:gridCol w="1812131">
                  <a:extLst>
                    <a:ext uri="{9D8B030D-6E8A-4147-A177-3AD203B41FA5}">
                      <a16:colId xmlns:a16="http://schemas.microsoft.com/office/drawing/2014/main" val="1132910051"/>
                    </a:ext>
                  </a:extLst>
                </a:gridCol>
              </a:tblGrid>
              <a:tr h="0">
                <a:tc>
                  <a:txBody>
                    <a:bodyPr/>
                    <a:lstStyle/>
                    <a:p>
                      <a:pPr algn="ctr" fontAlgn="b"/>
                      <a:endParaRPr lang="en-US" b="1" dirty="0">
                        <a:effectLst/>
                      </a:endParaRPr>
                    </a:p>
                  </a:txBody>
                  <a:tcPr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algn="ctr" fontAlgn="b"/>
                      <a:r>
                        <a:rPr lang="en-US" b="1" dirty="0">
                          <a:effectLst/>
                        </a:rPr>
                        <a:t>Sample Size</a:t>
                      </a:r>
                    </a:p>
                  </a:txBody>
                  <a:tcPr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algn="ctr" fontAlgn="b"/>
                      <a:r>
                        <a:rPr lang="en-US" b="1">
                          <a:effectLst/>
                        </a:rPr>
                        <a:t>Average Number of Hours Playing Sports Per Day</a:t>
                      </a:r>
                    </a:p>
                  </a:txBody>
                  <a:tcPr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algn="ctr" fontAlgn="b"/>
                      <a:r>
                        <a:rPr lang="en-US" b="1">
                          <a:effectLst/>
                        </a:rPr>
                        <a:t>Sample Standard Deviation</a:t>
                      </a:r>
                    </a:p>
                  </a:txBody>
                  <a:tcPr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extLst>
                  <a:ext uri="{0D108BD9-81ED-4DB2-BD59-A6C34878D82A}">
                    <a16:rowId xmlns:a16="http://schemas.microsoft.com/office/drawing/2014/main" val="3226258507"/>
                  </a:ext>
                </a:extLst>
              </a:tr>
              <a:tr h="0">
                <a:tc>
                  <a:txBody>
                    <a:bodyPr/>
                    <a:lstStyle/>
                    <a:p>
                      <a:pPr fontAlgn="ctr"/>
                      <a:r>
                        <a:rPr lang="en-US">
                          <a:effectLst/>
                        </a:rPr>
                        <a:t>Girls</a:t>
                      </a:r>
                    </a:p>
                  </a:txBody>
                  <a:tcPr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a:effectLst/>
                        </a:rPr>
                        <a:t>9</a:t>
                      </a:r>
                    </a:p>
                  </a:txBody>
                  <a:tcPr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a:effectLst/>
                        </a:rPr>
                        <a:t>2</a:t>
                      </a:r>
                    </a:p>
                  </a:txBody>
                  <a:tcPr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b="0" i="0" u="none" strike="noStrike" dirty="0">
                          <a:effectLst/>
                          <a:latin typeface="STIXGeneral-Regular"/>
                        </a:rPr>
                        <a:t>0</a:t>
                      </a:r>
                      <a:r>
                        <a:rPr lang="en-US" b="0" i="0" u="none" strike="noStrike" dirty="0">
                          <a:effectLst/>
                        </a:rPr>
                        <a:t>.866</a:t>
                      </a:r>
                      <a:endParaRPr lang="en-US" dirty="0">
                        <a:effectLst/>
                      </a:endParaRPr>
                    </a:p>
                  </a:txBody>
                  <a:tcPr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extLst>
                  <a:ext uri="{0D108BD9-81ED-4DB2-BD59-A6C34878D82A}">
                    <a16:rowId xmlns:a16="http://schemas.microsoft.com/office/drawing/2014/main" val="574611011"/>
                  </a:ext>
                </a:extLst>
              </a:tr>
              <a:tr h="0">
                <a:tc>
                  <a:txBody>
                    <a:bodyPr/>
                    <a:lstStyle/>
                    <a:p>
                      <a:pPr fontAlgn="ctr"/>
                      <a:r>
                        <a:rPr lang="en-US">
                          <a:effectLst/>
                        </a:rPr>
                        <a:t>Boys</a:t>
                      </a:r>
                    </a:p>
                  </a:txBody>
                  <a:tcPr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a:effectLst/>
                        </a:rPr>
                        <a:t>16</a:t>
                      </a:r>
                    </a:p>
                  </a:txBody>
                  <a:tcPr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a:effectLst/>
                        </a:rPr>
                        <a:t>3.2</a:t>
                      </a:r>
                    </a:p>
                  </a:txBody>
                  <a:tcPr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dirty="0">
                          <a:effectLst/>
                        </a:rPr>
                        <a:t>1.00</a:t>
                      </a:r>
                    </a:p>
                  </a:txBody>
                  <a:tcPr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extLst>
                  <a:ext uri="{0D108BD9-81ED-4DB2-BD59-A6C34878D82A}">
                    <a16:rowId xmlns:a16="http://schemas.microsoft.com/office/drawing/2014/main" val="2282085613"/>
                  </a:ext>
                </a:extLst>
              </a:tr>
            </a:tbl>
          </a:graphicData>
        </a:graphic>
      </p:graphicFrame>
      <p:sp>
        <p:nvSpPr>
          <p:cNvPr id="8" name="Rectangle 1">
            <a:extLst>
              <a:ext uri="{FF2B5EF4-FFF2-40B4-BE49-F238E27FC236}">
                <a16:creationId xmlns:a16="http://schemas.microsoft.com/office/drawing/2014/main" id="{66C8A7A1-402B-E3F1-4B08-BD67C8CF0A7D}"/>
              </a:ext>
            </a:extLst>
          </p:cNvPr>
          <p:cNvSpPr>
            <a:spLocks noChangeArrowheads="1"/>
          </p:cNvSpPr>
          <p:nvPr/>
        </p:nvSpPr>
        <p:spPr bwMode="auto">
          <a:xfrm>
            <a:off x="2501900" y="3028950"/>
            <a:ext cx="12192000" cy="0"/>
          </a:xfrm>
          <a:prstGeom prst="rect">
            <a:avLst/>
          </a:prstGeom>
          <a:solidFill>
            <a:srgbClr val="EDED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rgbClr val="424242"/>
                </a:solidFill>
                <a:effectLst/>
                <a:latin typeface="Neue Helvetica W01"/>
              </a:rPr>
              <a:t>Table</a:t>
            </a:r>
            <a:r>
              <a:rPr kumimoji="0" lang="en-US" altLang="en-US" sz="1000" b="0" i="0" u="none" strike="noStrike" cap="none" normalizeH="0" baseline="0" dirty="0">
                <a:ln>
                  <a:noFill/>
                </a:ln>
                <a:solidFill>
                  <a:srgbClr val="424242"/>
                </a:solidFill>
                <a:effectLst/>
                <a:latin typeface="Neue Helvetica W01"/>
              </a:rPr>
              <a:t> </a:t>
            </a:r>
            <a:r>
              <a:rPr kumimoji="0" lang="en-US" altLang="en-US" sz="1000" b="1" i="0" u="none" strike="noStrike" cap="none" normalizeH="0" baseline="0" dirty="0">
                <a:ln>
                  <a:noFill/>
                </a:ln>
                <a:solidFill>
                  <a:srgbClr val="424242"/>
                </a:solidFill>
                <a:effectLst/>
                <a:latin typeface="Neue Helvetica W01"/>
              </a:rPr>
              <a:t>10.1</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ABECFCB1-F16A-12BB-9543-939C93020B67}"/>
              </a:ext>
            </a:extLst>
          </p:cNvPr>
          <p:cNvSpPr txBox="1"/>
          <p:nvPr/>
        </p:nvSpPr>
        <p:spPr>
          <a:xfrm>
            <a:off x="1548064" y="4088375"/>
            <a:ext cx="8428383" cy="1754326"/>
          </a:xfrm>
          <a:prstGeom prst="rect">
            <a:avLst/>
          </a:prstGeom>
          <a:noFill/>
        </p:spPr>
        <p:txBody>
          <a:bodyPr wrap="square" rtlCol="0">
            <a:spAutoFit/>
          </a:bodyPr>
          <a:lstStyle/>
          <a:p>
            <a:r>
              <a:rPr lang="en-US" b="0" i="0" dirty="0">
                <a:solidFill>
                  <a:srgbClr val="424242"/>
                </a:solidFill>
                <a:effectLst/>
              </a:rPr>
              <a:t>The average amount of time boys and girls aged seven to 11 spend playing sports each day is believed to be the same. A study is done and data are collected. Each population has a normal distribution. Is there a difference in the mean amount of time boys and girls aged seven to 11 play sports each day? Test at the 5% level of significance.</a:t>
            </a:r>
            <a:r>
              <a:rPr lang="en-US" dirty="0">
                <a:solidFill>
                  <a:srgbClr val="424242"/>
                </a:solidFill>
              </a:rPr>
              <a:t> To solve this one, refer to the questions on the next slide and the Excel spreadsheet.</a:t>
            </a:r>
            <a:endParaRPr lang="en-US" dirty="0"/>
          </a:p>
        </p:txBody>
      </p:sp>
      <p:sp>
        <p:nvSpPr>
          <p:cNvPr id="3" name="Slide Number Placeholder 2">
            <a:extLst>
              <a:ext uri="{FF2B5EF4-FFF2-40B4-BE49-F238E27FC236}">
                <a16:creationId xmlns:a16="http://schemas.microsoft.com/office/drawing/2014/main" id="{0F03D094-6B99-9FED-3397-26EF72C86214}"/>
              </a:ext>
            </a:extLst>
          </p:cNvPr>
          <p:cNvSpPr>
            <a:spLocks noGrp="1"/>
          </p:cNvSpPr>
          <p:nvPr>
            <p:ph type="sldNum" sz="quarter" idx="12"/>
          </p:nvPr>
        </p:nvSpPr>
        <p:spPr/>
        <p:txBody>
          <a:bodyPr/>
          <a:lstStyle/>
          <a:p>
            <a:fld id="{3A98EE3D-8CD1-4C3F-BD1C-C98C9596463C}" type="slidenum">
              <a:rPr lang="en-US" smtClean="0"/>
              <a:t>17</a:t>
            </a:fld>
            <a:endParaRPr lang="en-US" dirty="0"/>
          </a:p>
        </p:txBody>
      </p:sp>
    </p:spTree>
    <p:extLst>
      <p:ext uri="{BB962C8B-B14F-4D97-AF65-F5344CB8AC3E}">
        <p14:creationId xmlns:p14="http://schemas.microsoft.com/office/powerpoint/2010/main" val="2724878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1CECB-9010-5E3B-6561-656DC4B331E5}"/>
              </a:ext>
            </a:extLst>
          </p:cNvPr>
          <p:cNvSpPr>
            <a:spLocks noGrp="1"/>
          </p:cNvSpPr>
          <p:nvPr>
            <p:ph type="title"/>
          </p:nvPr>
        </p:nvSpPr>
        <p:spPr/>
        <p:txBody>
          <a:bodyPr>
            <a:normAutofit/>
          </a:bodyPr>
          <a:lstStyle/>
          <a:p>
            <a:r>
              <a:rPr lang="en-US" dirty="0"/>
              <a:t>Example, Cont.</a:t>
            </a:r>
          </a:p>
        </p:txBody>
      </p:sp>
      <p:sp>
        <p:nvSpPr>
          <p:cNvPr id="3" name="Content Placeholder 2">
            <a:extLst>
              <a:ext uri="{FF2B5EF4-FFF2-40B4-BE49-F238E27FC236}">
                <a16:creationId xmlns:a16="http://schemas.microsoft.com/office/drawing/2014/main" id="{5E354B94-FE6B-D942-4D73-458DFAEEFB01}"/>
              </a:ext>
            </a:extLst>
          </p:cNvPr>
          <p:cNvSpPr>
            <a:spLocks noGrp="1"/>
          </p:cNvSpPr>
          <p:nvPr>
            <p:ph idx="1"/>
          </p:nvPr>
        </p:nvSpPr>
        <p:spPr/>
        <p:txBody>
          <a:bodyPr>
            <a:normAutofit fontScale="85000" lnSpcReduction="20000"/>
          </a:bodyPr>
          <a:lstStyle/>
          <a:p>
            <a:pPr marL="457200" indent="-457200">
              <a:buFont typeface="+mj-lt"/>
              <a:buAutoNum type="alphaLcParenR"/>
            </a:pPr>
            <a:r>
              <a:rPr lang="en-US" sz="2000" dirty="0">
                <a:solidFill>
                  <a:srgbClr val="424242"/>
                </a:solidFill>
              </a:rPr>
              <a:t>Is this a test of two means or two proportions? </a:t>
            </a:r>
          </a:p>
          <a:p>
            <a:pPr marL="457200" indent="-457200">
              <a:buFont typeface="+mj-lt"/>
              <a:buAutoNum type="alphaLcParenR"/>
            </a:pPr>
            <a:r>
              <a:rPr lang="en-US" sz="2000" dirty="0">
                <a:solidFill>
                  <a:srgbClr val="424242"/>
                </a:solidFill>
              </a:rPr>
              <a:t>Are the population standard deviations known or unknown? </a:t>
            </a:r>
          </a:p>
          <a:p>
            <a:pPr marL="457200" indent="-457200">
              <a:buFont typeface="+mj-lt"/>
              <a:buAutoNum type="alphaLcParenR"/>
            </a:pPr>
            <a:r>
              <a:rPr lang="en-US" sz="2000" dirty="0">
                <a:solidFill>
                  <a:srgbClr val="424242"/>
                </a:solidFill>
              </a:rPr>
              <a:t>Which distribution do you use to perform the test? </a:t>
            </a:r>
          </a:p>
          <a:p>
            <a:pPr marL="457200" indent="-457200">
              <a:buFont typeface="+mj-lt"/>
              <a:buAutoNum type="alphaLcParenR"/>
            </a:pPr>
            <a:r>
              <a:rPr lang="en-US" sz="2000" dirty="0">
                <a:solidFill>
                  <a:srgbClr val="424242"/>
                </a:solidFill>
              </a:rPr>
              <a:t>What is the random variable?</a:t>
            </a:r>
          </a:p>
          <a:p>
            <a:pPr marL="457200" indent="-457200">
              <a:buFont typeface="+mj-lt"/>
              <a:buAutoNum type="alphaLcParenR"/>
            </a:pPr>
            <a:r>
              <a:rPr lang="en-US" sz="2000" dirty="0">
                <a:solidFill>
                  <a:srgbClr val="424242"/>
                </a:solidFill>
              </a:rPr>
              <a:t>What are the null and alternative hypotheses?</a:t>
            </a:r>
          </a:p>
          <a:p>
            <a:pPr marL="457200" indent="-457200">
              <a:buFont typeface="+mj-lt"/>
              <a:buAutoNum type="alphaLcParenR"/>
            </a:pPr>
            <a:r>
              <a:rPr lang="en-US" sz="2000" dirty="0">
                <a:solidFill>
                  <a:srgbClr val="424242"/>
                </a:solidFill>
              </a:rPr>
              <a:t>Is this test right-, left-, or two-tailed?</a:t>
            </a:r>
          </a:p>
          <a:p>
            <a:pPr marL="457200" indent="-457200">
              <a:buFont typeface="+mj-lt"/>
              <a:buAutoNum type="alphaLcParenR"/>
            </a:pPr>
            <a:r>
              <a:rPr lang="en-US" sz="2000" dirty="0"/>
              <a:t>What is the p-value?</a:t>
            </a:r>
          </a:p>
          <a:p>
            <a:pPr marL="457200" indent="-457200">
              <a:buFont typeface="+mj-lt"/>
              <a:buAutoNum type="alphaLcParenR"/>
            </a:pPr>
            <a:r>
              <a:rPr lang="en-US" sz="2000" dirty="0"/>
              <a:t>Do you reject or not reject the null hypothesis?</a:t>
            </a:r>
          </a:p>
          <a:p>
            <a:pPr marL="457200" indent="-457200">
              <a:buFont typeface="+mj-lt"/>
              <a:buAutoNum type="alphaLcParenR"/>
            </a:pPr>
            <a:r>
              <a:rPr lang="en-US" sz="2000" dirty="0"/>
              <a:t>Conclusion?</a:t>
            </a:r>
          </a:p>
          <a:p>
            <a:pPr marL="342900" indent="-342900">
              <a:buFont typeface="+mj-lt"/>
              <a:buAutoNum type="alphaLcParenR"/>
            </a:pPr>
            <a:endParaRPr lang="en-US" sz="2000" dirty="0">
              <a:solidFill>
                <a:srgbClr val="424242"/>
              </a:solidFill>
            </a:endParaRPr>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p:txBody>
      </p:sp>
      <p:sp>
        <p:nvSpPr>
          <p:cNvPr id="4" name="Slide Number Placeholder 3">
            <a:extLst>
              <a:ext uri="{FF2B5EF4-FFF2-40B4-BE49-F238E27FC236}">
                <a16:creationId xmlns:a16="http://schemas.microsoft.com/office/drawing/2014/main" id="{1CAC86CE-17FB-800F-9030-E4EE187BD86B}"/>
              </a:ext>
            </a:extLst>
          </p:cNvPr>
          <p:cNvSpPr>
            <a:spLocks noGrp="1"/>
          </p:cNvSpPr>
          <p:nvPr>
            <p:ph type="sldNum" sz="quarter" idx="12"/>
          </p:nvPr>
        </p:nvSpPr>
        <p:spPr/>
        <p:txBody>
          <a:bodyPr/>
          <a:lstStyle/>
          <a:p>
            <a:fld id="{3A98EE3D-8CD1-4C3F-BD1C-C98C9596463C}" type="slidenum">
              <a:rPr lang="en-US" smtClean="0"/>
              <a:t>18</a:t>
            </a:fld>
            <a:endParaRPr lang="en-US" dirty="0"/>
          </a:p>
        </p:txBody>
      </p:sp>
    </p:spTree>
    <p:extLst>
      <p:ext uri="{BB962C8B-B14F-4D97-AF65-F5344CB8AC3E}">
        <p14:creationId xmlns:p14="http://schemas.microsoft.com/office/powerpoint/2010/main" val="35138759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98A9D-1725-DCA7-940D-330E8F2BBA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6F627C-104B-5F18-F15C-9742EE7B5F6C}"/>
              </a:ext>
            </a:extLst>
          </p:cNvPr>
          <p:cNvSpPr>
            <a:spLocks noGrp="1"/>
          </p:cNvSpPr>
          <p:nvPr>
            <p:ph type="title"/>
          </p:nvPr>
        </p:nvSpPr>
        <p:spPr/>
        <p:txBody>
          <a:bodyPr>
            <a:normAutofit/>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623205A-41D8-7748-5604-25CED61BF0A7}"/>
                  </a:ext>
                </a:extLst>
              </p:cNvPr>
              <p:cNvSpPr>
                <a:spLocks noGrp="1"/>
              </p:cNvSpPr>
              <p:nvPr>
                <p:ph idx="1"/>
              </p:nvPr>
            </p:nvSpPr>
            <p:spPr/>
            <p:txBody>
              <a:bodyPr>
                <a:normAutofit fontScale="85000" lnSpcReduction="10000"/>
              </a:bodyPr>
              <a:lstStyle/>
              <a:p>
                <a:pPr marL="0" indent="0">
                  <a:buNone/>
                </a:pPr>
                <a:r>
                  <a:rPr lang="en-US" sz="2000" dirty="0">
                    <a:solidFill>
                      <a:srgbClr val="424242"/>
                    </a:solidFill>
                  </a:rPr>
                  <a:t>Is this a test of two means or two proportions? </a:t>
                </a:r>
                <a:r>
                  <a:rPr lang="en-US" sz="2000" i="1" dirty="0">
                    <a:solidFill>
                      <a:srgbClr val="424242"/>
                    </a:solidFill>
                  </a:rPr>
                  <a:t>This is a test of two means.</a:t>
                </a:r>
              </a:p>
              <a:p>
                <a:pPr marL="0" indent="0">
                  <a:buNone/>
                </a:pPr>
                <a:r>
                  <a:rPr lang="en-US" sz="2000" dirty="0">
                    <a:solidFill>
                      <a:srgbClr val="424242"/>
                    </a:solidFill>
                  </a:rPr>
                  <a:t>Are the population standard deviations known or unknown? </a:t>
                </a:r>
                <a:r>
                  <a:rPr lang="en-US" sz="2000" i="1" dirty="0">
                    <a:solidFill>
                      <a:srgbClr val="424242"/>
                    </a:solidFill>
                  </a:rPr>
                  <a:t>The population standard deviations are unknown. It is clearly stated that we have a sample standard deviation, this is how we know.</a:t>
                </a:r>
              </a:p>
              <a:p>
                <a:pPr marL="0" indent="0">
                  <a:buNone/>
                </a:pPr>
                <a:r>
                  <a:rPr lang="en-US" sz="2000" dirty="0">
                    <a:solidFill>
                      <a:srgbClr val="424242"/>
                    </a:solidFill>
                  </a:rPr>
                  <a:t>Which distribution do you use to perform the test? </a:t>
                </a:r>
                <a:r>
                  <a:rPr lang="en-US" sz="2000" i="1" dirty="0">
                    <a:solidFill>
                      <a:srgbClr val="424242"/>
                    </a:solidFill>
                  </a:rPr>
                  <a:t>Student’s t-distribution.</a:t>
                </a:r>
              </a:p>
              <a:p>
                <a:pPr marL="0" indent="0">
                  <a:buNone/>
                </a:pPr>
                <a:r>
                  <a:rPr lang="en-US" sz="2000" dirty="0">
                    <a:solidFill>
                      <a:srgbClr val="424242"/>
                    </a:solidFill>
                  </a:rPr>
                  <a:t>What is the random variable? </a:t>
                </a:r>
                <a:r>
                  <a:rPr lang="en-US" sz="2000" i="1" dirty="0">
                    <a:solidFill>
                      <a:srgbClr val="424242"/>
                    </a:solidFill>
                  </a:rPr>
                  <a:t>Number of hours spent playing sports.</a:t>
                </a:r>
              </a:p>
              <a:p>
                <a:pPr marL="0" indent="0">
                  <a:buNone/>
                </a:pPr>
                <a:r>
                  <a:rPr lang="en-US" sz="2000" dirty="0">
                    <a:solidFill>
                      <a:srgbClr val="424242"/>
                    </a:solidFill>
                  </a:rPr>
                  <a:t>What are the null and alternative hypotheses? </a:t>
                </a:r>
                <a:r>
                  <a:rPr lang="en-US" sz="2000" i="1" dirty="0">
                    <a:solidFill>
                      <a:srgbClr val="424242"/>
                    </a:solidFill>
                  </a:rPr>
                  <a:t>The null hypothesis is that the hours spent playing sports are equal. The alternative hypothesis is that the hours spent playing sports are not equal.</a:t>
                </a:r>
              </a:p>
              <a:p>
                <a:pPr marL="0" indent="0">
                  <a:buNone/>
                </a:pPr>
                <a14:m>
                  <m:oMathPara xmlns:m="http://schemas.openxmlformats.org/officeDocument/2006/math">
                    <m:oMathParaPr>
                      <m:jc m:val="centerGroup"/>
                    </m:oMathParaPr>
                    <m:oMath xmlns:m="http://schemas.openxmlformats.org/officeDocument/2006/math">
                      <m:sSub>
                        <m:sSubPr>
                          <m:ctrlPr>
                            <a:rPr lang="en-US" sz="2000" i="1">
                              <a:solidFill>
                                <a:srgbClr val="424242"/>
                              </a:solidFill>
                              <a:latin typeface="Cambria Math" panose="02040503050406030204" pitchFamily="18" charset="0"/>
                            </a:rPr>
                          </m:ctrlPr>
                        </m:sSubPr>
                        <m:e>
                          <m:r>
                            <a:rPr lang="en-US" sz="2000" i="1">
                              <a:solidFill>
                                <a:srgbClr val="424242"/>
                              </a:solidFill>
                              <a:latin typeface="Cambria Math" panose="02040503050406030204" pitchFamily="18" charset="0"/>
                            </a:rPr>
                            <m:t>𝐻</m:t>
                          </m:r>
                        </m:e>
                        <m:sub>
                          <m:r>
                            <a:rPr lang="en-US" sz="2000" i="1">
                              <a:solidFill>
                                <a:srgbClr val="424242"/>
                              </a:solidFill>
                              <a:latin typeface="Cambria Math" panose="02040503050406030204" pitchFamily="18" charset="0"/>
                            </a:rPr>
                            <m:t>0</m:t>
                          </m:r>
                        </m:sub>
                      </m:sSub>
                      <m:r>
                        <a:rPr lang="en-US" sz="2000" i="1">
                          <a:solidFill>
                            <a:srgbClr val="424242"/>
                          </a:solidFill>
                          <a:latin typeface="Cambria Math" panose="02040503050406030204" pitchFamily="18" charset="0"/>
                        </a:rPr>
                        <m:t>:</m:t>
                      </m:r>
                      <m:sSub>
                        <m:sSubPr>
                          <m:ctrlPr>
                            <a:rPr lang="en-US" sz="2000" i="1">
                              <a:solidFill>
                                <a:srgbClr val="424242"/>
                              </a:solidFill>
                              <a:latin typeface="Cambria Math" panose="02040503050406030204" pitchFamily="18" charset="0"/>
                            </a:rPr>
                          </m:ctrlPr>
                        </m:sSubPr>
                        <m:e>
                          <m:r>
                            <a:rPr lang="en-US" sz="2000" i="1">
                              <a:solidFill>
                                <a:srgbClr val="424242"/>
                              </a:solidFill>
                              <a:latin typeface="Cambria Math" panose="02040503050406030204" pitchFamily="18" charset="0"/>
                            </a:rPr>
                            <m:t>𝜇</m:t>
                          </m:r>
                        </m:e>
                        <m:sub>
                          <m:r>
                            <a:rPr lang="en-US" sz="2000" i="1">
                              <a:solidFill>
                                <a:srgbClr val="424242"/>
                              </a:solidFill>
                              <a:latin typeface="Cambria Math" panose="02040503050406030204" pitchFamily="18" charset="0"/>
                            </a:rPr>
                            <m:t>1</m:t>
                          </m:r>
                        </m:sub>
                      </m:sSub>
                      <m:r>
                        <a:rPr lang="en-US" sz="2000" i="1">
                          <a:solidFill>
                            <a:srgbClr val="424242"/>
                          </a:solidFill>
                          <a:latin typeface="Cambria Math" panose="02040503050406030204" pitchFamily="18" charset="0"/>
                        </a:rPr>
                        <m:t>−</m:t>
                      </m:r>
                      <m:sSub>
                        <m:sSubPr>
                          <m:ctrlPr>
                            <a:rPr lang="en-US" sz="2000" i="1">
                              <a:solidFill>
                                <a:srgbClr val="424242"/>
                              </a:solidFill>
                              <a:latin typeface="Cambria Math" panose="02040503050406030204" pitchFamily="18" charset="0"/>
                            </a:rPr>
                          </m:ctrlPr>
                        </m:sSubPr>
                        <m:e>
                          <m:r>
                            <a:rPr lang="en-US" sz="2000" i="1">
                              <a:solidFill>
                                <a:srgbClr val="424242"/>
                              </a:solidFill>
                              <a:latin typeface="Cambria Math" panose="02040503050406030204" pitchFamily="18" charset="0"/>
                            </a:rPr>
                            <m:t>𝜇</m:t>
                          </m:r>
                        </m:e>
                        <m:sub>
                          <m:r>
                            <a:rPr lang="en-US" sz="2000" i="1">
                              <a:solidFill>
                                <a:srgbClr val="424242"/>
                              </a:solidFill>
                              <a:latin typeface="Cambria Math" panose="02040503050406030204" pitchFamily="18" charset="0"/>
                            </a:rPr>
                            <m:t>2</m:t>
                          </m:r>
                        </m:sub>
                      </m:sSub>
                      <m:r>
                        <a:rPr lang="en-US" sz="2000" i="1">
                          <a:solidFill>
                            <a:srgbClr val="424242"/>
                          </a:solidFill>
                          <a:latin typeface="Cambria Math" panose="02040503050406030204" pitchFamily="18" charset="0"/>
                        </a:rPr>
                        <m:t>=0</m:t>
                      </m:r>
                    </m:oMath>
                  </m:oMathPara>
                </a14:m>
                <a:endParaRPr lang="en-US" sz="2000" dirty="0">
                  <a:solidFill>
                    <a:srgbClr val="424242"/>
                  </a:solidFill>
                </a:endParaRPr>
              </a:p>
              <a:p>
                <a:pPr marL="0" indent="0">
                  <a:buNone/>
                </a:pPr>
                <a14:m>
                  <m:oMathPara xmlns:m="http://schemas.openxmlformats.org/officeDocument/2006/math">
                    <m:oMathParaPr>
                      <m:jc m:val="centerGroup"/>
                    </m:oMathParaPr>
                    <m:oMath xmlns:m="http://schemas.openxmlformats.org/officeDocument/2006/math">
                      <m:sSub>
                        <m:sSubPr>
                          <m:ctrlPr>
                            <a:rPr lang="en-US" sz="2000" i="1">
                              <a:solidFill>
                                <a:srgbClr val="424242"/>
                              </a:solidFill>
                              <a:latin typeface="Cambria Math" panose="02040503050406030204" pitchFamily="18" charset="0"/>
                            </a:rPr>
                          </m:ctrlPr>
                        </m:sSubPr>
                        <m:e>
                          <m:r>
                            <a:rPr lang="en-US" sz="2000" i="1">
                              <a:solidFill>
                                <a:srgbClr val="424242"/>
                              </a:solidFill>
                              <a:latin typeface="Cambria Math" panose="02040503050406030204" pitchFamily="18" charset="0"/>
                            </a:rPr>
                            <m:t>𝐻</m:t>
                          </m:r>
                        </m:e>
                        <m:sub>
                          <m:r>
                            <a:rPr lang="en-US" sz="2000" i="1">
                              <a:solidFill>
                                <a:srgbClr val="424242"/>
                              </a:solidFill>
                              <a:latin typeface="Cambria Math" panose="02040503050406030204" pitchFamily="18" charset="0"/>
                            </a:rPr>
                            <m:t>𝐴</m:t>
                          </m:r>
                        </m:sub>
                      </m:sSub>
                      <m:r>
                        <a:rPr lang="en-US" sz="2000" i="1">
                          <a:solidFill>
                            <a:srgbClr val="424242"/>
                          </a:solidFill>
                          <a:latin typeface="Cambria Math" panose="02040503050406030204" pitchFamily="18" charset="0"/>
                        </a:rPr>
                        <m:t>:</m:t>
                      </m:r>
                      <m:sSub>
                        <m:sSubPr>
                          <m:ctrlPr>
                            <a:rPr lang="en-US" sz="2000" i="1">
                              <a:solidFill>
                                <a:srgbClr val="424242"/>
                              </a:solidFill>
                              <a:latin typeface="Cambria Math" panose="02040503050406030204" pitchFamily="18" charset="0"/>
                            </a:rPr>
                          </m:ctrlPr>
                        </m:sSubPr>
                        <m:e>
                          <m:r>
                            <a:rPr lang="en-US" sz="2000" i="1">
                              <a:solidFill>
                                <a:srgbClr val="424242"/>
                              </a:solidFill>
                              <a:latin typeface="Cambria Math" panose="02040503050406030204" pitchFamily="18" charset="0"/>
                            </a:rPr>
                            <m:t>𝜇</m:t>
                          </m:r>
                        </m:e>
                        <m:sub>
                          <m:r>
                            <a:rPr lang="en-US" sz="2000" i="1">
                              <a:solidFill>
                                <a:srgbClr val="424242"/>
                              </a:solidFill>
                              <a:latin typeface="Cambria Math" panose="02040503050406030204" pitchFamily="18" charset="0"/>
                            </a:rPr>
                            <m:t>1</m:t>
                          </m:r>
                        </m:sub>
                      </m:sSub>
                      <m:r>
                        <a:rPr lang="en-US" sz="2000" i="1">
                          <a:solidFill>
                            <a:srgbClr val="424242"/>
                          </a:solidFill>
                          <a:latin typeface="Cambria Math" panose="02040503050406030204" pitchFamily="18" charset="0"/>
                        </a:rPr>
                        <m:t>−</m:t>
                      </m:r>
                      <m:sSub>
                        <m:sSubPr>
                          <m:ctrlPr>
                            <a:rPr lang="en-US" sz="2000" i="1">
                              <a:solidFill>
                                <a:srgbClr val="424242"/>
                              </a:solidFill>
                              <a:latin typeface="Cambria Math" panose="02040503050406030204" pitchFamily="18" charset="0"/>
                            </a:rPr>
                          </m:ctrlPr>
                        </m:sSubPr>
                        <m:e>
                          <m:r>
                            <a:rPr lang="en-US" sz="2000" i="1">
                              <a:solidFill>
                                <a:srgbClr val="424242"/>
                              </a:solidFill>
                              <a:latin typeface="Cambria Math" panose="02040503050406030204" pitchFamily="18" charset="0"/>
                            </a:rPr>
                            <m:t>𝜇</m:t>
                          </m:r>
                        </m:e>
                        <m:sub>
                          <m:r>
                            <a:rPr lang="en-US" sz="2000" i="1">
                              <a:solidFill>
                                <a:srgbClr val="424242"/>
                              </a:solidFill>
                              <a:latin typeface="Cambria Math" panose="02040503050406030204" pitchFamily="18" charset="0"/>
                            </a:rPr>
                            <m:t>2</m:t>
                          </m:r>
                        </m:sub>
                      </m:sSub>
                      <m:r>
                        <a:rPr lang="en-US" sz="2000" i="1">
                          <a:solidFill>
                            <a:srgbClr val="424242"/>
                          </a:solidFill>
                          <a:latin typeface="Cambria Math" panose="02040503050406030204" pitchFamily="18" charset="0"/>
                        </a:rPr>
                        <m:t>≠0</m:t>
                      </m:r>
                    </m:oMath>
                  </m:oMathPara>
                </a14:m>
                <a:endParaRPr lang="en-US" sz="2000" dirty="0">
                  <a:solidFill>
                    <a:srgbClr val="424242"/>
                  </a:solidFill>
                </a:endParaRPr>
              </a:p>
              <a:p>
                <a:pPr marL="0" indent="0">
                  <a:buNone/>
                </a:pPr>
                <a:r>
                  <a:rPr lang="en-US" sz="2000" dirty="0">
                    <a:solidFill>
                      <a:srgbClr val="424242"/>
                    </a:solidFill>
                  </a:rPr>
                  <a:t>Is this test right-, left-, or two-tailed? </a:t>
                </a:r>
                <a:r>
                  <a:rPr lang="en-US" sz="2000" i="1" dirty="0">
                    <a:solidFill>
                      <a:srgbClr val="424242"/>
                    </a:solidFill>
                  </a:rPr>
                  <a:t>This test is two-tailed.</a:t>
                </a:r>
              </a:p>
              <a:p>
                <a:pPr marL="0" indent="0">
                  <a:buNone/>
                </a:pPr>
                <a:endParaRPr lang="en-US" sz="2000" i="1" dirty="0">
                  <a:solidFill>
                    <a:srgbClr val="424242"/>
                  </a:solidFill>
                </a:endParaRPr>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p:txBody>
          </p:sp>
        </mc:Choice>
        <mc:Fallback xmlns="">
          <p:sp>
            <p:nvSpPr>
              <p:cNvPr id="3" name="Content Placeholder 2">
                <a:extLst>
                  <a:ext uri="{FF2B5EF4-FFF2-40B4-BE49-F238E27FC236}">
                    <a16:creationId xmlns:a16="http://schemas.microsoft.com/office/drawing/2014/main" id="{4623205A-41D8-7748-5604-25CED61BF0A7}"/>
                  </a:ext>
                </a:extLst>
              </p:cNvPr>
              <p:cNvSpPr>
                <a:spLocks noGrp="1" noRot="1" noChangeAspect="1" noMove="1" noResize="1" noEditPoints="1" noAdjustHandles="1" noChangeArrowheads="1" noChangeShapeType="1" noTextEdit="1"/>
              </p:cNvSpPr>
              <p:nvPr>
                <p:ph idx="1"/>
              </p:nvPr>
            </p:nvSpPr>
            <p:spPr>
              <a:blipFill>
                <a:blip r:embed="rId2"/>
                <a:stretch>
                  <a:fillRect l="-1273" t="-648" r="-424"/>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45067AC7-2CA5-8034-DA6B-D57009B5CDF6}"/>
              </a:ext>
            </a:extLst>
          </p:cNvPr>
          <p:cNvSpPr>
            <a:spLocks noGrp="1"/>
          </p:cNvSpPr>
          <p:nvPr>
            <p:ph type="sldNum" sz="quarter" idx="12"/>
          </p:nvPr>
        </p:nvSpPr>
        <p:spPr/>
        <p:txBody>
          <a:bodyPr/>
          <a:lstStyle/>
          <a:p>
            <a:fld id="{3A98EE3D-8CD1-4C3F-BD1C-C98C9596463C}" type="slidenum">
              <a:rPr lang="en-US" smtClean="0"/>
              <a:t>19</a:t>
            </a:fld>
            <a:endParaRPr lang="en-US" dirty="0"/>
          </a:p>
        </p:txBody>
      </p:sp>
    </p:spTree>
    <p:extLst>
      <p:ext uri="{BB962C8B-B14F-4D97-AF65-F5344CB8AC3E}">
        <p14:creationId xmlns:p14="http://schemas.microsoft.com/office/powerpoint/2010/main" val="597223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DC39D-A80D-ECC5-0BE8-E46F3B74276B}"/>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754DB0D4-017A-8BA1-E810-41E2FF308FCE}"/>
              </a:ext>
            </a:extLst>
          </p:cNvPr>
          <p:cNvSpPr>
            <a:spLocks noGrp="1"/>
          </p:cNvSpPr>
          <p:nvPr>
            <p:ph idx="1"/>
          </p:nvPr>
        </p:nvSpPr>
        <p:spPr/>
        <p:txBody>
          <a:bodyPr/>
          <a:lstStyle/>
          <a:p>
            <a:pPr algn="l"/>
            <a:r>
              <a:rPr lang="en-US" b="0" i="0" dirty="0">
                <a:solidFill>
                  <a:srgbClr val="424242"/>
                </a:solidFill>
                <a:effectLst/>
              </a:rPr>
              <a:t>By the end of this chapter, the student should be able to:</a:t>
            </a:r>
          </a:p>
          <a:p>
            <a:pPr algn="l">
              <a:buFont typeface="Arial" panose="020B0604020202020204" pitchFamily="34" charset="0"/>
              <a:buChar char="•"/>
            </a:pPr>
            <a:r>
              <a:rPr lang="en-US" b="0" i="0" dirty="0">
                <a:solidFill>
                  <a:srgbClr val="424242"/>
                </a:solidFill>
                <a:effectLst/>
              </a:rPr>
              <a:t>Choose the appropriate probability distribution needed for a hypothesis test</a:t>
            </a:r>
          </a:p>
          <a:p>
            <a:pPr algn="l">
              <a:buFont typeface="Arial" panose="020B0604020202020204" pitchFamily="34" charset="0"/>
              <a:buChar char="•"/>
            </a:pPr>
            <a:r>
              <a:rPr lang="en-US" dirty="0">
                <a:solidFill>
                  <a:srgbClr val="424242"/>
                </a:solidFill>
              </a:rPr>
              <a:t>Complete a hypothesis test for two samples, using critical value or p-value approach </a:t>
            </a:r>
            <a:endParaRPr lang="en-US" b="0" i="0" dirty="0">
              <a:solidFill>
                <a:srgbClr val="424242"/>
              </a:solidFill>
              <a:effectLst/>
            </a:endParaRPr>
          </a:p>
        </p:txBody>
      </p:sp>
      <p:sp>
        <p:nvSpPr>
          <p:cNvPr id="4" name="Slide Number Placeholder 3">
            <a:extLst>
              <a:ext uri="{FF2B5EF4-FFF2-40B4-BE49-F238E27FC236}">
                <a16:creationId xmlns:a16="http://schemas.microsoft.com/office/drawing/2014/main" id="{D163D373-49E4-A36F-506D-D2A08E00BABB}"/>
              </a:ext>
            </a:extLst>
          </p:cNvPr>
          <p:cNvSpPr>
            <a:spLocks noGrp="1"/>
          </p:cNvSpPr>
          <p:nvPr>
            <p:ph type="sldNum" sz="quarter" idx="12"/>
          </p:nvPr>
        </p:nvSpPr>
        <p:spPr/>
        <p:txBody>
          <a:bodyPr/>
          <a:lstStyle/>
          <a:p>
            <a:fld id="{3A98EE3D-8CD1-4C3F-BD1C-C98C9596463C}" type="slidenum">
              <a:rPr lang="en-US" smtClean="0"/>
              <a:t>2</a:t>
            </a:fld>
            <a:endParaRPr lang="en-US" dirty="0"/>
          </a:p>
        </p:txBody>
      </p:sp>
    </p:spTree>
    <p:extLst>
      <p:ext uri="{BB962C8B-B14F-4D97-AF65-F5344CB8AC3E}">
        <p14:creationId xmlns:p14="http://schemas.microsoft.com/office/powerpoint/2010/main" val="2438319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04E80-CBAD-8732-C770-AF39010C4082}"/>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BFD5E2B9-5C95-77DE-3792-E547991D528A}"/>
              </a:ext>
            </a:extLst>
          </p:cNvPr>
          <p:cNvSpPr>
            <a:spLocks noGrp="1"/>
          </p:cNvSpPr>
          <p:nvPr>
            <p:ph idx="1"/>
          </p:nvPr>
        </p:nvSpPr>
        <p:spPr/>
        <p:txBody>
          <a:bodyPr/>
          <a:lstStyle/>
          <a:p>
            <a:pPr marL="0" indent="0">
              <a:buNone/>
            </a:pPr>
            <a:r>
              <a:rPr lang="en-US" dirty="0"/>
              <a:t>What is the p-value? </a:t>
            </a:r>
            <a:r>
              <a:rPr lang="en-US" i="1" dirty="0"/>
              <a:t>The p-value is 0.0054. See Excel for calculations!</a:t>
            </a:r>
          </a:p>
          <a:p>
            <a:pPr marL="0" indent="0">
              <a:buNone/>
            </a:pPr>
            <a:r>
              <a:rPr lang="en-US" dirty="0"/>
              <a:t>Do you reject or not reject the null hypothesis? </a:t>
            </a:r>
            <a:r>
              <a:rPr lang="en-US" i="1" dirty="0"/>
              <a:t>Since the p is low you reject the null hypothesis.</a:t>
            </a:r>
          </a:p>
          <a:p>
            <a:pPr marL="0" indent="0">
              <a:buNone/>
            </a:pPr>
            <a:r>
              <a:rPr lang="en-US" dirty="0"/>
              <a:t>Conclusion?</a:t>
            </a:r>
          </a:p>
          <a:p>
            <a:pPr marL="0" indent="0">
              <a:buNone/>
            </a:pPr>
            <a:r>
              <a:rPr lang="en-US" i="1" dirty="0"/>
              <a:t>At the 5% level of significance, the sample data show there is sufficient evidence to conclude that the mean number of hours that girls and boys aged seven to 11 play sports per day is different (mean number of hours boys aged seven to 11 play sports per day is greater than the mean number of hours played by girls OR the mean number of hours girls aged seven to 11 play sports per day is greater than the mean number of hours played by boys).</a:t>
            </a:r>
          </a:p>
        </p:txBody>
      </p:sp>
      <p:sp>
        <p:nvSpPr>
          <p:cNvPr id="4" name="Slide Number Placeholder 3">
            <a:extLst>
              <a:ext uri="{FF2B5EF4-FFF2-40B4-BE49-F238E27FC236}">
                <a16:creationId xmlns:a16="http://schemas.microsoft.com/office/drawing/2014/main" id="{0CBC58CA-63EA-7C1B-E6E1-1C16EB0971F9}"/>
              </a:ext>
            </a:extLst>
          </p:cNvPr>
          <p:cNvSpPr>
            <a:spLocks noGrp="1"/>
          </p:cNvSpPr>
          <p:nvPr>
            <p:ph type="sldNum" sz="quarter" idx="12"/>
          </p:nvPr>
        </p:nvSpPr>
        <p:spPr/>
        <p:txBody>
          <a:bodyPr/>
          <a:lstStyle/>
          <a:p>
            <a:fld id="{3A98EE3D-8CD1-4C3F-BD1C-C98C9596463C}" type="slidenum">
              <a:rPr lang="en-US" smtClean="0"/>
              <a:t>20</a:t>
            </a:fld>
            <a:endParaRPr lang="en-US" dirty="0"/>
          </a:p>
        </p:txBody>
      </p:sp>
    </p:spTree>
    <p:extLst>
      <p:ext uri="{BB962C8B-B14F-4D97-AF65-F5344CB8AC3E}">
        <p14:creationId xmlns:p14="http://schemas.microsoft.com/office/powerpoint/2010/main" val="6638729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76B8E-669E-9D4F-2F37-D1C91ACE6B28}"/>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6C5A4952-FE71-5F88-34FC-E5B0274004E5}"/>
              </a:ext>
            </a:extLst>
          </p:cNvPr>
          <p:cNvSpPr>
            <a:spLocks noGrp="1"/>
          </p:cNvSpPr>
          <p:nvPr>
            <p:ph idx="1"/>
          </p:nvPr>
        </p:nvSpPr>
        <p:spPr/>
        <p:txBody>
          <a:bodyPr/>
          <a:lstStyle/>
          <a:p>
            <a:r>
              <a:rPr lang="en-US" dirty="0"/>
              <a:t>A study is done by a community group in two neighboring colleges to determine which one graduates students with more math classes. College A samples 11 graduates. Their average is four math classes with a standard deviation of 1.5 math classes. College B samples nine graduates. Their average is 3.5 math classes with a standard deviation of one math class. The community group believes that a student who graduates from college A </a:t>
            </a:r>
            <a:r>
              <a:rPr lang="en-US" b="1" dirty="0"/>
              <a:t>has taken more math classes,</a:t>
            </a:r>
            <a:r>
              <a:rPr lang="en-US" dirty="0"/>
              <a:t> on the average. Both populations have a normal distribution. Test at a 1% significance level. Answer the following questions.</a:t>
            </a:r>
          </a:p>
        </p:txBody>
      </p:sp>
      <p:sp>
        <p:nvSpPr>
          <p:cNvPr id="4" name="Slide Number Placeholder 3">
            <a:extLst>
              <a:ext uri="{FF2B5EF4-FFF2-40B4-BE49-F238E27FC236}">
                <a16:creationId xmlns:a16="http://schemas.microsoft.com/office/drawing/2014/main" id="{7498AE0A-7EB0-D990-D5E2-E234815E7270}"/>
              </a:ext>
            </a:extLst>
          </p:cNvPr>
          <p:cNvSpPr>
            <a:spLocks noGrp="1"/>
          </p:cNvSpPr>
          <p:nvPr>
            <p:ph type="sldNum" sz="quarter" idx="12"/>
          </p:nvPr>
        </p:nvSpPr>
        <p:spPr/>
        <p:txBody>
          <a:bodyPr/>
          <a:lstStyle/>
          <a:p>
            <a:fld id="{3A98EE3D-8CD1-4C3F-BD1C-C98C9596463C}" type="slidenum">
              <a:rPr lang="en-US" smtClean="0"/>
              <a:t>21</a:t>
            </a:fld>
            <a:endParaRPr lang="en-US" dirty="0"/>
          </a:p>
        </p:txBody>
      </p:sp>
    </p:spTree>
    <p:extLst>
      <p:ext uri="{BB962C8B-B14F-4D97-AF65-F5344CB8AC3E}">
        <p14:creationId xmlns:p14="http://schemas.microsoft.com/office/powerpoint/2010/main" val="40117473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748816-19E2-DD95-CF02-F20B01F00C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5B86FB-A35F-F472-644E-53F330EE2F22}"/>
              </a:ext>
            </a:extLst>
          </p:cNvPr>
          <p:cNvSpPr>
            <a:spLocks noGrp="1"/>
          </p:cNvSpPr>
          <p:nvPr>
            <p:ph type="title"/>
          </p:nvPr>
        </p:nvSpPr>
        <p:spPr/>
        <p:txBody>
          <a:bodyPr>
            <a:normAutofit/>
          </a:bodyPr>
          <a:lstStyle/>
          <a:p>
            <a:r>
              <a:rPr lang="en-US" dirty="0"/>
              <a:t>Example, Cont.</a:t>
            </a:r>
          </a:p>
        </p:txBody>
      </p:sp>
      <p:sp>
        <p:nvSpPr>
          <p:cNvPr id="3" name="Content Placeholder 2">
            <a:extLst>
              <a:ext uri="{FF2B5EF4-FFF2-40B4-BE49-F238E27FC236}">
                <a16:creationId xmlns:a16="http://schemas.microsoft.com/office/drawing/2014/main" id="{10998CEB-FEF0-C69C-D3FF-5983CD8AF301}"/>
              </a:ext>
            </a:extLst>
          </p:cNvPr>
          <p:cNvSpPr>
            <a:spLocks noGrp="1"/>
          </p:cNvSpPr>
          <p:nvPr>
            <p:ph idx="1"/>
          </p:nvPr>
        </p:nvSpPr>
        <p:spPr/>
        <p:txBody>
          <a:bodyPr>
            <a:normAutofit fontScale="85000" lnSpcReduction="20000"/>
          </a:bodyPr>
          <a:lstStyle/>
          <a:p>
            <a:pPr marL="457200" indent="-457200">
              <a:buFont typeface="+mj-lt"/>
              <a:buAutoNum type="alphaLcParenR"/>
            </a:pPr>
            <a:r>
              <a:rPr lang="en-US" sz="2000" dirty="0">
                <a:solidFill>
                  <a:srgbClr val="424242"/>
                </a:solidFill>
              </a:rPr>
              <a:t>Is this a test of two means or two proportions? </a:t>
            </a:r>
          </a:p>
          <a:p>
            <a:pPr marL="457200" indent="-457200">
              <a:buFont typeface="+mj-lt"/>
              <a:buAutoNum type="alphaLcParenR"/>
            </a:pPr>
            <a:r>
              <a:rPr lang="en-US" sz="2000" dirty="0">
                <a:solidFill>
                  <a:srgbClr val="424242"/>
                </a:solidFill>
              </a:rPr>
              <a:t>Are the population standard deviations known or unknown? </a:t>
            </a:r>
          </a:p>
          <a:p>
            <a:pPr marL="457200" indent="-457200">
              <a:buFont typeface="+mj-lt"/>
              <a:buAutoNum type="alphaLcParenR"/>
            </a:pPr>
            <a:r>
              <a:rPr lang="en-US" sz="2000" dirty="0">
                <a:solidFill>
                  <a:srgbClr val="424242"/>
                </a:solidFill>
              </a:rPr>
              <a:t>Which distribution do you use to perform the test? </a:t>
            </a:r>
          </a:p>
          <a:p>
            <a:pPr marL="457200" indent="-457200">
              <a:buFont typeface="+mj-lt"/>
              <a:buAutoNum type="alphaLcParenR"/>
            </a:pPr>
            <a:r>
              <a:rPr lang="en-US" sz="2000" dirty="0">
                <a:solidFill>
                  <a:srgbClr val="424242"/>
                </a:solidFill>
              </a:rPr>
              <a:t>What is the random variable?</a:t>
            </a:r>
          </a:p>
          <a:p>
            <a:pPr marL="457200" indent="-457200">
              <a:buFont typeface="+mj-lt"/>
              <a:buAutoNum type="alphaLcParenR"/>
            </a:pPr>
            <a:r>
              <a:rPr lang="en-US" sz="2000" dirty="0">
                <a:solidFill>
                  <a:srgbClr val="424242"/>
                </a:solidFill>
              </a:rPr>
              <a:t>What are the null and alternative hypotheses?</a:t>
            </a:r>
          </a:p>
          <a:p>
            <a:pPr marL="457200" indent="-457200">
              <a:buFont typeface="+mj-lt"/>
              <a:buAutoNum type="alphaLcParenR"/>
            </a:pPr>
            <a:r>
              <a:rPr lang="en-US" sz="2000" dirty="0">
                <a:solidFill>
                  <a:srgbClr val="424242"/>
                </a:solidFill>
              </a:rPr>
              <a:t>Is this test right-, left-, or two-tailed?</a:t>
            </a:r>
          </a:p>
          <a:p>
            <a:pPr marL="457200" indent="-457200">
              <a:buFont typeface="+mj-lt"/>
              <a:buAutoNum type="alphaLcParenR"/>
            </a:pPr>
            <a:r>
              <a:rPr lang="en-US" sz="2000" dirty="0"/>
              <a:t>What is the p-value?</a:t>
            </a:r>
          </a:p>
          <a:p>
            <a:pPr marL="457200" indent="-457200">
              <a:buFont typeface="+mj-lt"/>
              <a:buAutoNum type="alphaLcParenR"/>
            </a:pPr>
            <a:r>
              <a:rPr lang="en-US" sz="2000" dirty="0"/>
              <a:t>Do you reject or not reject the null hypothesis?</a:t>
            </a:r>
          </a:p>
          <a:p>
            <a:pPr marL="457200" indent="-457200">
              <a:buFont typeface="+mj-lt"/>
              <a:buAutoNum type="alphaLcParenR"/>
            </a:pPr>
            <a:r>
              <a:rPr lang="en-US" sz="2000" dirty="0"/>
              <a:t>Conclusion?</a:t>
            </a:r>
          </a:p>
          <a:p>
            <a:pPr marL="342900" indent="-342900">
              <a:buFont typeface="+mj-lt"/>
              <a:buAutoNum type="alphaLcParenR"/>
            </a:pPr>
            <a:endParaRPr lang="en-US" sz="2000" dirty="0">
              <a:solidFill>
                <a:srgbClr val="424242"/>
              </a:solidFill>
            </a:endParaRPr>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p:txBody>
      </p:sp>
      <p:sp>
        <p:nvSpPr>
          <p:cNvPr id="4" name="Slide Number Placeholder 3">
            <a:extLst>
              <a:ext uri="{FF2B5EF4-FFF2-40B4-BE49-F238E27FC236}">
                <a16:creationId xmlns:a16="http://schemas.microsoft.com/office/drawing/2014/main" id="{A362618D-8C48-9960-0889-A69961F3DA12}"/>
              </a:ext>
            </a:extLst>
          </p:cNvPr>
          <p:cNvSpPr>
            <a:spLocks noGrp="1"/>
          </p:cNvSpPr>
          <p:nvPr>
            <p:ph type="sldNum" sz="quarter" idx="12"/>
          </p:nvPr>
        </p:nvSpPr>
        <p:spPr/>
        <p:txBody>
          <a:bodyPr/>
          <a:lstStyle/>
          <a:p>
            <a:fld id="{3A98EE3D-8CD1-4C3F-BD1C-C98C9596463C}" type="slidenum">
              <a:rPr lang="en-US" smtClean="0"/>
              <a:t>22</a:t>
            </a:fld>
            <a:endParaRPr lang="en-US" dirty="0"/>
          </a:p>
        </p:txBody>
      </p:sp>
    </p:spTree>
    <p:extLst>
      <p:ext uri="{BB962C8B-B14F-4D97-AF65-F5344CB8AC3E}">
        <p14:creationId xmlns:p14="http://schemas.microsoft.com/office/powerpoint/2010/main" val="4274086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E64CB-A2C3-7EA2-280F-5245E5E1EE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F642A8-58D5-E959-9470-B6ABD1918397}"/>
              </a:ext>
            </a:extLst>
          </p:cNvPr>
          <p:cNvSpPr>
            <a:spLocks noGrp="1"/>
          </p:cNvSpPr>
          <p:nvPr>
            <p:ph type="title"/>
          </p:nvPr>
        </p:nvSpPr>
        <p:spPr/>
        <p:txBody>
          <a:bodyPr>
            <a:normAutofit/>
          </a:bodyPr>
          <a:lstStyle/>
          <a:p>
            <a:r>
              <a:rPr lang="en-US" dirty="0"/>
              <a:t>Example - Answers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1A89DB4D-E1B4-DD15-1A0D-8C48446F4498}"/>
                  </a:ext>
                </a:extLst>
              </p:cNvPr>
              <p:cNvSpPr>
                <a:spLocks noGrp="1"/>
              </p:cNvSpPr>
              <p:nvPr>
                <p:ph idx="1"/>
              </p:nvPr>
            </p:nvSpPr>
            <p:spPr>
              <a:xfrm>
                <a:off x="1097280" y="1993063"/>
                <a:ext cx="10058400" cy="4205145"/>
              </a:xfrm>
            </p:spPr>
            <p:txBody>
              <a:bodyPr>
                <a:normAutofit/>
              </a:bodyPr>
              <a:lstStyle/>
              <a:p>
                <a:pPr marL="457200" indent="-457200">
                  <a:buFont typeface="+mj-lt"/>
                  <a:buAutoNum type="alphaLcParenR"/>
                </a:pPr>
                <a:r>
                  <a:rPr lang="en-US" sz="2000" dirty="0">
                    <a:solidFill>
                      <a:srgbClr val="424242"/>
                    </a:solidFill>
                  </a:rPr>
                  <a:t>Is this a test of two means or two proportions? </a:t>
                </a:r>
                <a:r>
                  <a:rPr lang="en-US" sz="2000" i="1" dirty="0">
                    <a:solidFill>
                      <a:srgbClr val="424242"/>
                    </a:solidFill>
                  </a:rPr>
                  <a:t>Two means</a:t>
                </a:r>
                <a:endParaRPr lang="en-US" sz="2000" dirty="0">
                  <a:solidFill>
                    <a:srgbClr val="424242"/>
                  </a:solidFill>
                </a:endParaRPr>
              </a:p>
              <a:p>
                <a:pPr marL="457200" indent="-457200">
                  <a:buFont typeface="+mj-lt"/>
                  <a:buAutoNum type="alphaLcParenR"/>
                </a:pPr>
                <a:r>
                  <a:rPr lang="en-US" sz="2000" dirty="0">
                    <a:solidFill>
                      <a:srgbClr val="424242"/>
                    </a:solidFill>
                  </a:rPr>
                  <a:t>Are the population standard deviations known or unknown? </a:t>
                </a:r>
                <a:r>
                  <a:rPr lang="en-US" sz="2000" i="1" dirty="0">
                    <a:solidFill>
                      <a:srgbClr val="424242"/>
                    </a:solidFill>
                  </a:rPr>
                  <a:t>Unknown</a:t>
                </a:r>
                <a:endParaRPr lang="en-US" sz="2000" dirty="0">
                  <a:solidFill>
                    <a:srgbClr val="424242"/>
                  </a:solidFill>
                </a:endParaRPr>
              </a:p>
              <a:p>
                <a:pPr marL="457200" indent="-457200">
                  <a:buFont typeface="+mj-lt"/>
                  <a:buAutoNum type="alphaLcParenR"/>
                </a:pPr>
                <a:r>
                  <a:rPr lang="en-US" sz="2000" dirty="0">
                    <a:solidFill>
                      <a:srgbClr val="424242"/>
                    </a:solidFill>
                  </a:rPr>
                  <a:t>Which distribution do you use to perform the test? </a:t>
                </a:r>
                <a:r>
                  <a:rPr lang="en-US" sz="2000" i="1" dirty="0">
                    <a:solidFill>
                      <a:srgbClr val="424242"/>
                    </a:solidFill>
                  </a:rPr>
                  <a:t>Student’s t</a:t>
                </a:r>
                <a:endParaRPr lang="en-US" sz="2000" dirty="0">
                  <a:solidFill>
                    <a:srgbClr val="424242"/>
                  </a:solidFill>
                </a:endParaRPr>
              </a:p>
              <a:p>
                <a:pPr marL="457200" indent="-457200">
                  <a:buFont typeface="+mj-lt"/>
                  <a:buAutoNum type="alphaLcParenR"/>
                </a:pPr>
                <a:r>
                  <a:rPr lang="en-US" sz="2000" dirty="0">
                    <a:solidFill>
                      <a:srgbClr val="424242"/>
                    </a:solidFill>
                  </a:rPr>
                  <a:t>What is the random variable? </a:t>
                </a:r>
                <a14:m>
                  <m:oMath xmlns:m="http://schemas.openxmlformats.org/officeDocument/2006/math">
                    <m:acc>
                      <m:accPr>
                        <m:chr m:val="̅"/>
                        <m:ctrlPr>
                          <a:rPr lang="en-US" sz="2000" i="1" smtClean="0">
                            <a:solidFill>
                              <a:srgbClr val="424242"/>
                            </a:solidFill>
                            <a:latin typeface="Cambria Math" panose="02040503050406030204" pitchFamily="18" charset="0"/>
                          </a:rPr>
                        </m:ctrlPr>
                      </m:accPr>
                      <m:e>
                        <m:sSub>
                          <m:sSubPr>
                            <m:ctrlPr>
                              <a:rPr lang="en-US" sz="2000" b="0" i="1" smtClean="0">
                                <a:solidFill>
                                  <a:srgbClr val="424242"/>
                                </a:solidFill>
                                <a:latin typeface="Cambria Math" panose="02040503050406030204" pitchFamily="18" charset="0"/>
                              </a:rPr>
                            </m:ctrlPr>
                          </m:sSubPr>
                          <m:e>
                            <m:r>
                              <a:rPr lang="en-US" sz="2000" b="0" i="1" smtClean="0">
                                <a:solidFill>
                                  <a:srgbClr val="424242"/>
                                </a:solidFill>
                                <a:latin typeface="Cambria Math" panose="02040503050406030204" pitchFamily="18" charset="0"/>
                              </a:rPr>
                              <m:t>𝑋</m:t>
                            </m:r>
                          </m:e>
                          <m:sub>
                            <m:r>
                              <a:rPr lang="en-US" sz="2000" b="0" i="1" smtClean="0">
                                <a:solidFill>
                                  <a:srgbClr val="424242"/>
                                </a:solidFill>
                                <a:latin typeface="Cambria Math" panose="02040503050406030204" pitchFamily="18" charset="0"/>
                              </a:rPr>
                              <m:t>𝐴</m:t>
                            </m:r>
                          </m:sub>
                        </m:sSub>
                      </m:e>
                    </m:acc>
                    <m:r>
                      <a:rPr lang="en-US" sz="2000" b="0" i="1" smtClean="0">
                        <a:solidFill>
                          <a:srgbClr val="424242"/>
                        </a:solidFill>
                        <a:latin typeface="Cambria Math" panose="02040503050406030204" pitchFamily="18" charset="0"/>
                      </a:rPr>
                      <m:t>−</m:t>
                    </m:r>
                    <m:acc>
                      <m:accPr>
                        <m:chr m:val="̅"/>
                        <m:ctrlPr>
                          <a:rPr lang="en-US" sz="2000" b="0" i="1" smtClean="0">
                            <a:solidFill>
                              <a:srgbClr val="424242"/>
                            </a:solidFill>
                            <a:latin typeface="Cambria Math" panose="02040503050406030204" pitchFamily="18" charset="0"/>
                          </a:rPr>
                        </m:ctrlPr>
                      </m:accPr>
                      <m:e>
                        <m:sSub>
                          <m:sSubPr>
                            <m:ctrlPr>
                              <a:rPr lang="en-US" sz="2000" b="0" i="1" smtClean="0">
                                <a:solidFill>
                                  <a:srgbClr val="424242"/>
                                </a:solidFill>
                                <a:latin typeface="Cambria Math" panose="02040503050406030204" pitchFamily="18" charset="0"/>
                              </a:rPr>
                            </m:ctrlPr>
                          </m:sSubPr>
                          <m:e>
                            <m:r>
                              <a:rPr lang="en-US" sz="2000" b="0" i="1" smtClean="0">
                                <a:solidFill>
                                  <a:srgbClr val="424242"/>
                                </a:solidFill>
                                <a:latin typeface="Cambria Math" panose="02040503050406030204" pitchFamily="18" charset="0"/>
                              </a:rPr>
                              <m:t>𝑋</m:t>
                            </m:r>
                          </m:e>
                          <m:sub>
                            <m:r>
                              <a:rPr lang="en-US" sz="2000" b="0" i="1" smtClean="0">
                                <a:solidFill>
                                  <a:srgbClr val="424242"/>
                                </a:solidFill>
                                <a:latin typeface="Cambria Math" panose="02040503050406030204" pitchFamily="18" charset="0"/>
                              </a:rPr>
                              <m:t>𝐵</m:t>
                            </m:r>
                          </m:sub>
                        </m:sSub>
                      </m:e>
                    </m:acc>
                  </m:oMath>
                </a14:m>
                <a:r>
                  <a:rPr lang="en-US" sz="2000" dirty="0">
                    <a:solidFill>
                      <a:srgbClr val="424242"/>
                    </a:solidFill>
                  </a:rPr>
                  <a:t>: number of math classes</a:t>
                </a:r>
              </a:p>
              <a:p>
                <a:pPr marL="457200" indent="-457200">
                  <a:buFont typeface="+mj-lt"/>
                  <a:buAutoNum type="alphaLcParenR"/>
                </a:pPr>
                <a:r>
                  <a:rPr lang="en-US" sz="2000" dirty="0">
                    <a:solidFill>
                      <a:srgbClr val="424242"/>
                    </a:solidFill>
                  </a:rPr>
                  <a:t>What are the null and alternative hypotheses? </a:t>
                </a:r>
              </a:p>
              <a:p>
                <a:pPr marL="292608" lvl="1" indent="0">
                  <a:buNone/>
                </a:pPr>
                <a14:m>
                  <m:oMath xmlns:m="http://schemas.openxmlformats.org/officeDocument/2006/math">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𝐻</m:t>
                        </m:r>
                      </m:e>
                      <m:sub>
                        <m:r>
                          <a:rPr lang="en-US" sz="1800" b="0" i="1" smtClean="0">
                            <a:solidFill>
                              <a:srgbClr val="424242"/>
                            </a:solidFill>
                            <a:latin typeface="Cambria Math" panose="02040503050406030204" pitchFamily="18" charset="0"/>
                          </a:rPr>
                          <m:t>0</m:t>
                        </m:r>
                      </m:sub>
                    </m:sSub>
                    <m:r>
                      <a:rPr lang="en-US" sz="1800" b="0" i="1" smtClean="0">
                        <a:solidFill>
                          <a:srgbClr val="424242"/>
                        </a:solidFill>
                        <a:latin typeface="Cambria Math" panose="02040503050406030204" pitchFamily="18" charset="0"/>
                      </a:rPr>
                      <m: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𝐴</m:t>
                        </m:r>
                      </m:sub>
                    </m:sSub>
                    <m:r>
                      <a:rPr lang="en-US" sz="1800" b="0" i="1" dirty="0" smtClean="0">
                        <a:solidFill>
                          <a:srgbClr val="424242"/>
                        </a:solidFill>
                        <a:latin typeface="Cambria Math" panose="02040503050406030204" pitchFamily="18" charset="0"/>
                      </a:rPr>
                      <m:t>≤</m:t>
                    </m:r>
                    <m:sSub>
                      <m:sSubPr>
                        <m:ctrlPr>
                          <a:rPr lang="en-US" sz="1800" b="0" i="1" dirty="0" smtClean="0">
                            <a:solidFill>
                              <a:srgbClr val="424242"/>
                            </a:solidFill>
                            <a:latin typeface="Cambria Math" panose="02040503050406030204" pitchFamily="18" charset="0"/>
                          </a:rPr>
                        </m:ctrlPr>
                      </m:sSubPr>
                      <m:e>
                        <m:r>
                          <a:rPr lang="en-US" sz="1800" b="0" i="1" dirty="0" smtClean="0">
                            <a:solidFill>
                              <a:srgbClr val="424242"/>
                            </a:solidFill>
                            <a:latin typeface="Cambria Math" panose="02040503050406030204" pitchFamily="18" charset="0"/>
                          </a:rPr>
                          <m:t>𝜇</m:t>
                        </m:r>
                      </m:e>
                      <m:sub>
                        <m:r>
                          <a:rPr lang="en-US" sz="1800" b="0" i="1" dirty="0" smtClean="0">
                            <a:solidFill>
                              <a:srgbClr val="424242"/>
                            </a:solidFill>
                            <a:latin typeface="Cambria Math" panose="02040503050406030204" pitchFamily="18" charset="0"/>
                          </a:rPr>
                          <m:t>𝐵</m:t>
                        </m:r>
                      </m:sub>
                    </m:sSub>
                  </m:oMath>
                </a14:m>
                <a:r>
                  <a:rPr lang="en-US" sz="1800" b="0" dirty="0">
                    <a:solidFill>
                      <a:srgbClr val="424242"/>
                    </a:solidFill>
                  </a:rPr>
                  <a:t> </a:t>
                </a:r>
              </a:p>
              <a:p>
                <a:pPr marL="292608" lvl="1" indent="0">
                  <a:buNone/>
                </a:pPr>
                <a14:m>
                  <m:oMath xmlns:m="http://schemas.openxmlformats.org/officeDocument/2006/math">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𝐻</m:t>
                        </m:r>
                      </m:e>
                      <m:sub>
                        <m:r>
                          <a:rPr lang="en-US" sz="1800" b="0" i="1" smtClean="0">
                            <a:solidFill>
                              <a:srgbClr val="424242"/>
                            </a:solidFill>
                            <a:latin typeface="Cambria Math" panose="02040503050406030204" pitchFamily="18" charset="0"/>
                          </a:rPr>
                          <m:t>𝑎</m:t>
                        </m:r>
                      </m:sub>
                    </m:sSub>
                    <m:r>
                      <a:rPr lang="en-US" sz="1800" b="0" i="1" smtClean="0">
                        <a:solidFill>
                          <a:srgbClr val="424242"/>
                        </a:solidFill>
                        <a:latin typeface="Cambria Math" panose="02040503050406030204" pitchFamily="18" charset="0"/>
                      </a:rPr>
                      <m: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𝐴</m:t>
                        </m:r>
                      </m:sub>
                    </m:sSub>
                    <m:r>
                      <a:rPr lang="en-US" sz="1800" b="0" i="1" smtClean="0">
                        <a:solidFill>
                          <a:srgbClr val="424242"/>
                        </a:solidFill>
                        <a:latin typeface="Cambria Math" panose="02040503050406030204" pitchFamily="18" charset="0"/>
                      </a:rPr>
                      <m:t>&gt;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𝐵</m:t>
                        </m:r>
                      </m:sub>
                    </m:sSub>
                  </m:oMath>
                </a14:m>
                <a:r>
                  <a:rPr lang="en-US" sz="1800" dirty="0">
                    <a:solidFill>
                      <a:srgbClr val="424242"/>
                    </a:solidFill>
                  </a:rPr>
                  <a:t> </a:t>
                </a:r>
              </a:p>
              <a:p>
                <a:pPr marL="457200" indent="-457200">
                  <a:buFont typeface="+mj-lt"/>
                  <a:buAutoNum type="alphaLcParenR"/>
                </a:pPr>
                <a:r>
                  <a:rPr lang="en-US" sz="2000" dirty="0">
                    <a:solidFill>
                      <a:srgbClr val="424242"/>
                    </a:solidFill>
                  </a:rPr>
                  <a:t>Is this test right-, left-, or two-tailed? </a:t>
                </a:r>
                <a:r>
                  <a:rPr lang="en-US" sz="2000" i="1" dirty="0">
                    <a:solidFill>
                      <a:srgbClr val="424242"/>
                    </a:solidFill>
                  </a:rPr>
                  <a:t>Right-tailed</a:t>
                </a:r>
                <a:endParaRPr lang="en-US" sz="2000" dirty="0">
                  <a:solidFill>
                    <a:srgbClr val="424242"/>
                  </a:solidFill>
                </a:endParaRPr>
              </a:p>
              <a:p>
                <a:pPr marL="342900" indent="-342900">
                  <a:buFont typeface="+mj-lt"/>
                  <a:buAutoNum type="alphaLcParenR"/>
                </a:pPr>
                <a:endParaRPr lang="en-US" sz="2000" dirty="0">
                  <a:solidFill>
                    <a:srgbClr val="424242"/>
                  </a:solidFill>
                </a:endParaRPr>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p:txBody>
          </p:sp>
        </mc:Choice>
        <mc:Fallback>
          <p:sp>
            <p:nvSpPr>
              <p:cNvPr id="3" name="Content Placeholder 2">
                <a:extLst>
                  <a:ext uri="{FF2B5EF4-FFF2-40B4-BE49-F238E27FC236}">
                    <a16:creationId xmlns:a16="http://schemas.microsoft.com/office/drawing/2014/main" id="{1A89DB4D-E1B4-DD15-1A0D-8C48446F4498}"/>
                  </a:ext>
                </a:extLst>
              </p:cNvPr>
              <p:cNvSpPr>
                <a:spLocks noGrp="1" noRot="1" noChangeAspect="1" noMove="1" noResize="1" noEditPoints="1" noAdjustHandles="1" noChangeArrowheads="1" noChangeShapeType="1" noTextEdit="1"/>
              </p:cNvSpPr>
              <p:nvPr>
                <p:ph idx="1"/>
              </p:nvPr>
            </p:nvSpPr>
            <p:spPr>
              <a:xfrm>
                <a:off x="1097280" y="1993063"/>
                <a:ext cx="10058400" cy="4205145"/>
              </a:xfrm>
              <a:blipFill>
                <a:blip r:embed="rId2"/>
                <a:stretch>
                  <a:fillRect l="-1455" t="-725"/>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0C819B34-A354-1E96-906C-AFD4937B4BCE}"/>
              </a:ext>
            </a:extLst>
          </p:cNvPr>
          <p:cNvSpPr>
            <a:spLocks noGrp="1"/>
          </p:cNvSpPr>
          <p:nvPr>
            <p:ph type="sldNum" sz="quarter" idx="12"/>
          </p:nvPr>
        </p:nvSpPr>
        <p:spPr/>
        <p:txBody>
          <a:bodyPr/>
          <a:lstStyle/>
          <a:p>
            <a:fld id="{3A98EE3D-8CD1-4C3F-BD1C-C98C9596463C}" type="slidenum">
              <a:rPr lang="en-US" smtClean="0"/>
              <a:t>23</a:t>
            </a:fld>
            <a:endParaRPr lang="en-US" dirty="0"/>
          </a:p>
        </p:txBody>
      </p:sp>
    </p:spTree>
    <p:extLst>
      <p:ext uri="{BB962C8B-B14F-4D97-AF65-F5344CB8AC3E}">
        <p14:creationId xmlns:p14="http://schemas.microsoft.com/office/powerpoint/2010/main" val="40184823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E64CB-A2C3-7EA2-280F-5245E5E1EE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F642A8-58D5-E959-9470-B6ABD1918397}"/>
              </a:ext>
            </a:extLst>
          </p:cNvPr>
          <p:cNvSpPr>
            <a:spLocks noGrp="1"/>
          </p:cNvSpPr>
          <p:nvPr>
            <p:ph type="title"/>
          </p:nvPr>
        </p:nvSpPr>
        <p:spPr/>
        <p:txBody>
          <a:bodyPr>
            <a:normAutofit/>
          </a:bodyPr>
          <a:lstStyle/>
          <a:p>
            <a:r>
              <a:rPr lang="en-US" dirty="0"/>
              <a:t>Example - Answers</a:t>
            </a:r>
          </a:p>
        </p:txBody>
      </p:sp>
      <p:sp>
        <p:nvSpPr>
          <p:cNvPr id="3" name="Content Placeholder 2">
            <a:extLst>
              <a:ext uri="{FF2B5EF4-FFF2-40B4-BE49-F238E27FC236}">
                <a16:creationId xmlns:a16="http://schemas.microsoft.com/office/drawing/2014/main" id="{1A89DB4D-E1B4-DD15-1A0D-8C48446F4498}"/>
              </a:ext>
            </a:extLst>
          </p:cNvPr>
          <p:cNvSpPr>
            <a:spLocks noGrp="1"/>
          </p:cNvSpPr>
          <p:nvPr>
            <p:ph idx="1"/>
          </p:nvPr>
        </p:nvSpPr>
        <p:spPr>
          <a:xfrm>
            <a:off x="1097280" y="1993063"/>
            <a:ext cx="10058400" cy="4205145"/>
          </a:xfrm>
        </p:spPr>
        <p:txBody>
          <a:bodyPr>
            <a:normAutofit/>
          </a:bodyPr>
          <a:lstStyle/>
          <a:p>
            <a:pPr marL="457200" indent="-457200">
              <a:buFont typeface="+mj-lt"/>
              <a:buAutoNum type="alphaLcParenR" startAt="7"/>
            </a:pPr>
            <a:r>
              <a:rPr lang="en-US" sz="2000" dirty="0"/>
              <a:t>What is the p-value? </a:t>
            </a:r>
            <a:r>
              <a:rPr lang="en-US" sz="2000" i="1" dirty="0"/>
              <a:t>0.1928</a:t>
            </a:r>
          </a:p>
          <a:p>
            <a:pPr marL="457200" indent="-457200">
              <a:buFont typeface="+mj-lt"/>
              <a:buAutoNum type="alphaLcParenR" startAt="7"/>
            </a:pPr>
            <a:r>
              <a:rPr lang="en-US" sz="2000" dirty="0"/>
              <a:t>Do you reject or not reject the null hypothesis? </a:t>
            </a:r>
            <a:r>
              <a:rPr lang="en-US" sz="2000" i="1" dirty="0"/>
              <a:t>Do not reject.</a:t>
            </a:r>
          </a:p>
          <a:p>
            <a:pPr marL="457200" indent="-457200">
              <a:buFont typeface="+mj-lt"/>
              <a:buAutoNum type="alphaLcParenR" startAt="7"/>
            </a:pPr>
            <a:r>
              <a:rPr lang="en-US" sz="2000" dirty="0"/>
              <a:t>Conclusion? </a:t>
            </a:r>
            <a:r>
              <a:rPr lang="en-US" i="1" dirty="0"/>
              <a:t>At the 1% level of significance, from the sample data, there is not sufficient evidence to conclude that a student who graduates from college A has taken more math classes, on the average, than a student who graduates from college B.</a:t>
            </a:r>
            <a:endParaRPr lang="en-US" sz="2000" i="1" dirty="0"/>
          </a:p>
          <a:p>
            <a:pPr marL="342900" indent="-342900">
              <a:buFont typeface="+mj-lt"/>
              <a:buAutoNum type="alphaLcParenR" startAt="7"/>
            </a:pPr>
            <a:endParaRPr lang="en-US" sz="2000" dirty="0">
              <a:solidFill>
                <a:srgbClr val="424242"/>
              </a:solidFill>
            </a:endParaRPr>
          </a:p>
          <a:p>
            <a:pPr marL="457200" indent="-457200">
              <a:buFont typeface="+mj-lt"/>
              <a:buAutoNum type="alphaLcParenR" startAt="7"/>
            </a:pPr>
            <a:endParaRPr lang="en-US" dirty="0"/>
          </a:p>
          <a:p>
            <a:pPr marL="457200" indent="-457200">
              <a:buFont typeface="+mj-lt"/>
              <a:buAutoNum type="alphaLcParenR" startAt="7"/>
            </a:pPr>
            <a:endParaRPr lang="en-US" dirty="0"/>
          </a:p>
          <a:p>
            <a:pPr marL="457200" indent="-457200">
              <a:buFont typeface="+mj-lt"/>
              <a:buAutoNum type="alphaLcParenR" startAt="7"/>
            </a:pPr>
            <a:endParaRPr lang="en-US" dirty="0"/>
          </a:p>
          <a:p>
            <a:pPr marL="457200" indent="-457200">
              <a:buFont typeface="+mj-lt"/>
              <a:buAutoNum type="alphaLcParenR" startAt="7"/>
            </a:pPr>
            <a:endParaRPr lang="en-US" dirty="0"/>
          </a:p>
        </p:txBody>
      </p:sp>
      <p:sp>
        <p:nvSpPr>
          <p:cNvPr id="4" name="Slide Number Placeholder 3">
            <a:extLst>
              <a:ext uri="{FF2B5EF4-FFF2-40B4-BE49-F238E27FC236}">
                <a16:creationId xmlns:a16="http://schemas.microsoft.com/office/drawing/2014/main" id="{0C819B34-A354-1E96-906C-AFD4937B4BCE}"/>
              </a:ext>
            </a:extLst>
          </p:cNvPr>
          <p:cNvSpPr>
            <a:spLocks noGrp="1"/>
          </p:cNvSpPr>
          <p:nvPr>
            <p:ph type="sldNum" sz="quarter" idx="12"/>
          </p:nvPr>
        </p:nvSpPr>
        <p:spPr/>
        <p:txBody>
          <a:bodyPr/>
          <a:lstStyle/>
          <a:p>
            <a:fld id="{3A98EE3D-8CD1-4C3F-BD1C-C98C9596463C}" type="slidenum">
              <a:rPr lang="en-US" smtClean="0"/>
              <a:t>24</a:t>
            </a:fld>
            <a:endParaRPr lang="en-US" dirty="0"/>
          </a:p>
        </p:txBody>
      </p:sp>
    </p:spTree>
    <p:extLst>
      <p:ext uri="{BB962C8B-B14F-4D97-AF65-F5344CB8AC3E}">
        <p14:creationId xmlns:p14="http://schemas.microsoft.com/office/powerpoint/2010/main" val="4847050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760AD5-9838-73B9-827E-5173E4F4FCED}"/>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3C9BA8A2-9CA0-69FE-47AE-3E3AD7D354E7}"/>
              </a:ext>
            </a:extLst>
          </p:cNvPr>
          <p:cNvSpPr>
            <a:spLocks noGrp="1"/>
          </p:cNvSpPr>
          <p:nvPr>
            <p:ph idx="1"/>
          </p:nvPr>
        </p:nvSpPr>
        <p:spPr/>
        <p:txBody>
          <a:bodyPr/>
          <a:lstStyle/>
          <a:p>
            <a:r>
              <a:rPr lang="en-US" dirty="0"/>
              <a:t>A professor at a large community college wanted to determine whether there is a difference in the means of final exam scores between students who took his statistics course online and the students who took his face-to-face statistics class. He believed that the mean of the final exam scores for the online class would be lower than that of the face-to-face class. Was the professor correct? The randomly selected 30 final exam scores from each group are listed in the tables on the next slides, see the Excel spreadsheet. Is the mean of the Final Exam scores of the online class lower than the mean of the Final Exam scores of the face-to-face class? Test at a 5% significance level.</a:t>
            </a:r>
          </a:p>
        </p:txBody>
      </p:sp>
      <p:sp>
        <p:nvSpPr>
          <p:cNvPr id="4" name="Slide Number Placeholder 3">
            <a:extLst>
              <a:ext uri="{FF2B5EF4-FFF2-40B4-BE49-F238E27FC236}">
                <a16:creationId xmlns:a16="http://schemas.microsoft.com/office/drawing/2014/main" id="{FB798225-9057-D4D5-8207-AEEBCEB06F3D}"/>
              </a:ext>
            </a:extLst>
          </p:cNvPr>
          <p:cNvSpPr>
            <a:spLocks noGrp="1"/>
          </p:cNvSpPr>
          <p:nvPr>
            <p:ph type="sldNum" sz="quarter" idx="12"/>
          </p:nvPr>
        </p:nvSpPr>
        <p:spPr/>
        <p:txBody>
          <a:bodyPr/>
          <a:lstStyle/>
          <a:p>
            <a:fld id="{3A98EE3D-8CD1-4C3F-BD1C-C98C9596463C}" type="slidenum">
              <a:rPr lang="en-US" smtClean="0"/>
              <a:t>25</a:t>
            </a:fld>
            <a:endParaRPr lang="en-US" dirty="0"/>
          </a:p>
        </p:txBody>
      </p:sp>
    </p:spTree>
    <p:extLst>
      <p:ext uri="{BB962C8B-B14F-4D97-AF65-F5344CB8AC3E}">
        <p14:creationId xmlns:p14="http://schemas.microsoft.com/office/powerpoint/2010/main" val="30196076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D3605-ADAA-5329-10D6-418D7422038C}"/>
              </a:ext>
            </a:extLst>
          </p:cNvPr>
          <p:cNvSpPr>
            <a:spLocks noGrp="1"/>
          </p:cNvSpPr>
          <p:nvPr>
            <p:ph type="title"/>
          </p:nvPr>
        </p:nvSpPr>
        <p:spPr/>
        <p:txBody>
          <a:bodyPr/>
          <a:lstStyle/>
          <a:p>
            <a:r>
              <a:rPr lang="en-US" dirty="0"/>
              <a:t>Example, Cont.</a:t>
            </a:r>
          </a:p>
        </p:txBody>
      </p:sp>
      <p:sp>
        <p:nvSpPr>
          <p:cNvPr id="4" name="Slide Number Placeholder 3">
            <a:extLst>
              <a:ext uri="{FF2B5EF4-FFF2-40B4-BE49-F238E27FC236}">
                <a16:creationId xmlns:a16="http://schemas.microsoft.com/office/drawing/2014/main" id="{DF82BD98-4FED-3E6F-82DD-855910404B61}"/>
              </a:ext>
            </a:extLst>
          </p:cNvPr>
          <p:cNvSpPr>
            <a:spLocks noGrp="1"/>
          </p:cNvSpPr>
          <p:nvPr>
            <p:ph type="sldNum" sz="quarter" idx="12"/>
          </p:nvPr>
        </p:nvSpPr>
        <p:spPr/>
        <p:txBody>
          <a:bodyPr/>
          <a:lstStyle/>
          <a:p>
            <a:fld id="{3A98EE3D-8CD1-4C3F-BD1C-C98C9596463C}" type="slidenum">
              <a:rPr lang="en-US" smtClean="0"/>
              <a:t>26</a:t>
            </a:fld>
            <a:endParaRPr lang="en-US" dirty="0"/>
          </a:p>
        </p:txBody>
      </p:sp>
      <p:pic>
        <p:nvPicPr>
          <p:cNvPr id="6" name="Picture 5">
            <a:extLst>
              <a:ext uri="{FF2B5EF4-FFF2-40B4-BE49-F238E27FC236}">
                <a16:creationId xmlns:a16="http://schemas.microsoft.com/office/drawing/2014/main" id="{E1610096-8A22-F25C-F77B-76C2F78CC2FA}"/>
              </a:ext>
            </a:extLst>
          </p:cNvPr>
          <p:cNvPicPr>
            <a:picLocks noChangeAspect="1"/>
          </p:cNvPicPr>
          <p:nvPr/>
        </p:nvPicPr>
        <p:blipFill>
          <a:blip r:embed="rId2"/>
          <a:stretch>
            <a:fillRect/>
          </a:stretch>
        </p:blipFill>
        <p:spPr>
          <a:xfrm>
            <a:off x="1859686" y="2124202"/>
            <a:ext cx="8472628" cy="3839758"/>
          </a:xfrm>
          <a:prstGeom prst="rect">
            <a:avLst/>
          </a:prstGeom>
        </p:spPr>
      </p:pic>
    </p:spTree>
    <p:extLst>
      <p:ext uri="{BB962C8B-B14F-4D97-AF65-F5344CB8AC3E}">
        <p14:creationId xmlns:p14="http://schemas.microsoft.com/office/powerpoint/2010/main" val="24090730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F6097-6D40-86CF-669F-D4F3DAA29E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1145F2-0211-59D3-9573-04B1E9472A79}"/>
              </a:ext>
            </a:extLst>
          </p:cNvPr>
          <p:cNvSpPr>
            <a:spLocks noGrp="1"/>
          </p:cNvSpPr>
          <p:nvPr>
            <p:ph type="title"/>
          </p:nvPr>
        </p:nvSpPr>
        <p:spPr/>
        <p:txBody>
          <a:bodyPr>
            <a:normAutofit/>
          </a:bodyPr>
          <a:lstStyle/>
          <a:p>
            <a:r>
              <a:rPr lang="en-US" dirty="0"/>
              <a:t>Example, Cont.</a:t>
            </a:r>
          </a:p>
        </p:txBody>
      </p:sp>
      <p:sp>
        <p:nvSpPr>
          <p:cNvPr id="3" name="Content Placeholder 2">
            <a:extLst>
              <a:ext uri="{FF2B5EF4-FFF2-40B4-BE49-F238E27FC236}">
                <a16:creationId xmlns:a16="http://schemas.microsoft.com/office/drawing/2014/main" id="{BDE51138-6A44-CF33-3223-9CC7ED654487}"/>
              </a:ext>
            </a:extLst>
          </p:cNvPr>
          <p:cNvSpPr>
            <a:spLocks noGrp="1"/>
          </p:cNvSpPr>
          <p:nvPr>
            <p:ph idx="1"/>
          </p:nvPr>
        </p:nvSpPr>
        <p:spPr/>
        <p:txBody>
          <a:bodyPr>
            <a:normAutofit fontScale="85000" lnSpcReduction="20000"/>
          </a:bodyPr>
          <a:lstStyle/>
          <a:p>
            <a:pPr marL="457200" indent="-457200">
              <a:buFont typeface="+mj-lt"/>
              <a:buAutoNum type="alphaLcParenR"/>
            </a:pPr>
            <a:r>
              <a:rPr lang="en-US" sz="2000" dirty="0">
                <a:solidFill>
                  <a:srgbClr val="424242"/>
                </a:solidFill>
              </a:rPr>
              <a:t>Is this a test of two means or two proportions? </a:t>
            </a:r>
          </a:p>
          <a:p>
            <a:pPr marL="457200" indent="-457200">
              <a:buFont typeface="+mj-lt"/>
              <a:buAutoNum type="alphaLcParenR"/>
            </a:pPr>
            <a:r>
              <a:rPr lang="en-US" sz="2000" dirty="0">
                <a:solidFill>
                  <a:srgbClr val="424242"/>
                </a:solidFill>
              </a:rPr>
              <a:t>Are the population standard deviations known or unknown? </a:t>
            </a:r>
          </a:p>
          <a:p>
            <a:pPr marL="457200" indent="-457200">
              <a:buFont typeface="+mj-lt"/>
              <a:buAutoNum type="alphaLcParenR"/>
            </a:pPr>
            <a:r>
              <a:rPr lang="en-US" sz="2000" dirty="0">
                <a:solidFill>
                  <a:srgbClr val="424242"/>
                </a:solidFill>
              </a:rPr>
              <a:t>Which distribution do you use to perform the test? </a:t>
            </a:r>
          </a:p>
          <a:p>
            <a:pPr marL="457200" indent="-457200">
              <a:buFont typeface="+mj-lt"/>
              <a:buAutoNum type="alphaLcParenR"/>
            </a:pPr>
            <a:r>
              <a:rPr lang="en-US" sz="2000" dirty="0">
                <a:solidFill>
                  <a:srgbClr val="424242"/>
                </a:solidFill>
              </a:rPr>
              <a:t>What is the random variable?</a:t>
            </a:r>
          </a:p>
          <a:p>
            <a:pPr marL="457200" indent="-457200">
              <a:buFont typeface="+mj-lt"/>
              <a:buAutoNum type="alphaLcParenR"/>
            </a:pPr>
            <a:r>
              <a:rPr lang="en-US" sz="2000" dirty="0">
                <a:solidFill>
                  <a:srgbClr val="424242"/>
                </a:solidFill>
              </a:rPr>
              <a:t>What are the null and alternative hypotheses?</a:t>
            </a:r>
          </a:p>
          <a:p>
            <a:pPr marL="457200" indent="-457200">
              <a:buFont typeface="+mj-lt"/>
              <a:buAutoNum type="alphaLcParenR"/>
            </a:pPr>
            <a:r>
              <a:rPr lang="en-US" sz="2000" dirty="0">
                <a:solidFill>
                  <a:srgbClr val="424242"/>
                </a:solidFill>
              </a:rPr>
              <a:t>Is this test right-, left-, or two-tailed?</a:t>
            </a:r>
          </a:p>
          <a:p>
            <a:pPr marL="457200" indent="-457200">
              <a:buFont typeface="+mj-lt"/>
              <a:buAutoNum type="alphaLcParenR"/>
            </a:pPr>
            <a:r>
              <a:rPr lang="en-US" sz="2000" dirty="0"/>
              <a:t>What is the p-value?</a:t>
            </a:r>
          </a:p>
          <a:p>
            <a:pPr marL="457200" indent="-457200">
              <a:buFont typeface="+mj-lt"/>
              <a:buAutoNum type="alphaLcParenR"/>
            </a:pPr>
            <a:r>
              <a:rPr lang="en-US" sz="2000" dirty="0"/>
              <a:t>Do you reject or not reject the null hypothesis?</a:t>
            </a:r>
          </a:p>
          <a:p>
            <a:pPr marL="457200" indent="-457200">
              <a:buFont typeface="+mj-lt"/>
              <a:buAutoNum type="alphaLcParenR"/>
            </a:pPr>
            <a:r>
              <a:rPr lang="en-US" sz="2000" dirty="0"/>
              <a:t>Conclusion?</a:t>
            </a:r>
          </a:p>
          <a:p>
            <a:pPr marL="342900" indent="-342900">
              <a:buFont typeface="+mj-lt"/>
              <a:buAutoNum type="alphaLcParenR"/>
            </a:pPr>
            <a:endParaRPr lang="en-US" sz="2000" dirty="0">
              <a:solidFill>
                <a:srgbClr val="424242"/>
              </a:solidFill>
            </a:endParaRPr>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p:txBody>
      </p:sp>
      <p:sp>
        <p:nvSpPr>
          <p:cNvPr id="4" name="Slide Number Placeholder 3">
            <a:extLst>
              <a:ext uri="{FF2B5EF4-FFF2-40B4-BE49-F238E27FC236}">
                <a16:creationId xmlns:a16="http://schemas.microsoft.com/office/drawing/2014/main" id="{0D82091A-351A-DD9D-438B-F4D7482818BF}"/>
              </a:ext>
            </a:extLst>
          </p:cNvPr>
          <p:cNvSpPr>
            <a:spLocks noGrp="1"/>
          </p:cNvSpPr>
          <p:nvPr>
            <p:ph type="sldNum" sz="quarter" idx="12"/>
          </p:nvPr>
        </p:nvSpPr>
        <p:spPr/>
        <p:txBody>
          <a:bodyPr/>
          <a:lstStyle/>
          <a:p>
            <a:fld id="{3A98EE3D-8CD1-4C3F-BD1C-C98C9596463C}" type="slidenum">
              <a:rPr lang="en-US" smtClean="0"/>
              <a:t>27</a:t>
            </a:fld>
            <a:endParaRPr lang="en-US" dirty="0"/>
          </a:p>
        </p:txBody>
      </p:sp>
    </p:spTree>
    <p:extLst>
      <p:ext uri="{BB962C8B-B14F-4D97-AF65-F5344CB8AC3E}">
        <p14:creationId xmlns:p14="http://schemas.microsoft.com/office/powerpoint/2010/main" val="5166975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38642-6DBF-B488-C07F-B3451AAB0909}"/>
              </a:ext>
            </a:extLst>
          </p:cNvPr>
          <p:cNvSpPr>
            <a:spLocks noGrp="1"/>
          </p:cNvSpPr>
          <p:nvPr>
            <p:ph type="title"/>
          </p:nvPr>
        </p:nvSpPr>
        <p:spPr/>
        <p:txBody>
          <a:bodyPr/>
          <a:lstStyle/>
          <a:p>
            <a:r>
              <a:rPr lang="en-US" dirty="0"/>
              <a:t>Example - Answers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3B1DAAD5-5C36-EA15-2CCB-683E2CAE0635}"/>
                  </a:ext>
                </a:extLst>
              </p:cNvPr>
              <p:cNvSpPr>
                <a:spLocks noGrp="1"/>
              </p:cNvSpPr>
              <p:nvPr>
                <p:ph idx="1"/>
              </p:nvPr>
            </p:nvSpPr>
            <p:spPr>
              <a:xfrm>
                <a:off x="1097280" y="1965686"/>
                <a:ext cx="10058400" cy="4298227"/>
              </a:xfrm>
            </p:spPr>
            <p:txBody>
              <a:bodyPr>
                <a:noAutofit/>
              </a:bodyPr>
              <a:lstStyle/>
              <a:p>
                <a:pPr marL="457200" indent="-457200">
                  <a:buFont typeface="+mj-lt"/>
                  <a:buAutoNum type="alphaLcParenR"/>
                </a:pPr>
                <a:r>
                  <a:rPr lang="en-US" sz="1800" dirty="0">
                    <a:solidFill>
                      <a:srgbClr val="424242"/>
                    </a:solidFill>
                  </a:rPr>
                  <a:t>Is this a test of two means or two proportions? </a:t>
                </a:r>
                <a:r>
                  <a:rPr lang="en-US" sz="1800" i="1" dirty="0">
                    <a:solidFill>
                      <a:srgbClr val="424242"/>
                    </a:solidFill>
                  </a:rPr>
                  <a:t>Two means</a:t>
                </a:r>
                <a:endParaRPr lang="en-US" sz="1800" dirty="0">
                  <a:solidFill>
                    <a:srgbClr val="424242"/>
                  </a:solidFill>
                </a:endParaRPr>
              </a:p>
              <a:p>
                <a:pPr marL="457200" indent="-457200">
                  <a:buFont typeface="+mj-lt"/>
                  <a:buAutoNum type="alphaLcParenR"/>
                </a:pPr>
                <a:r>
                  <a:rPr lang="en-US" sz="1800" dirty="0">
                    <a:solidFill>
                      <a:srgbClr val="424242"/>
                    </a:solidFill>
                  </a:rPr>
                  <a:t>Are the population standard deviations known or unknown? </a:t>
                </a:r>
                <a:r>
                  <a:rPr lang="en-US" sz="1800" i="1" dirty="0">
                    <a:solidFill>
                      <a:srgbClr val="424242"/>
                    </a:solidFill>
                  </a:rPr>
                  <a:t>Unknown</a:t>
                </a:r>
                <a:endParaRPr lang="en-US" sz="1800" dirty="0">
                  <a:solidFill>
                    <a:srgbClr val="424242"/>
                  </a:solidFill>
                </a:endParaRPr>
              </a:p>
              <a:p>
                <a:pPr marL="457200" indent="-457200">
                  <a:buFont typeface="+mj-lt"/>
                  <a:buAutoNum type="alphaLcParenR"/>
                </a:pPr>
                <a:r>
                  <a:rPr lang="en-US" sz="1800" dirty="0">
                    <a:solidFill>
                      <a:srgbClr val="424242"/>
                    </a:solidFill>
                  </a:rPr>
                  <a:t>Which distribution do you use to perform the test? </a:t>
                </a:r>
                <a:r>
                  <a:rPr lang="en-US" sz="1800" i="1" dirty="0">
                    <a:solidFill>
                      <a:srgbClr val="424242"/>
                    </a:solidFill>
                  </a:rPr>
                  <a:t>Student’s t</a:t>
                </a:r>
                <a:endParaRPr lang="en-US" sz="1800" dirty="0">
                  <a:solidFill>
                    <a:srgbClr val="424242"/>
                  </a:solidFill>
                </a:endParaRPr>
              </a:p>
              <a:p>
                <a:pPr marL="457200" indent="-457200">
                  <a:buFont typeface="+mj-lt"/>
                  <a:buAutoNum type="alphaLcParenR"/>
                </a:pPr>
                <a:r>
                  <a:rPr lang="en-US" sz="1800" dirty="0">
                    <a:solidFill>
                      <a:srgbClr val="424242"/>
                    </a:solidFill>
                  </a:rPr>
                  <a:t>What is the random variable? </a:t>
                </a:r>
                <a14:m>
                  <m:oMath xmlns:m="http://schemas.openxmlformats.org/officeDocument/2006/math">
                    <m:acc>
                      <m:accPr>
                        <m:chr m:val="̅"/>
                        <m:ctrlPr>
                          <a:rPr lang="en-US" sz="1800" i="1">
                            <a:solidFill>
                              <a:srgbClr val="424242"/>
                            </a:solidFill>
                            <a:latin typeface="Cambria Math" panose="02040503050406030204" pitchFamily="18" charset="0"/>
                          </a:rPr>
                        </m:ctrlPr>
                      </m:accPr>
                      <m:e>
                        <m:sSub>
                          <m:sSubPr>
                            <m:ctrlPr>
                              <a:rPr lang="en-US" sz="1800" i="1">
                                <a:solidFill>
                                  <a:srgbClr val="424242"/>
                                </a:solidFill>
                                <a:latin typeface="Cambria Math" panose="02040503050406030204" pitchFamily="18" charset="0"/>
                              </a:rPr>
                            </m:ctrlPr>
                          </m:sSubPr>
                          <m:e>
                            <m:r>
                              <a:rPr lang="en-US" sz="1800" i="1">
                                <a:solidFill>
                                  <a:srgbClr val="424242"/>
                                </a:solidFill>
                                <a:latin typeface="Cambria Math" panose="02040503050406030204" pitchFamily="18" charset="0"/>
                              </a:rPr>
                              <m:t>𝑋</m:t>
                            </m:r>
                          </m:e>
                          <m:sub>
                            <m:r>
                              <a:rPr lang="en-US" sz="1800" b="0" i="1" smtClean="0">
                                <a:solidFill>
                                  <a:srgbClr val="424242"/>
                                </a:solidFill>
                                <a:latin typeface="Cambria Math" panose="02040503050406030204" pitchFamily="18" charset="0"/>
                              </a:rPr>
                              <m:t>1</m:t>
                            </m:r>
                          </m:sub>
                        </m:sSub>
                      </m:e>
                    </m:acc>
                    <m:r>
                      <a:rPr lang="en-US" sz="1800" i="1">
                        <a:solidFill>
                          <a:srgbClr val="424242"/>
                        </a:solidFill>
                        <a:latin typeface="Cambria Math" panose="02040503050406030204" pitchFamily="18" charset="0"/>
                      </a:rPr>
                      <m:t>−</m:t>
                    </m:r>
                    <m:acc>
                      <m:accPr>
                        <m:chr m:val="̅"/>
                        <m:ctrlPr>
                          <a:rPr lang="en-US" sz="1800" i="1">
                            <a:solidFill>
                              <a:srgbClr val="424242"/>
                            </a:solidFill>
                            <a:latin typeface="Cambria Math" panose="02040503050406030204" pitchFamily="18" charset="0"/>
                          </a:rPr>
                        </m:ctrlPr>
                      </m:accPr>
                      <m:e>
                        <m:sSub>
                          <m:sSubPr>
                            <m:ctrlPr>
                              <a:rPr lang="en-US" sz="1800" i="1">
                                <a:solidFill>
                                  <a:srgbClr val="424242"/>
                                </a:solidFill>
                                <a:latin typeface="Cambria Math" panose="02040503050406030204" pitchFamily="18" charset="0"/>
                              </a:rPr>
                            </m:ctrlPr>
                          </m:sSubPr>
                          <m:e>
                            <m:r>
                              <a:rPr lang="en-US" sz="1800" i="1">
                                <a:solidFill>
                                  <a:srgbClr val="424242"/>
                                </a:solidFill>
                                <a:latin typeface="Cambria Math" panose="02040503050406030204" pitchFamily="18" charset="0"/>
                              </a:rPr>
                              <m:t>𝑋</m:t>
                            </m:r>
                          </m:e>
                          <m:sub>
                            <m:r>
                              <a:rPr lang="en-US" sz="1800" b="0" i="1" smtClean="0">
                                <a:solidFill>
                                  <a:srgbClr val="424242"/>
                                </a:solidFill>
                                <a:latin typeface="Cambria Math" panose="02040503050406030204" pitchFamily="18" charset="0"/>
                              </a:rPr>
                              <m:t>2</m:t>
                            </m:r>
                          </m:sub>
                        </m:sSub>
                      </m:e>
                    </m:acc>
                  </m:oMath>
                </a14:m>
                <a:r>
                  <a:rPr lang="en-US" sz="1800" dirty="0">
                    <a:solidFill>
                      <a:srgbClr val="424242"/>
                    </a:solidFill>
                  </a:rPr>
                  <a:t>: final exam scores</a:t>
                </a:r>
              </a:p>
              <a:p>
                <a:pPr marL="457200" indent="-457200">
                  <a:buFont typeface="+mj-lt"/>
                  <a:buAutoNum type="alphaLcParenR"/>
                </a:pPr>
                <a:r>
                  <a:rPr lang="en-US" sz="1800" dirty="0">
                    <a:solidFill>
                      <a:srgbClr val="424242"/>
                    </a:solidFill>
                  </a:rPr>
                  <a:t>What are the null and alternative hypotheses?</a:t>
                </a:r>
              </a:p>
              <a:p>
                <a:pPr marL="0" indent="0">
                  <a:buNone/>
                </a:pPr>
                <a:r>
                  <a:rPr lang="en-US" sz="1800" b="0" dirty="0">
                    <a:solidFill>
                      <a:srgbClr val="424242"/>
                    </a:solidFill>
                  </a:rPr>
                  <a:t>	</a:t>
                </a:r>
                <a14:m>
                  <m:oMath xmlns:m="http://schemas.openxmlformats.org/officeDocument/2006/math">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𝐻</m:t>
                        </m:r>
                      </m:e>
                      <m:sub>
                        <m:r>
                          <a:rPr lang="en-US" sz="1800" b="0" i="1" smtClean="0">
                            <a:solidFill>
                              <a:srgbClr val="424242"/>
                            </a:solidFill>
                            <a:latin typeface="Cambria Math" panose="02040503050406030204" pitchFamily="18" charset="0"/>
                          </a:rPr>
                          <m:t>0</m:t>
                        </m:r>
                      </m:sub>
                    </m:sSub>
                    <m:r>
                      <a:rPr lang="en-US" sz="1800" b="0" i="1" smtClean="0">
                        <a:solidFill>
                          <a:srgbClr val="424242"/>
                        </a:solidFill>
                        <a:latin typeface="Cambria Math" panose="02040503050406030204" pitchFamily="18" charset="0"/>
                      </a:rPr>
                      <m: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1</m:t>
                        </m:r>
                      </m:sub>
                    </m:sSub>
                    <m:r>
                      <a:rPr lang="en-US" sz="1800" b="0" i="1" smtClean="0">
                        <a:solidFill>
                          <a:srgbClr val="424242"/>
                        </a:solidFill>
                        <a:latin typeface="Cambria Math" panose="02040503050406030204" pitchFamily="18" charset="0"/>
                      </a:rPr>
                      <m: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2</m:t>
                        </m:r>
                      </m:sub>
                    </m:sSub>
                  </m:oMath>
                </a14:m>
                <a:r>
                  <a:rPr lang="en-US" sz="1800" dirty="0">
                    <a:solidFill>
                      <a:srgbClr val="424242"/>
                    </a:solidFill>
                  </a:rPr>
                  <a:t> or </a:t>
                </a:r>
                <a14:m>
                  <m:oMath xmlns:m="http://schemas.openxmlformats.org/officeDocument/2006/math">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𝐻</m:t>
                        </m:r>
                      </m:e>
                      <m:sub>
                        <m:r>
                          <a:rPr lang="en-US" sz="1800" b="0" i="1" smtClean="0">
                            <a:solidFill>
                              <a:srgbClr val="424242"/>
                            </a:solidFill>
                            <a:latin typeface="Cambria Math" panose="02040503050406030204" pitchFamily="18" charset="0"/>
                          </a:rPr>
                          <m:t>0</m:t>
                        </m:r>
                      </m:sub>
                    </m:sSub>
                    <m:r>
                      <a:rPr lang="en-US" sz="1800" b="0" i="1" smtClean="0">
                        <a:solidFill>
                          <a:srgbClr val="424242"/>
                        </a:solidFill>
                        <a:latin typeface="Cambria Math" panose="02040503050406030204" pitchFamily="18" charset="0"/>
                      </a:rPr>
                      <m: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1</m:t>
                        </m:r>
                      </m:sub>
                    </m:sSub>
                    <m:r>
                      <a:rPr lang="en-US" sz="1800" b="0" i="1" smtClean="0">
                        <a:solidFill>
                          <a:srgbClr val="424242"/>
                        </a:solidFill>
                        <a:latin typeface="Cambria Math" panose="02040503050406030204" pitchFamily="18" charset="0"/>
                      </a:rPr>
                      <m: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2</m:t>
                        </m:r>
                      </m:sub>
                    </m:sSub>
                  </m:oMath>
                </a14:m>
                <a:endParaRPr lang="en-US" sz="1800" dirty="0">
                  <a:solidFill>
                    <a:srgbClr val="424242"/>
                  </a:solidFill>
                </a:endParaRPr>
              </a:p>
              <a:p>
                <a:pPr marL="0" indent="0">
                  <a:buNone/>
                </a:pPr>
                <a:r>
                  <a:rPr lang="en-US" sz="1800" b="0" dirty="0">
                    <a:solidFill>
                      <a:srgbClr val="424242"/>
                    </a:solidFill>
                  </a:rPr>
                  <a:t>	</a:t>
                </a:r>
                <a14:m>
                  <m:oMath xmlns:m="http://schemas.openxmlformats.org/officeDocument/2006/math">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𝐻</m:t>
                        </m:r>
                      </m:e>
                      <m:sub>
                        <m:r>
                          <a:rPr lang="en-US" sz="1800" b="0" i="1" smtClean="0">
                            <a:solidFill>
                              <a:srgbClr val="424242"/>
                            </a:solidFill>
                            <a:latin typeface="Cambria Math" panose="02040503050406030204" pitchFamily="18" charset="0"/>
                          </a:rPr>
                          <m:t>𝑎</m:t>
                        </m:r>
                      </m:sub>
                    </m:sSub>
                    <m:r>
                      <a:rPr lang="en-US" sz="1800" b="0" i="1" smtClean="0">
                        <a:solidFill>
                          <a:srgbClr val="424242"/>
                        </a:solidFill>
                        <a:latin typeface="Cambria Math" panose="02040503050406030204" pitchFamily="18" charset="0"/>
                      </a:rPr>
                      <m: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1</m:t>
                        </m:r>
                      </m:sub>
                    </m:sSub>
                    <m:r>
                      <a:rPr lang="en-US" sz="1800" b="0" i="1" smtClean="0">
                        <a:solidFill>
                          <a:srgbClr val="424242"/>
                        </a:solidFill>
                        <a:latin typeface="Cambria Math" panose="02040503050406030204" pitchFamily="18" charset="0"/>
                      </a:rPr>
                      <m:t>&lt;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2</m:t>
                        </m:r>
                      </m:sub>
                    </m:sSub>
                  </m:oMath>
                </a14:m>
                <a:r>
                  <a:rPr lang="en-US" sz="1800" dirty="0">
                    <a:solidFill>
                      <a:srgbClr val="424242"/>
                    </a:solidFill>
                  </a:rPr>
                  <a:t> </a:t>
                </a:r>
              </a:p>
              <a:p>
                <a:pPr marL="457200" indent="-457200">
                  <a:buFont typeface="+mj-lt"/>
                  <a:buAutoNum type="alphaLcParenR" startAt="6"/>
                </a:pPr>
                <a:r>
                  <a:rPr lang="en-US" sz="1800" dirty="0">
                    <a:solidFill>
                      <a:srgbClr val="424242"/>
                    </a:solidFill>
                  </a:rPr>
                  <a:t>Is this test right-, left-, or two-tailed? </a:t>
                </a:r>
                <a:r>
                  <a:rPr lang="en-US" sz="1800" i="1" dirty="0">
                    <a:solidFill>
                      <a:srgbClr val="424242"/>
                    </a:solidFill>
                  </a:rPr>
                  <a:t>Left-tailed</a:t>
                </a:r>
                <a:endParaRPr lang="en-US" sz="1800" dirty="0">
                  <a:solidFill>
                    <a:srgbClr val="424242"/>
                  </a:solidFill>
                </a:endParaRPr>
              </a:p>
            </p:txBody>
          </p:sp>
        </mc:Choice>
        <mc:Fallback>
          <p:sp>
            <p:nvSpPr>
              <p:cNvPr id="3" name="Content Placeholder 2">
                <a:extLst>
                  <a:ext uri="{FF2B5EF4-FFF2-40B4-BE49-F238E27FC236}">
                    <a16:creationId xmlns:a16="http://schemas.microsoft.com/office/drawing/2014/main" id="{3B1DAAD5-5C36-EA15-2CCB-683E2CAE0635}"/>
                  </a:ext>
                </a:extLst>
              </p:cNvPr>
              <p:cNvSpPr>
                <a:spLocks noGrp="1" noRot="1" noChangeAspect="1" noMove="1" noResize="1" noEditPoints="1" noAdjustHandles="1" noChangeArrowheads="1" noChangeShapeType="1" noTextEdit="1"/>
              </p:cNvSpPr>
              <p:nvPr>
                <p:ph idx="1"/>
              </p:nvPr>
            </p:nvSpPr>
            <p:spPr>
              <a:xfrm>
                <a:off x="1097280" y="1965686"/>
                <a:ext cx="10058400" cy="4298227"/>
              </a:xfrm>
              <a:blipFill>
                <a:blip r:embed="rId2"/>
                <a:stretch>
                  <a:fillRect l="-1333" t="-567"/>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500BBD5B-2CD8-AC51-F6E4-DE291E4EF568}"/>
              </a:ext>
            </a:extLst>
          </p:cNvPr>
          <p:cNvSpPr>
            <a:spLocks noGrp="1"/>
          </p:cNvSpPr>
          <p:nvPr>
            <p:ph type="sldNum" sz="quarter" idx="12"/>
          </p:nvPr>
        </p:nvSpPr>
        <p:spPr/>
        <p:txBody>
          <a:bodyPr/>
          <a:lstStyle/>
          <a:p>
            <a:fld id="{3A98EE3D-8CD1-4C3F-BD1C-C98C9596463C}" type="slidenum">
              <a:rPr lang="en-US" smtClean="0"/>
              <a:t>28</a:t>
            </a:fld>
            <a:endParaRPr lang="en-US" dirty="0"/>
          </a:p>
        </p:txBody>
      </p:sp>
    </p:spTree>
    <p:extLst>
      <p:ext uri="{BB962C8B-B14F-4D97-AF65-F5344CB8AC3E}">
        <p14:creationId xmlns:p14="http://schemas.microsoft.com/office/powerpoint/2010/main" val="24197930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38642-6DBF-B488-C07F-B3451AAB0909}"/>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3B1DAAD5-5C36-EA15-2CCB-683E2CAE0635}"/>
              </a:ext>
            </a:extLst>
          </p:cNvPr>
          <p:cNvSpPr>
            <a:spLocks noGrp="1"/>
          </p:cNvSpPr>
          <p:nvPr>
            <p:ph idx="1"/>
          </p:nvPr>
        </p:nvSpPr>
        <p:spPr>
          <a:xfrm>
            <a:off x="1097280" y="1965686"/>
            <a:ext cx="10058400" cy="4298227"/>
          </a:xfrm>
        </p:spPr>
        <p:txBody>
          <a:bodyPr>
            <a:noAutofit/>
          </a:bodyPr>
          <a:lstStyle/>
          <a:p>
            <a:pPr marL="457200" indent="-457200">
              <a:buFont typeface="+mj-lt"/>
              <a:buAutoNum type="alphaLcParenR" startAt="7"/>
            </a:pPr>
            <a:r>
              <a:rPr lang="en-US" sz="1600" dirty="0"/>
              <a:t>What is the p-value? </a:t>
            </a:r>
            <a:r>
              <a:rPr lang="en-US" sz="1600" i="1" dirty="0"/>
              <a:t>0.0011</a:t>
            </a:r>
          </a:p>
          <a:p>
            <a:pPr marL="457200" indent="-457200">
              <a:buFont typeface="+mj-lt"/>
              <a:buAutoNum type="alphaLcParenR" startAt="7"/>
            </a:pPr>
            <a:r>
              <a:rPr lang="en-US" sz="1600" dirty="0"/>
              <a:t>Do you reject or not reject the null hypothesis? </a:t>
            </a:r>
            <a:r>
              <a:rPr lang="en-US" sz="1600" i="1" dirty="0"/>
              <a:t>Reject the null</a:t>
            </a:r>
            <a:endParaRPr lang="en-US" sz="1600" dirty="0"/>
          </a:p>
          <a:p>
            <a:pPr marL="457200" indent="-457200">
              <a:buFont typeface="+mj-lt"/>
              <a:buAutoNum type="alphaLcParenR" startAt="7"/>
            </a:pPr>
            <a:r>
              <a:rPr lang="en-US" sz="1600" dirty="0"/>
              <a:t>Conclusion? </a:t>
            </a:r>
            <a:r>
              <a:rPr lang="en-US" sz="1600" i="1" dirty="0"/>
              <a:t>The professor was correct. The evidence shows that the mean of the final exam scores for the online class is lower than that of the face-to-face class. At the 5% level of significance, from the sample data, there is (is/is not) sufficient evidence to conclude that the mean of the final exam scores for the online class is less than the mean of final exam scores of the face-to-face class.</a:t>
            </a:r>
            <a:endParaRPr lang="en-US" sz="1600" dirty="0"/>
          </a:p>
        </p:txBody>
      </p:sp>
      <p:sp>
        <p:nvSpPr>
          <p:cNvPr id="4" name="Slide Number Placeholder 3">
            <a:extLst>
              <a:ext uri="{FF2B5EF4-FFF2-40B4-BE49-F238E27FC236}">
                <a16:creationId xmlns:a16="http://schemas.microsoft.com/office/drawing/2014/main" id="{500BBD5B-2CD8-AC51-F6E4-DE291E4EF568}"/>
              </a:ext>
            </a:extLst>
          </p:cNvPr>
          <p:cNvSpPr>
            <a:spLocks noGrp="1"/>
          </p:cNvSpPr>
          <p:nvPr>
            <p:ph type="sldNum" sz="quarter" idx="12"/>
          </p:nvPr>
        </p:nvSpPr>
        <p:spPr/>
        <p:txBody>
          <a:bodyPr/>
          <a:lstStyle/>
          <a:p>
            <a:fld id="{3A98EE3D-8CD1-4C3F-BD1C-C98C9596463C}" type="slidenum">
              <a:rPr lang="en-US" smtClean="0"/>
              <a:t>29</a:t>
            </a:fld>
            <a:endParaRPr lang="en-US" dirty="0"/>
          </a:p>
        </p:txBody>
      </p:sp>
    </p:spTree>
    <p:extLst>
      <p:ext uri="{BB962C8B-B14F-4D97-AF65-F5344CB8AC3E}">
        <p14:creationId xmlns:p14="http://schemas.microsoft.com/office/powerpoint/2010/main" val="1754575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8E844-0AE6-55E7-5962-A93D75291B25}"/>
              </a:ext>
            </a:extLst>
          </p:cNvPr>
          <p:cNvSpPr>
            <a:spLocks noGrp="1"/>
          </p:cNvSpPr>
          <p:nvPr>
            <p:ph type="ctrTitle"/>
          </p:nvPr>
        </p:nvSpPr>
        <p:spPr/>
        <p:txBody>
          <a:bodyPr/>
          <a:lstStyle/>
          <a:p>
            <a:r>
              <a:rPr lang="en-US" dirty="0"/>
              <a:t>Section 10.1</a:t>
            </a:r>
          </a:p>
        </p:txBody>
      </p:sp>
      <p:sp>
        <p:nvSpPr>
          <p:cNvPr id="3" name="Subtitle 2">
            <a:extLst>
              <a:ext uri="{FF2B5EF4-FFF2-40B4-BE49-F238E27FC236}">
                <a16:creationId xmlns:a16="http://schemas.microsoft.com/office/drawing/2014/main" id="{28BBD37B-18C5-48B6-C637-08F6DC203699}"/>
              </a:ext>
            </a:extLst>
          </p:cNvPr>
          <p:cNvSpPr>
            <a:spLocks noGrp="1"/>
          </p:cNvSpPr>
          <p:nvPr>
            <p:ph type="subTitle" idx="1"/>
          </p:nvPr>
        </p:nvSpPr>
        <p:spPr/>
        <p:txBody>
          <a:bodyPr/>
          <a:lstStyle/>
          <a:p>
            <a:r>
              <a:rPr lang="en-US" dirty="0"/>
              <a:t>Two population means with unknown standard deviations</a:t>
            </a:r>
          </a:p>
        </p:txBody>
      </p:sp>
      <p:sp>
        <p:nvSpPr>
          <p:cNvPr id="4" name="Slide Number Placeholder 3">
            <a:extLst>
              <a:ext uri="{FF2B5EF4-FFF2-40B4-BE49-F238E27FC236}">
                <a16:creationId xmlns:a16="http://schemas.microsoft.com/office/drawing/2014/main" id="{2EC6F267-BF8F-DEEC-126C-E770755AA506}"/>
              </a:ext>
            </a:extLst>
          </p:cNvPr>
          <p:cNvSpPr>
            <a:spLocks noGrp="1"/>
          </p:cNvSpPr>
          <p:nvPr>
            <p:ph type="sldNum" sz="quarter" idx="12"/>
          </p:nvPr>
        </p:nvSpPr>
        <p:spPr/>
        <p:txBody>
          <a:bodyPr/>
          <a:lstStyle/>
          <a:p>
            <a:fld id="{3A98EE3D-8CD1-4C3F-BD1C-C98C9596463C}" type="slidenum">
              <a:rPr lang="en-US" smtClean="0"/>
              <a:t>3</a:t>
            </a:fld>
            <a:endParaRPr lang="en-US" dirty="0"/>
          </a:p>
        </p:txBody>
      </p:sp>
    </p:spTree>
    <p:extLst>
      <p:ext uri="{BB962C8B-B14F-4D97-AF65-F5344CB8AC3E}">
        <p14:creationId xmlns:p14="http://schemas.microsoft.com/office/powerpoint/2010/main" val="20597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57EBC-4F49-F7D9-DD1E-9D61C6140915}"/>
              </a:ext>
            </a:extLst>
          </p:cNvPr>
          <p:cNvSpPr>
            <a:spLocks noGrp="1"/>
          </p:cNvSpPr>
          <p:nvPr>
            <p:ph type="title"/>
          </p:nvPr>
        </p:nvSpPr>
        <p:spPr/>
        <p:txBody>
          <a:bodyPr/>
          <a:lstStyle/>
          <a:p>
            <a:r>
              <a:rPr lang="en-US" dirty="0"/>
              <a:t>Cohen’s Standards for small, medium, and large effect sizes</a:t>
            </a:r>
          </a:p>
        </p:txBody>
      </p:sp>
      <p:sp>
        <p:nvSpPr>
          <p:cNvPr id="3" name="Content Placeholder 2">
            <a:extLst>
              <a:ext uri="{FF2B5EF4-FFF2-40B4-BE49-F238E27FC236}">
                <a16:creationId xmlns:a16="http://schemas.microsoft.com/office/drawing/2014/main" id="{F936374B-4E33-C1FF-D197-6C4FB0C6EED9}"/>
              </a:ext>
            </a:extLst>
          </p:cNvPr>
          <p:cNvSpPr>
            <a:spLocks noGrp="1"/>
          </p:cNvSpPr>
          <p:nvPr>
            <p:ph idx="1"/>
          </p:nvPr>
        </p:nvSpPr>
        <p:spPr/>
        <p:txBody>
          <a:bodyPr/>
          <a:lstStyle/>
          <a:p>
            <a:r>
              <a:rPr lang="en-US" b="1" i="0" dirty="0">
                <a:solidFill>
                  <a:srgbClr val="424242"/>
                </a:solidFill>
                <a:effectLst/>
                <a:latin typeface="Neue Helvetica W01"/>
              </a:rPr>
              <a:t>Cohen's </a:t>
            </a:r>
            <a:r>
              <a:rPr lang="en-US" b="1" i="1" dirty="0">
                <a:solidFill>
                  <a:srgbClr val="424242"/>
                </a:solidFill>
                <a:effectLst/>
                <a:latin typeface="Neue Helvetica W01"/>
              </a:rPr>
              <a:t>d</a:t>
            </a:r>
            <a:r>
              <a:rPr lang="en-US" b="0" i="0" dirty="0">
                <a:solidFill>
                  <a:srgbClr val="424242"/>
                </a:solidFill>
                <a:effectLst/>
                <a:latin typeface="Neue Helvetica W01"/>
              </a:rPr>
              <a:t> is a measure of effect size based on the differences between two means. Cohen’s </a:t>
            </a:r>
            <a:r>
              <a:rPr lang="en-US" b="0" i="1" dirty="0">
                <a:solidFill>
                  <a:srgbClr val="424242"/>
                </a:solidFill>
                <a:effectLst/>
                <a:latin typeface="Neue Helvetica W01"/>
              </a:rPr>
              <a:t>d </a:t>
            </a:r>
            <a:r>
              <a:rPr lang="en-US" b="0" i="0" dirty="0">
                <a:solidFill>
                  <a:srgbClr val="424242"/>
                </a:solidFill>
                <a:effectLst/>
                <a:latin typeface="Neue Helvetica W01"/>
              </a:rPr>
              <a:t>measures the relative strength of the differences between the means of two populations based on sample data.</a:t>
            </a:r>
          </a:p>
          <a:p>
            <a:endParaRPr lang="en-US" dirty="0"/>
          </a:p>
        </p:txBody>
      </p:sp>
      <p:graphicFrame>
        <p:nvGraphicFramePr>
          <p:cNvPr id="4" name="Table 3">
            <a:extLst>
              <a:ext uri="{FF2B5EF4-FFF2-40B4-BE49-F238E27FC236}">
                <a16:creationId xmlns:a16="http://schemas.microsoft.com/office/drawing/2014/main" id="{A8775831-F1B7-72AE-8B99-F322DC8B54F6}"/>
              </a:ext>
            </a:extLst>
          </p:cNvPr>
          <p:cNvGraphicFramePr>
            <a:graphicFrameLocks noGrp="1"/>
          </p:cNvGraphicFramePr>
          <p:nvPr>
            <p:extLst>
              <p:ext uri="{D42A27DB-BD31-4B8C-83A1-F6EECF244321}">
                <p14:modId xmlns:p14="http://schemas.microsoft.com/office/powerpoint/2010/main" val="3135384569"/>
              </p:ext>
            </p:extLst>
          </p:nvPr>
        </p:nvGraphicFramePr>
        <p:xfrm>
          <a:off x="1859169" y="3466272"/>
          <a:ext cx="7858126" cy="1463040"/>
        </p:xfrm>
        <a:graphic>
          <a:graphicData uri="http://schemas.openxmlformats.org/drawingml/2006/table">
            <a:tbl>
              <a:tblPr/>
              <a:tblGrid>
                <a:gridCol w="3929063">
                  <a:extLst>
                    <a:ext uri="{9D8B030D-6E8A-4147-A177-3AD203B41FA5}">
                      <a16:colId xmlns:a16="http://schemas.microsoft.com/office/drawing/2014/main" val="3758739195"/>
                    </a:ext>
                  </a:extLst>
                </a:gridCol>
                <a:gridCol w="3929063">
                  <a:extLst>
                    <a:ext uri="{9D8B030D-6E8A-4147-A177-3AD203B41FA5}">
                      <a16:colId xmlns:a16="http://schemas.microsoft.com/office/drawing/2014/main" val="3166975080"/>
                    </a:ext>
                  </a:extLst>
                </a:gridCol>
              </a:tblGrid>
              <a:tr h="0">
                <a:tc>
                  <a:txBody>
                    <a:bodyPr/>
                    <a:lstStyle/>
                    <a:p>
                      <a:pPr algn="l" fontAlgn="b"/>
                      <a:r>
                        <a:rPr lang="en-US" b="1">
                          <a:effectLst/>
                        </a:rPr>
                        <a:t>Size of effect</a:t>
                      </a:r>
                    </a:p>
                  </a:txBody>
                  <a:tcPr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fontAlgn="b"/>
                      <a:r>
                        <a:rPr lang="en-US" b="1" i="1">
                          <a:effectLst/>
                        </a:rPr>
                        <a:t>d</a:t>
                      </a:r>
                      <a:endParaRPr lang="en-US" b="1">
                        <a:effectLst/>
                      </a:endParaRPr>
                    </a:p>
                  </a:txBody>
                  <a:tcPr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613938649"/>
                  </a:ext>
                </a:extLst>
              </a:tr>
              <a:tr h="0">
                <a:tc>
                  <a:txBody>
                    <a:bodyPr/>
                    <a:lstStyle/>
                    <a:p>
                      <a:pPr fontAlgn="ctr"/>
                      <a:r>
                        <a:rPr lang="en-US">
                          <a:effectLst/>
                        </a:rPr>
                        <a:t>Small</a:t>
                      </a:r>
                    </a:p>
                  </a:txBody>
                  <a:tcPr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ctr"/>
                      <a:r>
                        <a:rPr lang="en-US">
                          <a:effectLst/>
                        </a:rPr>
                        <a:t>0.2</a:t>
                      </a:r>
                    </a:p>
                  </a:txBody>
                  <a:tcPr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950113506"/>
                  </a:ext>
                </a:extLst>
              </a:tr>
              <a:tr h="0">
                <a:tc>
                  <a:txBody>
                    <a:bodyPr/>
                    <a:lstStyle/>
                    <a:p>
                      <a:pPr fontAlgn="ctr"/>
                      <a:r>
                        <a:rPr lang="en-US" dirty="0">
                          <a:effectLst/>
                        </a:rPr>
                        <a:t>Medium</a:t>
                      </a:r>
                    </a:p>
                  </a:txBody>
                  <a:tcPr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ctr"/>
                      <a:r>
                        <a:rPr lang="en-US">
                          <a:effectLst/>
                        </a:rPr>
                        <a:t>0.5</a:t>
                      </a:r>
                    </a:p>
                  </a:txBody>
                  <a:tcPr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516543209"/>
                  </a:ext>
                </a:extLst>
              </a:tr>
              <a:tr h="0">
                <a:tc>
                  <a:txBody>
                    <a:bodyPr/>
                    <a:lstStyle/>
                    <a:p>
                      <a:pPr fontAlgn="ctr"/>
                      <a:r>
                        <a:rPr lang="en-US">
                          <a:effectLst/>
                        </a:rPr>
                        <a:t>Large</a:t>
                      </a:r>
                    </a:p>
                  </a:txBody>
                  <a:tcPr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ctr"/>
                      <a:r>
                        <a:rPr lang="en-US" dirty="0">
                          <a:effectLst/>
                        </a:rPr>
                        <a:t>0.8</a:t>
                      </a:r>
                    </a:p>
                  </a:txBody>
                  <a:tcPr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583036259"/>
                  </a:ext>
                </a:extLst>
              </a:tr>
            </a:tbl>
          </a:graphicData>
        </a:graphic>
      </p:graphicFrame>
      <p:sp>
        <p:nvSpPr>
          <p:cNvPr id="5" name="Rectangle 1">
            <a:extLst>
              <a:ext uri="{FF2B5EF4-FFF2-40B4-BE49-F238E27FC236}">
                <a16:creationId xmlns:a16="http://schemas.microsoft.com/office/drawing/2014/main" id="{333BA2B6-1BD7-D54A-A20F-8B7F78895988}"/>
              </a:ext>
            </a:extLst>
          </p:cNvPr>
          <p:cNvSpPr>
            <a:spLocks noChangeArrowheads="1"/>
          </p:cNvSpPr>
          <p:nvPr/>
        </p:nvSpPr>
        <p:spPr bwMode="auto">
          <a:xfrm>
            <a:off x="2197100" y="325755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a:ln>
                  <a:noFill/>
                </a:ln>
                <a:solidFill>
                  <a:srgbClr val="000000"/>
                </a:solidFill>
                <a:effectLst/>
                <a:latin typeface="Neue Helvetica W01"/>
              </a:rPr>
              <a:t>Table</a:t>
            </a:r>
            <a:r>
              <a:rPr kumimoji="0" lang="en-US" altLang="en-US" sz="1000" b="0" i="0" u="none" strike="noStrike" cap="none" normalizeH="0" baseline="0">
                <a:ln>
                  <a:noFill/>
                </a:ln>
                <a:solidFill>
                  <a:srgbClr val="000000"/>
                </a:solidFill>
                <a:effectLst/>
                <a:latin typeface="Neue Helvetica W01"/>
              </a:rPr>
              <a:t> </a:t>
            </a:r>
            <a:r>
              <a:rPr kumimoji="0" lang="en-US" altLang="en-US" sz="1000" b="1" i="0" u="none" strike="noStrike" cap="none" normalizeH="0" baseline="0">
                <a:ln>
                  <a:noFill/>
                </a:ln>
                <a:solidFill>
                  <a:srgbClr val="000000"/>
                </a:solidFill>
                <a:effectLst/>
                <a:latin typeface="Neue Helvetica W01"/>
              </a:rPr>
              <a:t>10.7</a:t>
            </a:r>
            <a:r>
              <a:rPr kumimoji="0" lang="en-US" altLang="en-US" sz="1000" b="0" i="0" u="none" strike="noStrike" cap="none" normalizeH="0" baseline="0">
                <a:ln>
                  <a:noFill/>
                </a:ln>
                <a:solidFill>
                  <a:srgbClr val="000000"/>
                </a:solidFill>
                <a:effectLst/>
                <a:latin typeface="Neue Helvetica W01"/>
              </a:rPr>
              <a:t> Cohen's Standard Effect Sizes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Slide Number Placeholder 5">
            <a:extLst>
              <a:ext uri="{FF2B5EF4-FFF2-40B4-BE49-F238E27FC236}">
                <a16:creationId xmlns:a16="http://schemas.microsoft.com/office/drawing/2014/main" id="{3799B688-6648-19FA-79F2-F7CB02F852FE}"/>
              </a:ext>
            </a:extLst>
          </p:cNvPr>
          <p:cNvSpPr>
            <a:spLocks noGrp="1"/>
          </p:cNvSpPr>
          <p:nvPr>
            <p:ph type="sldNum" sz="quarter" idx="12"/>
          </p:nvPr>
        </p:nvSpPr>
        <p:spPr/>
        <p:txBody>
          <a:bodyPr/>
          <a:lstStyle/>
          <a:p>
            <a:fld id="{3A98EE3D-8CD1-4C3F-BD1C-C98C9596463C}" type="slidenum">
              <a:rPr lang="en-US" smtClean="0"/>
              <a:t>30</a:t>
            </a:fld>
            <a:endParaRPr lang="en-US" dirty="0"/>
          </a:p>
        </p:txBody>
      </p:sp>
    </p:spTree>
    <p:extLst>
      <p:ext uri="{BB962C8B-B14F-4D97-AF65-F5344CB8AC3E}">
        <p14:creationId xmlns:p14="http://schemas.microsoft.com/office/powerpoint/2010/main" val="8848309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A0C28-4841-E2F8-D73F-70F8F58DE14D}"/>
              </a:ext>
            </a:extLst>
          </p:cNvPr>
          <p:cNvSpPr>
            <a:spLocks noGrp="1"/>
          </p:cNvSpPr>
          <p:nvPr>
            <p:ph type="title"/>
          </p:nvPr>
        </p:nvSpPr>
        <p:spPr/>
        <p:txBody>
          <a:bodyPr/>
          <a:lstStyle/>
          <a:p>
            <a:r>
              <a:rPr lang="en-US" dirty="0"/>
              <a:t>Cohen’s d formula</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084A843-11D1-F83A-03A4-AD1CE6C67470}"/>
                  </a:ext>
                </a:extLst>
              </p:cNvPr>
              <p:cNvSpPr>
                <a:spLocks noGrp="1"/>
              </p:cNvSpPr>
              <p:nvPr>
                <p:ph idx="1"/>
              </p:nvPr>
            </p:nvSpPr>
            <p:spPr/>
            <p:txBody>
              <a:bodyPr/>
              <a:lstStyle/>
              <a:p>
                <a14:m>
                  <m:oMath xmlns:m="http://schemas.openxmlformats.org/officeDocument/2006/math">
                    <m:r>
                      <a:rPr lang="en-US" b="0" i="1" smtClean="0">
                        <a:latin typeface="Cambria Math" panose="02040503050406030204" pitchFamily="18" charset="0"/>
                      </a:rPr>
                      <m:t>𝑑</m:t>
                    </m:r>
                    <m:r>
                      <a:rPr lang="en-US" b="0" i="1" smtClean="0">
                        <a:latin typeface="Cambria Math" panose="02040503050406030204" pitchFamily="18" charset="0"/>
                      </a:rPr>
                      <m:t>= </m:t>
                    </m:r>
                    <m:f>
                      <m:fPr>
                        <m:ctrlPr>
                          <a:rPr lang="en-US" b="0" i="1" smtClean="0">
                            <a:latin typeface="Cambria Math" panose="02040503050406030204" pitchFamily="18" charset="0"/>
                          </a:rPr>
                        </m:ctrlPr>
                      </m:fPr>
                      <m:num>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e>
                        </m:acc>
                        <m:r>
                          <a:rPr lang="en-US" b="0" i="1" smtClean="0">
                            <a:latin typeface="Cambria Math" panose="02040503050406030204" pitchFamily="18" charset="0"/>
                          </a:rPr>
                          <m:t>−</m:t>
                        </m:r>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e>
                        </m:acc>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𝑝𝑜𝑜𝑙𝑒𝑑</m:t>
                            </m:r>
                          </m:sub>
                        </m:sSub>
                      </m:den>
                    </m:f>
                  </m:oMath>
                </a14:m>
                <a:r>
                  <a:rPr lang="en-US" dirty="0"/>
                  <a:t> where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𝑝𝑜𝑜𝑙𝑒𝑑</m:t>
                        </m:r>
                      </m:sub>
                    </m:sSub>
                    <m:r>
                      <a:rPr lang="en-US" b="0" i="1" smtClean="0">
                        <a:latin typeface="Cambria Math" panose="02040503050406030204" pitchFamily="18" charset="0"/>
                      </a:rPr>
                      <m:t>= </m:t>
                    </m:r>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1</m:t>
                                    </m:r>
                                  </m:sub>
                                </m:sSub>
                                <m:r>
                                  <a:rPr lang="en-US" b="0" i="1" smtClean="0">
                                    <a:latin typeface="Cambria Math" panose="02040503050406030204" pitchFamily="18" charset="0"/>
                                  </a:rPr>
                                  <m:t>−1</m:t>
                                </m:r>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𝑠</m:t>
                                </m:r>
                              </m:e>
                              <m:sub>
                                <m:r>
                                  <a:rPr lang="en-US" b="0" i="1" smtClean="0">
                                    <a:latin typeface="Cambria Math" panose="02040503050406030204" pitchFamily="18" charset="0"/>
                                  </a:rPr>
                                  <m:t>1</m:t>
                                </m:r>
                              </m:sub>
                              <m:sup>
                                <m:r>
                                  <a:rPr lang="en-US" b="0" i="1" smtClean="0">
                                    <a:latin typeface="Cambria Math" panose="02040503050406030204" pitchFamily="18" charset="0"/>
                                  </a:rPr>
                                  <m:t>2</m:t>
                                </m:r>
                              </m:sup>
                            </m:sSubSup>
                            <m:r>
                              <a:rPr lang="en-US" b="0" i="1" smtClean="0">
                                <a:latin typeface="Cambria Math" panose="02040503050406030204" pitchFamily="18" charset="0"/>
                              </a:rPr>
                              <m:t>+</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2</m:t>
                                    </m:r>
                                  </m:sub>
                                </m:sSub>
                                <m:r>
                                  <a:rPr lang="en-US" b="0" i="1" smtClean="0">
                                    <a:latin typeface="Cambria Math" panose="02040503050406030204" pitchFamily="18" charset="0"/>
                                  </a:rPr>
                                  <m:t>−1</m:t>
                                </m:r>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𝑠</m:t>
                                </m:r>
                              </m:e>
                              <m:sub>
                                <m:r>
                                  <a:rPr lang="en-US" b="0" i="1" smtClean="0">
                                    <a:latin typeface="Cambria Math" panose="02040503050406030204" pitchFamily="18" charset="0"/>
                                  </a:rPr>
                                  <m:t>2</m:t>
                                </m:r>
                              </m:sub>
                              <m:sup>
                                <m:r>
                                  <a:rPr lang="en-US" b="0" i="1" smtClean="0">
                                    <a:latin typeface="Cambria Math" panose="02040503050406030204" pitchFamily="18" charset="0"/>
                                  </a:rPr>
                                  <m:t>2</m:t>
                                </m:r>
                              </m:sup>
                            </m:sSubSup>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2</m:t>
                                </m:r>
                              </m:sub>
                            </m:sSub>
                            <m:r>
                              <a:rPr lang="en-US" b="0" i="1" smtClean="0">
                                <a:latin typeface="Cambria Math" panose="02040503050406030204" pitchFamily="18" charset="0"/>
                              </a:rPr>
                              <m:t>−2</m:t>
                            </m:r>
                          </m:den>
                        </m:f>
                      </m:e>
                    </m:rad>
                  </m:oMath>
                </a14:m>
                <a:endParaRPr lang="en-US" dirty="0"/>
              </a:p>
              <a:p>
                <a:endParaRPr lang="en-US" dirty="0"/>
              </a:p>
            </p:txBody>
          </p:sp>
        </mc:Choice>
        <mc:Fallback xmlns="">
          <p:sp>
            <p:nvSpPr>
              <p:cNvPr id="3" name="Content Placeholder 2">
                <a:extLst>
                  <a:ext uri="{FF2B5EF4-FFF2-40B4-BE49-F238E27FC236}">
                    <a16:creationId xmlns:a16="http://schemas.microsoft.com/office/drawing/2014/main" id="{A084A843-11D1-F83A-03A4-AD1CE6C67470}"/>
                  </a:ext>
                </a:extLst>
              </p:cNvPr>
              <p:cNvSpPr>
                <a:spLocks noGrp="1" noRot="1" noChangeAspect="1" noMove="1" noResize="1" noEditPoints="1" noAdjustHandles="1" noChangeArrowheads="1" noChangeShapeType="1" noTextEdit="1"/>
              </p:cNvSpPr>
              <p:nvPr>
                <p:ph idx="1"/>
              </p:nvPr>
            </p:nvSpPr>
            <p:spPr>
              <a:blipFill>
                <a:blip r:embed="rId2"/>
                <a:stretch>
                  <a:fillRect l="-1513"/>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1314B2AC-C1F0-B326-EBBD-7DA81D5B39EA}"/>
              </a:ext>
            </a:extLst>
          </p:cNvPr>
          <p:cNvSpPr>
            <a:spLocks noGrp="1"/>
          </p:cNvSpPr>
          <p:nvPr>
            <p:ph type="sldNum" sz="quarter" idx="12"/>
          </p:nvPr>
        </p:nvSpPr>
        <p:spPr/>
        <p:txBody>
          <a:bodyPr/>
          <a:lstStyle/>
          <a:p>
            <a:fld id="{3A98EE3D-8CD1-4C3F-BD1C-C98C9596463C}" type="slidenum">
              <a:rPr lang="en-US" smtClean="0"/>
              <a:t>31</a:t>
            </a:fld>
            <a:endParaRPr lang="en-US" dirty="0"/>
          </a:p>
        </p:txBody>
      </p:sp>
    </p:spTree>
    <p:extLst>
      <p:ext uri="{BB962C8B-B14F-4D97-AF65-F5344CB8AC3E}">
        <p14:creationId xmlns:p14="http://schemas.microsoft.com/office/powerpoint/2010/main" val="5658344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27886-EE9B-567F-8E44-39DE565BC499}"/>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AAC4C7E1-B4DC-014E-8C4E-7CDDF96CF8FE}"/>
              </a:ext>
            </a:extLst>
          </p:cNvPr>
          <p:cNvSpPr>
            <a:spLocks noGrp="1"/>
          </p:cNvSpPr>
          <p:nvPr>
            <p:ph idx="1"/>
          </p:nvPr>
        </p:nvSpPr>
        <p:spPr/>
        <p:txBody>
          <a:bodyPr/>
          <a:lstStyle/>
          <a:p>
            <a:r>
              <a:rPr lang="en-US" dirty="0"/>
              <a:t>Calculate Cohen’s d for the earlier example:</a:t>
            </a:r>
          </a:p>
          <a:p>
            <a:endParaRPr lang="en-US" dirty="0"/>
          </a:p>
          <a:p>
            <a:r>
              <a:rPr lang="en-US" b="0" i="0" dirty="0">
                <a:solidFill>
                  <a:srgbClr val="424242"/>
                </a:solidFill>
                <a:effectLst/>
                <a:latin typeface="Neue Helvetica W01"/>
              </a:rPr>
              <a:t>A study is done by a community group in two neighboring colleges to determine which one graduates students with more math classes. College A samples 11 graduates. Their average is four math classes with a standard deviation of 1.5 math classes. College B samples nine graduates. Their average is 3.5 math classes with a standard deviation of one math class. The community group believes that a student who graduates from college A </a:t>
            </a:r>
            <a:r>
              <a:rPr lang="en-US" b="1" i="0" dirty="0">
                <a:solidFill>
                  <a:srgbClr val="424242"/>
                </a:solidFill>
                <a:effectLst/>
                <a:latin typeface="Neue Helvetica W01"/>
              </a:rPr>
              <a:t>has taken more math classes,</a:t>
            </a:r>
            <a:r>
              <a:rPr lang="en-US" b="0" i="0" dirty="0">
                <a:solidFill>
                  <a:srgbClr val="424242"/>
                </a:solidFill>
                <a:effectLst/>
                <a:latin typeface="Neue Helvetica W01"/>
              </a:rPr>
              <a:t> on the average. Both populations have a normal distribution. Test at a 1% significance level. Answer the following questions.</a:t>
            </a:r>
            <a:endParaRPr lang="en-US" dirty="0"/>
          </a:p>
        </p:txBody>
      </p:sp>
      <p:sp>
        <p:nvSpPr>
          <p:cNvPr id="5" name="Slide Number Placeholder 4">
            <a:extLst>
              <a:ext uri="{FF2B5EF4-FFF2-40B4-BE49-F238E27FC236}">
                <a16:creationId xmlns:a16="http://schemas.microsoft.com/office/drawing/2014/main" id="{1E737A5B-39F3-C1C1-54FC-4E882DCFE4BE}"/>
              </a:ext>
            </a:extLst>
          </p:cNvPr>
          <p:cNvSpPr>
            <a:spLocks noGrp="1"/>
          </p:cNvSpPr>
          <p:nvPr>
            <p:ph type="sldNum" sz="quarter" idx="12"/>
          </p:nvPr>
        </p:nvSpPr>
        <p:spPr/>
        <p:txBody>
          <a:bodyPr/>
          <a:lstStyle/>
          <a:p>
            <a:fld id="{3A98EE3D-8CD1-4C3F-BD1C-C98C9596463C}" type="slidenum">
              <a:rPr lang="en-US" smtClean="0"/>
              <a:t>32</a:t>
            </a:fld>
            <a:endParaRPr lang="en-US" dirty="0"/>
          </a:p>
        </p:txBody>
      </p:sp>
    </p:spTree>
    <p:extLst>
      <p:ext uri="{BB962C8B-B14F-4D97-AF65-F5344CB8AC3E}">
        <p14:creationId xmlns:p14="http://schemas.microsoft.com/office/powerpoint/2010/main" val="35647010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6AA66-ADAC-8883-8C4D-8AD343A54AF8}"/>
              </a:ext>
            </a:extLst>
          </p:cNvPr>
          <p:cNvSpPr>
            <a:spLocks noGrp="1"/>
          </p:cNvSpPr>
          <p:nvPr>
            <p:ph type="title"/>
          </p:nvPr>
        </p:nvSpPr>
        <p:spPr/>
        <p:txBody>
          <a:bodyPr/>
          <a:lstStyle/>
          <a:p>
            <a:r>
              <a:rPr lang="en-US" dirty="0"/>
              <a:t>Example - Answers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29E5E079-B567-6C6A-13FD-1A8C6C3FC14F}"/>
                  </a:ext>
                </a:extLst>
              </p:cNvPr>
              <p:cNvSpPr>
                <a:spLocks noGrp="1"/>
              </p:cNvSpPr>
              <p:nvPr>
                <p:ph idx="1"/>
              </p:nvPr>
            </p:nvSpPr>
            <p:spPr/>
            <p:txBody>
              <a:bodyPr>
                <a:normAutofit fontScale="85000" lnSpcReduction="10000"/>
              </a:bodyPr>
              <a:lstStyle/>
              <a:p>
                <a:r>
                  <a:rPr lang="en-US" i="1" dirty="0"/>
                  <a:t>μ</a:t>
                </a:r>
                <a:r>
                  <a:rPr lang="en-US" baseline="-25000" dirty="0"/>
                  <a:t>1</a:t>
                </a:r>
                <a:r>
                  <a:rPr lang="en-US" dirty="0"/>
                  <a:t> = 4 </a:t>
                </a:r>
                <a:r>
                  <a:rPr lang="en-US" i="1" dirty="0"/>
                  <a:t>s</a:t>
                </a:r>
                <a:r>
                  <a:rPr lang="en-US" baseline="-25000" dirty="0"/>
                  <a:t>1</a:t>
                </a:r>
                <a:r>
                  <a:rPr lang="en-US" dirty="0"/>
                  <a:t> = 1.5 </a:t>
                </a:r>
                <a:r>
                  <a:rPr lang="en-US" i="1" dirty="0"/>
                  <a:t>n</a:t>
                </a:r>
                <a:r>
                  <a:rPr lang="en-US" baseline="-25000" dirty="0"/>
                  <a:t>1</a:t>
                </a:r>
                <a:r>
                  <a:rPr lang="en-US" dirty="0"/>
                  <a:t> = 11</a:t>
                </a:r>
                <a:br>
                  <a:rPr lang="en-US" dirty="0"/>
                </a:br>
                <a:r>
                  <a:rPr lang="en-US" i="1" dirty="0"/>
                  <a:t>μ</a:t>
                </a:r>
                <a:r>
                  <a:rPr lang="en-US" baseline="-25000" dirty="0"/>
                  <a:t>2</a:t>
                </a:r>
                <a:r>
                  <a:rPr lang="en-US" dirty="0"/>
                  <a:t> = 3.5 </a:t>
                </a:r>
                <a:r>
                  <a:rPr lang="en-US" i="1" dirty="0"/>
                  <a:t>s</a:t>
                </a:r>
                <a:r>
                  <a:rPr lang="en-US" baseline="-25000" dirty="0"/>
                  <a:t>2</a:t>
                </a:r>
                <a:r>
                  <a:rPr lang="en-US" dirty="0"/>
                  <a:t> = 1 </a:t>
                </a:r>
                <a:r>
                  <a:rPr lang="en-US" i="1" dirty="0"/>
                  <a:t>n</a:t>
                </a:r>
                <a:r>
                  <a:rPr lang="en-US" baseline="-25000" dirty="0"/>
                  <a:t>2</a:t>
                </a:r>
                <a:r>
                  <a:rPr lang="en-US" dirty="0"/>
                  <a:t> = 9</a:t>
                </a:r>
              </a:p>
              <a:p>
                <a:endParaRPr lang="en-US" dirty="0"/>
              </a:p>
              <a:p>
                <a:pPr marL="0" indent="0">
                  <a:buNone/>
                </a:pP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𝑝𝑜𝑜𝑙𝑒𝑑</m:t>
                        </m:r>
                      </m:sub>
                    </m:sSub>
                    <m:r>
                      <a:rPr lang="en-US" b="0" i="1" smtClean="0">
                        <a:latin typeface="Cambria Math" panose="02040503050406030204" pitchFamily="18" charset="0"/>
                      </a:rPr>
                      <m:t>= </m:t>
                    </m:r>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1</m:t>
                                    </m:r>
                                  </m:sub>
                                </m:sSub>
                                <m:r>
                                  <a:rPr lang="en-US" b="0" i="1" smtClean="0">
                                    <a:latin typeface="Cambria Math" panose="02040503050406030204" pitchFamily="18" charset="0"/>
                                  </a:rPr>
                                  <m:t>−1</m:t>
                                </m:r>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𝑠</m:t>
                                </m:r>
                              </m:e>
                              <m:sub>
                                <m:r>
                                  <a:rPr lang="en-US" b="0" i="1" smtClean="0">
                                    <a:latin typeface="Cambria Math" panose="02040503050406030204" pitchFamily="18" charset="0"/>
                                  </a:rPr>
                                  <m:t>1</m:t>
                                </m:r>
                              </m:sub>
                              <m:sup>
                                <m:r>
                                  <a:rPr lang="en-US" b="0" i="1" smtClean="0">
                                    <a:latin typeface="Cambria Math" panose="02040503050406030204" pitchFamily="18" charset="0"/>
                                  </a:rPr>
                                  <m:t>2</m:t>
                                </m:r>
                              </m:sup>
                            </m:sSubSup>
                            <m:r>
                              <a:rPr lang="en-US" b="0" i="1" smtClean="0">
                                <a:latin typeface="Cambria Math" panose="02040503050406030204" pitchFamily="18" charset="0"/>
                              </a:rPr>
                              <m:t>+</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2</m:t>
                                    </m:r>
                                  </m:sub>
                                </m:sSub>
                                <m:r>
                                  <a:rPr lang="en-US" b="0" i="1" smtClean="0">
                                    <a:latin typeface="Cambria Math" panose="02040503050406030204" pitchFamily="18" charset="0"/>
                                  </a:rPr>
                                  <m:t>−1</m:t>
                                </m:r>
                              </m:e>
                            </m:d>
                            <m:sSubSup>
                              <m:sSubSupPr>
                                <m:ctrlPr>
                                  <a:rPr lang="en-US" b="0" i="1" smtClean="0">
                                    <a:latin typeface="Cambria Math" panose="02040503050406030204" pitchFamily="18" charset="0"/>
                                  </a:rPr>
                                </m:ctrlPr>
                              </m:sSubSupPr>
                              <m:e>
                                <m:r>
                                  <a:rPr lang="en-US" b="0" i="1" smtClean="0">
                                    <a:latin typeface="Cambria Math" panose="02040503050406030204" pitchFamily="18" charset="0"/>
                                  </a:rPr>
                                  <m:t>𝑠</m:t>
                                </m:r>
                              </m:e>
                              <m:sub>
                                <m:r>
                                  <a:rPr lang="en-US" b="0" i="1" smtClean="0">
                                    <a:latin typeface="Cambria Math" panose="02040503050406030204" pitchFamily="18" charset="0"/>
                                  </a:rPr>
                                  <m:t>2</m:t>
                                </m:r>
                              </m:sub>
                              <m:sup>
                                <m:r>
                                  <a:rPr lang="en-US" b="0" i="1" smtClean="0">
                                    <a:latin typeface="Cambria Math" panose="02040503050406030204" pitchFamily="18" charset="0"/>
                                  </a:rPr>
                                  <m:t>2</m:t>
                                </m:r>
                              </m:sup>
                            </m:sSubSup>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2</m:t>
                                </m:r>
                              </m:sub>
                            </m:sSub>
                            <m:r>
                              <a:rPr lang="en-US" b="0" i="1" smtClean="0">
                                <a:latin typeface="Cambria Math" panose="02040503050406030204" pitchFamily="18" charset="0"/>
                              </a:rPr>
                              <m:t>−2</m:t>
                            </m:r>
                          </m:den>
                        </m:f>
                      </m:e>
                    </m:rad>
                  </m:oMath>
                </a14:m>
                <a:r>
                  <a:rPr lang="en-US" dirty="0"/>
                  <a:t> = </a:t>
                </a:r>
                <a14:m>
                  <m:oMath xmlns:m="http://schemas.openxmlformats.org/officeDocument/2006/math">
                    <m:rad>
                      <m:radPr>
                        <m:degHide m:val="on"/>
                        <m:ctrlPr>
                          <a:rPr lang="en-US" b="0" i="1" smtClean="0">
                            <a:latin typeface="Cambria Math" panose="02040503050406030204" pitchFamily="18" charset="0"/>
                          </a:rPr>
                        </m:ctrlPr>
                      </m:radPr>
                      <m:deg/>
                      <m:e>
                        <m:f>
                          <m:fPr>
                            <m:ctrlPr>
                              <a:rPr lang="en-US" b="0" i="1" smtClean="0">
                                <a:latin typeface="Cambria Math" panose="02040503050406030204" pitchFamily="18" charset="0"/>
                              </a:rPr>
                            </m:ctrlPr>
                          </m:fPr>
                          <m:num>
                            <m:d>
                              <m:dPr>
                                <m:ctrlPr>
                                  <a:rPr lang="en-US" b="0" i="1" smtClean="0">
                                    <a:latin typeface="Cambria Math" panose="02040503050406030204" pitchFamily="18" charset="0"/>
                                  </a:rPr>
                                </m:ctrlPr>
                              </m:dPr>
                              <m:e>
                                <m:r>
                                  <a:rPr lang="en-US" b="0" i="1" smtClean="0">
                                    <a:latin typeface="Cambria Math" panose="02040503050406030204" pitchFamily="18" charset="0"/>
                                  </a:rPr>
                                  <m:t>11−1</m:t>
                                </m:r>
                              </m:e>
                            </m:d>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1.5</m:t>
                                    </m:r>
                                  </m:e>
                                </m:d>
                              </m:e>
                              <m:sup>
                                <m:r>
                                  <a:rPr lang="en-US" b="0" i="1" smtClean="0">
                                    <a:latin typeface="Cambria Math" panose="02040503050406030204" pitchFamily="18" charset="0"/>
                                  </a:rPr>
                                  <m:t>2</m:t>
                                </m:r>
                              </m:sup>
                            </m:sSup>
                            <m:r>
                              <a:rPr lang="en-US" b="0" i="1" smtClean="0">
                                <a:latin typeface="Cambria Math" panose="02040503050406030204" pitchFamily="18" charset="0"/>
                              </a:rPr>
                              <m:t>+</m:t>
                            </m:r>
                            <m:d>
                              <m:dPr>
                                <m:ctrlPr>
                                  <a:rPr lang="en-US" b="0" i="1" smtClean="0">
                                    <a:latin typeface="Cambria Math" panose="02040503050406030204" pitchFamily="18" charset="0"/>
                                  </a:rPr>
                                </m:ctrlPr>
                              </m:dPr>
                              <m:e>
                                <m:r>
                                  <a:rPr lang="en-US" b="0" i="1" smtClean="0">
                                    <a:latin typeface="Cambria Math" panose="02040503050406030204" pitchFamily="18" charset="0"/>
                                  </a:rPr>
                                  <m:t>9−1</m:t>
                                </m:r>
                              </m:e>
                            </m:d>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1</m:t>
                                    </m:r>
                                  </m:e>
                                </m:d>
                              </m:e>
                              <m:sup>
                                <m:r>
                                  <a:rPr lang="en-US" b="0" i="1" smtClean="0">
                                    <a:latin typeface="Cambria Math" panose="02040503050406030204" pitchFamily="18" charset="0"/>
                                  </a:rPr>
                                  <m:t>2</m:t>
                                </m:r>
                              </m:sup>
                            </m:sSup>
                          </m:num>
                          <m:den>
                            <m:r>
                              <a:rPr lang="en-US" b="0" i="1" smtClean="0">
                                <a:latin typeface="Cambria Math" panose="02040503050406030204" pitchFamily="18" charset="0"/>
                              </a:rPr>
                              <m:t>11+9−2</m:t>
                            </m:r>
                          </m:den>
                        </m:f>
                      </m:e>
                    </m:rad>
                    <m:r>
                      <a:rPr lang="en-US" b="0" i="1" smtClean="0">
                        <a:latin typeface="Cambria Math" panose="02040503050406030204" pitchFamily="18" charset="0"/>
                      </a:rPr>
                      <m:t>=1.3</m:t>
                    </m:r>
                  </m:oMath>
                </a14:m>
                <a:endParaRPr lang="en-US" dirty="0"/>
              </a:p>
              <a:p>
                <a14:m>
                  <m:oMath xmlns:m="http://schemas.openxmlformats.org/officeDocument/2006/math">
                    <m:r>
                      <a:rPr lang="en-US" b="0" i="1" smtClean="0">
                        <a:latin typeface="Cambria Math" panose="02040503050406030204" pitchFamily="18" charset="0"/>
                      </a:rPr>
                      <m:t>𝑑</m:t>
                    </m:r>
                    <m:r>
                      <a:rPr lang="en-US" b="0" i="1" smtClean="0">
                        <a:latin typeface="Cambria Math" panose="02040503050406030204" pitchFamily="18" charset="0"/>
                      </a:rPr>
                      <m:t>= </m:t>
                    </m:r>
                    <m:f>
                      <m:fPr>
                        <m:ctrlPr>
                          <a:rPr lang="en-US" b="0" i="1" smtClean="0">
                            <a:latin typeface="Cambria Math" panose="02040503050406030204" pitchFamily="18" charset="0"/>
                          </a:rPr>
                        </m:ctrlPr>
                      </m:fPr>
                      <m:num>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e>
                        </m:acc>
                        <m:r>
                          <a:rPr lang="en-US" b="0" i="1" smtClean="0">
                            <a:latin typeface="Cambria Math" panose="02040503050406030204" pitchFamily="18" charset="0"/>
                          </a:rPr>
                          <m:t>−</m:t>
                        </m:r>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e>
                        </m:acc>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𝑝𝑜𝑜𝑙𝑒𝑑</m:t>
                            </m:r>
                          </m:sub>
                        </m:sSub>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4−3.5</m:t>
                        </m:r>
                      </m:num>
                      <m:den>
                        <m:r>
                          <a:rPr lang="en-US" b="0" i="1" smtClean="0">
                            <a:latin typeface="Cambria Math" panose="02040503050406030204" pitchFamily="18" charset="0"/>
                          </a:rPr>
                          <m:t>1.3</m:t>
                        </m:r>
                      </m:den>
                    </m:f>
                    <m:r>
                      <a:rPr lang="en-US" b="0" i="1" smtClean="0">
                        <a:latin typeface="Cambria Math" panose="02040503050406030204" pitchFamily="18" charset="0"/>
                      </a:rPr>
                      <m:t>=0.384</m:t>
                    </m:r>
                  </m:oMath>
                </a14:m>
                <a:r>
                  <a:rPr lang="en-US" dirty="0"/>
                  <a:t> </a:t>
                </a:r>
                <a:br>
                  <a:rPr lang="en-US" dirty="0"/>
                </a:br>
                <a:br>
                  <a:rPr lang="en-US" dirty="0"/>
                </a:br>
                <a:r>
                  <a:rPr lang="en-US" dirty="0"/>
                  <a:t>The effect is small because 0.384 is between Cohen’s value of 0.2 for small effect size and 0.5 for medium effect size. The size of the differences of the means for the two colleges is small indicating that there is not a significant difference between them.</a:t>
                </a:r>
              </a:p>
            </p:txBody>
          </p:sp>
        </mc:Choice>
        <mc:Fallback>
          <p:sp>
            <p:nvSpPr>
              <p:cNvPr id="3" name="Content Placeholder 2">
                <a:extLst>
                  <a:ext uri="{FF2B5EF4-FFF2-40B4-BE49-F238E27FC236}">
                    <a16:creationId xmlns:a16="http://schemas.microsoft.com/office/drawing/2014/main" id="{29E5E079-B567-6C6A-13FD-1A8C6C3FC14F}"/>
                  </a:ext>
                </a:extLst>
              </p:cNvPr>
              <p:cNvSpPr>
                <a:spLocks noGrp="1" noRot="1" noChangeAspect="1" noMove="1" noResize="1" noEditPoints="1" noAdjustHandles="1" noChangeArrowheads="1" noChangeShapeType="1" noTextEdit="1"/>
              </p:cNvSpPr>
              <p:nvPr>
                <p:ph idx="1"/>
              </p:nvPr>
            </p:nvSpPr>
            <p:spPr>
              <a:blipFill>
                <a:blip r:embed="rId2"/>
                <a:stretch>
                  <a:fillRect l="-1212" t="-486"/>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E67F6864-FFA3-AF33-F430-697311CDAFE0}"/>
              </a:ext>
            </a:extLst>
          </p:cNvPr>
          <p:cNvSpPr>
            <a:spLocks noGrp="1"/>
          </p:cNvSpPr>
          <p:nvPr>
            <p:ph type="sldNum" sz="quarter" idx="12"/>
          </p:nvPr>
        </p:nvSpPr>
        <p:spPr/>
        <p:txBody>
          <a:bodyPr/>
          <a:lstStyle/>
          <a:p>
            <a:fld id="{3A98EE3D-8CD1-4C3F-BD1C-C98C9596463C}" type="slidenum">
              <a:rPr lang="en-US" smtClean="0"/>
              <a:t>33</a:t>
            </a:fld>
            <a:endParaRPr lang="en-US" dirty="0"/>
          </a:p>
        </p:txBody>
      </p:sp>
    </p:spTree>
    <p:extLst>
      <p:ext uri="{BB962C8B-B14F-4D97-AF65-F5344CB8AC3E}">
        <p14:creationId xmlns:p14="http://schemas.microsoft.com/office/powerpoint/2010/main" val="19771413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F2A04-195E-22D8-143E-7D12A960AB65}"/>
              </a:ext>
            </a:extLst>
          </p:cNvPr>
          <p:cNvSpPr>
            <a:spLocks noGrp="1"/>
          </p:cNvSpPr>
          <p:nvPr>
            <p:ph type="title"/>
          </p:nvPr>
        </p:nvSpPr>
        <p:spPr/>
        <p:txBody>
          <a:bodyPr/>
          <a:lstStyle/>
          <a:p>
            <a:r>
              <a:rPr lang="en-US" dirty="0"/>
              <a:t>Section 10.2</a:t>
            </a:r>
          </a:p>
        </p:txBody>
      </p:sp>
      <p:sp>
        <p:nvSpPr>
          <p:cNvPr id="3" name="Text Placeholder 2">
            <a:extLst>
              <a:ext uri="{FF2B5EF4-FFF2-40B4-BE49-F238E27FC236}">
                <a16:creationId xmlns:a16="http://schemas.microsoft.com/office/drawing/2014/main" id="{F716F744-EF92-5EBE-2596-85DE28AE716E}"/>
              </a:ext>
            </a:extLst>
          </p:cNvPr>
          <p:cNvSpPr>
            <a:spLocks noGrp="1"/>
          </p:cNvSpPr>
          <p:nvPr>
            <p:ph type="body" idx="1"/>
          </p:nvPr>
        </p:nvSpPr>
        <p:spPr/>
        <p:txBody>
          <a:bodyPr/>
          <a:lstStyle/>
          <a:p>
            <a:r>
              <a:rPr lang="en-US" dirty="0"/>
              <a:t>Two population means with known standard deviations</a:t>
            </a:r>
          </a:p>
          <a:p>
            <a:endParaRPr lang="en-US" dirty="0"/>
          </a:p>
        </p:txBody>
      </p:sp>
      <p:sp>
        <p:nvSpPr>
          <p:cNvPr id="4" name="Slide Number Placeholder 3">
            <a:extLst>
              <a:ext uri="{FF2B5EF4-FFF2-40B4-BE49-F238E27FC236}">
                <a16:creationId xmlns:a16="http://schemas.microsoft.com/office/drawing/2014/main" id="{637E1B74-F524-4D34-FAAD-B72AA583911B}"/>
              </a:ext>
            </a:extLst>
          </p:cNvPr>
          <p:cNvSpPr>
            <a:spLocks noGrp="1"/>
          </p:cNvSpPr>
          <p:nvPr>
            <p:ph type="sldNum" sz="quarter" idx="12"/>
          </p:nvPr>
        </p:nvSpPr>
        <p:spPr/>
        <p:txBody>
          <a:bodyPr/>
          <a:lstStyle/>
          <a:p>
            <a:fld id="{3A98EE3D-8CD1-4C3F-BD1C-C98C9596463C}" type="slidenum">
              <a:rPr lang="en-US" smtClean="0"/>
              <a:t>34</a:t>
            </a:fld>
            <a:endParaRPr lang="en-US" dirty="0"/>
          </a:p>
        </p:txBody>
      </p:sp>
    </p:spTree>
    <p:extLst>
      <p:ext uri="{BB962C8B-B14F-4D97-AF65-F5344CB8AC3E}">
        <p14:creationId xmlns:p14="http://schemas.microsoft.com/office/powerpoint/2010/main" val="17342493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03E71-B2C7-4C4A-7F8B-54322212E561}"/>
              </a:ext>
            </a:extLst>
          </p:cNvPr>
          <p:cNvSpPr>
            <a:spLocks noGrp="1"/>
          </p:cNvSpPr>
          <p:nvPr>
            <p:ph type="title"/>
          </p:nvPr>
        </p:nvSpPr>
        <p:spPr/>
        <p:txBody>
          <a:bodyPr>
            <a:normAutofit/>
          </a:bodyPr>
          <a:lstStyle/>
          <a:p>
            <a:r>
              <a:rPr lang="en-US" sz="6000" dirty="0"/>
              <a:t>Now we will focus on the rare situation where both population standard deviations are known</a:t>
            </a:r>
          </a:p>
        </p:txBody>
      </p:sp>
      <p:sp>
        <p:nvSpPr>
          <p:cNvPr id="3" name="Text Placeholder 2">
            <a:extLst>
              <a:ext uri="{FF2B5EF4-FFF2-40B4-BE49-F238E27FC236}">
                <a16:creationId xmlns:a16="http://schemas.microsoft.com/office/drawing/2014/main" id="{22E8FEDB-D5E7-486D-DF68-E04CB97AE991}"/>
              </a:ext>
            </a:extLst>
          </p:cNvPr>
          <p:cNvSpPr>
            <a:spLocks noGrp="1"/>
          </p:cNvSpPr>
          <p:nvPr>
            <p:ph type="body" idx="1"/>
          </p:nvPr>
        </p:nvSpPr>
        <p:spPr/>
        <p:txBody>
          <a:bodyPr/>
          <a:lstStyle/>
          <a:p>
            <a:r>
              <a:rPr lang="en-US" dirty="0"/>
              <a:t>The formulas for testing are very similar to when the population standard deviation was unknown</a:t>
            </a:r>
          </a:p>
        </p:txBody>
      </p:sp>
      <p:sp>
        <p:nvSpPr>
          <p:cNvPr id="4" name="Slide Number Placeholder 3">
            <a:extLst>
              <a:ext uri="{FF2B5EF4-FFF2-40B4-BE49-F238E27FC236}">
                <a16:creationId xmlns:a16="http://schemas.microsoft.com/office/drawing/2014/main" id="{66C8EF73-D56B-D138-1CF0-E142D3CB9F24}"/>
              </a:ext>
            </a:extLst>
          </p:cNvPr>
          <p:cNvSpPr>
            <a:spLocks noGrp="1"/>
          </p:cNvSpPr>
          <p:nvPr>
            <p:ph type="sldNum" sz="quarter" idx="12"/>
          </p:nvPr>
        </p:nvSpPr>
        <p:spPr/>
        <p:txBody>
          <a:bodyPr/>
          <a:lstStyle/>
          <a:p>
            <a:fld id="{3A98EE3D-8CD1-4C3F-BD1C-C98C9596463C}" type="slidenum">
              <a:rPr lang="en-US" smtClean="0"/>
              <a:t>35</a:t>
            </a:fld>
            <a:endParaRPr lang="en-US" dirty="0"/>
          </a:p>
        </p:txBody>
      </p:sp>
    </p:spTree>
    <p:extLst>
      <p:ext uri="{BB962C8B-B14F-4D97-AF65-F5344CB8AC3E}">
        <p14:creationId xmlns:p14="http://schemas.microsoft.com/office/powerpoint/2010/main" val="17013976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C9674-8635-0628-CF96-50E2C8778A6E}"/>
              </a:ext>
            </a:extLst>
          </p:cNvPr>
          <p:cNvSpPr>
            <a:spLocks noGrp="1"/>
          </p:cNvSpPr>
          <p:nvPr>
            <p:ph type="title"/>
          </p:nvPr>
        </p:nvSpPr>
        <p:spPr/>
        <p:txBody>
          <a:bodyPr/>
          <a:lstStyle/>
          <a:p>
            <a:r>
              <a:rPr lang="en-US" dirty="0"/>
              <a:t>Calculations</a:t>
            </a:r>
          </a:p>
        </p:txBody>
      </p:sp>
      <mc:AlternateContent xmlns:mc="http://schemas.openxmlformats.org/markup-compatibility/2006">
        <mc:Choice xmlns:a14="http://schemas.microsoft.com/office/drawing/2010/main" Requires="a14">
          <p:sp>
            <p:nvSpPr>
              <p:cNvPr id="4" name="Content Placeholder 3">
                <a:extLst>
                  <a:ext uri="{FF2B5EF4-FFF2-40B4-BE49-F238E27FC236}">
                    <a16:creationId xmlns:a16="http://schemas.microsoft.com/office/drawing/2014/main" id="{3DAB870A-7671-7A98-190F-6E4C1487E301}"/>
                  </a:ext>
                </a:extLst>
              </p:cNvPr>
              <p:cNvSpPr>
                <a:spLocks noGrp="1"/>
              </p:cNvSpPr>
              <p:nvPr>
                <p:ph idx="1"/>
              </p:nvPr>
            </p:nvSpPr>
            <p:spPr/>
            <p:txBody>
              <a:bodyPr/>
              <a:lstStyle/>
              <a:p>
                <a:pPr algn="l">
                  <a:buNone/>
                </a:pPr>
                <a:r>
                  <a:rPr lang="en-US" dirty="0">
                    <a:solidFill>
                      <a:srgbClr val="424242"/>
                    </a:solidFill>
                    <a:latin typeface="Neue Helvetica W01"/>
                  </a:rPr>
                  <a:t>Standard error</a:t>
                </a:r>
              </a:p>
              <a:p>
                <a:pPr algn="l">
                  <a:buNone/>
                </a:pPr>
                <a14:m>
                  <m:oMathPara xmlns:m="http://schemas.openxmlformats.org/officeDocument/2006/math">
                    <m:oMathParaPr>
                      <m:jc m:val="centerGroup"/>
                    </m:oMathParaPr>
                    <m:oMath xmlns:m="http://schemas.openxmlformats.org/officeDocument/2006/math">
                      <m:rad>
                        <m:radPr>
                          <m:degHide m:val="on"/>
                          <m:ctrlPr>
                            <a:rPr lang="en-US" b="0" i="1" smtClean="0">
                              <a:solidFill>
                                <a:srgbClr val="424242"/>
                              </a:solidFill>
                              <a:effectLst/>
                              <a:latin typeface="Cambria Math" panose="02040503050406030204" pitchFamily="18" charset="0"/>
                            </a:rPr>
                          </m:ctrlPr>
                        </m:radPr>
                        <m:deg/>
                        <m:e>
                          <m:f>
                            <m:fPr>
                              <m:ctrlPr>
                                <a:rPr lang="en-US" b="0" i="1" smtClean="0">
                                  <a:solidFill>
                                    <a:srgbClr val="424242"/>
                                  </a:solidFill>
                                  <a:effectLst/>
                                  <a:latin typeface="Cambria Math" panose="02040503050406030204" pitchFamily="18" charset="0"/>
                                </a:rPr>
                              </m:ctrlPr>
                            </m:fPr>
                            <m:num>
                              <m:sSubSup>
                                <m:sSubSupPr>
                                  <m:ctrlPr>
                                    <a:rPr lang="en-US" b="0" i="1" smtClean="0">
                                      <a:solidFill>
                                        <a:srgbClr val="424242"/>
                                      </a:solidFill>
                                      <a:effectLst/>
                                      <a:latin typeface="Cambria Math" panose="02040503050406030204" pitchFamily="18" charset="0"/>
                                    </a:rPr>
                                  </m:ctrlPr>
                                </m:sSubSupPr>
                                <m:e>
                                  <m:r>
                                    <a:rPr lang="en-US" b="0" i="1" smtClean="0">
                                      <a:solidFill>
                                        <a:srgbClr val="424242"/>
                                      </a:solidFill>
                                      <a:effectLst/>
                                      <a:latin typeface="Cambria Math" panose="02040503050406030204" pitchFamily="18" charset="0"/>
                                    </a:rPr>
                                    <m:t>𝜎</m:t>
                                  </m:r>
                                </m:e>
                                <m:sub>
                                  <m:r>
                                    <a:rPr lang="en-US" b="0" i="1" smtClean="0">
                                      <a:solidFill>
                                        <a:srgbClr val="424242"/>
                                      </a:solidFill>
                                      <a:effectLst/>
                                      <a:latin typeface="Cambria Math" panose="02040503050406030204" pitchFamily="18" charset="0"/>
                                    </a:rPr>
                                    <m:t>1</m:t>
                                  </m:r>
                                </m:sub>
                                <m:sup>
                                  <m:r>
                                    <a:rPr lang="en-US" b="0" i="1" smtClean="0">
                                      <a:solidFill>
                                        <a:srgbClr val="424242"/>
                                      </a:solidFill>
                                      <a:effectLst/>
                                      <a:latin typeface="Cambria Math" panose="02040503050406030204" pitchFamily="18" charset="0"/>
                                    </a:rPr>
                                    <m:t>2</m:t>
                                  </m:r>
                                </m:sup>
                              </m:sSubSup>
                            </m:num>
                            <m:den>
                              <m:sSub>
                                <m:sSubPr>
                                  <m:ctrlPr>
                                    <a:rPr lang="en-US" b="0" i="1" smtClean="0">
                                      <a:solidFill>
                                        <a:srgbClr val="424242"/>
                                      </a:solidFill>
                                      <a:effectLst/>
                                      <a:latin typeface="Cambria Math" panose="02040503050406030204" pitchFamily="18" charset="0"/>
                                    </a:rPr>
                                  </m:ctrlPr>
                                </m:sSubPr>
                                <m:e>
                                  <m:r>
                                    <a:rPr lang="en-US" b="0" i="1" smtClean="0">
                                      <a:solidFill>
                                        <a:srgbClr val="424242"/>
                                      </a:solidFill>
                                      <a:effectLst/>
                                      <a:latin typeface="Cambria Math" panose="02040503050406030204" pitchFamily="18" charset="0"/>
                                    </a:rPr>
                                    <m:t>𝑛</m:t>
                                  </m:r>
                                </m:e>
                                <m:sub>
                                  <m:r>
                                    <a:rPr lang="en-US" b="0" i="1" smtClean="0">
                                      <a:solidFill>
                                        <a:srgbClr val="424242"/>
                                      </a:solidFill>
                                      <a:effectLst/>
                                      <a:latin typeface="Cambria Math" panose="02040503050406030204" pitchFamily="18" charset="0"/>
                                    </a:rPr>
                                    <m:t>1</m:t>
                                  </m:r>
                                </m:sub>
                              </m:sSub>
                            </m:den>
                          </m:f>
                          <m:r>
                            <a:rPr lang="en-US" b="0" i="1" smtClean="0">
                              <a:solidFill>
                                <a:srgbClr val="424242"/>
                              </a:solidFill>
                              <a:effectLst/>
                              <a:latin typeface="Cambria Math" panose="02040503050406030204" pitchFamily="18" charset="0"/>
                            </a:rPr>
                            <m:t>+</m:t>
                          </m:r>
                          <m:f>
                            <m:fPr>
                              <m:ctrlPr>
                                <a:rPr lang="en-US" b="0" i="1" smtClean="0">
                                  <a:solidFill>
                                    <a:srgbClr val="424242"/>
                                  </a:solidFill>
                                  <a:effectLst/>
                                  <a:latin typeface="Cambria Math" panose="02040503050406030204" pitchFamily="18" charset="0"/>
                                </a:rPr>
                              </m:ctrlPr>
                            </m:fPr>
                            <m:num>
                              <m:sSubSup>
                                <m:sSubSupPr>
                                  <m:ctrlPr>
                                    <a:rPr lang="en-US" b="0" i="1" smtClean="0">
                                      <a:solidFill>
                                        <a:srgbClr val="424242"/>
                                      </a:solidFill>
                                      <a:effectLst/>
                                      <a:latin typeface="Cambria Math" panose="02040503050406030204" pitchFamily="18" charset="0"/>
                                    </a:rPr>
                                  </m:ctrlPr>
                                </m:sSubSupPr>
                                <m:e>
                                  <m:r>
                                    <a:rPr lang="en-US" b="0" i="1" smtClean="0">
                                      <a:solidFill>
                                        <a:srgbClr val="424242"/>
                                      </a:solidFill>
                                      <a:effectLst/>
                                      <a:latin typeface="Cambria Math" panose="02040503050406030204" pitchFamily="18" charset="0"/>
                                    </a:rPr>
                                    <m:t>𝜎</m:t>
                                  </m:r>
                                </m:e>
                                <m:sub>
                                  <m:r>
                                    <a:rPr lang="en-US" b="0" i="1" smtClean="0">
                                      <a:solidFill>
                                        <a:srgbClr val="424242"/>
                                      </a:solidFill>
                                      <a:effectLst/>
                                      <a:latin typeface="Cambria Math" panose="02040503050406030204" pitchFamily="18" charset="0"/>
                                    </a:rPr>
                                    <m:t>2</m:t>
                                  </m:r>
                                </m:sub>
                                <m:sup>
                                  <m:r>
                                    <a:rPr lang="en-US" b="0" i="1" smtClean="0">
                                      <a:solidFill>
                                        <a:srgbClr val="424242"/>
                                      </a:solidFill>
                                      <a:effectLst/>
                                      <a:latin typeface="Cambria Math" panose="02040503050406030204" pitchFamily="18" charset="0"/>
                                    </a:rPr>
                                    <m:t>2</m:t>
                                  </m:r>
                                </m:sup>
                              </m:sSubSup>
                            </m:num>
                            <m:den>
                              <m:sSub>
                                <m:sSubPr>
                                  <m:ctrlPr>
                                    <a:rPr lang="en-US" b="0" i="1" smtClean="0">
                                      <a:solidFill>
                                        <a:srgbClr val="424242"/>
                                      </a:solidFill>
                                      <a:effectLst/>
                                      <a:latin typeface="Cambria Math" panose="02040503050406030204" pitchFamily="18" charset="0"/>
                                    </a:rPr>
                                  </m:ctrlPr>
                                </m:sSubPr>
                                <m:e>
                                  <m:r>
                                    <a:rPr lang="en-US" b="0" i="1" smtClean="0">
                                      <a:solidFill>
                                        <a:srgbClr val="424242"/>
                                      </a:solidFill>
                                      <a:effectLst/>
                                      <a:latin typeface="Cambria Math" panose="02040503050406030204" pitchFamily="18" charset="0"/>
                                    </a:rPr>
                                    <m:t>𝑛</m:t>
                                  </m:r>
                                </m:e>
                                <m:sub>
                                  <m:r>
                                    <a:rPr lang="en-US" b="0" i="1" smtClean="0">
                                      <a:solidFill>
                                        <a:srgbClr val="424242"/>
                                      </a:solidFill>
                                      <a:effectLst/>
                                      <a:latin typeface="Cambria Math" panose="02040503050406030204" pitchFamily="18" charset="0"/>
                                    </a:rPr>
                                    <m:t>2</m:t>
                                  </m:r>
                                </m:sub>
                              </m:sSub>
                            </m:den>
                          </m:f>
                        </m:e>
                      </m:rad>
                    </m:oMath>
                  </m:oMathPara>
                </a14:m>
                <a:endParaRPr lang="en-US" b="0" dirty="0">
                  <a:solidFill>
                    <a:srgbClr val="424242"/>
                  </a:solidFill>
                  <a:effectLst/>
                  <a:latin typeface="Neue Helvetica W01"/>
                </a:endParaRPr>
              </a:p>
              <a:p>
                <a:pPr algn="l">
                  <a:buNone/>
                </a:pPr>
                <a:r>
                  <a:rPr lang="en-US" b="0" dirty="0">
                    <a:solidFill>
                      <a:srgbClr val="424242"/>
                    </a:solidFill>
                    <a:effectLst/>
                    <a:latin typeface="Neue Helvetica W01"/>
                  </a:rPr>
                  <a:t>Test statistic (z-score)</a:t>
                </a:r>
              </a:p>
              <a:p>
                <a:pPr>
                  <a:buNone/>
                </a:pPr>
                <a14:m>
                  <m:oMathPara xmlns:m="http://schemas.openxmlformats.org/officeDocument/2006/math">
                    <m:oMathParaPr>
                      <m:jc m:val="centerGroup"/>
                    </m:oMathParaPr>
                    <m:oMath xmlns:m="http://schemas.openxmlformats.org/officeDocument/2006/math">
                      <m:f>
                        <m:fPr>
                          <m:ctrlPr>
                            <a:rPr lang="en-US" b="0" i="1" smtClean="0">
                              <a:solidFill>
                                <a:srgbClr val="424242"/>
                              </a:solidFill>
                              <a:effectLst/>
                              <a:latin typeface="Cambria Math" panose="02040503050406030204" pitchFamily="18" charset="0"/>
                            </a:rPr>
                          </m:ctrlPr>
                        </m:fPr>
                        <m:num>
                          <m:d>
                            <m:dPr>
                              <m:ctrlPr>
                                <a:rPr lang="en-US" b="0" i="1" smtClean="0">
                                  <a:solidFill>
                                    <a:srgbClr val="424242"/>
                                  </a:solidFill>
                                  <a:effectLst/>
                                  <a:latin typeface="Cambria Math" panose="02040503050406030204" pitchFamily="18" charset="0"/>
                                </a:rPr>
                              </m:ctrlPr>
                            </m:dPr>
                            <m:e>
                              <m:acc>
                                <m:accPr>
                                  <m:chr m:val="̅"/>
                                  <m:ctrlPr>
                                    <a:rPr lang="en-US" b="0" i="1" smtClean="0">
                                      <a:solidFill>
                                        <a:srgbClr val="424242"/>
                                      </a:solidFill>
                                      <a:effectLst/>
                                      <a:latin typeface="Cambria Math" panose="02040503050406030204" pitchFamily="18" charset="0"/>
                                    </a:rPr>
                                  </m:ctrlPr>
                                </m:accPr>
                                <m:e>
                                  <m:sSub>
                                    <m:sSubPr>
                                      <m:ctrlPr>
                                        <a:rPr lang="en-US" b="0" i="1" smtClean="0">
                                          <a:solidFill>
                                            <a:srgbClr val="424242"/>
                                          </a:solidFill>
                                          <a:effectLst/>
                                          <a:latin typeface="Cambria Math" panose="02040503050406030204" pitchFamily="18" charset="0"/>
                                        </a:rPr>
                                      </m:ctrlPr>
                                    </m:sSubPr>
                                    <m:e>
                                      <m:r>
                                        <a:rPr lang="en-US" b="0" i="1" smtClean="0">
                                          <a:solidFill>
                                            <a:srgbClr val="424242"/>
                                          </a:solidFill>
                                          <a:effectLst/>
                                          <a:latin typeface="Cambria Math" panose="02040503050406030204" pitchFamily="18" charset="0"/>
                                        </a:rPr>
                                        <m:t>𝑥</m:t>
                                      </m:r>
                                    </m:e>
                                    <m:sub>
                                      <m:r>
                                        <a:rPr lang="en-US" b="0" i="1" smtClean="0">
                                          <a:solidFill>
                                            <a:srgbClr val="424242"/>
                                          </a:solidFill>
                                          <a:effectLst/>
                                          <a:latin typeface="Cambria Math" panose="02040503050406030204" pitchFamily="18" charset="0"/>
                                        </a:rPr>
                                        <m:t>1</m:t>
                                      </m:r>
                                    </m:sub>
                                  </m:sSub>
                                </m:e>
                              </m:acc>
                              <m:r>
                                <a:rPr lang="en-US" b="0" i="1" smtClean="0">
                                  <a:solidFill>
                                    <a:srgbClr val="424242"/>
                                  </a:solidFill>
                                  <a:effectLst/>
                                  <a:latin typeface="Cambria Math" panose="02040503050406030204" pitchFamily="18" charset="0"/>
                                </a:rPr>
                                <m:t>−</m:t>
                              </m:r>
                              <m:acc>
                                <m:accPr>
                                  <m:chr m:val="̅"/>
                                  <m:ctrlPr>
                                    <a:rPr lang="en-US" b="0" i="1" smtClean="0">
                                      <a:solidFill>
                                        <a:srgbClr val="424242"/>
                                      </a:solidFill>
                                      <a:effectLst/>
                                      <a:latin typeface="Cambria Math" panose="02040503050406030204" pitchFamily="18" charset="0"/>
                                    </a:rPr>
                                  </m:ctrlPr>
                                </m:accPr>
                                <m:e>
                                  <m:sSub>
                                    <m:sSubPr>
                                      <m:ctrlPr>
                                        <a:rPr lang="en-US" b="0" i="1" smtClean="0">
                                          <a:solidFill>
                                            <a:srgbClr val="424242"/>
                                          </a:solidFill>
                                          <a:effectLst/>
                                          <a:latin typeface="Cambria Math" panose="02040503050406030204" pitchFamily="18" charset="0"/>
                                        </a:rPr>
                                      </m:ctrlPr>
                                    </m:sSubPr>
                                    <m:e>
                                      <m:r>
                                        <a:rPr lang="en-US" b="0" i="1" smtClean="0">
                                          <a:solidFill>
                                            <a:srgbClr val="424242"/>
                                          </a:solidFill>
                                          <a:effectLst/>
                                          <a:latin typeface="Cambria Math" panose="02040503050406030204" pitchFamily="18" charset="0"/>
                                        </a:rPr>
                                        <m:t>𝑥</m:t>
                                      </m:r>
                                    </m:e>
                                    <m:sub>
                                      <m:r>
                                        <a:rPr lang="en-US" b="0" i="1" smtClean="0">
                                          <a:solidFill>
                                            <a:srgbClr val="424242"/>
                                          </a:solidFill>
                                          <a:effectLst/>
                                          <a:latin typeface="Cambria Math" panose="02040503050406030204" pitchFamily="18" charset="0"/>
                                        </a:rPr>
                                        <m:t>2</m:t>
                                      </m:r>
                                    </m:sub>
                                  </m:sSub>
                                </m:e>
                              </m:acc>
                            </m:e>
                          </m:d>
                          <m:r>
                            <a:rPr lang="en-US" b="0" i="1" smtClean="0">
                              <a:solidFill>
                                <a:srgbClr val="424242"/>
                              </a:solidFill>
                              <a:effectLst/>
                              <a:latin typeface="Cambria Math" panose="02040503050406030204" pitchFamily="18" charset="0"/>
                            </a:rPr>
                            <m:t>−(</m:t>
                          </m:r>
                          <m:sSub>
                            <m:sSubPr>
                              <m:ctrlPr>
                                <a:rPr lang="en-US" b="0" i="1" smtClean="0">
                                  <a:solidFill>
                                    <a:srgbClr val="424242"/>
                                  </a:solidFill>
                                  <a:effectLst/>
                                  <a:latin typeface="Cambria Math" panose="02040503050406030204" pitchFamily="18" charset="0"/>
                                </a:rPr>
                              </m:ctrlPr>
                            </m:sSubPr>
                            <m:e>
                              <m:r>
                                <a:rPr lang="en-US" b="0" i="1" smtClean="0">
                                  <a:solidFill>
                                    <a:srgbClr val="424242"/>
                                  </a:solidFill>
                                  <a:effectLst/>
                                  <a:latin typeface="Cambria Math" panose="02040503050406030204" pitchFamily="18" charset="0"/>
                                </a:rPr>
                                <m:t>𝜇</m:t>
                              </m:r>
                            </m:e>
                            <m:sub>
                              <m:r>
                                <a:rPr lang="en-US" b="0" i="1" smtClean="0">
                                  <a:solidFill>
                                    <a:srgbClr val="424242"/>
                                  </a:solidFill>
                                  <a:effectLst/>
                                  <a:latin typeface="Cambria Math" panose="02040503050406030204" pitchFamily="18" charset="0"/>
                                </a:rPr>
                                <m:t>1</m:t>
                              </m:r>
                            </m:sub>
                          </m:sSub>
                          <m:r>
                            <a:rPr lang="en-US" b="0" i="1" smtClean="0">
                              <a:solidFill>
                                <a:srgbClr val="424242"/>
                              </a:solidFill>
                              <a:effectLst/>
                              <a:latin typeface="Cambria Math" panose="02040503050406030204" pitchFamily="18" charset="0"/>
                            </a:rPr>
                            <m:t>−</m:t>
                          </m:r>
                          <m:sSub>
                            <m:sSubPr>
                              <m:ctrlPr>
                                <a:rPr lang="en-US" b="0" i="1" smtClean="0">
                                  <a:solidFill>
                                    <a:srgbClr val="424242"/>
                                  </a:solidFill>
                                  <a:effectLst/>
                                  <a:latin typeface="Cambria Math" panose="02040503050406030204" pitchFamily="18" charset="0"/>
                                </a:rPr>
                              </m:ctrlPr>
                            </m:sSubPr>
                            <m:e>
                              <m:r>
                                <a:rPr lang="en-US" b="0" i="1" smtClean="0">
                                  <a:solidFill>
                                    <a:srgbClr val="424242"/>
                                  </a:solidFill>
                                  <a:effectLst/>
                                  <a:latin typeface="Cambria Math" panose="02040503050406030204" pitchFamily="18" charset="0"/>
                                </a:rPr>
                                <m:t>𝜇</m:t>
                              </m:r>
                            </m:e>
                            <m:sub>
                              <m:r>
                                <a:rPr lang="en-US" b="0" i="1" smtClean="0">
                                  <a:solidFill>
                                    <a:srgbClr val="424242"/>
                                  </a:solidFill>
                                  <a:effectLst/>
                                  <a:latin typeface="Cambria Math" panose="02040503050406030204" pitchFamily="18" charset="0"/>
                                </a:rPr>
                                <m:t>2</m:t>
                              </m:r>
                            </m:sub>
                          </m:sSub>
                          <m:r>
                            <a:rPr lang="en-US" b="0" i="1" smtClean="0">
                              <a:solidFill>
                                <a:srgbClr val="424242"/>
                              </a:solidFill>
                              <a:effectLst/>
                              <a:latin typeface="Cambria Math" panose="02040503050406030204" pitchFamily="18" charset="0"/>
                            </a:rPr>
                            <m:t>)</m:t>
                          </m:r>
                        </m:num>
                        <m:den>
                          <m:rad>
                            <m:radPr>
                              <m:degHide m:val="on"/>
                              <m:ctrlPr>
                                <a:rPr lang="en-US" i="1">
                                  <a:solidFill>
                                    <a:srgbClr val="424242"/>
                                  </a:solidFill>
                                  <a:latin typeface="Cambria Math" panose="02040503050406030204" pitchFamily="18" charset="0"/>
                                </a:rPr>
                              </m:ctrlPr>
                            </m:radPr>
                            <m:deg/>
                            <m:e>
                              <m:f>
                                <m:fPr>
                                  <m:ctrlPr>
                                    <a:rPr lang="en-US" i="1">
                                      <a:solidFill>
                                        <a:srgbClr val="424242"/>
                                      </a:solidFill>
                                      <a:latin typeface="Cambria Math" panose="02040503050406030204" pitchFamily="18" charset="0"/>
                                    </a:rPr>
                                  </m:ctrlPr>
                                </m:fPr>
                                <m:num>
                                  <m:sSubSup>
                                    <m:sSubSupPr>
                                      <m:ctrlPr>
                                        <a:rPr lang="en-US" b="0" i="1" smtClean="0">
                                          <a:solidFill>
                                            <a:srgbClr val="424242"/>
                                          </a:solidFill>
                                          <a:latin typeface="Cambria Math" panose="02040503050406030204" pitchFamily="18" charset="0"/>
                                        </a:rPr>
                                      </m:ctrlPr>
                                    </m:sSubSupPr>
                                    <m:e>
                                      <m:r>
                                        <a:rPr lang="en-US" b="0" i="1" smtClean="0">
                                          <a:solidFill>
                                            <a:srgbClr val="424242"/>
                                          </a:solidFill>
                                          <a:latin typeface="Cambria Math" panose="02040503050406030204" pitchFamily="18" charset="0"/>
                                        </a:rPr>
                                        <m:t>𝜎</m:t>
                                      </m:r>
                                    </m:e>
                                    <m:sub>
                                      <m:r>
                                        <a:rPr lang="en-US" b="0" i="1" smtClean="0">
                                          <a:solidFill>
                                            <a:srgbClr val="424242"/>
                                          </a:solidFill>
                                          <a:latin typeface="Cambria Math" panose="02040503050406030204" pitchFamily="18" charset="0"/>
                                        </a:rPr>
                                        <m:t>1</m:t>
                                      </m:r>
                                    </m:sub>
                                    <m:sup>
                                      <m:r>
                                        <a:rPr lang="en-US" b="0" i="1" smtClean="0">
                                          <a:solidFill>
                                            <a:srgbClr val="424242"/>
                                          </a:solidFill>
                                          <a:latin typeface="Cambria Math" panose="02040503050406030204" pitchFamily="18" charset="0"/>
                                        </a:rPr>
                                        <m:t>2</m:t>
                                      </m:r>
                                    </m:sup>
                                  </m:sSubSup>
                                </m:num>
                                <m:den>
                                  <m:sSub>
                                    <m:sSubPr>
                                      <m:ctrlPr>
                                        <a:rPr lang="en-US" i="1">
                                          <a:solidFill>
                                            <a:srgbClr val="424242"/>
                                          </a:solidFill>
                                          <a:latin typeface="Cambria Math" panose="02040503050406030204" pitchFamily="18" charset="0"/>
                                        </a:rPr>
                                      </m:ctrlPr>
                                    </m:sSubPr>
                                    <m:e>
                                      <m:r>
                                        <a:rPr lang="en-US" i="1">
                                          <a:solidFill>
                                            <a:srgbClr val="424242"/>
                                          </a:solidFill>
                                          <a:latin typeface="Cambria Math" panose="02040503050406030204" pitchFamily="18" charset="0"/>
                                        </a:rPr>
                                        <m:t>𝑛</m:t>
                                      </m:r>
                                    </m:e>
                                    <m:sub>
                                      <m:r>
                                        <a:rPr lang="en-US" i="1">
                                          <a:solidFill>
                                            <a:srgbClr val="424242"/>
                                          </a:solidFill>
                                          <a:latin typeface="Cambria Math" panose="02040503050406030204" pitchFamily="18" charset="0"/>
                                        </a:rPr>
                                        <m:t>1</m:t>
                                      </m:r>
                                    </m:sub>
                                  </m:sSub>
                                </m:den>
                              </m:f>
                              <m:r>
                                <a:rPr lang="en-US" i="1">
                                  <a:solidFill>
                                    <a:srgbClr val="424242"/>
                                  </a:solidFill>
                                  <a:latin typeface="Cambria Math" panose="02040503050406030204" pitchFamily="18" charset="0"/>
                                </a:rPr>
                                <m:t>+</m:t>
                              </m:r>
                              <m:f>
                                <m:fPr>
                                  <m:ctrlPr>
                                    <a:rPr lang="en-US" i="1">
                                      <a:solidFill>
                                        <a:srgbClr val="424242"/>
                                      </a:solidFill>
                                      <a:latin typeface="Cambria Math" panose="02040503050406030204" pitchFamily="18" charset="0"/>
                                    </a:rPr>
                                  </m:ctrlPr>
                                </m:fPr>
                                <m:num>
                                  <m:sSubSup>
                                    <m:sSubSupPr>
                                      <m:ctrlPr>
                                        <a:rPr lang="en-US" b="0" i="1" smtClean="0">
                                          <a:solidFill>
                                            <a:srgbClr val="424242"/>
                                          </a:solidFill>
                                          <a:latin typeface="Cambria Math" panose="02040503050406030204" pitchFamily="18" charset="0"/>
                                        </a:rPr>
                                      </m:ctrlPr>
                                    </m:sSubSupPr>
                                    <m:e>
                                      <m:r>
                                        <a:rPr lang="en-US" b="0" i="1" smtClean="0">
                                          <a:solidFill>
                                            <a:srgbClr val="424242"/>
                                          </a:solidFill>
                                          <a:latin typeface="Cambria Math" panose="02040503050406030204" pitchFamily="18" charset="0"/>
                                        </a:rPr>
                                        <m:t>𝜎</m:t>
                                      </m:r>
                                    </m:e>
                                    <m:sub>
                                      <m:r>
                                        <a:rPr lang="en-US" b="0" i="1" smtClean="0">
                                          <a:solidFill>
                                            <a:srgbClr val="424242"/>
                                          </a:solidFill>
                                          <a:latin typeface="Cambria Math" panose="02040503050406030204" pitchFamily="18" charset="0"/>
                                        </a:rPr>
                                        <m:t>2</m:t>
                                      </m:r>
                                    </m:sub>
                                    <m:sup>
                                      <m:r>
                                        <a:rPr lang="en-US" b="0" i="1" smtClean="0">
                                          <a:solidFill>
                                            <a:srgbClr val="424242"/>
                                          </a:solidFill>
                                          <a:latin typeface="Cambria Math" panose="02040503050406030204" pitchFamily="18" charset="0"/>
                                        </a:rPr>
                                        <m:t>2</m:t>
                                      </m:r>
                                    </m:sup>
                                  </m:sSubSup>
                                </m:num>
                                <m:den>
                                  <m:sSub>
                                    <m:sSubPr>
                                      <m:ctrlPr>
                                        <a:rPr lang="en-US" i="1">
                                          <a:solidFill>
                                            <a:srgbClr val="424242"/>
                                          </a:solidFill>
                                          <a:latin typeface="Cambria Math" panose="02040503050406030204" pitchFamily="18" charset="0"/>
                                        </a:rPr>
                                      </m:ctrlPr>
                                    </m:sSubPr>
                                    <m:e>
                                      <m:r>
                                        <a:rPr lang="en-US" i="1">
                                          <a:solidFill>
                                            <a:srgbClr val="424242"/>
                                          </a:solidFill>
                                          <a:latin typeface="Cambria Math" panose="02040503050406030204" pitchFamily="18" charset="0"/>
                                        </a:rPr>
                                        <m:t>𝑛</m:t>
                                      </m:r>
                                    </m:e>
                                    <m:sub>
                                      <m:r>
                                        <a:rPr lang="en-US" i="1">
                                          <a:solidFill>
                                            <a:srgbClr val="424242"/>
                                          </a:solidFill>
                                          <a:latin typeface="Cambria Math" panose="02040503050406030204" pitchFamily="18" charset="0"/>
                                        </a:rPr>
                                        <m:t>2</m:t>
                                      </m:r>
                                    </m:sub>
                                  </m:sSub>
                                </m:den>
                              </m:f>
                            </m:e>
                          </m:rad>
                        </m:den>
                      </m:f>
                    </m:oMath>
                  </m:oMathPara>
                </a14:m>
                <a:endParaRPr lang="en-US" dirty="0"/>
              </a:p>
            </p:txBody>
          </p:sp>
        </mc:Choice>
        <mc:Fallback>
          <p:sp>
            <p:nvSpPr>
              <p:cNvPr id="4" name="Content Placeholder 3">
                <a:extLst>
                  <a:ext uri="{FF2B5EF4-FFF2-40B4-BE49-F238E27FC236}">
                    <a16:creationId xmlns:a16="http://schemas.microsoft.com/office/drawing/2014/main" id="{3DAB870A-7671-7A98-190F-6E4C1487E301}"/>
                  </a:ext>
                </a:extLst>
              </p:cNvPr>
              <p:cNvSpPr>
                <a:spLocks noGrp="1" noRot="1" noChangeAspect="1" noMove="1" noResize="1" noEditPoints="1" noAdjustHandles="1" noChangeArrowheads="1" noChangeShapeType="1" noTextEdit="1"/>
              </p:cNvSpPr>
              <p:nvPr>
                <p:ph idx="1"/>
              </p:nvPr>
            </p:nvSpPr>
            <p:spPr>
              <a:blipFill>
                <a:blip r:embed="rId2"/>
                <a:stretch>
                  <a:fillRect l="-1455" t="-486"/>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1E32DBA4-0D01-0C43-95E2-40E035CD02EB}"/>
              </a:ext>
            </a:extLst>
          </p:cNvPr>
          <p:cNvSpPr>
            <a:spLocks noGrp="1"/>
          </p:cNvSpPr>
          <p:nvPr>
            <p:ph type="sldNum" sz="quarter" idx="12"/>
          </p:nvPr>
        </p:nvSpPr>
        <p:spPr/>
        <p:txBody>
          <a:bodyPr/>
          <a:lstStyle/>
          <a:p>
            <a:fld id="{3A98EE3D-8CD1-4C3F-BD1C-C98C9596463C}" type="slidenum">
              <a:rPr lang="en-US" smtClean="0"/>
              <a:t>36</a:t>
            </a:fld>
            <a:endParaRPr lang="en-US" dirty="0"/>
          </a:p>
        </p:txBody>
      </p:sp>
    </p:spTree>
    <p:extLst>
      <p:ext uri="{BB962C8B-B14F-4D97-AF65-F5344CB8AC3E}">
        <p14:creationId xmlns:p14="http://schemas.microsoft.com/office/powerpoint/2010/main" val="18932631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FA61BB-9C1B-3AE0-69A1-B03093182CEA}"/>
              </a:ext>
            </a:extLst>
          </p:cNvPr>
          <p:cNvSpPr>
            <a:spLocks noGrp="1"/>
          </p:cNvSpPr>
          <p:nvPr>
            <p:ph type="title"/>
          </p:nvPr>
        </p:nvSpPr>
        <p:spPr/>
        <p:txBody>
          <a:bodyPr/>
          <a:lstStyle/>
          <a:p>
            <a:r>
              <a:rPr lang="en-US" dirty="0"/>
              <a:t>Discussion</a:t>
            </a:r>
          </a:p>
        </p:txBody>
      </p:sp>
      <p:sp>
        <p:nvSpPr>
          <p:cNvPr id="3" name="Content Placeholder 2">
            <a:extLst>
              <a:ext uri="{FF2B5EF4-FFF2-40B4-BE49-F238E27FC236}">
                <a16:creationId xmlns:a16="http://schemas.microsoft.com/office/drawing/2014/main" id="{065A0A17-8D9B-76A2-67F0-5E9B297D4D30}"/>
              </a:ext>
            </a:extLst>
          </p:cNvPr>
          <p:cNvSpPr>
            <a:spLocks noGrp="1"/>
          </p:cNvSpPr>
          <p:nvPr>
            <p:ph idx="1"/>
          </p:nvPr>
        </p:nvSpPr>
        <p:spPr/>
        <p:txBody>
          <a:bodyPr/>
          <a:lstStyle/>
          <a:p>
            <a:pPr>
              <a:buFont typeface="Arial" panose="020B0604020202020204" pitchFamily="34" charset="0"/>
              <a:buChar char="•"/>
            </a:pPr>
            <a:r>
              <a:rPr lang="en-US" dirty="0"/>
              <a:t> Why is it a z-score instead of a t-score?</a:t>
            </a:r>
          </a:p>
          <a:p>
            <a:pPr>
              <a:buFont typeface="Arial" panose="020B0604020202020204" pitchFamily="34" charset="0"/>
              <a:buChar char="•"/>
            </a:pPr>
            <a:r>
              <a:rPr lang="en-US" dirty="0"/>
              <a:t> Do we need the degrees of freedom formula in this situation?</a:t>
            </a:r>
          </a:p>
        </p:txBody>
      </p:sp>
      <p:sp>
        <p:nvSpPr>
          <p:cNvPr id="4" name="Slide Number Placeholder 3">
            <a:extLst>
              <a:ext uri="{FF2B5EF4-FFF2-40B4-BE49-F238E27FC236}">
                <a16:creationId xmlns:a16="http://schemas.microsoft.com/office/drawing/2014/main" id="{9B2CCDD7-E2C9-A3F8-8AFC-71BC0739E661}"/>
              </a:ext>
            </a:extLst>
          </p:cNvPr>
          <p:cNvSpPr>
            <a:spLocks noGrp="1"/>
          </p:cNvSpPr>
          <p:nvPr>
            <p:ph type="sldNum" sz="quarter" idx="12"/>
          </p:nvPr>
        </p:nvSpPr>
        <p:spPr/>
        <p:txBody>
          <a:bodyPr/>
          <a:lstStyle/>
          <a:p>
            <a:fld id="{3A98EE3D-8CD1-4C3F-BD1C-C98C9596463C}" type="slidenum">
              <a:rPr lang="en-US" smtClean="0"/>
              <a:t>37</a:t>
            </a:fld>
            <a:endParaRPr lang="en-US" dirty="0"/>
          </a:p>
        </p:txBody>
      </p:sp>
    </p:spTree>
    <p:extLst>
      <p:ext uri="{BB962C8B-B14F-4D97-AF65-F5344CB8AC3E}">
        <p14:creationId xmlns:p14="http://schemas.microsoft.com/office/powerpoint/2010/main" val="40357437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F9489-9C18-5875-3374-C3F44F4EBA49}"/>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ABCF7C4C-563D-9F41-11C1-8FBB57356732}"/>
              </a:ext>
            </a:extLst>
          </p:cNvPr>
          <p:cNvSpPr>
            <a:spLocks noGrp="1"/>
          </p:cNvSpPr>
          <p:nvPr>
            <p:ph idx="1"/>
          </p:nvPr>
        </p:nvSpPr>
        <p:spPr/>
        <p:txBody>
          <a:bodyPr>
            <a:normAutofit/>
          </a:bodyPr>
          <a:lstStyle/>
          <a:p>
            <a:pPr algn="l">
              <a:buNone/>
            </a:pPr>
            <a:r>
              <a:rPr lang="en-US" b="0" i="0" dirty="0">
                <a:solidFill>
                  <a:srgbClr val="424242"/>
                </a:solidFill>
                <a:effectLst/>
                <a:latin typeface="Neue Helvetica W01"/>
              </a:rPr>
              <a:t> The means of the number of revolutions per minute of two competing engines are to be compared. Thirty engines of each type are randomly assigned to be tested. Both populations have normal distributions. </a:t>
            </a:r>
            <a:r>
              <a:rPr lang="en-US" dirty="0">
                <a:solidFill>
                  <a:srgbClr val="424242"/>
                </a:solidFill>
                <a:latin typeface="Neue Helvetica W01"/>
              </a:rPr>
              <a:t>The table below s</a:t>
            </a:r>
            <a:r>
              <a:rPr lang="en-US" b="0" i="0" dirty="0">
                <a:solidFill>
                  <a:srgbClr val="424242"/>
                </a:solidFill>
                <a:effectLst/>
                <a:latin typeface="Neue Helvetica W01"/>
              </a:rPr>
              <a:t>hows the result. Do the data indicate that Engine 2 has higher RPM than Engine 1? Test at a 5% level of significance.</a:t>
            </a:r>
          </a:p>
          <a:p>
            <a:pPr>
              <a:buNone/>
            </a:pPr>
            <a:br>
              <a:rPr lang="en-US" dirty="0"/>
            </a:br>
            <a:endParaRPr lang="en-US" b="0" i="0" dirty="0">
              <a:solidFill>
                <a:srgbClr val="424242"/>
              </a:solidFill>
              <a:effectLst/>
              <a:latin typeface="Neue Helvetica W01"/>
            </a:endParaRPr>
          </a:p>
        </p:txBody>
      </p:sp>
      <p:graphicFrame>
        <p:nvGraphicFramePr>
          <p:cNvPr id="4" name="Table 3">
            <a:extLst>
              <a:ext uri="{FF2B5EF4-FFF2-40B4-BE49-F238E27FC236}">
                <a16:creationId xmlns:a16="http://schemas.microsoft.com/office/drawing/2014/main" id="{4BEC49D7-7AFD-7F7F-6132-B835764774F8}"/>
              </a:ext>
            </a:extLst>
          </p:cNvPr>
          <p:cNvGraphicFramePr>
            <a:graphicFrameLocks noGrp="1"/>
          </p:cNvGraphicFramePr>
          <p:nvPr>
            <p:extLst>
              <p:ext uri="{D42A27DB-BD31-4B8C-83A1-F6EECF244321}">
                <p14:modId xmlns:p14="http://schemas.microsoft.com/office/powerpoint/2010/main" val="1331102327"/>
              </p:ext>
            </p:extLst>
          </p:nvPr>
        </p:nvGraphicFramePr>
        <p:xfrm>
          <a:off x="2733812" y="3750054"/>
          <a:ext cx="4929258" cy="1645920"/>
        </p:xfrm>
        <a:graphic>
          <a:graphicData uri="http://schemas.openxmlformats.org/drawingml/2006/table">
            <a:tbl>
              <a:tblPr/>
              <a:tblGrid>
                <a:gridCol w="1643086">
                  <a:extLst>
                    <a:ext uri="{9D8B030D-6E8A-4147-A177-3AD203B41FA5}">
                      <a16:colId xmlns:a16="http://schemas.microsoft.com/office/drawing/2014/main" val="3638499878"/>
                    </a:ext>
                  </a:extLst>
                </a:gridCol>
                <a:gridCol w="1643086">
                  <a:extLst>
                    <a:ext uri="{9D8B030D-6E8A-4147-A177-3AD203B41FA5}">
                      <a16:colId xmlns:a16="http://schemas.microsoft.com/office/drawing/2014/main" val="1976929733"/>
                    </a:ext>
                  </a:extLst>
                </a:gridCol>
                <a:gridCol w="1643086">
                  <a:extLst>
                    <a:ext uri="{9D8B030D-6E8A-4147-A177-3AD203B41FA5}">
                      <a16:colId xmlns:a16="http://schemas.microsoft.com/office/drawing/2014/main" val="3891437572"/>
                    </a:ext>
                  </a:extLst>
                </a:gridCol>
              </a:tblGrid>
              <a:tr h="0">
                <a:tc>
                  <a:txBody>
                    <a:bodyPr/>
                    <a:lstStyle/>
                    <a:p>
                      <a:pPr algn="l" fontAlgn="b"/>
                      <a:r>
                        <a:rPr lang="en-US" b="1" dirty="0">
                          <a:effectLst/>
                        </a:rPr>
                        <a:t>Engine</a:t>
                      </a:r>
                    </a:p>
                  </a:txBody>
                  <a:tcPr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algn="l" fontAlgn="b"/>
                      <a:r>
                        <a:rPr lang="en-US" b="1">
                          <a:effectLst/>
                        </a:rPr>
                        <a:t>Sample Mean Number of RPM</a:t>
                      </a:r>
                    </a:p>
                  </a:txBody>
                  <a:tcPr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algn="l" fontAlgn="b"/>
                      <a:r>
                        <a:rPr lang="en-US" b="1" dirty="0">
                          <a:effectLst/>
                        </a:rPr>
                        <a:t>Population Standard Deviation</a:t>
                      </a:r>
                    </a:p>
                  </a:txBody>
                  <a:tcPr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extLst>
                  <a:ext uri="{0D108BD9-81ED-4DB2-BD59-A6C34878D82A}">
                    <a16:rowId xmlns:a16="http://schemas.microsoft.com/office/drawing/2014/main" val="4109211975"/>
                  </a:ext>
                </a:extLst>
              </a:tr>
              <a:tr h="0">
                <a:tc>
                  <a:txBody>
                    <a:bodyPr/>
                    <a:lstStyle/>
                    <a:p>
                      <a:pPr fontAlgn="ctr"/>
                      <a:r>
                        <a:rPr lang="en-US">
                          <a:effectLst/>
                        </a:rPr>
                        <a:t>1</a:t>
                      </a:r>
                    </a:p>
                  </a:txBody>
                  <a:tcPr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dirty="0">
                          <a:effectLst/>
                        </a:rPr>
                        <a:t>1,500</a:t>
                      </a:r>
                    </a:p>
                  </a:txBody>
                  <a:tcPr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a:effectLst/>
                        </a:rPr>
                        <a:t>50</a:t>
                      </a:r>
                    </a:p>
                  </a:txBody>
                  <a:tcPr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extLst>
                  <a:ext uri="{0D108BD9-81ED-4DB2-BD59-A6C34878D82A}">
                    <a16:rowId xmlns:a16="http://schemas.microsoft.com/office/drawing/2014/main" val="1784920811"/>
                  </a:ext>
                </a:extLst>
              </a:tr>
              <a:tr h="0">
                <a:tc>
                  <a:txBody>
                    <a:bodyPr/>
                    <a:lstStyle/>
                    <a:p>
                      <a:pPr fontAlgn="ctr"/>
                      <a:r>
                        <a:rPr lang="en-US">
                          <a:effectLst/>
                        </a:rPr>
                        <a:t>2</a:t>
                      </a:r>
                    </a:p>
                  </a:txBody>
                  <a:tcPr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a:effectLst/>
                        </a:rPr>
                        <a:t>1,600</a:t>
                      </a:r>
                    </a:p>
                  </a:txBody>
                  <a:tcPr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tc>
                  <a:txBody>
                    <a:bodyPr/>
                    <a:lstStyle/>
                    <a:p>
                      <a:pPr fontAlgn="ctr"/>
                      <a:r>
                        <a:rPr lang="en-US" dirty="0">
                          <a:effectLst/>
                        </a:rPr>
                        <a:t>60</a:t>
                      </a:r>
                    </a:p>
                  </a:txBody>
                  <a:tcPr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EDEDED"/>
                    </a:solidFill>
                  </a:tcPr>
                </a:tc>
                <a:extLst>
                  <a:ext uri="{0D108BD9-81ED-4DB2-BD59-A6C34878D82A}">
                    <a16:rowId xmlns:a16="http://schemas.microsoft.com/office/drawing/2014/main" val="1598571729"/>
                  </a:ext>
                </a:extLst>
              </a:tr>
            </a:tbl>
          </a:graphicData>
        </a:graphic>
      </p:graphicFrame>
      <p:sp>
        <p:nvSpPr>
          <p:cNvPr id="5" name="Slide Number Placeholder 4">
            <a:extLst>
              <a:ext uri="{FF2B5EF4-FFF2-40B4-BE49-F238E27FC236}">
                <a16:creationId xmlns:a16="http://schemas.microsoft.com/office/drawing/2014/main" id="{47FBC205-2A90-765E-5A69-25BEC20D236A}"/>
              </a:ext>
            </a:extLst>
          </p:cNvPr>
          <p:cNvSpPr>
            <a:spLocks noGrp="1"/>
          </p:cNvSpPr>
          <p:nvPr>
            <p:ph type="sldNum" sz="quarter" idx="12"/>
          </p:nvPr>
        </p:nvSpPr>
        <p:spPr/>
        <p:txBody>
          <a:bodyPr/>
          <a:lstStyle/>
          <a:p>
            <a:fld id="{3A98EE3D-8CD1-4C3F-BD1C-C98C9596463C}" type="slidenum">
              <a:rPr lang="en-US" smtClean="0"/>
              <a:t>38</a:t>
            </a:fld>
            <a:endParaRPr lang="en-US" dirty="0"/>
          </a:p>
        </p:txBody>
      </p:sp>
    </p:spTree>
    <p:extLst>
      <p:ext uri="{BB962C8B-B14F-4D97-AF65-F5344CB8AC3E}">
        <p14:creationId xmlns:p14="http://schemas.microsoft.com/office/powerpoint/2010/main" val="14574805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8AECB-4DA4-20C9-D65F-8093694039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5726DA-0C46-787D-F338-542B5C3F7DC7}"/>
              </a:ext>
            </a:extLst>
          </p:cNvPr>
          <p:cNvSpPr>
            <a:spLocks noGrp="1"/>
          </p:cNvSpPr>
          <p:nvPr>
            <p:ph type="title"/>
          </p:nvPr>
        </p:nvSpPr>
        <p:spPr/>
        <p:txBody>
          <a:bodyPr>
            <a:normAutofit/>
          </a:bodyPr>
          <a:lstStyle/>
          <a:p>
            <a:r>
              <a:rPr lang="en-US" dirty="0"/>
              <a:t>Example, Cont.</a:t>
            </a:r>
          </a:p>
        </p:txBody>
      </p:sp>
      <p:sp>
        <p:nvSpPr>
          <p:cNvPr id="3" name="Content Placeholder 2">
            <a:extLst>
              <a:ext uri="{FF2B5EF4-FFF2-40B4-BE49-F238E27FC236}">
                <a16:creationId xmlns:a16="http://schemas.microsoft.com/office/drawing/2014/main" id="{F766EC28-1764-1542-C15D-CC6F9E3B27A3}"/>
              </a:ext>
            </a:extLst>
          </p:cNvPr>
          <p:cNvSpPr>
            <a:spLocks noGrp="1"/>
          </p:cNvSpPr>
          <p:nvPr>
            <p:ph idx="1"/>
          </p:nvPr>
        </p:nvSpPr>
        <p:spPr/>
        <p:txBody>
          <a:bodyPr>
            <a:normAutofit fontScale="85000" lnSpcReduction="20000"/>
          </a:bodyPr>
          <a:lstStyle/>
          <a:p>
            <a:pPr marL="457200" indent="-457200">
              <a:buFont typeface="+mj-lt"/>
              <a:buAutoNum type="alphaLcParenR"/>
            </a:pPr>
            <a:r>
              <a:rPr lang="en-US" sz="2000" dirty="0">
                <a:solidFill>
                  <a:srgbClr val="424242"/>
                </a:solidFill>
              </a:rPr>
              <a:t>Is this a test of two means or two proportions? </a:t>
            </a:r>
          </a:p>
          <a:p>
            <a:pPr marL="457200" indent="-457200">
              <a:buFont typeface="+mj-lt"/>
              <a:buAutoNum type="alphaLcParenR"/>
            </a:pPr>
            <a:r>
              <a:rPr lang="en-US" sz="2000" dirty="0">
                <a:solidFill>
                  <a:srgbClr val="424242"/>
                </a:solidFill>
              </a:rPr>
              <a:t>Are the population standard deviations known or unknown? </a:t>
            </a:r>
          </a:p>
          <a:p>
            <a:pPr marL="457200" indent="-457200">
              <a:buFont typeface="+mj-lt"/>
              <a:buAutoNum type="alphaLcParenR"/>
            </a:pPr>
            <a:r>
              <a:rPr lang="en-US" sz="2000" dirty="0">
                <a:solidFill>
                  <a:srgbClr val="424242"/>
                </a:solidFill>
              </a:rPr>
              <a:t>Which distribution do you use to perform the test? </a:t>
            </a:r>
          </a:p>
          <a:p>
            <a:pPr marL="457200" indent="-457200">
              <a:buFont typeface="+mj-lt"/>
              <a:buAutoNum type="alphaLcParenR"/>
            </a:pPr>
            <a:r>
              <a:rPr lang="en-US" sz="2000" dirty="0">
                <a:solidFill>
                  <a:srgbClr val="424242"/>
                </a:solidFill>
              </a:rPr>
              <a:t>What is the random variable?</a:t>
            </a:r>
          </a:p>
          <a:p>
            <a:pPr marL="457200" indent="-457200">
              <a:buFont typeface="+mj-lt"/>
              <a:buAutoNum type="alphaLcParenR"/>
            </a:pPr>
            <a:r>
              <a:rPr lang="en-US" sz="2000" dirty="0">
                <a:solidFill>
                  <a:srgbClr val="424242"/>
                </a:solidFill>
              </a:rPr>
              <a:t>What are the null and alternative hypotheses?</a:t>
            </a:r>
          </a:p>
          <a:p>
            <a:pPr marL="457200" indent="-457200">
              <a:buFont typeface="+mj-lt"/>
              <a:buAutoNum type="alphaLcParenR"/>
            </a:pPr>
            <a:r>
              <a:rPr lang="en-US" sz="2000" dirty="0">
                <a:solidFill>
                  <a:srgbClr val="424242"/>
                </a:solidFill>
              </a:rPr>
              <a:t>Is this test right-, left-, or two-tailed?</a:t>
            </a:r>
          </a:p>
          <a:p>
            <a:pPr marL="457200" indent="-457200">
              <a:buFont typeface="+mj-lt"/>
              <a:buAutoNum type="alphaLcParenR"/>
            </a:pPr>
            <a:r>
              <a:rPr lang="en-US" sz="2000" dirty="0"/>
              <a:t>What is the p-value?</a:t>
            </a:r>
          </a:p>
          <a:p>
            <a:pPr marL="457200" indent="-457200">
              <a:buFont typeface="+mj-lt"/>
              <a:buAutoNum type="alphaLcParenR"/>
            </a:pPr>
            <a:r>
              <a:rPr lang="en-US" sz="2000" dirty="0"/>
              <a:t>Do you reject or not reject the null hypothesis?</a:t>
            </a:r>
          </a:p>
          <a:p>
            <a:pPr marL="457200" indent="-457200">
              <a:buFont typeface="+mj-lt"/>
              <a:buAutoNum type="alphaLcParenR"/>
            </a:pPr>
            <a:r>
              <a:rPr lang="en-US" sz="2000" dirty="0"/>
              <a:t>Conclusion?</a:t>
            </a:r>
          </a:p>
          <a:p>
            <a:pPr marL="342900" indent="-342900">
              <a:buFont typeface="+mj-lt"/>
              <a:buAutoNum type="alphaLcParenR"/>
            </a:pPr>
            <a:endParaRPr lang="en-US" sz="2000" dirty="0">
              <a:solidFill>
                <a:srgbClr val="424242"/>
              </a:solidFill>
            </a:endParaRPr>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p:txBody>
      </p:sp>
      <p:sp>
        <p:nvSpPr>
          <p:cNvPr id="4" name="Slide Number Placeholder 3">
            <a:extLst>
              <a:ext uri="{FF2B5EF4-FFF2-40B4-BE49-F238E27FC236}">
                <a16:creationId xmlns:a16="http://schemas.microsoft.com/office/drawing/2014/main" id="{3B919418-D8FF-F632-BB98-DEB1CECE97C0}"/>
              </a:ext>
            </a:extLst>
          </p:cNvPr>
          <p:cNvSpPr>
            <a:spLocks noGrp="1"/>
          </p:cNvSpPr>
          <p:nvPr>
            <p:ph type="sldNum" sz="quarter" idx="12"/>
          </p:nvPr>
        </p:nvSpPr>
        <p:spPr/>
        <p:txBody>
          <a:bodyPr/>
          <a:lstStyle/>
          <a:p>
            <a:fld id="{3A98EE3D-8CD1-4C3F-BD1C-C98C9596463C}" type="slidenum">
              <a:rPr lang="en-US" smtClean="0"/>
              <a:t>39</a:t>
            </a:fld>
            <a:endParaRPr lang="en-US" dirty="0"/>
          </a:p>
        </p:txBody>
      </p:sp>
    </p:spTree>
    <p:extLst>
      <p:ext uri="{BB962C8B-B14F-4D97-AF65-F5344CB8AC3E}">
        <p14:creationId xmlns:p14="http://schemas.microsoft.com/office/powerpoint/2010/main" val="2824837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444D9-39C3-620D-39B0-76478C0E4A37}"/>
              </a:ext>
            </a:extLst>
          </p:cNvPr>
          <p:cNvSpPr>
            <a:spLocks noGrp="1"/>
          </p:cNvSpPr>
          <p:nvPr>
            <p:ph type="title"/>
          </p:nvPr>
        </p:nvSpPr>
        <p:spPr/>
        <p:txBody>
          <a:bodyPr/>
          <a:lstStyle/>
          <a:p>
            <a:r>
              <a:rPr lang="en-US" dirty="0"/>
              <a:t>What if we want to compare 2 different groups’ means?</a:t>
            </a:r>
          </a:p>
        </p:txBody>
      </p:sp>
      <p:sp>
        <p:nvSpPr>
          <p:cNvPr id="3" name="Text Placeholder 2">
            <a:extLst>
              <a:ext uri="{FF2B5EF4-FFF2-40B4-BE49-F238E27FC236}">
                <a16:creationId xmlns:a16="http://schemas.microsoft.com/office/drawing/2014/main" id="{33297447-DA09-6CBE-7C70-07834A5EF2F6}"/>
              </a:ext>
            </a:extLst>
          </p:cNvPr>
          <p:cNvSpPr>
            <a:spLocks noGrp="1"/>
          </p:cNvSpPr>
          <p:nvPr>
            <p:ph type="body" idx="1"/>
          </p:nvPr>
        </p:nvSpPr>
        <p:spPr/>
        <p:txBody>
          <a:bodyPr>
            <a:normAutofit fontScale="92500"/>
          </a:bodyPr>
          <a:lstStyle/>
          <a:p>
            <a:r>
              <a:rPr lang="en-US" dirty="0"/>
              <a:t>We can do this with statistics, but the type of test we use will depend on what information we know about the groups</a:t>
            </a:r>
          </a:p>
        </p:txBody>
      </p:sp>
      <p:sp>
        <p:nvSpPr>
          <p:cNvPr id="4" name="Slide Number Placeholder 3">
            <a:extLst>
              <a:ext uri="{FF2B5EF4-FFF2-40B4-BE49-F238E27FC236}">
                <a16:creationId xmlns:a16="http://schemas.microsoft.com/office/drawing/2014/main" id="{B9A2FD25-8FC3-CB00-6A67-72664A245B4E}"/>
              </a:ext>
            </a:extLst>
          </p:cNvPr>
          <p:cNvSpPr>
            <a:spLocks noGrp="1"/>
          </p:cNvSpPr>
          <p:nvPr>
            <p:ph type="sldNum" sz="quarter" idx="12"/>
          </p:nvPr>
        </p:nvSpPr>
        <p:spPr/>
        <p:txBody>
          <a:bodyPr/>
          <a:lstStyle/>
          <a:p>
            <a:fld id="{3A98EE3D-8CD1-4C3F-BD1C-C98C9596463C}" type="slidenum">
              <a:rPr lang="en-US" smtClean="0"/>
              <a:t>4</a:t>
            </a:fld>
            <a:endParaRPr lang="en-US" dirty="0"/>
          </a:p>
        </p:txBody>
      </p:sp>
    </p:spTree>
    <p:extLst>
      <p:ext uri="{BB962C8B-B14F-4D97-AF65-F5344CB8AC3E}">
        <p14:creationId xmlns:p14="http://schemas.microsoft.com/office/powerpoint/2010/main" val="24627078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023250-47EB-967C-18E1-6D523E99A1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782F02-C7B8-FB92-DDC0-E90C660EB83C}"/>
              </a:ext>
            </a:extLst>
          </p:cNvPr>
          <p:cNvSpPr>
            <a:spLocks noGrp="1"/>
          </p:cNvSpPr>
          <p:nvPr>
            <p:ph type="title"/>
          </p:nvPr>
        </p:nvSpPr>
        <p:spPr/>
        <p:txBody>
          <a:bodyPr>
            <a:normAutofit/>
          </a:bodyPr>
          <a:lstStyle/>
          <a:p>
            <a:r>
              <a:rPr lang="en-US" dirty="0"/>
              <a:t>Example – Answers</a:t>
            </a:r>
          </a:p>
        </p:txBody>
      </p:sp>
      <p:sp>
        <p:nvSpPr>
          <p:cNvPr id="3" name="Content Placeholder 2">
            <a:extLst>
              <a:ext uri="{FF2B5EF4-FFF2-40B4-BE49-F238E27FC236}">
                <a16:creationId xmlns:a16="http://schemas.microsoft.com/office/drawing/2014/main" id="{47A4F9D5-8FAA-8CAC-9B75-07067B8444B6}"/>
              </a:ext>
            </a:extLst>
          </p:cNvPr>
          <p:cNvSpPr>
            <a:spLocks noGrp="1"/>
          </p:cNvSpPr>
          <p:nvPr>
            <p:ph idx="1"/>
          </p:nvPr>
        </p:nvSpPr>
        <p:spPr/>
        <p:txBody>
          <a:bodyPr>
            <a:normAutofit/>
          </a:bodyPr>
          <a:lstStyle/>
          <a:p>
            <a:pPr marL="0" indent="0">
              <a:buNone/>
            </a:pPr>
            <a:r>
              <a:rPr lang="en-US" sz="2000" dirty="0">
                <a:solidFill>
                  <a:srgbClr val="424242"/>
                </a:solidFill>
              </a:rPr>
              <a:t>a. Is this a test of two means or two proportions?</a:t>
            </a:r>
          </a:p>
          <a:p>
            <a:pPr marL="0" indent="0">
              <a:buNone/>
            </a:pPr>
            <a:r>
              <a:rPr lang="en-US" sz="2000" i="1" dirty="0">
                <a:solidFill>
                  <a:srgbClr val="424242"/>
                </a:solidFill>
              </a:rPr>
              <a:t>This is a test of two means.</a:t>
            </a:r>
          </a:p>
          <a:p>
            <a:pPr marL="0" indent="0">
              <a:buNone/>
            </a:pPr>
            <a:r>
              <a:rPr lang="en-US" sz="2000" dirty="0">
                <a:solidFill>
                  <a:srgbClr val="424242"/>
                </a:solidFill>
              </a:rPr>
              <a:t>b. Are the population standard deviations known or unknown?</a:t>
            </a:r>
          </a:p>
          <a:p>
            <a:pPr marL="0" indent="0">
              <a:buNone/>
            </a:pPr>
            <a:r>
              <a:rPr lang="en-US" sz="2000" i="1" dirty="0">
                <a:solidFill>
                  <a:srgbClr val="424242"/>
                </a:solidFill>
              </a:rPr>
              <a:t>The population standard deviations are known.</a:t>
            </a:r>
          </a:p>
          <a:p>
            <a:pPr marL="0" indent="0">
              <a:buNone/>
            </a:pPr>
            <a:r>
              <a:rPr lang="en-US" sz="2000" dirty="0">
                <a:solidFill>
                  <a:srgbClr val="424242"/>
                </a:solidFill>
              </a:rPr>
              <a:t>c. Which distribution do you use to perform the test?</a:t>
            </a:r>
          </a:p>
          <a:p>
            <a:pPr marL="0" indent="0">
              <a:buNone/>
            </a:pPr>
            <a:r>
              <a:rPr lang="en-US" sz="2000" i="1" dirty="0">
                <a:solidFill>
                  <a:srgbClr val="424242"/>
                </a:solidFill>
              </a:rPr>
              <a:t>Normal distribution.</a:t>
            </a:r>
          </a:p>
          <a:p>
            <a:endParaRPr lang="en-US" dirty="0"/>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078EE74D-C3E0-F1F4-238A-E99E3241A9EC}"/>
              </a:ext>
            </a:extLst>
          </p:cNvPr>
          <p:cNvSpPr>
            <a:spLocks noGrp="1"/>
          </p:cNvSpPr>
          <p:nvPr>
            <p:ph type="sldNum" sz="quarter" idx="12"/>
          </p:nvPr>
        </p:nvSpPr>
        <p:spPr/>
        <p:txBody>
          <a:bodyPr/>
          <a:lstStyle/>
          <a:p>
            <a:fld id="{3A98EE3D-8CD1-4C3F-BD1C-C98C9596463C}" type="slidenum">
              <a:rPr lang="en-US" smtClean="0"/>
              <a:t>40</a:t>
            </a:fld>
            <a:endParaRPr lang="en-US" dirty="0"/>
          </a:p>
        </p:txBody>
      </p:sp>
    </p:spTree>
    <p:extLst>
      <p:ext uri="{BB962C8B-B14F-4D97-AF65-F5344CB8AC3E}">
        <p14:creationId xmlns:p14="http://schemas.microsoft.com/office/powerpoint/2010/main" val="40381768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C906A-276D-7F71-A667-4CF605179D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4CE986-B830-4EBA-3B34-56BF0148AAD1}"/>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B7A4CBD-838D-3BD4-6055-F3DFE366FD67}"/>
                  </a:ext>
                </a:extLst>
              </p:cNvPr>
              <p:cNvSpPr>
                <a:spLocks noGrp="1"/>
              </p:cNvSpPr>
              <p:nvPr>
                <p:ph idx="1"/>
              </p:nvPr>
            </p:nvSpPr>
            <p:spPr/>
            <p:txBody>
              <a:bodyPr>
                <a:normAutofit lnSpcReduction="10000"/>
              </a:bodyPr>
              <a:lstStyle/>
              <a:p>
                <a:pPr marL="0" indent="0">
                  <a:buNone/>
                </a:pPr>
                <a:r>
                  <a:rPr lang="en-US" sz="1800" dirty="0">
                    <a:solidFill>
                      <a:srgbClr val="424242"/>
                    </a:solidFill>
                  </a:rPr>
                  <a:t>d. What is the random variable?</a:t>
                </a:r>
              </a:p>
              <a:p>
                <a:pPr marL="0" indent="0">
                  <a:buNone/>
                </a:pPr>
                <a:r>
                  <a:rPr lang="en-US" sz="1800" i="1" dirty="0">
                    <a:solidFill>
                      <a:srgbClr val="424242"/>
                    </a:solidFill>
                  </a:rPr>
                  <a:t>Difference in the mean number of revolutions per minute of the two engines.</a:t>
                </a:r>
              </a:p>
              <a:p>
                <a:pPr marL="0" indent="0">
                  <a:buNone/>
                </a:pPr>
                <a:r>
                  <a:rPr lang="en-US" sz="1800" dirty="0">
                    <a:solidFill>
                      <a:srgbClr val="424242"/>
                    </a:solidFill>
                  </a:rPr>
                  <a:t>e. What are the null and alternative hypotheses?</a:t>
                </a:r>
              </a:p>
              <a:p>
                <a:pPr marL="0" indent="0">
                  <a:buNone/>
                </a:pPr>
                <a:r>
                  <a:rPr lang="en-US" sz="1800" i="1" dirty="0">
                    <a:solidFill>
                      <a:srgbClr val="424242"/>
                    </a:solidFill>
                  </a:rPr>
                  <a:t>The null hypothesis is that engine 2’s RPMs are less than or equal to engine 1’s RPMs. The alternative hypothesis is that the RPMs for engine 2 are greater than the RPMs for engine 1.</a:t>
                </a:r>
              </a:p>
              <a:p>
                <a:pPr marL="0" indent="0">
                  <a:buNone/>
                </a:pPr>
                <a14:m>
                  <m:oMathPara xmlns:m="http://schemas.openxmlformats.org/officeDocument/2006/math">
                    <m:oMathParaPr>
                      <m:jc m:val="centerGroup"/>
                    </m:oMathParaPr>
                    <m:oMath xmlns:m="http://schemas.openxmlformats.org/officeDocument/2006/math">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𝐻</m:t>
                          </m:r>
                        </m:e>
                        <m:sub>
                          <m:r>
                            <a:rPr lang="en-US" sz="1800" b="0" i="1" smtClean="0">
                              <a:solidFill>
                                <a:srgbClr val="424242"/>
                              </a:solidFill>
                              <a:latin typeface="Cambria Math" panose="02040503050406030204" pitchFamily="18" charset="0"/>
                            </a:rPr>
                            <m:t>0</m:t>
                          </m:r>
                        </m:sub>
                      </m:sSub>
                      <m:r>
                        <a:rPr lang="en-US" sz="1800" b="0" i="1" smtClean="0">
                          <a:solidFill>
                            <a:srgbClr val="424242"/>
                          </a:solidFill>
                          <a:latin typeface="Cambria Math" panose="02040503050406030204" pitchFamily="18" charset="0"/>
                        </a:rPr>
                        <m: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1</m:t>
                          </m:r>
                        </m:sub>
                      </m:sSub>
                      <m:r>
                        <a:rPr lang="en-US" sz="1800" b="0" i="1" smtClean="0">
                          <a:solidFill>
                            <a:srgbClr val="424242"/>
                          </a:solidFill>
                          <a:latin typeface="Cambria Math" panose="02040503050406030204" pitchFamily="18" charset="0"/>
                        </a:rPr>
                        <m: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2</m:t>
                          </m:r>
                        </m:sub>
                      </m:sSub>
                    </m:oMath>
                  </m:oMathPara>
                </a14:m>
                <a:endParaRPr lang="en-US" sz="1800" b="0" i="1" dirty="0">
                  <a:solidFill>
                    <a:srgbClr val="424242"/>
                  </a:solidFill>
                </a:endParaRPr>
              </a:p>
              <a:p>
                <a:pPr marL="0" indent="0">
                  <a:buNone/>
                </a:pPr>
                <a14:m>
                  <m:oMathPara xmlns:m="http://schemas.openxmlformats.org/officeDocument/2006/math">
                    <m:oMathParaPr>
                      <m:jc m:val="centerGroup"/>
                    </m:oMathParaPr>
                    <m:oMath xmlns:m="http://schemas.openxmlformats.org/officeDocument/2006/math">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𝐻</m:t>
                          </m:r>
                        </m:e>
                        <m:sub>
                          <m:r>
                            <a:rPr lang="en-US" sz="1800" b="0" i="1" smtClean="0">
                              <a:solidFill>
                                <a:srgbClr val="424242"/>
                              </a:solidFill>
                              <a:latin typeface="Cambria Math" panose="02040503050406030204" pitchFamily="18" charset="0"/>
                            </a:rPr>
                            <m:t>𝐴</m:t>
                          </m:r>
                        </m:sub>
                      </m:sSub>
                      <m:r>
                        <a:rPr lang="en-US" sz="1800" b="0" i="1" smtClean="0">
                          <a:solidFill>
                            <a:srgbClr val="424242"/>
                          </a:solidFill>
                          <a:latin typeface="Cambria Math" panose="02040503050406030204" pitchFamily="18" charset="0"/>
                        </a:rPr>
                        <m: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1</m:t>
                          </m:r>
                        </m:sub>
                      </m:sSub>
                      <m:r>
                        <a:rPr lang="en-US" sz="1800" b="0" i="1" smtClean="0">
                          <a:solidFill>
                            <a:srgbClr val="424242"/>
                          </a:solidFill>
                          <a:latin typeface="Cambria Math" panose="02040503050406030204" pitchFamily="18" charset="0"/>
                        </a:rPr>
                        <m:t>&lt;</m:t>
                      </m:r>
                      <m:sSub>
                        <m:sSubPr>
                          <m:ctrlPr>
                            <a:rPr lang="en-US" sz="1800" b="0" i="1" smtClean="0">
                              <a:solidFill>
                                <a:srgbClr val="424242"/>
                              </a:solidFill>
                              <a:latin typeface="Cambria Math" panose="02040503050406030204" pitchFamily="18" charset="0"/>
                            </a:rPr>
                          </m:ctrlPr>
                        </m:sSubPr>
                        <m:e>
                          <m:r>
                            <a:rPr lang="en-US" sz="1800" b="0" i="1" smtClean="0">
                              <a:solidFill>
                                <a:srgbClr val="424242"/>
                              </a:solidFill>
                              <a:latin typeface="Cambria Math" panose="02040503050406030204" pitchFamily="18" charset="0"/>
                            </a:rPr>
                            <m:t>𝜇</m:t>
                          </m:r>
                        </m:e>
                        <m:sub>
                          <m:r>
                            <a:rPr lang="en-US" sz="1800" b="0" i="1" smtClean="0">
                              <a:solidFill>
                                <a:srgbClr val="424242"/>
                              </a:solidFill>
                              <a:latin typeface="Cambria Math" panose="02040503050406030204" pitchFamily="18" charset="0"/>
                            </a:rPr>
                            <m:t>2</m:t>
                          </m:r>
                        </m:sub>
                      </m:sSub>
                    </m:oMath>
                  </m:oMathPara>
                </a14:m>
                <a:endParaRPr lang="en-US" sz="1800" i="1" dirty="0">
                  <a:solidFill>
                    <a:srgbClr val="424242"/>
                  </a:solidFill>
                </a:endParaRPr>
              </a:p>
              <a:p>
                <a:pPr marL="0" indent="0">
                  <a:buNone/>
                </a:pPr>
                <a:r>
                  <a:rPr lang="en-US" sz="1800" dirty="0">
                    <a:solidFill>
                      <a:srgbClr val="424242"/>
                    </a:solidFill>
                  </a:rPr>
                  <a:t>f. Is this test right-, left-, or two-tailed?</a:t>
                </a:r>
              </a:p>
              <a:p>
                <a:pPr marL="0" indent="0">
                  <a:buNone/>
                </a:pPr>
                <a:r>
                  <a:rPr lang="en-US" sz="1800" i="1" dirty="0">
                    <a:solidFill>
                      <a:srgbClr val="424242"/>
                    </a:solidFill>
                  </a:rPr>
                  <a:t>This test is left-tailed.</a:t>
                </a:r>
              </a:p>
              <a:p>
                <a:endParaRPr lang="en-US" dirty="0"/>
              </a:p>
            </p:txBody>
          </p:sp>
        </mc:Choice>
        <mc:Fallback xmlns="">
          <p:sp>
            <p:nvSpPr>
              <p:cNvPr id="3" name="Content Placeholder 2">
                <a:extLst>
                  <a:ext uri="{FF2B5EF4-FFF2-40B4-BE49-F238E27FC236}">
                    <a16:creationId xmlns:a16="http://schemas.microsoft.com/office/drawing/2014/main" id="{0B7A4CBD-838D-3BD4-6055-F3DFE366FD67}"/>
                  </a:ext>
                </a:extLst>
              </p:cNvPr>
              <p:cNvSpPr>
                <a:spLocks noGrp="1" noRot="1" noChangeAspect="1" noMove="1" noResize="1" noEditPoints="1" noAdjustHandles="1" noChangeArrowheads="1" noChangeShapeType="1" noTextEdit="1"/>
              </p:cNvSpPr>
              <p:nvPr>
                <p:ph idx="1"/>
              </p:nvPr>
            </p:nvSpPr>
            <p:spPr>
              <a:blipFill>
                <a:blip r:embed="rId2"/>
                <a:stretch>
                  <a:fillRect l="-1394" t="-972"/>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93CE9FF6-C125-325A-3DAB-7C3534C1E0BD}"/>
              </a:ext>
            </a:extLst>
          </p:cNvPr>
          <p:cNvSpPr>
            <a:spLocks noGrp="1"/>
          </p:cNvSpPr>
          <p:nvPr>
            <p:ph type="sldNum" sz="quarter" idx="12"/>
          </p:nvPr>
        </p:nvSpPr>
        <p:spPr/>
        <p:txBody>
          <a:bodyPr/>
          <a:lstStyle/>
          <a:p>
            <a:fld id="{3A98EE3D-8CD1-4C3F-BD1C-C98C9596463C}" type="slidenum">
              <a:rPr lang="en-US" smtClean="0"/>
              <a:t>41</a:t>
            </a:fld>
            <a:endParaRPr lang="en-US" dirty="0"/>
          </a:p>
        </p:txBody>
      </p:sp>
    </p:spTree>
    <p:extLst>
      <p:ext uri="{BB962C8B-B14F-4D97-AF65-F5344CB8AC3E}">
        <p14:creationId xmlns:p14="http://schemas.microsoft.com/office/powerpoint/2010/main" val="35410568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DAFDE-44F8-BFFA-50D4-18056EE9DC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97EA34-DA32-64B9-7915-FD3850F7B328}"/>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1DFAA453-02F3-905E-816A-D5AFC11B98CC}"/>
              </a:ext>
            </a:extLst>
          </p:cNvPr>
          <p:cNvSpPr>
            <a:spLocks noGrp="1"/>
          </p:cNvSpPr>
          <p:nvPr>
            <p:ph idx="1"/>
          </p:nvPr>
        </p:nvSpPr>
        <p:spPr/>
        <p:txBody>
          <a:bodyPr/>
          <a:lstStyle/>
          <a:p>
            <a:pPr marL="0" indent="0">
              <a:buNone/>
            </a:pPr>
            <a:r>
              <a:rPr lang="en-US" dirty="0"/>
              <a:t>g) What is the p-value?</a:t>
            </a:r>
          </a:p>
          <a:p>
            <a:pPr marL="0" indent="0">
              <a:buNone/>
            </a:pPr>
            <a:r>
              <a:rPr lang="en-US" i="1" dirty="0"/>
              <a:t>The p-value is close to 0. </a:t>
            </a:r>
          </a:p>
          <a:p>
            <a:pPr marL="0" indent="0">
              <a:buNone/>
            </a:pPr>
            <a:r>
              <a:rPr lang="en-US" dirty="0"/>
              <a:t>h) Do you reject or not reject the null hypothesis?</a:t>
            </a:r>
          </a:p>
          <a:p>
            <a:pPr marL="0" indent="0">
              <a:buNone/>
            </a:pPr>
            <a:r>
              <a:rPr lang="en-US" i="1" dirty="0"/>
              <a:t>Since the p is low you reject the null hypothesis.</a:t>
            </a:r>
          </a:p>
          <a:p>
            <a:pPr marL="0" indent="0">
              <a:buNone/>
            </a:pPr>
            <a:r>
              <a:rPr lang="en-US" dirty="0" err="1"/>
              <a:t>i</a:t>
            </a:r>
            <a:r>
              <a:rPr lang="en-US" dirty="0"/>
              <a:t>) Conclusion?</a:t>
            </a:r>
          </a:p>
          <a:p>
            <a:pPr marL="0" indent="0">
              <a:buNone/>
            </a:pPr>
            <a:r>
              <a:rPr lang="en-US" i="1" dirty="0"/>
              <a:t>At the 5% level of significance, from the sample data, there is sufficient evidence to conclude that engine 2’s RPMs are greater than engine 1’s RPMs.</a:t>
            </a:r>
          </a:p>
        </p:txBody>
      </p:sp>
      <p:sp>
        <p:nvSpPr>
          <p:cNvPr id="4" name="Slide Number Placeholder 3">
            <a:extLst>
              <a:ext uri="{FF2B5EF4-FFF2-40B4-BE49-F238E27FC236}">
                <a16:creationId xmlns:a16="http://schemas.microsoft.com/office/drawing/2014/main" id="{6B168E4E-B3C2-DA25-E067-4519955F1283}"/>
              </a:ext>
            </a:extLst>
          </p:cNvPr>
          <p:cNvSpPr>
            <a:spLocks noGrp="1"/>
          </p:cNvSpPr>
          <p:nvPr>
            <p:ph type="sldNum" sz="quarter" idx="12"/>
          </p:nvPr>
        </p:nvSpPr>
        <p:spPr/>
        <p:txBody>
          <a:bodyPr/>
          <a:lstStyle/>
          <a:p>
            <a:fld id="{3A98EE3D-8CD1-4C3F-BD1C-C98C9596463C}" type="slidenum">
              <a:rPr lang="en-US" smtClean="0"/>
              <a:t>42</a:t>
            </a:fld>
            <a:endParaRPr lang="en-US" dirty="0"/>
          </a:p>
        </p:txBody>
      </p:sp>
    </p:spTree>
    <p:extLst>
      <p:ext uri="{BB962C8B-B14F-4D97-AF65-F5344CB8AC3E}">
        <p14:creationId xmlns:p14="http://schemas.microsoft.com/office/powerpoint/2010/main" val="9995715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20F93-BCA8-2879-88C4-83D6E741C114}"/>
              </a:ext>
            </a:extLst>
          </p:cNvPr>
          <p:cNvSpPr>
            <a:spLocks noGrp="1"/>
          </p:cNvSpPr>
          <p:nvPr>
            <p:ph type="title"/>
          </p:nvPr>
        </p:nvSpPr>
        <p:spPr/>
        <p:txBody>
          <a:bodyPr/>
          <a:lstStyle/>
          <a:p>
            <a:r>
              <a:rPr lang="en-US" dirty="0"/>
              <a:t>Example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4A893A4C-403D-FF27-3EEB-D6B8281C56C3}"/>
                  </a:ext>
                </a:extLst>
              </p:cNvPr>
              <p:cNvSpPr>
                <a:spLocks noGrp="1"/>
              </p:cNvSpPr>
              <p:nvPr>
                <p:ph idx="1"/>
              </p:nvPr>
            </p:nvSpPr>
            <p:spPr/>
            <p:txBody>
              <a:bodyPr/>
              <a:lstStyle/>
              <a:p>
                <a:r>
                  <a:rPr lang="en-US" b="0" i="0" dirty="0">
                    <a:solidFill>
                      <a:srgbClr val="000000"/>
                    </a:solidFill>
                    <a:effectLst/>
                  </a:rPr>
                  <a:t>A summary of two independent samples is given in the table below. Given the null and alternative hypotheses below, conduct a hypothesis test that the mean for sample 1 is less than the mean for sample 2 with significance level </a:t>
                </a:r>
                <a14:m>
                  <m:oMath xmlns:m="http://schemas.openxmlformats.org/officeDocument/2006/math">
                    <m:r>
                      <a:rPr lang="en-US" b="0" i="1" smtClean="0">
                        <a:solidFill>
                          <a:srgbClr val="000000"/>
                        </a:solidFill>
                        <a:effectLst/>
                      </a:rPr>
                      <m:t>𝛼</m:t>
                    </m:r>
                    <m:r>
                      <a:rPr lang="en-US" b="0" i="1" smtClean="0">
                        <a:solidFill>
                          <a:srgbClr val="000000"/>
                        </a:solidFill>
                        <a:effectLst/>
                      </a:rPr>
                      <m:t>=0.05.</m:t>
                    </m:r>
                  </m:oMath>
                </a14:m>
                <a:endParaRPr lang="en-US" dirty="0"/>
              </a:p>
              <a:p>
                <a:endParaRPr lang="en-US" dirty="0"/>
              </a:p>
            </p:txBody>
          </p:sp>
        </mc:Choice>
        <mc:Fallback>
          <p:sp>
            <p:nvSpPr>
              <p:cNvPr id="3" name="Content Placeholder 2">
                <a:extLst>
                  <a:ext uri="{FF2B5EF4-FFF2-40B4-BE49-F238E27FC236}">
                    <a16:creationId xmlns:a16="http://schemas.microsoft.com/office/drawing/2014/main" id="{4A893A4C-403D-FF27-3EEB-D6B8281C56C3}"/>
                  </a:ext>
                </a:extLst>
              </p:cNvPr>
              <p:cNvSpPr>
                <a:spLocks noGrp="1" noRot="1" noChangeAspect="1" noMove="1" noResize="1" noEditPoints="1" noAdjustHandles="1" noChangeArrowheads="1" noChangeShapeType="1" noTextEdit="1"/>
              </p:cNvSpPr>
              <p:nvPr>
                <p:ph idx="1"/>
              </p:nvPr>
            </p:nvSpPr>
            <p:spPr>
              <a:blipFill>
                <a:blip r:embed="rId2"/>
                <a:stretch>
                  <a:fillRect l="-545" t="-810" r="-175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302E457-D426-33EB-9AF9-4509EC86BA6A}"/>
              </a:ext>
            </a:extLst>
          </p:cNvPr>
          <p:cNvSpPr>
            <a:spLocks noGrp="1"/>
          </p:cNvSpPr>
          <p:nvPr>
            <p:ph type="sldNum" sz="quarter" idx="12"/>
          </p:nvPr>
        </p:nvSpPr>
        <p:spPr/>
        <p:txBody>
          <a:bodyPr/>
          <a:lstStyle/>
          <a:p>
            <a:fld id="{3A98EE3D-8CD1-4C3F-BD1C-C98C9596463C}" type="slidenum">
              <a:rPr lang="en-US" smtClean="0"/>
              <a:t>43</a:t>
            </a:fld>
            <a:endParaRPr lang="en-US" dirty="0"/>
          </a:p>
        </p:txBody>
      </p:sp>
      <mc:AlternateContent xmlns:mc="http://schemas.openxmlformats.org/markup-compatibility/2006">
        <mc:Choice xmlns:a14="http://schemas.microsoft.com/office/drawing/2010/main" Requires="a14">
          <p:graphicFrame>
            <p:nvGraphicFramePr>
              <p:cNvPr id="7" name="Table 6">
                <a:extLst>
                  <a:ext uri="{FF2B5EF4-FFF2-40B4-BE49-F238E27FC236}">
                    <a16:creationId xmlns:a16="http://schemas.microsoft.com/office/drawing/2014/main" id="{8DD24120-C5CB-1938-1F24-5D2CEFC50F34}"/>
                  </a:ext>
                </a:extLst>
              </p:cNvPr>
              <p:cNvGraphicFramePr>
                <a:graphicFrameLocks noGrp="1"/>
              </p:cNvGraphicFramePr>
              <p:nvPr>
                <p:extLst>
                  <p:ext uri="{D42A27DB-BD31-4B8C-83A1-F6EECF244321}">
                    <p14:modId xmlns:p14="http://schemas.microsoft.com/office/powerpoint/2010/main" val="3464033805"/>
                  </p:ext>
                </p:extLst>
              </p:nvPr>
            </p:nvGraphicFramePr>
            <p:xfrm>
              <a:off x="1207043" y="3323015"/>
              <a:ext cx="3933126" cy="1198880"/>
            </p:xfrm>
            <a:graphic>
              <a:graphicData uri="http://schemas.openxmlformats.org/drawingml/2006/table">
                <a:tbl>
                  <a:tblPr/>
                  <a:tblGrid>
                    <a:gridCol w="1311042">
                      <a:extLst>
                        <a:ext uri="{9D8B030D-6E8A-4147-A177-3AD203B41FA5}">
                          <a16:colId xmlns:a16="http://schemas.microsoft.com/office/drawing/2014/main" val="1961244356"/>
                        </a:ext>
                      </a:extLst>
                    </a:gridCol>
                    <a:gridCol w="1311042">
                      <a:extLst>
                        <a:ext uri="{9D8B030D-6E8A-4147-A177-3AD203B41FA5}">
                          <a16:colId xmlns:a16="http://schemas.microsoft.com/office/drawing/2014/main" val="3062038295"/>
                        </a:ext>
                      </a:extLst>
                    </a:gridCol>
                    <a:gridCol w="1311042">
                      <a:extLst>
                        <a:ext uri="{9D8B030D-6E8A-4147-A177-3AD203B41FA5}">
                          <a16:colId xmlns:a16="http://schemas.microsoft.com/office/drawing/2014/main" val="196393510"/>
                        </a:ext>
                      </a:extLst>
                    </a:gridCol>
                  </a:tblGrid>
                  <a:tr h="146050">
                    <a:tc>
                      <a:txBody>
                        <a:bodyPr/>
                        <a:lstStyle/>
                        <a:p>
                          <a:pPr algn="ctr"/>
                          <a:endParaRPr lang="en-US" dirty="0">
                            <a:effectLst/>
                          </a:endParaRPr>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solidFill>
                          <a:srgbClr val="C1DBF7"/>
                        </a:solidFill>
                      </a:tcPr>
                    </a:tc>
                    <a:tc>
                      <a:txBody>
                        <a:bodyPr/>
                        <a:lstStyle/>
                        <a:p>
                          <a:pPr algn="ctr"/>
                          <a:r>
                            <a:rPr lang="en-US" b="1" dirty="0">
                              <a:effectLst/>
                            </a:rPr>
                            <a:t>Sample 1</a:t>
                          </a:r>
                          <a:endParaRPr lang="en-US" dirty="0">
                            <a:effectLst/>
                          </a:endParaRPr>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solidFill>
                          <a:srgbClr val="C1DBF7"/>
                        </a:solidFill>
                      </a:tcPr>
                    </a:tc>
                    <a:tc>
                      <a:txBody>
                        <a:bodyPr/>
                        <a:lstStyle/>
                        <a:p>
                          <a:pPr algn="ctr"/>
                          <a:r>
                            <a:rPr lang="en-US" b="1">
                              <a:effectLst/>
                            </a:rPr>
                            <a:t>Sample 2</a:t>
                          </a:r>
                          <a:endParaRPr lang="en-US">
                            <a:effectLst/>
                          </a:endParaRPr>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solidFill>
                          <a:srgbClr val="C1DBF7"/>
                        </a:solidFill>
                      </a:tcPr>
                    </a:tc>
                    <a:extLst>
                      <a:ext uri="{0D108BD9-81ED-4DB2-BD59-A6C34878D82A}">
                        <a16:rowId xmlns:a16="http://schemas.microsoft.com/office/drawing/2014/main" val="999366059"/>
                      </a:ext>
                    </a:extLst>
                  </a:tr>
                  <a:tr h="146050">
                    <a:tc>
                      <a:txBody>
                        <a:bodyPr/>
                        <a:lstStyle/>
                        <a:p>
                          <a:pPr algn="ctr"/>
                          <a14:m>
                            <m:oMathPara xmlns:m="http://schemas.openxmlformats.org/officeDocument/2006/math">
                              <m:oMathParaPr>
                                <m:jc m:val="centerGroup"/>
                              </m:oMathParaPr>
                              <m:oMath xmlns:m="http://schemas.openxmlformats.org/officeDocument/2006/math">
                                <m:r>
                                  <a:rPr lang="en-US" b="0" i="1" smtClean="0">
                                    <a:effectLst/>
                                    <a:latin typeface="Cambria Math" panose="02040503050406030204" pitchFamily="18" charset="0"/>
                                  </a:rPr>
                                  <m:t>𝑛</m:t>
                                </m:r>
                              </m:oMath>
                            </m:oMathPara>
                          </a14:m>
                          <a:endParaRPr lang="en-US" dirty="0">
                            <a:effectLst/>
                          </a:endParaRPr>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solidFill>
                          <a:srgbClr val="FFFFFF"/>
                        </a:solidFill>
                      </a:tcPr>
                    </a:tc>
                    <a:tc>
                      <a:txBody>
                        <a:bodyPr/>
                        <a:lstStyle/>
                        <a:p>
                          <a:pPr algn="ctr"/>
                          <a:r>
                            <a:rPr lang="en-US" dirty="0">
                              <a:effectLst/>
                            </a:rPr>
                            <a:t>  41</a:t>
                          </a:r>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solidFill>
                          <a:srgbClr val="FFFFFF"/>
                        </a:solidFill>
                      </a:tcPr>
                    </a:tc>
                    <a:tc>
                      <a:txBody>
                        <a:bodyPr/>
                        <a:lstStyle/>
                        <a:p>
                          <a:pPr algn="ctr"/>
                          <a:r>
                            <a:rPr lang="en-US">
                              <a:effectLst/>
                            </a:rPr>
                            <a:t>  34</a:t>
                          </a:r>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solidFill>
                          <a:srgbClr val="FFFFFF"/>
                        </a:solidFill>
                      </a:tcPr>
                    </a:tc>
                    <a:extLst>
                      <a:ext uri="{0D108BD9-81ED-4DB2-BD59-A6C34878D82A}">
                        <a16:rowId xmlns:a16="http://schemas.microsoft.com/office/drawing/2014/main" val="3351047982"/>
                      </a:ext>
                    </a:extLst>
                  </a:tr>
                  <a:tr h="146050">
                    <a:tc>
                      <a:txBody>
                        <a:bodyPr/>
                        <a:lstStyle/>
                        <a:p>
                          <a:pPr algn="ctr"/>
                          <a14:m>
                            <m:oMathPara xmlns:m="http://schemas.openxmlformats.org/officeDocument/2006/math">
                              <m:oMathParaPr>
                                <m:jc m:val="centerGroup"/>
                              </m:oMathParaPr>
                              <m:oMath xmlns:m="http://schemas.openxmlformats.org/officeDocument/2006/math">
                                <m:acc>
                                  <m:accPr>
                                    <m:chr m:val="̅"/>
                                    <m:ctrlPr>
                                      <a:rPr lang="en-US" i="1" smtClean="0">
                                        <a:effectLst/>
                                        <a:latin typeface="Cambria Math" panose="02040503050406030204" pitchFamily="18" charset="0"/>
                                      </a:rPr>
                                    </m:ctrlPr>
                                  </m:accPr>
                                  <m:e>
                                    <m:r>
                                      <a:rPr lang="en-US" b="0" i="1" smtClean="0">
                                        <a:effectLst/>
                                        <a:latin typeface="Cambria Math" panose="02040503050406030204" pitchFamily="18" charset="0"/>
                                      </a:rPr>
                                      <m:t>𝑥</m:t>
                                    </m:r>
                                  </m:e>
                                </m:acc>
                              </m:oMath>
                            </m:oMathPara>
                          </a14:m>
                          <a:endParaRPr lang="en-US" dirty="0">
                            <a:effectLst/>
                          </a:endParaRPr>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solidFill>
                          <a:srgbClr val="FFFFFF"/>
                        </a:solidFill>
                      </a:tcPr>
                    </a:tc>
                    <a:tc>
                      <a:txBody>
                        <a:bodyPr/>
                        <a:lstStyle/>
                        <a:p>
                          <a:pPr algn="ctr"/>
                          <a:r>
                            <a:rPr lang="en-US" dirty="0">
                              <a:effectLst/>
                            </a:rPr>
                            <a:t>  85</a:t>
                          </a:r>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solidFill>
                          <a:srgbClr val="FFFFFF"/>
                        </a:solidFill>
                      </a:tcPr>
                    </a:tc>
                    <a:tc>
                      <a:txBody>
                        <a:bodyPr/>
                        <a:lstStyle/>
                        <a:p>
                          <a:pPr algn="ctr"/>
                          <a:r>
                            <a:rPr lang="en-US" dirty="0">
                              <a:effectLst/>
                            </a:rPr>
                            <a:t>  90.5</a:t>
                          </a:r>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solidFill>
                          <a:srgbClr val="FFFFFF"/>
                        </a:solidFill>
                      </a:tcPr>
                    </a:tc>
                    <a:extLst>
                      <a:ext uri="{0D108BD9-81ED-4DB2-BD59-A6C34878D82A}">
                        <a16:rowId xmlns:a16="http://schemas.microsoft.com/office/drawing/2014/main" val="1571205661"/>
                      </a:ext>
                    </a:extLst>
                  </a:tr>
                  <a:tr h="146050">
                    <a:tc>
                      <a:txBody>
                        <a:bodyPr/>
                        <a:lstStyle/>
                        <a:p>
                          <a:pPr algn="ctr"/>
                          <a14:m>
                            <m:oMathPara xmlns:m="http://schemas.openxmlformats.org/officeDocument/2006/math">
                              <m:oMathParaPr>
                                <m:jc m:val="centerGroup"/>
                              </m:oMathParaPr>
                              <m:oMath xmlns:m="http://schemas.openxmlformats.org/officeDocument/2006/math">
                                <m:r>
                                  <a:rPr lang="en-US" b="0" i="1" smtClean="0">
                                    <a:effectLst/>
                                    <a:latin typeface="Cambria Math" panose="02040503050406030204" pitchFamily="18" charset="0"/>
                                  </a:rPr>
                                  <m:t>𝜎</m:t>
                                </m:r>
                              </m:oMath>
                            </m:oMathPara>
                          </a14:m>
                          <a:endParaRPr lang="en-US" dirty="0">
                            <a:effectLst/>
                          </a:endParaRPr>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solidFill>
                          <a:srgbClr val="FFFFFF"/>
                        </a:solidFill>
                      </a:tcPr>
                    </a:tc>
                    <a:tc>
                      <a:txBody>
                        <a:bodyPr/>
                        <a:lstStyle/>
                        <a:p>
                          <a:pPr algn="ctr"/>
                          <a:r>
                            <a:rPr lang="en-US" dirty="0">
                              <a:effectLst/>
                            </a:rPr>
                            <a:t>  17.5</a:t>
                          </a:r>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solidFill>
                          <a:srgbClr val="FFFFFF"/>
                        </a:solidFill>
                      </a:tcPr>
                    </a:tc>
                    <a:tc>
                      <a:txBody>
                        <a:bodyPr/>
                        <a:lstStyle/>
                        <a:p>
                          <a:pPr algn="ctr"/>
                          <a:r>
                            <a:rPr lang="en-US" dirty="0">
                              <a:effectLst/>
                            </a:rPr>
                            <a:t>  16.5</a:t>
                          </a:r>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solidFill>
                          <a:srgbClr val="FFFFFF"/>
                        </a:solidFill>
                      </a:tcPr>
                    </a:tc>
                    <a:extLst>
                      <a:ext uri="{0D108BD9-81ED-4DB2-BD59-A6C34878D82A}">
                        <a16:rowId xmlns:a16="http://schemas.microsoft.com/office/drawing/2014/main" val="1508167750"/>
                      </a:ext>
                    </a:extLst>
                  </a:tr>
                </a:tbl>
              </a:graphicData>
            </a:graphic>
          </p:graphicFrame>
        </mc:Choice>
        <mc:Fallback>
          <p:graphicFrame>
            <p:nvGraphicFramePr>
              <p:cNvPr id="7" name="Table 6">
                <a:extLst>
                  <a:ext uri="{FF2B5EF4-FFF2-40B4-BE49-F238E27FC236}">
                    <a16:creationId xmlns:a16="http://schemas.microsoft.com/office/drawing/2014/main" id="{8DD24120-C5CB-1938-1F24-5D2CEFC50F34}"/>
                  </a:ext>
                </a:extLst>
              </p:cNvPr>
              <p:cNvGraphicFramePr>
                <a:graphicFrameLocks noGrp="1"/>
              </p:cNvGraphicFramePr>
              <p:nvPr>
                <p:extLst>
                  <p:ext uri="{D42A27DB-BD31-4B8C-83A1-F6EECF244321}">
                    <p14:modId xmlns:p14="http://schemas.microsoft.com/office/powerpoint/2010/main" val="3464033805"/>
                  </p:ext>
                </p:extLst>
              </p:nvPr>
            </p:nvGraphicFramePr>
            <p:xfrm>
              <a:off x="1207043" y="3323015"/>
              <a:ext cx="3933126" cy="1198880"/>
            </p:xfrm>
            <a:graphic>
              <a:graphicData uri="http://schemas.openxmlformats.org/drawingml/2006/table">
                <a:tbl>
                  <a:tblPr/>
                  <a:tblGrid>
                    <a:gridCol w="1311042">
                      <a:extLst>
                        <a:ext uri="{9D8B030D-6E8A-4147-A177-3AD203B41FA5}">
                          <a16:colId xmlns:a16="http://schemas.microsoft.com/office/drawing/2014/main" val="1961244356"/>
                        </a:ext>
                      </a:extLst>
                    </a:gridCol>
                    <a:gridCol w="1311042">
                      <a:extLst>
                        <a:ext uri="{9D8B030D-6E8A-4147-A177-3AD203B41FA5}">
                          <a16:colId xmlns:a16="http://schemas.microsoft.com/office/drawing/2014/main" val="3062038295"/>
                        </a:ext>
                      </a:extLst>
                    </a:gridCol>
                    <a:gridCol w="1311042">
                      <a:extLst>
                        <a:ext uri="{9D8B030D-6E8A-4147-A177-3AD203B41FA5}">
                          <a16:colId xmlns:a16="http://schemas.microsoft.com/office/drawing/2014/main" val="196393510"/>
                        </a:ext>
                      </a:extLst>
                    </a:gridCol>
                  </a:tblGrid>
                  <a:tr h="299720">
                    <a:tc>
                      <a:txBody>
                        <a:bodyPr/>
                        <a:lstStyle/>
                        <a:p>
                          <a:pPr algn="ctr"/>
                          <a:endParaRPr lang="en-US" dirty="0">
                            <a:effectLst/>
                          </a:endParaRPr>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solidFill>
                          <a:srgbClr val="C1DBF7"/>
                        </a:solidFill>
                      </a:tcPr>
                    </a:tc>
                    <a:tc>
                      <a:txBody>
                        <a:bodyPr/>
                        <a:lstStyle/>
                        <a:p>
                          <a:pPr algn="ctr"/>
                          <a:r>
                            <a:rPr lang="en-US" b="1" dirty="0">
                              <a:effectLst/>
                            </a:rPr>
                            <a:t>Sample 1</a:t>
                          </a:r>
                          <a:endParaRPr lang="en-US" dirty="0">
                            <a:effectLst/>
                          </a:endParaRPr>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solidFill>
                          <a:srgbClr val="C1DBF7"/>
                        </a:solidFill>
                      </a:tcPr>
                    </a:tc>
                    <a:tc>
                      <a:txBody>
                        <a:bodyPr/>
                        <a:lstStyle/>
                        <a:p>
                          <a:pPr algn="ctr"/>
                          <a:r>
                            <a:rPr lang="en-US" b="1">
                              <a:effectLst/>
                            </a:rPr>
                            <a:t>Sample 2</a:t>
                          </a:r>
                          <a:endParaRPr lang="en-US">
                            <a:effectLst/>
                          </a:endParaRPr>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solidFill>
                          <a:srgbClr val="C1DBF7"/>
                        </a:solidFill>
                      </a:tcPr>
                    </a:tc>
                    <a:extLst>
                      <a:ext uri="{0D108BD9-81ED-4DB2-BD59-A6C34878D82A}">
                        <a16:rowId xmlns:a16="http://schemas.microsoft.com/office/drawing/2014/main" val="999366059"/>
                      </a:ext>
                    </a:extLst>
                  </a:tr>
                  <a:tr h="299720">
                    <a:tc>
                      <a:txBody>
                        <a:bodyPr/>
                        <a:lstStyle/>
                        <a:p>
                          <a:endParaRPr lang="en-US"/>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blipFill>
                          <a:blip r:embed="rId3"/>
                          <a:stretch>
                            <a:fillRect l="-465" t="-120000" r="-200930" b="-238000"/>
                          </a:stretch>
                        </a:blipFill>
                      </a:tcPr>
                    </a:tc>
                    <a:tc>
                      <a:txBody>
                        <a:bodyPr/>
                        <a:lstStyle/>
                        <a:p>
                          <a:pPr algn="ctr"/>
                          <a:r>
                            <a:rPr lang="en-US" dirty="0">
                              <a:effectLst/>
                            </a:rPr>
                            <a:t>  41</a:t>
                          </a:r>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solidFill>
                          <a:srgbClr val="FFFFFF"/>
                        </a:solidFill>
                      </a:tcPr>
                    </a:tc>
                    <a:tc>
                      <a:txBody>
                        <a:bodyPr/>
                        <a:lstStyle/>
                        <a:p>
                          <a:pPr algn="ctr"/>
                          <a:r>
                            <a:rPr lang="en-US">
                              <a:effectLst/>
                            </a:rPr>
                            <a:t>  34</a:t>
                          </a:r>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solidFill>
                          <a:srgbClr val="FFFFFF"/>
                        </a:solidFill>
                      </a:tcPr>
                    </a:tc>
                    <a:extLst>
                      <a:ext uri="{0D108BD9-81ED-4DB2-BD59-A6C34878D82A}">
                        <a16:rowId xmlns:a16="http://schemas.microsoft.com/office/drawing/2014/main" val="3351047982"/>
                      </a:ext>
                    </a:extLst>
                  </a:tr>
                  <a:tr h="299720">
                    <a:tc>
                      <a:txBody>
                        <a:bodyPr/>
                        <a:lstStyle/>
                        <a:p>
                          <a:endParaRPr lang="en-US"/>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blipFill>
                          <a:blip r:embed="rId3"/>
                          <a:stretch>
                            <a:fillRect l="-465" t="-224490" r="-200930" b="-142857"/>
                          </a:stretch>
                        </a:blipFill>
                      </a:tcPr>
                    </a:tc>
                    <a:tc>
                      <a:txBody>
                        <a:bodyPr/>
                        <a:lstStyle/>
                        <a:p>
                          <a:pPr algn="ctr"/>
                          <a:r>
                            <a:rPr lang="en-US" dirty="0">
                              <a:effectLst/>
                            </a:rPr>
                            <a:t>  85</a:t>
                          </a:r>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solidFill>
                          <a:srgbClr val="FFFFFF"/>
                        </a:solidFill>
                      </a:tcPr>
                    </a:tc>
                    <a:tc>
                      <a:txBody>
                        <a:bodyPr/>
                        <a:lstStyle/>
                        <a:p>
                          <a:pPr algn="ctr"/>
                          <a:r>
                            <a:rPr lang="en-US" dirty="0">
                              <a:effectLst/>
                            </a:rPr>
                            <a:t>  90.5</a:t>
                          </a:r>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solidFill>
                          <a:srgbClr val="FFFFFF"/>
                        </a:solidFill>
                      </a:tcPr>
                    </a:tc>
                    <a:extLst>
                      <a:ext uri="{0D108BD9-81ED-4DB2-BD59-A6C34878D82A}">
                        <a16:rowId xmlns:a16="http://schemas.microsoft.com/office/drawing/2014/main" val="1571205661"/>
                      </a:ext>
                    </a:extLst>
                  </a:tr>
                  <a:tr h="299720">
                    <a:tc>
                      <a:txBody>
                        <a:bodyPr/>
                        <a:lstStyle/>
                        <a:p>
                          <a:endParaRPr lang="en-US"/>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blipFill>
                          <a:blip r:embed="rId3"/>
                          <a:stretch>
                            <a:fillRect l="-465" t="-324490" r="-200930" b="-42857"/>
                          </a:stretch>
                        </a:blipFill>
                      </a:tcPr>
                    </a:tc>
                    <a:tc>
                      <a:txBody>
                        <a:bodyPr/>
                        <a:lstStyle/>
                        <a:p>
                          <a:pPr algn="ctr"/>
                          <a:r>
                            <a:rPr lang="en-US" dirty="0">
                              <a:effectLst/>
                            </a:rPr>
                            <a:t>  17.5</a:t>
                          </a:r>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solidFill>
                          <a:srgbClr val="FFFFFF"/>
                        </a:solidFill>
                      </a:tcPr>
                    </a:tc>
                    <a:tc>
                      <a:txBody>
                        <a:bodyPr/>
                        <a:lstStyle/>
                        <a:p>
                          <a:pPr algn="ctr"/>
                          <a:r>
                            <a:rPr lang="en-US" dirty="0">
                              <a:effectLst/>
                            </a:rPr>
                            <a:t>  16.5</a:t>
                          </a:r>
                        </a:p>
                      </a:txBody>
                      <a:tcPr marL="31750" marR="31750" marT="12700" marB="12700" anchor="ctr">
                        <a:lnL w="6350" cap="flat" cmpd="sng" algn="ctr">
                          <a:solidFill>
                            <a:srgbClr val="333333"/>
                          </a:solidFill>
                          <a:prstDash val="solid"/>
                          <a:round/>
                          <a:headEnd type="none" w="med" len="med"/>
                          <a:tailEnd type="none" w="med" len="med"/>
                        </a:lnL>
                        <a:lnR w="6350" cap="flat" cmpd="sng" algn="ctr">
                          <a:solidFill>
                            <a:srgbClr val="333333"/>
                          </a:solidFill>
                          <a:prstDash val="solid"/>
                          <a:round/>
                          <a:headEnd type="none" w="med" len="med"/>
                          <a:tailEnd type="none" w="med" len="med"/>
                        </a:lnR>
                        <a:lnT w="6350" cap="flat" cmpd="sng" algn="ctr">
                          <a:solidFill>
                            <a:srgbClr val="333333"/>
                          </a:solidFill>
                          <a:prstDash val="solid"/>
                          <a:round/>
                          <a:headEnd type="none" w="med" len="med"/>
                          <a:tailEnd type="none" w="med" len="med"/>
                        </a:lnT>
                        <a:lnB w="6350" cap="flat" cmpd="sng" algn="ctr">
                          <a:solidFill>
                            <a:srgbClr val="333333"/>
                          </a:solidFill>
                          <a:prstDash val="solid"/>
                          <a:round/>
                          <a:headEnd type="none" w="med" len="med"/>
                          <a:tailEnd type="none" w="med" len="med"/>
                        </a:lnB>
                        <a:solidFill>
                          <a:srgbClr val="FFFFFF"/>
                        </a:solidFill>
                      </a:tcPr>
                    </a:tc>
                    <a:extLst>
                      <a:ext uri="{0D108BD9-81ED-4DB2-BD59-A6C34878D82A}">
                        <a16:rowId xmlns:a16="http://schemas.microsoft.com/office/drawing/2014/main" val="1508167750"/>
                      </a:ext>
                    </a:extLst>
                  </a:tr>
                </a:tbl>
              </a:graphicData>
            </a:graphic>
          </p:graphicFrame>
        </mc:Fallback>
      </mc:AlternateContent>
    </p:spTree>
    <p:extLst>
      <p:ext uri="{BB962C8B-B14F-4D97-AF65-F5344CB8AC3E}">
        <p14:creationId xmlns:p14="http://schemas.microsoft.com/office/powerpoint/2010/main" val="34300877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8AECB-4DA4-20C9-D65F-8093694039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5726DA-0C46-787D-F338-542B5C3F7DC7}"/>
              </a:ext>
            </a:extLst>
          </p:cNvPr>
          <p:cNvSpPr>
            <a:spLocks noGrp="1"/>
          </p:cNvSpPr>
          <p:nvPr>
            <p:ph type="title"/>
          </p:nvPr>
        </p:nvSpPr>
        <p:spPr/>
        <p:txBody>
          <a:bodyPr>
            <a:normAutofit/>
          </a:bodyPr>
          <a:lstStyle/>
          <a:p>
            <a:r>
              <a:rPr lang="en-US" dirty="0"/>
              <a:t>Example, Cont.</a:t>
            </a:r>
          </a:p>
        </p:txBody>
      </p:sp>
      <p:sp>
        <p:nvSpPr>
          <p:cNvPr id="3" name="Content Placeholder 2">
            <a:extLst>
              <a:ext uri="{FF2B5EF4-FFF2-40B4-BE49-F238E27FC236}">
                <a16:creationId xmlns:a16="http://schemas.microsoft.com/office/drawing/2014/main" id="{F766EC28-1764-1542-C15D-CC6F9E3B27A3}"/>
              </a:ext>
            </a:extLst>
          </p:cNvPr>
          <p:cNvSpPr>
            <a:spLocks noGrp="1"/>
          </p:cNvSpPr>
          <p:nvPr>
            <p:ph idx="1"/>
          </p:nvPr>
        </p:nvSpPr>
        <p:spPr/>
        <p:txBody>
          <a:bodyPr>
            <a:normAutofit fontScale="85000" lnSpcReduction="20000"/>
          </a:bodyPr>
          <a:lstStyle/>
          <a:p>
            <a:pPr marL="457200" indent="-457200">
              <a:buFont typeface="+mj-lt"/>
              <a:buAutoNum type="alphaLcParenR"/>
            </a:pPr>
            <a:r>
              <a:rPr lang="en-US" sz="2000" dirty="0">
                <a:solidFill>
                  <a:srgbClr val="424242"/>
                </a:solidFill>
              </a:rPr>
              <a:t>Is this a test of two means or two proportions? </a:t>
            </a:r>
          </a:p>
          <a:p>
            <a:pPr marL="457200" indent="-457200">
              <a:buFont typeface="+mj-lt"/>
              <a:buAutoNum type="alphaLcParenR"/>
            </a:pPr>
            <a:r>
              <a:rPr lang="en-US" sz="2000" dirty="0">
                <a:solidFill>
                  <a:srgbClr val="424242"/>
                </a:solidFill>
              </a:rPr>
              <a:t>Are the population standard deviations known or unknown? </a:t>
            </a:r>
          </a:p>
          <a:p>
            <a:pPr marL="457200" indent="-457200">
              <a:buFont typeface="+mj-lt"/>
              <a:buAutoNum type="alphaLcParenR"/>
            </a:pPr>
            <a:r>
              <a:rPr lang="en-US" sz="2000" dirty="0">
                <a:solidFill>
                  <a:srgbClr val="424242"/>
                </a:solidFill>
              </a:rPr>
              <a:t>Which distribution do you use to perform the test? </a:t>
            </a:r>
          </a:p>
          <a:p>
            <a:pPr marL="457200" indent="-457200">
              <a:buFont typeface="+mj-lt"/>
              <a:buAutoNum type="alphaLcParenR"/>
            </a:pPr>
            <a:r>
              <a:rPr lang="en-US" sz="2000" dirty="0">
                <a:solidFill>
                  <a:srgbClr val="424242"/>
                </a:solidFill>
              </a:rPr>
              <a:t>What is the random variable?</a:t>
            </a:r>
          </a:p>
          <a:p>
            <a:pPr marL="457200" indent="-457200">
              <a:buFont typeface="+mj-lt"/>
              <a:buAutoNum type="alphaLcParenR"/>
            </a:pPr>
            <a:r>
              <a:rPr lang="en-US" sz="2000" dirty="0">
                <a:solidFill>
                  <a:srgbClr val="424242"/>
                </a:solidFill>
              </a:rPr>
              <a:t>What are the null and alternative hypotheses?</a:t>
            </a:r>
          </a:p>
          <a:p>
            <a:pPr marL="457200" indent="-457200">
              <a:buFont typeface="+mj-lt"/>
              <a:buAutoNum type="alphaLcParenR"/>
            </a:pPr>
            <a:r>
              <a:rPr lang="en-US" sz="2000" dirty="0">
                <a:solidFill>
                  <a:srgbClr val="424242"/>
                </a:solidFill>
              </a:rPr>
              <a:t>Is this test right-, left-, or two-tailed?</a:t>
            </a:r>
          </a:p>
          <a:p>
            <a:pPr marL="457200" indent="-457200">
              <a:buFont typeface="+mj-lt"/>
              <a:buAutoNum type="alphaLcParenR"/>
            </a:pPr>
            <a:r>
              <a:rPr lang="en-US" sz="2000" dirty="0"/>
              <a:t>What is the p-value?</a:t>
            </a:r>
          </a:p>
          <a:p>
            <a:pPr marL="457200" indent="-457200">
              <a:buFont typeface="+mj-lt"/>
              <a:buAutoNum type="alphaLcParenR"/>
            </a:pPr>
            <a:r>
              <a:rPr lang="en-US" sz="2000" dirty="0"/>
              <a:t>Do you reject or not reject the null hypothesis?</a:t>
            </a:r>
          </a:p>
          <a:p>
            <a:pPr marL="457200" indent="-457200">
              <a:buFont typeface="+mj-lt"/>
              <a:buAutoNum type="alphaLcParenR"/>
            </a:pPr>
            <a:r>
              <a:rPr lang="en-US" sz="2000" dirty="0"/>
              <a:t>Conclusion?</a:t>
            </a:r>
          </a:p>
          <a:p>
            <a:pPr marL="342900" indent="-342900">
              <a:buFont typeface="+mj-lt"/>
              <a:buAutoNum type="alphaLcParenR"/>
            </a:pPr>
            <a:endParaRPr lang="en-US" sz="2000" dirty="0">
              <a:solidFill>
                <a:srgbClr val="424242"/>
              </a:solidFill>
            </a:endParaRPr>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p:txBody>
      </p:sp>
      <p:sp>
        <p:nvSpPr>
          <p:cNvPr id="4" name="Slide Number Placeholder 3">
            <a:extLst>
              <a:ext uri="{FF2B5EF4-FFF2-40B4-BE49-F238E27FC236}">
                <a16:creationId xmlns:a16="http://schemas.microsoft.com/office/drawing/2014/main" id="{3B919418-D8FF-F632-BB98-DEB1CECE97C0}"/>
              </a:ext>
            </a:extLst>
          </p:cNvPr>
          <p:cNvSpPr>
            <a:spLocks noGrp="1"/>
          </p:cNvSpPr>
          <p:nvPr>
            <p:ph type="sldNum" sz="quarter" idx="12"/>
          </p:nvPr>
        </p:nvSpPr>
        <p:spPr/>
        <p:txBody>
          <a:bodyPr/>
          <a:lstStyle/>
          <a:p>
            <a:fld id="{3A98EE3D-8CD1-4C3F-BD1C-C98C9596463C}" type="slidenum">
              <a:rPr lang="en-US" smtClean="0"/>
              <a:t>44</a:t>
            </a:fld>
            <a:endParaRPr lang="en-US" dirty="0"/>
          </a:p>
        </p:txBody>
      </p:sp>
    </p:spTree>
    <p:extLst>
      <p:ext uri="{BB962C8B-B14F-4D97-AF65-F5344CB8AC3E}">
        <p14:creationId xmlns:p14="http://schemas.microsoft.com/office/powerpoint/2010/main" val="329001544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8AECB-4DA4-20C9-D65F-8093694039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5726DA-0C46-787D-F338-542B5C3F7DC7}"/>
              </a:ext>
            </a:extLst>
          </p:cNvPr>
          <p:cNvSpPr>
            <a:spLocks noGrp="1"/>
          </p:cNvSpPr>
          <p:nvPr>
            <p:ph type="title"/>
          </p:nvPr>
        </p:nvSpPr>
        <p:spPr/>
        <p:txBody>
          <a:bodyPr>
            <a:normAutofit/>
          </a:bodyPr>
          <a:lstStyle/>
          <a:p>
            <a:r>
              <a:rPr lang="en-US" dirty="0"/>
              <a:t>Example, Cont.</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F766EC28-1764-1542-C15D-CC6F9E3B27A3}"/>
                  </a:ext>
                </a:extLst>
              </p:cNvPr>
              <p:cNvSpPr>
                <a:spLocks noGrp="1"/>
              </p:cNvSpPr>
              <p:nvPr>
                <p:ph idx="1"/>
              </p:nvPr>
            </p:nvSpPr>
            <p:spPr/>
            <p:txBody>
              <a:bodyPr>
                <a:normAutofit/>
              </a:bodyPr>
              <a:lstStyle/>
              <a:p>
                <a:pPr marL="457200" indent="-457200">
                  <a:buFont typeface="+mj-lt"/>
                  <a:buAutoNum type="alphaLcParenR"/>
                </a:pPr>
                <a:r>
                  <a:rPr lang="en-US" sz="2000" dirty="0">
                    <a:solidFill>
                      <a:srgbClr val="424242"/>
                    </a:solidFill>
                  </a:rPr>
                  <a:t>Is this a test of two means or two proportions? This is for 2 means</a:t>
                </a:r>
              </a:p>
              <a:p>
                <a:pPr marL="457200" indent="-457200">
                  <a:buFont typeface="+mj-lt"/>
                  <a:buAutoNum type="alphaLcParenR"/>
                </a:pPr>
                <a:r>
                  <a:rPr lang="en-US" sz="2000" dirty="0">
                    <a:solidFill>
                      <a:srgbClr val="424242"/>
                    </a:solidFill>
                  </a:rPr>
                  <a:t>Are the population standard deviations known or unknown? Yes</a:t>
                </a:r>
              </a:p>
              <a:p>
                <a:pPr marL="457200" indent="-457200">
                  <a:buFont typeface="+mj-lt"/>
                  <a:buAutoNum type="alphaLcParenR"/>
                </a:pPr>
                <a:r>
                  <a:rPr lang="en-US" sz="2000" dirty="0">
                    <a:solidFill>
                      <a:srgbClr val="424242"/>
                    </a:solidFill>
                  </a:rPr>
                  <a:t>Which distribution do you use to perform the test? (Standard) normal distribution</a:t>
                </a:r>
              </a:p>
              <a:p>
                <a:pPr marL="457200" indent="-457200">
                  <a:buFont typeface="+mj-lt"/>
                  <a:buAutoNum type="alphaLcParenR"/>
                </a:pPr>
                <a:r>
                  <a:rPr lang="en-US" sz="2000" dirty="0">
                    <a:solidFill>
                      <a:srgbClr val="424242"/>
                    </a:solidFill>
                  </a:rPr>
                  <a:t>What is the random variable? It is some sort of data but we are not given any information about it</a:t>
                </a:r>
              </a:p>
              <a:p>
                <a:pPr marL="457200" indent="-457200">
                  <a:buFont typeface="+mj-lt"/>
                  <a:buAutoNum type="alphaLcParenR"/>
                </a:pPr>
                <a:r>
                  <a:rPr lang="en-US" sz="2000" dirty="0">
                    <a:solidFill>
                      <a:srgbClr val="424242"/>
                    </a:solidFill>
                  </a:rPr>
                  <a:t>What are the null and alternative hypotheses? </a:t>
                </a:r>
                <a14:m>
                  <m:oMath xmlns:m="http://schemas.openxmlformats.org/officeDocument/2006/math">
                    <m:sSub>
                      <m:sSubPr>
                        <m:ctrlPr>
                          <a:rPr lang="en-US" sz="2000" b="0" i="1" smtClean="0">
                            <a:solidFill>
                              <a:srgbClr val="424242"/>
                            </a:solidFill>
                            <a:latin typeface="Cambria Math" panose="02040503050406030204" pitchFamily="18" charset="0"/>
                          </a:rPr>
                        </m:ctrlPr>
                      </m:sSubPr>
                      <m:e>
                        <m:r>
                          <a:rPr lang="en-US" sz="2000" b="0" i="1" smtClean="0">
                            <a:solidFill>
                              <a:srgbClr val="424242"/>
                            </a:solidFill>
                            <a:latin typeface="Cambria Math" panose="02040503050406030204" pitchFamily="18" charset="0"/>
                          </a:rPr>
                          <m:t>𝐻</m:t>
                        </m:r>
                      </m:e>
                      <m:sub>
                        <m:r>
                          <a:rPr lang="en-US" sz="2000" b="0" i="1" smtClean="0">
                            <a:solidFill>
                              <a:srgbClr val="424242"/>
                            </a:solidFill>
                            <a:latin typeface="Cambria Math" panose="02040503050406030204" pitchFamily="18" charset="0"/>
                          </a:rPr>
                          <m:t>0</m:t>
                        </m:r>
                      </m:sub>
                    </m:sSub>
                    <m:r>
                      <a:rPr lang="en-US" sz="2000" b="0" i="1" smtClean="0">
                        <a:solidFill>
                          <a:srgbClr val="424242"/>
                        </a:solidFill>
                        <a:latin typeface="Cambria Math" panose="02040503050406030204" pitchFamily="18" charset="0"/>
                      </a:rPr>
                      <m:t>:</m:t>
                    </m:r>
                    <m:sSub>
                      <m:sSubPr>
                        <m:ctrlPr>
                          <a:rPr lang="en-US" sz="2000" b="0" i="1" smtClean="0">
                            <a:solidFill>
                              <a:srgbClr val="424242"/>
                            </a:solidFill>
                            <a:latin typeface="Cambria Math" panose="02040503050406030204" pitchFamily="18" charset="0"/>
                          </a:rPr>
                        </m:ctrlPr>
                      </m:sSubPr>
                      <m:e>
                        <m:r>
                          <a:rPr lang="en-US" sz="2000" b="0" i="1" smtClean="0">
                            <a:solidFill>
                              <a:srgbClr val="424242"/>
                            </a:solidFill>
                            <a:latin typeface="Cambria Math" panose="02040503050406030204" pitchFamily="18" charset="0"/>
                          </a:rPr>
                          <m:t>𝜇</m:t>
                        </m:r>
                      </m:e>
                      <m:sub>
                        <m:r>
                          <a:rPr lang="en-US" sz="2000" b="0" i="1" smtClean="0">
                            <a:solidFill>
                              <a:srgbClr val="424242"/>
                            </a:solidFill>
                            <a:latin typeface="Cambria Math" panose="02040503050406030204" pitchFamily="18" charset="0"/>
                          </a:rPr>
                          <m:t>1</m:t>
                        </m:r>
                      </m:sub>
                    </m:sSub>
                    <m:r>
                      <a:rPr lang="en-US" sz="2000" b="0" i="1" smtClean="0">
                        <a:solidFill>
                          <a:srgbClr val="424242"/>
                        </a:solidFill>
                        <a:latin typeface="Cambria Math" panose="02040503050406030204" pitchFamily="18" charset="0"/>
                      </a:rPr>
                      <m:t>≥</m:t>
                    </m:r>
                    <m:sSub>
                      <m:sSubPr>
                        <m:ctrlPr>
                          <a:rPr lang="en-US" sz="2000" b="0" i="1" smtClean="0">
                            <a:solidFill>
                              <a:srgbClr val="424242"/>
                            </a:solidFill>
                            <a:latin typeface="Cambria Math" panose="02040503050406030204" pitchFamily="18" charset="0"/>
                          </a:rPr>
                        </m:ctrlPr>
                      </m:sSubPr>
                      <m:e>
                        <m:r>
                          <a:rPr lang="en-US" sz="2000" b="0" i="1" smtClean="0">
                            <a:solidFill>
                              <a:srgbClr val="424242"/>
                            </a:solidFill>
                            <a:latin typeface="Cambria Math" panose="02040503050406030204" pitchFamily="18" charset="0"/>
                          </a:rPr>
                          <m:t>𝜇</m:t>
                        </m:r>
                      </m:e>
                      <m:sub>
                        <m:r>
                          <a:rPr lang="en-US" sz="2000" b="0" i="1" smtClean="0">
                            <a:solidFill>
                              <a:srgbClr val="424242"/>
                            </a:solidFill>
                            <a:latin typeface="Cambria Math" panose="02040503050406030204" pitchFamily="18" charset="0"/>
                          </a:rPr>
                          <m:t>2</m:t>
                        </m:r>
                      </m:sub>
                    </m:sSub>
                    <m:r>
                      <a:rPr lang="en-US" sz="2000" b="0" i="1" smtClean="0">
                        <a:solidFill>
                          <a:srgbClr val="424242"/>
                        </a:solidFill>
                        <a:latin typeface="Cambria Math" panose="02040503050406030204" pitchFamily="18" charset="0"/>
                      </a:rPr>
                      <m:t>, </m:t>
                    </m:r>
                    <m:sSub>
                      <m:sSubPr>
                        <m:ctrlPr>
                          <a:rPr lang="en-US" sz="2000" b="0" i="1" smtClean="0">
                            <a:solidFill>
                              <a:srgbClr val="424242"/>
                            </a:solidFill>
                            <a:latin typeface="Cambria Math" panose="02040503050406030204" pitchFamily="18" charset="0"/>
                          </a:rPr>
                        </m:ctrlPr>
                      </m:sSubPr>
                      <m:e>
                        <m:r>
                          <a:rPr lang="en-US" sz="2000" b="0" i="1" smtClean="0">
                            <a:solidFill>
                              <a:srgbClr val="424242"/>
                            </a:solidFill>
                            <a:latin typeface="Cambria Math" panose="02040503050406030204" pitchFamily="18" charset="0"/>
                          </a:rPr>
                          <m:t>𝐻</m:t>
                        </m:r>
                      </m:e>
                      <m:sub>
                        <m:r>
                          <a:rPr lang="en-US" sz="2000" b="0" i="1" smtClean="0">
                            <a:solidFill>
                              <a:srgbClr val="424242"/>
                            </a:solidFill>
                            <a:latin typeface="Cambria Math" panose="02040503050406030204" pitchFamily="18" charset="0"/>
                          </a:rPr>
                          <m:t>𝑎</m:t>
                        </m:r>
                      </m:sub>
                    </m:sSub>
                    <m:r>
                      <a:rPr lang="en-US" sz="2000" b="0" i="1" smtClean="0">
                        <a:solidFill>
                          <a:srgbClr val="424242"/>
                        </a:solidFill>
                        <a:latin typeface="Cambria Math" panose="02040503050406030204" pitchFamily="18" charset="0"/>
                      </a:rPr>
                      <m:t>:</m:t>
                    </m:r>
                    <m:sSub>
                      <m:sSubPr>
                        <m:ctrlPr>
                          <a:rPr lang="en-US" sz="2000" b="0" i="1" smtClean="0">
                            <a:solidFill>
                              <a:srgbClr val="424242"/>
                            </a:solidFill>
                            <a:latin typeface="Cambria Math" panose="02040503050406030204" pitchFamily="18" charset="0"/>
                          </a:rPr>
                        </m:ctrlPr>
                      </m:sSubPr>
                      <m:e>
                        <m:r>
                          <a:rPr lang="en-US" sz="2000" b="0" i="1" smtClean="0">
                            <a:solidFill>
                              <a:srgbClr val="424242"/>
                            </a:solidFill>
                            <a:latin typeface="Cambria Math" panose="02040503050406030204" pitchFamily="18" charset="0"/>
                          </a:rPr>
                          <m:t>𝜇</m:t>
                        </m:r>
                      </m:e>
                      <m:sub>
                        <m:r>
                          <a:rPr lang="en-US" sz="2000" b="0" i="1" smtClean="0">
                            <a:solidFill>
                              <a:srgbClr val="424242"/>
                            </a:solidFill>
                            <a:latin typeface="Cambria Math" panose="02040503050406030204" pitchFamily="18" charset="0"/>
                          </a:rPr>
                          <m:t>1</m:t>
                        </m:r>
                      </m:sub>
                    </m:sSub>
                    <m:r>
                      <a:rPr lang="en-US" sz="2000" b="0" i="1" smtClean="0">
                        <a:solidFill>
                          <a:srgbClr val="424242"/>
                        </a:solidFill>
                        <a:latin typeface="Cambria Math" panose="02040503050406030204" pitchFamily="18" charset="0"/>
                      </a:rPr>
                      <m:t>&lt;</m:t>
                    </m:r>
                    <m:sSub>
                      <m:sSubPr>
                        <m:ctrlPr>
                          <a:rPr lang="en-US" sz="2000" b="0" i="1" smtClean="0">
                            <a:solidFill>
                              <a:srgbClr val="424242"/>
                            </a:solidFill>
                            <a:latin typeface="Cambria Math" panose="02040503050406030204" pitchFamily="18" charset="0"/>
                          </a:rPr>
                        </m:ctrlPr>
                      </m:sSubPr>
                      <m:e>
                        <m:r>
                          <a:rPr lang="en-US" sz="2000" b="0" i="1" smtClean="0">
                            <a:solidFill>
                              <a:srgbClr val="424242"/>
                            </a:solidFill>
                            <a:latin typeface="Cambria Math" panose="02040503050406030204" pitchFamily="18" charset="0"/>
                          </a:rPr>
                          <m:t>𝜇</m:t>
                        </m:r>
                      </m:e>
                      <m:sub>
                        <m:r>
                          <a:rPr lang="en-US" sz="2000" b="0" i="1" smtClean="0">
                            <a:solidFill>
                              <a:srgbClr val="424242"/>
                            </a:solidFill>
                            <a:latin typeface="Cambria Math" panose="02040503050406030204" pitchFamily="18" charset="0"/>
                          </a:rPr>
                          <m:t>2</m:t>
                        </m:r>
                      </m:sub>
                    </m:sSub>
                  </m:oMath>
                </a14:m>
                <a:endParaRPr lang="en-US" sz="2000" dirty="0">
                  <a:solidFill>
                    <a:srgbClr val="424242"/>
                  </a:solidFill>
                </a:endParaRPr>
              </a:p>
              <a:p>
                <a:pPr marL="457200" indent="-457200">
                  <a:buFont typeface="+mj-lt"/>
                  <a:buAutoNum type="alphaLcParenR"/>
                </a:pPr>
                <a:r>
                  <a:rPr lang="en-US" sz="2000" dirty="0">
                    <a:solidFill>
                      <a:srgbClr val="424242"/>
                    </a:solidFill>
                  </a:rPr>
                  <a:t>Is this test right-, left-, or two-tailed? This is a right-tailed test</a:t>
                </a:r>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p:txBody>
          </p:sp>
        </mc:Choice>
        <mc:Fallback>
          <p:sp>
            <p:nvSpPr>
              <p:cNvPr id="3" name="Content Placeholder 2">
                <a:extLst>
                  <a:ext uri="{FF2B5EF4-FFF2-40B4-BE49-F238E27FC236}">
                    <a16:creationId xmlns:a16="http://schemas.microsoft.com/office/drawing/2014/main" id="{F766EC28-1764-1542-C15D-CC6F9E3B27A3}"/>
                  </a:ext>
                </a:extLst>
              </p:cNvPr>
              <p:cNvSpPr>
                <a:spLocks noGrp="1" noRot="1" noChangeAspect="1" noMove="1" noResize="1" noEditPoints="1" noAdjustHandles="1" noChangeArrowheads="1" noChangeShapeType="1" noTextEdit="1"/>
              </p:cNvSpPr>
              <p:nvPr>
                <p:ph idx="1"/>
              </p:nvPr>
            </p:nvSpPr>
            <p:spPr>
              <a:blipFill>
                <a:blip r:embed="rId2"/>
                <a:stretch>
                  <a:fillRect l="-1455" t="-810" r="-1152"/>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3B919418-D8FF-F632-BB98-DEB1CECE97C0}"/>
              </a:ext>
            </a:extLst>
          </p:cNvPr>
          <p:cNvSpPr>
            <a:spLocks noGrp="1"/>
          </p:cNvSpPr>
          <p:nvPr>
            <p:ph type="sldNum" sz="quarter" idx="12"/>
          </p:nvPr>
        </p:nvSpPr>
        <p:spPr/>
        <p:txBody>
          <a:bodyPr/>
          <a:lstStyle/>
          <a:p>
            <a:fld id="{3A98EE3D-8CD1-4C3F-BD1C-C98C9596463C}" type="slidenum">
              <a:rPr lang="en-US" smtClean="0"/>
              <a:t>45</a:t>
            </a:fld>
            <a:endParaRPr lang="en-US" dirty="0"/>
          </a:p>
        </p:txBody>
      </p:sp>
    </p:spTree>
    <p:extLst>
      <p:ext uri="{BB962C8B-B14F-4D97-AF65-F5344CB8AC3E}">
        <p14:creationId xmlns:p14="http://schemas.microsoft.com/office/powerpoint/2010/main" val="17445998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8AECB-4DA4-20C9-D65F-8093694039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5726DA-0C46-787D-F338-542B5C3F7DC7}"/>
              </a:ext>
            </a:extLst>
          </p:cNvPr>
          <p:cNvSpPr>
            <a:spLocks noGrp="1"/>
          </p:cNvSpPr>
          <p:nvPr>
            <p:ph type="title"/>
          </p:nvPr>
        </p:nvSpPr>
        <p:spPr/>
        <p:txBody>
          <a:bodyPr>
            <a:normAutofit/>
          </a:bodyPr>
          <a:lstStyle/>
          <a:p>
            <a:r>
              <a:rPr lang="en-US" dirty="0"/>
              <a:t>Example, Cont.</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F766EC28-1764-1542-C15D-CC6F9E3B27A3}"/>
                  </a:ext>
                </a:extLst>
              </p:cNvPr>
              <p:cNvSpPr>
                <a:spLocks noGrp="1"/>
              </p:cNvSpPr>
              <p:nvPr>
                <p:ph idx="1"/>
              </p:nvPr>
            </p:nvSpPr>
            <p:spPr/>
            <p:txBody>
              <a:bodyPr>
                <a:normAutofit/>
              </a:bodyPr>
              <a:lstStyle/>
              <a:p>
                <a:pPr marL="457200" indent="-457200">
                  <a:buFont typeface="+mj-lt"/>
                  <a:buAutoNum type="alphaLcParenR" startAt="7"/>
                </a:pPr>
                <a:r>
                  <a:rPr lang="en-US" sz="2000" dirty="0"/>
                  <a:t>What is the p-value? </a:t>
                </a:r>
                <a14:m>
                  <m:oMath xmlns:m="http://schemas.openxmlformats.org/officeDocument/2006/math">
                    <m:r>
                      <a:rPr lang="en-US" sz="2000" b="0" i="1" smtClean="0">
                        <a:latin typeface="Cambria Math" panose="02040503050406030204" pitchFamily="18" charset="0"/>
                      </a:rPr>
                      <m:t>0.081</m:t>
                    </m:r>
                  </m:oMath>
                </a14:m>
                <a:endParaRPr lang="en-US" sz="2000" dirty="0"/>
              </a:p>
              <a:p>
                <a:pPr marL="457200" indent="-457200">
                  <a:buFont typeface="+mj-lt"/>
                  <a:buAutoNum type="alphaLcParenR" startAt="7"/>
                </a:pPr>
                <a:r>
                  <a:rPr lang="en-US" sz="2000" dirty="0"/>
                  <a:t>Do you reject or not reject the null hypothesis? Since </a:t>
                </a:r>
                <a14:m>
                  <m:oMath xmlns:m="http://schemas.openxmlformats.org/officeDocument/2006/math">
                    <m:r>
                      <a:rPr lang="en-US" sz="2000" b="0" i="1" smtClean="0">
                        <a:latin typeface="Cambria Math" panose="02040503050406030204" pitchFamily="18" charset="0"/>
                      </a:rPr>
                      <m:t>0.081&gt;0.05,</m:t>
                    </m:r>
                  </m:oMath>
                </a14:m>
                <a:r>
                  <a:rPr lang="en-US" sz="2000" dirty="0"/>
                  <a:t> do not reject the null hypothesis</a:t>
                </a:r>
              </a:p>
              <a:p>
                <a:pPr marL="457200" indent="-457200">
                  <a:buFont typeface="+mj-lt"/>
                  <a:buAutoNum type="alphaLcParenR" startAt="7"/>
                </a:pPr>
                <a:r>
                  <a:rPr lang="en-US" sz="2000" dirty="0"/>
                  <a:t>Conclusion? There is not sufficient evidence that the mean of sample 1 is less than the mean of sample 2 </a:t>
                </a:r>
              </a:p>
              <a:p>
                <a:pPr marL="342900" indent="-342900">
                  <a:buFont typeface="+mj-lt"/>
                  <a:buAutoNum type="alphaLcParenR" startAt="7"/>
                </a:pPr>
                <a:endParaRPr lang="en-US" sz="2000" dirty="0">
                  <a:solidFill>
                    <a:srgbClr val="424242"/>
                  </a:solidFill>
                </a:endParaRPr>
              </a:p>
              <a:p>
                <a:pPr marL="457200" indent="-457200">
                  <a:buFont typeface="+mj-lt"/>
                  <a:buAutoNum type="alphaLcParenR" startAt="7"/>
                </a:pPr>
                <a:endParaRPr lang="en-US" dirty="0"/>
              </a:p>
              <a:p>
                <a:pPr marL="457200" indent="-457200">
                  <a:buFont typeface="+mj-lt"/>
                  <a:buAutoNum type="alphaLcParenR" startAt="7"/>
                </a:pPr>
                <a:endParaRPr lang="en-US" dirty="0"/>
              </a:p>
              <a:p>
                <a:pPr marL="457200" indent="-457200">
                  <a:buFont typeface="+mj-lt"/>
                  <a:buAutoNum type="alphaLcParenR" startAt="7"/>
                </a:pPr>
                <a:endParaRPr lang="en-US" dirty="0"/>
              </a:p>
              <a:p>
                <a:pPr marL="457200" indent="-457200">
                  <a:buFont typeface="+mj-lt"/>
                  <a:buAutoNum type="alphaLcParenR" startAt="7"/>
                </a:pPr>
                <a:endParaRPr lang="en-US" dirty="0"/>
              </a:p>
            </p:txBody>
          </p:sp>
        </mc:Choice>
        <mc:Fallback>
          <p:sp>
            <p:nvSpPr>
              <p:cNvPr id="3" name="Content Placeholder 2">
                <a:extLst>
                  <a:ext uri="{FF2B5EF4-FFF2-40B4-BE49-F238E27FC236}">
                    <a16:creationId xmlns:a16="http://schemas.microsoft.com/office/drawing/2014/main" id="{F766EC28-1764-1542-C15D-CC6F9E3B27A3}"/>
                  </a:ext>
                </a:extLst>
              </p:cNvPr>
              <p:cNvSpPr>
                <a:spLocks noGrp="1" noRot="1" noChangeAspect="1" noMove="1" noResize="1" noEditPoints="1" noAdjustHandles="1" noChangeArrowheads="1" noChangeShapeType="1" noTextEdit="1"/>
              </p:cNvSpPr>
              <p:nvPr>
                <p:ph idx="1"/>
              </p:nvPr>
            </p:nvSpPr>
            <p:spPr>
              <a:blipFill>
                <a:blip r:embed="rId2"/>
                <a:stretch>
                  <a:fillRect l="-1455" t="-810" r="-364"/>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3B919418-D8FF-F632-BB98-DEB1CECE97C0}"/>
              </a:ext>
            </a:extLst>
          </p:cNvPr>
          <p:cNvSpPr>
            <a:spLocks noGrp="1"/>
          </p:cNvSpPr>
          <p:nvPr>
            <p:ph type="sldNum" sz="quarter" idx="12"/>
          </p:nvPr>
        </p:nvSpPr>
        <p:spPr/>
        <p:txBody>
          <a:bodyPr/>
          <a:lstStyle/>
          <a:p>
            <a:fld id="{3A98EE3D-8CD1-4C3F-BD1C-C98C9596463C}" type="slidenum">
              <a:rPr lang="en-US" smtClean="0"/>
              <a:t>46</a:t>
            </a:fld>
            <a:endParaRPr lang="en-US" dirty="0"/>
          </a:p>
        </p:txBody>
      </p:sp>
    </p:spTree>
    <p:extLst>
      <p:ext uri="{BB962C8B-B14F-4D97-AF65-F5344CB8AC3E}">
        <p14:creationId xmlns:p14="http://schemas.microsoft.com/office/powerpoint/2010/main" val="5696175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6AD09-DC61-E6CC-5B89-A617D5CC42D2}"/>
              </a:ext>
            </a:extLst>
          </p:cNvPr>
          <p:cNvSpPr>
            <a:spLocks noGrp="1"/>
          </p:cNvSpPr>
          <p:nvPr>
            <p:ph type="title"/>
          </p:nvPr>
        </p:nvSpPr>
        <p:spPr/>
        <p:txBody>
          <a:bodyPr/>
          <a:lstStyle/>
          <a:p>
            <a:r>
              <a:rPr lang="en-US" dirty="0"/>
              <a:t>Section 10.3	</a:t>
            </a:r>
          </a:p>
        </p:txBody>
      </p:sp>
      <p:sp>
        <p:nvSpPr>
          <p:cNvPr id="3" name="Text Placeholder 2">
            <a:extLst>
              <a:ext uri="{FF2B5EF4-FFF2-40B4-BE49-F238E27FC236}">
                <a16:creationId xmlns:a16="http://schemas.microsoft.com/office/drawing/2014/main" id="{60B9D941-F7C4-EA45-61DD-2E1E504E8772}"/>
              </a:ext>
            </a:extLst>
          </p:cNvPr>
          <p:cNvSpPr>
            <a:spLocks noGrp="1"/>
          </p:cNvSpPr>
          <p:nvPr>
            <p:ph type="body" idx="1"/>
          </p:nvPr>
        </p:nvSpPr>
        <p:spPr/>
        <p:txBody>
          <a:bodyPr/>
          <a:lstStyle/>
          <a:p>
            <a:r>
              <a:rPr lang="en-US" dirty="0"/>
              <a:t>Comparing two independent population proportions</a:t>
            </a:r>
          </a:p>
        </p:txBody>
      </p:sp>
      <p:sp>
        <p:nvSpPr>
          <p:cNvPr id="4" name="Slide Number Placeholder 3">
            <a:extLst>
              <a:ext uri="{FF2B5EF4-FFF2-40B4-BE49-F238E27FC236}">
                <a16:creationId xmlns:a16="http://schemas.microsoft.com/office/drawing/2014/main" id="{F3274EE8-2ABC-201D-05FF-5DE592F22548}"/>
              </a:ext>
            </a:extLst>
          </p:cNvPr>
          <p:cNvSpPr>
            <a:spLocks noGrp="1"/>
          </p:cNvSpPr>
          <p:nvPr>
            <p:ph type="sldNum" sz="quarter" idx="12"/>
          </p:nvPr>
        </p:nvSpPr>
        <p:spPr/>
        <p:txBody>
          <a:bodyPr/>
          <a:lstStyle/>
          <a:p>
            <a:fld id="{3A98EE3D-8CD1-4C3F-BD1C-C98C9596463C}" type="slidenum">
              <a:rPr lang="en-US" smtClean="0"/>
              <a:t>47</a:t>
            </a:fld>
            <a:endParaRPr lang="en-US" dirty="0"/>
          </a:p>
        </p:txBody>
      </p:sp>
    </p:spTree>
    <p:extLst>
      <p:ext uri="{BB962C8B-B14F-4D97-AF65-F5344CB8AC3E}">
        <p14:creationId xmlns:p14="http://schemas.microsoft.com/office/powerpoint/2010/main" val="6272513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FC995-21C2-CDFD-4DA3-B27F101747ED}"/>
              </a:ext>
            </a:extLst>
          </p:cNvPr>
          <p:cNvSpPr>
            <a:spLocks noGrp="1"/>
          </p:cNvSpPr>
          <p:nvPr>
            <p:ph type="title"/>
          </p:nvPr>
        </p:nvSpPr>
        <p:spPr/>
        <p:txBody>
          <a:bodyPr>
            <a:normAutofit/>
          </a:bodyPr>
          <a:lstStyle/>
          <a:p>
            <a:r>
              <a:rPr lang="en-US" sz="6000" dirty="0"/>
              <a:t>Now we will focus on a testing proportions for independent populations</a:t>
            </a:r>
          </a:p>
        </p:txBody>
      </p:sp>
      <p:sp>
        <p:nvSpPr>
          <p:cNvPr id="3" name="Text Placeholder 2">
            <a:extLst>
              <a:ext uri="{FF2B5EF4-FFF2-40B4-BE49-F238E27FC236}">
                <a16:creationId xmlns:a16="http://schemas.microsoft.com/office/drawing/2014/main" id="{10617F75-3373-247B-1FE6-3AAE98EB4D77}"/>
              </a:ext>
            </a:extLst>
          </p:cNvPr>
          <p:cNvSpPr>
            <a:spLocks noGrp="1"/>
          </p:cNvSpPr>
          <p:nvPr>
            <p:ph type="body" idx="1"/>
          </p:nvPr>
        </p:nvSpPr>
        <p:spPr/>
        <p:txBody>
          <a:bodyPr/>
          <a:lstStyle/>
          <a:p>
            <a:r>
              <a:rPr lang="en-US" dirty="0"/>
              <a:t>How do we test two completely independent populations? We need to understand what this means … </a:t>
            </a:r>
          </a:p>
        </p:txBody>
      </p:sp>
      <p:sp>
        <p:nvSpPr>
          <p:cNvPr id="4" name="Slide Number Placeholder 3">
            <a:extLst>
              <a:ext uri="{FF2B5EF4-FFF2-40B4-BE49-F238E27FC236}">
                <a16:creationId xmlns:a16="http://schemas.microsoft.com/office/drawing/2014/main" id="{D2C292BC-D986-BDE0-C544-609B028C3526}"/>
              </a:ext>
            </a:extLst>
          </p:cNvPr>
          <p:cNvSpPr>
            <a:spLocks noGrp="1"/>
          </p:cNvSpPr>
          <p:nvPr>
            <p:ph type="sldNum" sz="quarter" idx="12"/>
          </p:nvPr>
        </p:nvSpPr>
        <p:spPr/>
        <p:txBody>
          <a:bodyPr/>
          <a:lstStyle/>
          <a:p>
            <a:fld id="{3A98EE3D-8CD1-4C3F-BD1C-C98C9596463C}" type="slidenum">
              <a:rPr lang="en-US" smtClean="0"/>
              <a:t>48</a:t>
            </a:fld>
            <a:endParaRPr lang="en-US" dirty="0"/>
          </a:p>
        </p:txBody>
      </p:sp>
    </p:spTree>
    <p:extLst>
      <p:ext uri="{BB962C8B-B14F-4D97-AF65-F5344CB8AC3E}">
        <p14:creationId xmlns:p14="http://schemas.microsoft.com/office/powerpoint/2010/main" val="16503541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4429A-085B-9CB3-43D8-6AC9FAEE02C2}"/>
              </a:ext>
            </a:extLst>
          </p:cNvPr>
          <p:cNvSpPr>
            <a:spLocks noGrp="1"/>
          </p:cNvSpPr>
          <p:nvPr>
            <p:ph type="title"/>
          </p:nvPr>
        </p:nvSpPr>
        <p:spPr/>
        <p:txBody>
          <a:bodyPr/>
          <a:lstStyle/>
          <a:p>
            <a:r>
              <a:rPr lang="en-US" dirty="0"/>
              <a:t>Assumptions About the Populations</a:t>
            </a:r>
          </a:p>
        </p:txBody>
      </p:sp>
      <p:sp>
        <p:nvSpPr>
          <p:cNvPr id="3" name="Content Placeholder 2">
            <a:extLst>
              <a:ext uri="{FF2B5EF4-FFF2-40B4-BE49-F238E27FC236}">
                <a16:creationId xmlns:a16="http://schemas.microsoft.com/office/drawing/2014/main" id="{4D221AD6-326F-DDED-FCD0-CE619A40A78F}"/>
              </a:ext>
            </a:extLst>
          </p:cNvPr>
          <p:cNvSpPr>
            <a:spLocks noGrp="1"/>
          </p:cNvSpPr>
          <p:nvPr>
            <p:ph idx="1"/>
          </p:nvPr>
        </p:nvSpPr>
        <p:spPr/>
        <p:txBody>
          <a:bodyPr>
            <a:normAutofit/>
          </a:bodyPr>
          <a:lstStyle/>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en-US" dirty="0"/>
          </a:p>
        </p:txBody>
      </p:sp>
      <p:sp>
        <p:nvSpPr>
          <p:cNvPr id="4" name="TextBox 3">
            <a:extLst>
              <a:ext uri="{FF2B5EF4-FFF2-40B4-BE49-F238E27FC236}">
                <a16:creationId xmlns:a16="http://schemas.microsoft.com/office/drawing/2014/main" id="{13F8F05D-A41E-7F9B-0E17-3780C7466F68}"/>
              </a:ext>
            </a:extLst>
          </p:cNvPr>
          <p:cNvSpPr txBox="1"/>
          <p:nvPr/>
        </p:nvSpPr>
        <p:spPr>
          <a:xfrm>
            <a:off x="1097280" y="2041212"/>
            <a:ext cx="9481930" cy="2954655"/>
          </a:xfrm>
          <a:prstGeom prst="rect">
            <a:avLst/>
          </a:prstGeom>
          <a:noFill/>
        </p:spPr>
        <p:txBody>
          <a:bodyPr wrap="square" rtlCol="0">
            <a:spAutoFit/>
          </a:bodyPr>
          <a:lstStyle/>
          <a:p>
            <a:pPr>
              <a:buFont typeface="+mj-lt"/>
              <a:buAutoNum type="arabicPeriod"/>
            </a:pPr>
            <a:r>
              <a:rPr lang="en-US" sz="2400" dirty="0">
                <a:solidFill>
                  <a:srgbClr val="424242"/>
                </a:solidFill>
              </a:rPr>
              <a:t>The two independent samples are simple random samples that are independent.</a:t>
            </a:r>
          </a:p>
          <a:p>
            <a:pPr algn="l">
              <a:buFont typeface="+mj-lt"/>
              <a:buAutoNum type="arabicPeriod"/>
            </a:pPr>
            <a:r>
              <a:rPr lang="en-US" sz="2400" b="0" i="0" dirty="0">
                <a:solidFill>
                  <a:srgbClr val="424242"/>
                </a:solidFill>
                <a:effectLst/>
              </a:rPr>
              <a:t>The number of successes is at least five, and the number of failures is at least five, for each of the samples.</a:t>
            </a:r>
          </a:p>
          <a:p>
            <a:pPr algn="l">
              <a:buFont typeface="+mj-lt"/>
              <a:buAutoNum type="arabicPeriod"/>
            </a:pPr>
            <a:r>
              <a:rPr lang="en-US" sz="2400" b="0" i="0" dirty="0">
                <a:solidFill>
                  <a:srgbClr val="424242"/>
                </a:solidFill>
                <a:effectLst/>
              </a:rPr>
              <a:t> Growing literature states that the population must be at least ten or 20 times the size of the sample. This keeps each population from being over-sampled and causing incorrect results.</a:t>
            </a:r>
          </a:p>
          <a:p>
            <a:endParaRPr lang="en-US" dirty="0"/>
          </a:p>
        </p:txBody>
      </p:sp>
      <p:sp>
        <p:nvSpPr>
          <p:cNvPr id="5" name="Slide Number Placeholder 4">
            <a:extLst>
              <a:ext uri="{FF2B5EF4-FFF2-40B4-BE49-F238E27FC236}">
                <a16:creationId xmlns:a16="http://schemas.microsoft.com/office/drawing/2014/main" id="{D00396DA-A366-B11B-0B10-F7F8CCF49F6F}"/>
              </a:ext>
            </a:extLst>
          </p:cNvPr>
          <p:cNvSpPr>
            <a:spLocks noGrp="1"/>
          </p:cNvSpPr>
          <p:nvPr>
            <p:ph type="sldNum" sz="quarter" idx="12"/>
          </p:nvPr>
        </p:nvSpPr>
        <p:spPr/>
        <p:txBody>
          <a:bodyPr/>
          <a:lstStyle/>
          <a:p>
            <a:fld id="{3A98EE3D-8CD1-4C3F-BD1C-C98C9596463C}" type="slidenum">
              <a:rPr lang="en-US" smtClean="0"/>
              <a:t>49</a:t>
            </a:fld>
            <a:endParaRPr lang="en-US" dirty="0"/>
          </a:p>
        </p:txBody>
      </p:sp>
    </p:spTree>
    <p:extLst>
      <p:ext uri="{BB962C8B-B14F-4D97-AF65-F5344CB8AC3E}">
        <p14:creationId xmlns:p14="http://schemas.microsoft.com/office/powerpoint/2010/main" val="3017792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F90C7-8DEC-0E84-F164-1E7A3829AC67}"/>
              </a:ext>
            </a:extLst>
          </p:cNvPr>
          <p:cNvSpPr>
            <a:spLocks noGrp="1"/>
          </p:cNvSpPr>
          <p:nvPr>
            <p:ph type="title"/>
          </p:nvPr>
        </p:nvSpPr>
        <p:spPr/>
        <p:txBody>
          <a:bodyPr/>
          <a:lstStyle/>
          <a:p>
            <a:r>
              <a:rPr lang="en-US" dirty="0"/>
              <a:t>What We Will Discuss</a:t>
            </a:r>
          </a:p>
        </p:txBody>
      </p:sp>
      <p:sp>
        <p:nvSpPr>
          <p:cNvPr id="3" name="Content Placeholder 2">
            <a:extLst>
              <a:ext uri="{FF2B5EF4-FFF2-40B4-BE49-F238E27FC236}">
                <a16:creationId xmlns:a16="http://schemas.microsoft.com/office/drawing/2014/main" id="{7077C33B-6FD0-C3DA-62FE-5816FDB5675F}"/>
              </a:ext>
            </a:extLst>
          </p:cNvPr>
          <p:cNvSpPr>
            <a:spLocks noGrp="1"/>
          </p:cNvSpPr>
          <p:nvPr>
            <p:ph idx="1"/>
          </p:nvPr>
        </p:nvSpPr>
        <p:spPr/>
        <p:txBody>
          <a:bodyPr/>
          <a:lstStyle/>
          <a:p>
            <a:r>
              <a:rPr lang="en-US" dirty="0"/>
              <a:t>These are the situations we will cover in this chapter:</a:t>
            </a:r>
          </a:p>
          <a:p>
            <a:pPr marL="457200" indent="-457200">
              <a:buFont typeface="+mj-lt"/>
              <a:buAutoNum type="arabicPeriod"/>
            </a:pPr>
            <a:r>
              <a:rPr lang="en-US" dirty="0"/>
              <a:t>When we want to compare two population </a:t>
            </a:r>
            <a:r>
              <a:rPr lang="en-US" u="sng" dirty="0"/>
              <a:t>means</a:t>
            </a:r>
            <a:r>
              <a:rPr lang="en-US" dirty="0"/>
              <a:t> but we don’t know the population standard deviations</a:t>
            </a:r>
          </a:p>
          <a:p>
            <a:pPr marL="457200" indent="-457200">
              <a:buFont typeface="+mj-lt"/>
              <a:buAutoNum type="arabicPeriod"/>
            </a:pPr>
            <a:r>
              <a:rPr lang="en-US" dirty="0"/>
              <a:t>When we want to compare two population </a:t>
            </a:r>
            <a:r>
              <a:rPr lang="en-US" u="sng" dirty="0"/>
              <a:t>means</a:t>
            </a:r>
            <a:r>
              <a:rPr lang="en-US" dirty="0"/>
              <a:t> and we DO know the population standard deviations</a:t>
            </a:r>
          </a:p>
          <a:p>
            <a:pPr marL="457200" indent="-457200">
              <a:buFont typeface="+mj-lt"/>
              <a:buAutoNum type="arabicPeriod"/>
            </a:pPr>
            <a:r>
              <a:rPr lang="en-US" dirty="0"/>
              <a:t>Two independent population </a:t>
            </a:r>
            <a:r>
              <a:rPr lang="en-US" u="sng" dirty="0"/>
              <a:t>proportions</a:t>
            </a:r>
          </a:p>
          <a:p>
            <a:pPr marL="457200" indent="-457200">
              <a:buFont typeface="+mj-lt"/>
              <a:buAutoNum type="arabicPeriod"/>
            </a:pPr>
            <a:r>
              <a:rPr lang="en-US" dirty="0"/>
              <a:t>Matched or paired samples</a:t>
            </a:r>
          </a:p>
        </p:txBody>
      </p:sp>
      <p:sp>
        <p:nvSpPr>
          <p:cNvPr id="4" name="Slide Number Placeholder 3">
            <a:extLst>
              <a:ext uri="{FF2B5EF4-FFF2-40B4-BE49-F238E27FC236}">
                <a16:creationId xmlns:a16="http://schemas.microsoft.com/office/drawing/2014/main" id="{8A1565B5-2B6D-0D8C-D026-45C7F9EB3BB5}"/>
              </a:ext>
            </a:extLst>
          </p:cNvPr>
          <p:cNvSpPr>
            <a:spLocks noGrp="1"/>
          </p:cNvSpPr>
          <p:nvPr>
            <p:ph type="sldNum" sz="quarter" idx="12"/>
          </p:nvPr>
        </p:nvSpPr>
        <p:spPr/>
        <p:txBody>
          <a:bodyPr/>
          <a:lstStyle/>
          <a:p>
            <a:fld id="{3A98EE3D-8CD1-4C3F-BD1C-C98C9596463C}" type="slidenum">
              <a:rPr lang="en-US" smtClean="0"/>
              <a:t>5</a:t>
            </a:fld>
            <a:endParaRPr lang="en-US" dirty="0"/>
          </a:p>
        </p:txBody>
      </p:sp>
    </p:spTree>
    <p:extLst>
      <p:ext uri="{BB962C8B-B14F-4D97-AF65-F5344CB8AC3E}">
        <p14:creationId xmlns:p14="http://schemas.microsoft.com/office/powerpoint/2010/main" val="23556710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F830D-5033-6ACB-123B-502052706592}"/>
              </a:ext>
            </a:extLst>
          </p:cNvPr>
          <p:cNvSpPr>
            <a:spLocks noGrp="1"/>
          </p:cNvSpPr>
          <p:nvPr>
            <p:ph type="title"/>
          </p:nvPr>
        </p:nvSpPr>
        <p:spPr/>
        <p:txBody>
          <a:bodyPr>
            <a:normAutofit/>
          </a:bodyPr>
          <a:lstStyle/>
          <a:p>
            <a:r>
              <a:rPr lang="en-US" sz="4800" dirty="0"/>
              <a:t>Since we have two populations, we will need different proportion formulas to account for each population.</a:t>
            </a:r>
          </a:p>
        </p:txBody>
      </p:sp>
      <p:sp>
        <p:nvSpPr>
          <p:cNvPr id="3" name="Text Placeholder 2">
            <a:extLst>
              <a:ext uri="{FF2B5EF4-FFF2-40B4-BE49-F238E27FC236}">
                <a16:creationId xmlns:a16="http://schemas.microsoft.com/office/drawing/2014/main" id="{4BFE92E2-38AA-A9D1-2A3B-7307C2DDBF6A}"/>
              </a:ext>
            </a:extLst>
          </p:cNvPr>
          <p:cNvSpPr>
            <a:spLocks noGrp="1"/>
          </p:cNvSpPr>
          <p:nvPr>
            <p:ph type="body" idx="1"/>
          </p:nvPr>
        </p:nvSpPr>
        <p:spPr/>
        <p:txBody>
          <a:bodyPr/>
          <a:lstStyle/>
          <a:p>
            <a:r>
              <a:rPr lang="en-US" dirty="0"/>
              <a:t>The logic of a hypothesis is still the same but we need different formulas. </a:t>
            </a:r>
          </a:p>
        </p:txBody>
      </p:sp>
      <p:sp>
        <p:nvSpPr>
          <p:cNvPr id="4" name="Slide Number Placeholder 3">
            <a:extLst>
              <a:ext uri="{FF2B5EF4-FFF2-40B4-BE49-F238E27FC236}">
                <a16:creationId xmlns:a16="http://schemas.microsoft.com/office/drawing/2014/main" id="{6AD4AAB9-2A1A-A395-4CB9-582983BA1A8D}"/>
              </a:ext>
            </a:extLst>
          </p:cNvPr>
          <p:cNvSpPr>
            <a:spLocks noGrp="1"/>
          </p:cNvSpPr>
          <p:nvPr>
            <p:ph type="sldNum" sz="quarter" idx="12"/>
          </p:nvPr>
        </p:nvSpPr>
        <p:spPr/>
        <p:txBody>
          <a:bodyPr/>
          <a:lstStyle/>
          <a:p>
            <a:fld id="{3A98EE3D-8CD1-4C3F-BD1C-C98C9596463C}" type="slidenum">
              <a:rPr lang="en-US" smtClean="0"/>
              <a:t>50</a:t>
            </a:fld>
            <a:endParaRPr lang="en-US" dirty="0"/>
          </a:p>
        </p:txBody>
      </p:sp>
    </p:spTree>
    <p:extLst>
      <p:ext uri="{BB962C8B-B14F-4D97-AF65-F5344CB8AC3E}">
        <p14:creationId xmlns:p14="http://schemas.microsoft.com/office/powerpoint/2010/main" val="270566924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BC26E-AACF-9AE8-570A-75E146DE41AB}"/>
              </a:ext>
            </a:extLst>
          </p:cNvPr>
          <p:cNvSpPr>
            <a:spLocks noGrp="1"/>
          </p:cNvSpPr>
          <p:nvPr>
            <p:ph type="title"/>
          </p:nvPr>
        </p:nvSpPr>
        <p:spPr/>
        <p:txBody>
          <a:bodyPr/>
          <a:lstStyle/>
          <a:p>
            <a:r>
              <a:rPr lang="en-US" dirty="0"/>
              <a:t>Relevant Formulas</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1A8402BB-BCAF-52B9-B05E-034C70237D9C}"/>
                  </a:ext>
                </a:extLst>
              </p:cNvPr>
              <p:cNvSpPr>
                <a:spLocks noGrp="1"/>
              </p:cNvSpPr>
              <p:nvPr>
                <p:ph idx="1"/>
              </p:nvPr>
            </p:nvSpPr>
            <p:spPr/>
            <p:txBody>
              <a:bodyPr/>
              <a:lstStyle/>
              <a:p>
                <a:r>
                  <a:rPr lang="en-US" dirty="0"/>
                  <a:t>Sample proportions</a:t>
                </a:r>
              </a:p>
              <a:p>
                <a14:m>
                  <m:oMath xmlns:m="http://schemas.openxmlformats.org/officeDocument/2006/math">
                    <m:r>
                      <a:rPr lang="en-US" b="0" i="1" smtClean="0">
                        <a:latin typeface="Cambria Math" panose="02040503050406030204" pitchFamily="18" charset="0"/>
                      </a:rPr>
                      <m:t>𝑝</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𝐴</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𝐴</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𝐴</m:t>
                            </m:r>
                          </m:sub>
                        </m:sSub>
                      </m:den>
                    </m:f>
                  </m:oMath>
                </a14:m>
                <a:r>
                  <a:rPr lang="en-US" dirty="0"/>
                  <a:t> and </a:t>
                </a:r>
                <a14:m>
                  <m:oMath xmlns:m="http://schemas.openxmlformats.org/officeDocument/2006/math">
                    <m:r>
                      <a:rPr lang="en-US" b="0" i="1" smtClean="0">
                        <a:latin typeface="Cambria Math" panose="02040503050406030204" pitchFamily="18" charset="0"/>
                      </a:rPr>
                      <m:t>𝑝</m:t>
                    </m:r>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e>
                      <m:sub>
                        <m:r>
                          <a:rPr lang="en-US" b="0" i="1" smtClean="0">
                            <a:latin typeface="Cambria Math" panose="02040503050406030204" pitchFamily="18" charset="0"/>
                          </a:rPr>
                          <m:t>𝐵</m:t>
                        </m:r>
                      </m:sub>
                    </m:sSub>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𝐵</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𝐵</m:t>
                            </m:r>
                          </m:sub>
                        </m:sSub>
                      </m:den>
                    </m:f>
                  </m:oMath>
                </a14:m>
                <a:endParaRPr lang="en-US" dirty="0"/>
              </a:p>
              <a:p>
                <a:r>
                  <a:rPr lang="en-US" dirty="0"/>
                  <a:t>Pooled proportion</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𝑝</m:t>
                        </m:r>
                      </m:e>
                      <m:sub>
                        <m:r>
                          <a:rPr lang="en-US" b="0" i="1" smtClean="0">
                            <a:latin typeface="Cambria Math" panose="02040503050406030204" pitchFamily="18" charset="0"/>
                          </a:rPr>
                          <m:t>𝐶</m:t>
                        </m:r>
                      </m:sub>
                    </m:sSub>
                    <m:r>
                      <a:rPr lang="en-US" b="0" i="1" smtClean="0">
                        <a:latin typeface="Cambria Math" panose="02040503050406030204" pitchFamily="18" charset="0"/>
                      </a:rPr>
                      <m:t>= </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𝐴</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𝐵</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𝐴</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𝑛</m:t>
                            </m:r>
                          </m:e>
                          <m:sub>
                            <m:r>
                              <a:rPr lang="en-US" b="0" i="1" smtClean="0">
                                <a:latin typeface="Cambria Math" panose="02040503050406030204" pitchFamily="18" charset="0"/>
                              </a:rPr>
                              <m:t>𝐵</m:t>
                            </m:r>
                          </m:sub>
                        </m:sSub>
                      </m:den>
                    </m:f>
                  </m:oMath>
                </a14:m>
                <a:endParaRPr lang="en-US" dirty="0"/>
              </a:p>
              <a:p>
                <a:pPr marL="0" indent="0">
                  <a:buNone/>
                </a:pPr>
                <a:endParaRPr lang="en-US" dirty="0"/>
              </a:p>
              <a:p>
                <a:endParaRPr lang="en-US" dirty="0"/>
              </a:p>
              <a:p>
                <a:endParaRPr lang="en-US" dirty="0"/>
              </a:p>
              <a:p>
                <a:pPr marL="0" indent="0">
                  <a:buNone/>
                </a:pPr>
                <a:endParaRPr lang="en-US" dirty="0"/>
              </a:p>
            </p:txBody>
          </p:sp>
        </mc:Choice>
        <mc:Fallback xmlns="">
          <p:sp>
            <p:nvSpPr>
              <p:cNvPr id="5" name="Content Placeholder 4">
                <a:extLst>
                  <a:ext uri="{FF2B5EF4-FFF2-40B4-BE49-F238E27FC236}">
                    <a16:creationId xmlns:a16="http://schemas.microsoft.com/office/drawing/2014/main" id="{1A8402BB-BCAF-52B9-B05E-034C70237D9C}"/>
                  </a:ext>
                </a:extLst>
              </p:cNvPr>
              <p:cNvSpPr>
                <a:spLocks noGrp="1" noRot="1" noChangeAspect="1" noMove="1" noResize="1" noEditPoints="1" noAdjustHandles="1" noChangeArrowheads="1" noChangeShapeType="1" noTextEdit="1"/>
              </p:cNvSpPr>
              <p:nvPr>
                <p:ph idx="1"/>
              </p:nvPr>
            </p:nvSpPr>
            <p:spPr>
              <a:blipFill>
                <a:blip r:embed="rId2"/>
                <a:stretch>
                  <a:fillRect l="-1513" t="-673"/>
                </a:stretch>
              </a:blipFill>
            </p:spPr>
            <p:txBody>
              <a:bodyPr/>
              <a:lstStyle/>
              <a:p>
                <a:r>
                  <a:rPr lang="en-US">
                    <a:noFill/>
                  </a:rPr>
                  <a:t> </a:t>
                </a:r>
              </a:p>
            </p:txBody>
          </p:sp>
        </mc:Fallback>
      </mc:AlternateContent>
      <p:sp>
        <p:nvSpPr>
          <p:cNvPr id="3" name="Slide Number Placeholder 2">
            <a:extLst>
              <a:ext uri="{FF2B5EF4-FFF2-40B4-BE49-F238E27FC236}">
                <a16:creationId xmlns:a16="http://schemas.microsoft.com/office/drawing/2014/main" id="{AAD251F5-AD25-8F8B-295F-1898F406DE84}"/>
              </a:ext>
            </a:extLst>
          </p:cNvPr>
          <p:cNvSpPr>
            <a:spLocks noGrp="1"/>
          </p:cNvSpPr>
          <p:nvPr>
            <p:ph type="sldNum" sz="quarter" idx="12"/>
          </p:nvPr>
        </p:nvSpPr>
        <p:spPr/>
        <p:txBody>
          <a:bodyPr/>
          <a:lstStyle/>
          <a:p>
            <a:fld id="{3A98EE3D-8CD1-4C3F-BD1C-C98C9596463C}" type="slidenum">
              <a:rPr lang="en-US" smtClean="0"/>
              <a:t>51</a:t>
            </a:fld>
            <a:endParaRPr lang="en-US" dirty="0"/>
          </a:p>
        </p:txBody>
      </p:sp>
      <mc:AlternateContent xmlns:mc="http://schemas.openxmlformats.org/markup-compatibility/2006">
        <mc:Choice xmlns:a14="http://schemas.microsoft.com/office/drawing/2010/main" Requires="a14">
          <p:sp>
            <p:nvSpPr>
              <p:cNvPr id="4" name="Content Placeholder 2">
                <a:extLst>
                  <a:ext uri="{FF2B5EF4-FFF2-40B4-BE49-F238E27FC236}">
                    <a16:creationId xmlns:a16="http://schemas.microsoft.com/office/drawing/2014/main" id="{5CC1A3FF-950F-C64B-5CA8-83BD89184E86}"/>
                  </a:ext>
                </a:extLst>
              </p:cNvPr>
              <p:cNvSpPr txBox="1">
                <a:spLocks/>
              </p:cNvSpPr>
              <p:nvPr/>
            </p:nvSpPr>
            <p:spPr>
              <a:xfrm>
                <a:off x="5187440" y="2108200"/>
                <a:ext cx="2631501" cy="3760891"/>
              </a:xfrm>
              <a:prstGeom prst="rect">
                <a:avLst/>
              </a:prstGeom>
            </p:spPr>
            <p:txBody>
              <a:bodyPr vert="horz" lIns="0" tIns="45720" rIns="0" bIns="45720" rtlCol="0">
                <a:normAutofit/>
              </a:bodyPr>
              <a:lst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Standard deviation (standard error)</a:t>
                </a:r>
              </a:p>
              <a:p>
                <a14:m>
                  <m:oMath xmlns:m="http://schemas.openxmlformats.org/officeDocument/2006/math">
                    <m:rad>
                      <m:radPr>
                        <m:degHide m:val="on"/>
                        <m:ctrlPr>
                          <a:rPr lang="en-US" i="1" smtClean="0">
                            <a:latin typeface="Cambria Math" panose="02040503050406030204" pitchFamily="18" charset="0"/>
                          </a:rPr>
                        </m:ctrlPr>
                      </m:radPr>
                      <m:deg/>
                      <m:e>
                        <m:sSub>
                          <m:sSubPr>
                            <m:ctrlPr>
                              <a:rPr lang="en-US" i="1" smtClean="0">
                                <a:latin typeface="Cambria Math" panose="02040503050406030204" pitchFamily="18" charset="0"/>
                              </a:rPr>
                            </m:ctrlPr>
                          </m:sSubPr>
                          <m:e>
                            <m:r>
                              <a:rPr lang="en-US" i="1" smtClean="0">
                                <a:latin typeface="Cambria Math" panose="02040503050406030204" pitchFamily="18" charset="0"/>
                              </a:rPr>
                              <m:t>𝑝</m:t>
                            </m:r>
                          </m:e>
                          <m:sub>
                            <m:r>
                              <a:rPr lang="en-US" i="1" smtClean="0">
                                <a:latin typeface="Cambria Math" panose="02040503050406030204" pitchFamily="18" charset="0"/>
                              </a:rPr>
                              <m:t>𝐶</m:t>
                            </m:r>
                          </m:sub>
                        </m:sSub>
                        <m:d>
                          <m:dPr>
                            <m:ctrlPr>
                              <a:rPr lang="en-US" i="1" smtClean="0">
                                <a:latin typeface="Cambria Math" panose="02040503050406030204" pitchFamily="18" charset="0"/>
                              </a:rPr>
                            </m:ctrlPr>
                          </m:dPr>
                          <m:e>
                            <m:r>
                              <a:rPr lang="en-US" i="1" smtClean="0">
                                <a:latin typeface="Cambria Math" panose="02040503050406030204" pitchFamily="18" charset="0"/>
                              </a:rPr>
                              <m:t>1−</m:t>
                            </m:r>
                            <m:sSub>
                              <m:sSubPr>
                                <m:ctrlPr>
                                  <a:rPr lang="en-US" i="1" smtClean="0">
                                    <a:latin typeface="Cambria Math" panose="02040503050406030204" pitchFamily="18" charset="0"/>
                                  </a:rPr>
                                </m:ctrlPr>
                              </m:sSubPr>
                              <m:e>
                                <m:r>
                                  <a:rPr lang="en-US" i="1" smtClean="0">
                                    <a:latin typeface="Cambria Math" panose="02040503050406030204" pitchFamily="18" charset="0"/>
                                  </a:rPr>
                                  <m:t>𝑝</m:t>
                                </m:r>
                              </m:e>
                              <m:sub>
                                <m:r>
                                  <a:rPr lang="en-US" i="1" smtClean="0">
                                    <a:latin typeface="Cambria Math" panose="02040503050406030204" pitchFamily="18" charset="0"/>
                                  </a:rPr>
                                  <m:t>𝐶</m:t>
                                </m:r>
                              </m:sub>
                            </m:sSub>
                          </m:e>
                        </m:d>
                        <m:d>
                          <m:dPr>
                            <m:ctrlPr>
                              <a:rPr lang="en-US" i="1" smtClean="0">
                                <a:latin typeface="Cambria Math" panose="02040503050406030204" pitchFamily="18" charset="0"/>
                              </a:rPr>
                            </m:ctrlPr>
                          </m:dPr>
                          <m:e>
                            <m:f>
                              <m:fPr>
                                <m:ctrlPr>
                                  <a:rPr lang="en-US" i="1" smtClean="0">
                                    <a:latin typeface="Cambria Math" panose="02040503050406030204" pitchFamily="18" charset="0"/>
                                  </a:rPr>
                                </m:ctrlPr>
                              </m:fPr>
                              <m:num>
                                <m:r>
                                  <a:rPr lang="en-US" i="1" smtClean="0">
                                    <a:latin typeface="Cambria Math" panose="02040503050406030204" pitchFamily="18" charset="0"/>
                                  </a:rPr>
                                  <m:t>1</m:t>
                                </m:r>
                              </m:num>
                              <m:den>
                                <m:sSub>
                                  <m:sSubPr>
                                    <m:ctrlPr>
                                      <a:rPr lang="en-US" i="1" smtClean="0">
                                        <a:latin typeface="Cambria Math" panose="02040503050406030204" pitchFamily="18" charset="0"/>
                                      </a:rPr>
                                    </m:ctrlPr>
                                  </m:sSubPr>
                                  <m:e>
                                    <m:r>
                                      <a:rPr lang="en-US" i="1" smtClean="0">
                                        <a:latin typeface="Cambria Math" panose="02040503050406030204" pitchFamily="18" charset="0"/>
                                      </a:rPr>
                                      <m:t>𝑛</m:t>
                                    </m:r>
                                  </m:e>
                                  <m:sub>
                                    <m:r>
                                      <a:rPr lang="en-US" i="1" smtClean="0">
                                        <a:latin typeface="Cambria Math" panose="02040503050406030204" pitchFamily="18" charset="0"/>
                                      </a:rPr>
                                      <m:t>𝐴</m:t>
                                    </m:r>
                                  </m:sub>
                                </m:sSub>
                              </m:den>
                            </m:f>
                            <m:r>
                              <a:rPr lang="en-US" i="1" smtClean="0">
                                <a:latin typeface="Cambria Math" panose="02040503050406030204" pitchFamily="18" charset="0"/>
                              </a:rPr>
                              <m:t>+</m:t>
                            </m:r>
                            <m:f>
                              <m:fPr>
                                <m:ctrlPr>
                                  <a:rPr lang="en-US" i="1" smtClean="0">
                                    <a:latin typeface="Cambria Math" panose="02040503050406030204" pitchFamily="18" charset="0"/>
                                  </a:rPr>
                                </m:ctrlPr>
                              </m:fPr>
                              <m:num>
                                <m:r>
                                  <a:rPr lang="en-US" i="1" smtClean="0">
                                    <a:latin typeface="Cambria Math" panose="02040503050406030204" pitchFamily="18" charset="0"/>
                                  </a:rPr>
                                  <m:t>1</m:t>
                                </m:r>
                              </m:num>
                              <m:den>
                                <m:sSub>
                                  <m:sSubPr>
                                    <m:ctrlPr>
                                      <a:rPr lang="en-US" i="1" smtClean="0">
                                        <a:latin typeface="Cambria Math" panose="02040503050406030204" pitchFamily="18" charset="0"/>
                                      </a:rPr>
                                    </m:ctrlPr>
                                  </m:sSubPr>
                                  <m:e>
                                    <m:r>
                                      <a:rPr lang="en-US" i="1" smtClean="0">
                                        <a:latin typeface="Cambria Math" panose="02040503050406030204" pitchFamily="18" charset="0"/>
                                      </a:rPr>
                                      <m:t>𝑛</m:t>
                                    </m:r>
                                  </m:e>
                                  <m:sub>
                                    <m:r>
                                      <a:rPr lang="en-US" i="1" smtClean="0">
                                        <a:latin typeface="Cambria Math" panose="02040503050406030204" pitchFamily="18" charset="0"/>
                                      </a:rPr>
                                      <m:t>𝐵</m:t>
                                    </m:r>
                                  </m:sub>
                                </m:sSub>
                              </m:den>
                            </m:f>
                          </m:e>
                        </m:d>
                      </m:e>
                    </m:rad>
                  </m:oMath>
                </a14:m>
                <a:endParaRPr lang="en-US" dirty="0"/>
              </a:p>
              <a:p>
                <a:r>
                  <a:rPr lang="en-US" dirty="0"/>
                  <a:t>Test statistic (z-score)</a:t>
                </a:r>
              </a:p>
              <a:p>
                <a14:m>
                  <m:oMath xmlns:m="http://schemas.openxmlformats.org/officeDocument/2006/math">
                    <m:f>
                      <m:fPr>
                        <m:ctrlPr>
                          <a:rPr lang="en-US" i="1" smtClean="0">
                            <a:latin typeface="Cambria Math" panose="02040503050406030204" pitchFamily="18" charset="0"/>
                          </a:rPr>
                        </m:ctrlPr>
                      </m:fPr>
                      <m:num>
                        <m:d>
                          <m:dPr>
                            <m:ctrlPr>
                              <a:rPr lang="en-US" i="1" smtClean="0">
                                <a:latin typeface="Cambria Math" panose="02040503050406030204" pitchFamily="18" charset="0"/>
                              </a:rPr>
                            </m:ctrlPr>
                          </m:dPr>
                          <m:e>
                            <m:r>
                              <a:rPr lang="en-US" i="1" smtClean="0">
                                <a:latin typeface="Cambria Math" panose="02040503050406030204" pitchFamily="18" charset="0"/>
                              </a:rPr>
                              <m:t>𝑝</m:t>
                            </m:r>
                            <m:sSub>
                              <m:sSubPr>
                                <m:ctrlPr>
                                  <a:rPr lang="en-US" i="1" smtClean="0">
                                    <a:latin typeface="Cambria Math" panose="02040503050406030204" pitchFamily="18" charset="0"/>
                                  </a:rPr>
                                </m:ctrlPr>
                              </m:sSubPr>
                              <m:e>
                                <m:r>
                                  <a:rPr lang="en-US" i="1" smtClean="0">
                                    <a:latin typeface="Cambria Math" panose="02040503050406030204" pitchFamily="18" charset="0"/>
                                  </a:rPr>
                                  <m:t>`</m:t>
                                </m:r>
                              </m:e>
                              <m:sub>
                                <m:r>
                                  <a:rPr lang="en-US" i="1" smtClean="0">
                                    <a:latin typeface="Cambria Math" panose="02040503050406030204" pitchFamily="18" charset="0"/>
                                  </a:rPr>
                                  <m:t>𝐴</m:t>
                                </m:r>
                              </m:sub>
                            </m:sSub>
                            <m:r>
                              <a:rPr lang="en-US" i="1" smtClean="0">
                                <a:latin typeface="Cambria Math" panose="02040503050406030204" pitchFamily="18" charset="0"/>
                              </a:rPr>
                              <m:t>−</m:t>
                            </m:r>
                            <m:r>
                              <a:rPr lang="en-US" i="1" smtClean="0">
                                <a:latin typeface="Cambria Math" panose="02040503050406030204" pitchFamily="18" charset="0"/>
                              </a:rPr>
                              <m:t>𝑝</m:t>
                            </m:r>
                            <m:sSub>
                              <m:sSubPr>
                                <m:ctrlPr>
                                  <a:rPr lang="en-US" i="1" smtClean="0">
                                    <a:latin typeface="Cambria Math" panose="02040503050406030204" pitchFamily="18" charset="0"/>
                                  </a:rPr>
                                </m:ctrlPr>
                              </m:sSubPr>
                              <m:e>
                                <m:r>
                                  <a:rPr lang="en-US" i="1" smtClean="0">
                                    <a:latin typeface="Cambria Math" panose="02040503050406030204" pitchFamily="18" charset="0"/>
                                  </a:rPr>
                                  <m:t>`</m:t>
                                </m:r>
                              </m:e>
                              <m:sub>
                                <m:r>
                                  <a:rPr lang="en-US" i="1" smtClean="0">
                                    <a:latin typeface="Cambria Math" panose="02040503050406030204" pitchFamily="18" charset="0"/>
                                  </a:rPr>
                                  <m:t>𝐵</m:t>
                                </m:r>
                              </m:sub>
                            </m:sSub>
                          </m:e>
                        </m:d>
                        <m:r>
                          <a:rPr lang="en-US" i="1" smtClean="0">
                            <a:latin typeface="Cambria Math" panose="02040503050406030204" pitchFamily="18" charset="0"/>
                          </a:rPr>
                          <m:t>−(</m:t>
                        </m:r>
                        <m:sSub>
                          <m:sSubPr>
                            <m:ctrlPr>
                              <a:rPr lang="en-US" i="1" smtClean="0">
                                <a:latin typeface="Cambria Math" panose="02040503050406030204" pitchFamily="18" charset="0"/>
                              </a:rPr>
                            </m:ctrlPr>
                          </m:sSubPr>
                          <m:e>
                            <m:r>
                              <a:rPr lang="en-US" i="1" smtClean="0">
                                <a:latin typeface="Cambria Math" panose="02040503050406030204" pitchFamily="18" charset="0"/>
                              </a:rPr>
                              <m:t>𝑝</m:t>
                            </m:r>
                          </m:e>
                          <m:sub>
                            <m:r>
                              <a:rPr lang="en-US" i="1" smtClean="0">
                                <a:latin typeface="Cambria Math" panose="02040503050406030204" pitchFamily="18" charset="0"/>
                              </a:rPr>
                              <m:t>𝐴</m:t>
                            </m:r>
                          </m:sub>
                        </m:sSub>
                        <m:r>
                          <a:rPr lang="en-US" i="1" smtClean="0">
                            <a:latin typeface="Cambria Math" panose="02040503050406030204" pitchFamily="18" charset="0"/>
                          </a:rPr>
                          <m:t>−</m:t>
                        </m:r>
                        <m:sSub>
                          <m:sSubPr>
                            <m:ctrlPr>
                              <a:rPr lang="en-US" i="1" smtClean="0">
                                <a:latin typeface="Cambria Math" panose="02040503050406030204" pitchFamily="18" charset="0"/>
                              </a:rPr>
                            </m:ctrlPr>
                          </m:sSubPr>
                          <m:e>
                            <m:r>
                              <a:rPr lang="en-US" i="1" smtClean="0">
                                <a:latin typeface="Cambria Math" panose="02040503050406030204" pitchFamily="18" charset="0"/>
                              </a:rPr>
                              <m:t>𝑝</m:t>
                            </m:r>
                          </m:e>
                          <m:sub>
                            <m:r>
                              <a:rPr lang="en-US" i="1" smtClean="0">
                                <a:latin typeface="Cambria Math" panose="02040503050406030204" pitchFamily="18" charset="0"/>
                              </a:rPr>
                              <m:t>𝐵</m:t>
                            </m:r>
                          </m:sub>
                        </m:sSub>
                        <m:r>
                          <a:rPr lang="en-US" i="1" smtClean="0">
                            <a:latin typeface="Cambria Math" panose="02040503050406030204" pitchFamily="18" charset="0"/>
                          </a:rPr>
                          <m:t>)</m:t>
                        </m:r>
                      </m:num>
                      <m:den>
                        <m:rad>
                          <m:radPr>
                            <m:degHide m:val="on"/>
                            <m:ctrlPr>
                              <a:rPr lang="en-US" i="1">
                                <a:latin typeface="Cambria Math" panose="02040503050406030204" pitchFamily="18" charset="0"/>
                              </a:rPr>
                            </m:ctrlPr>
                          </m:radPr>
                          <m:deg/>
                          <m:e>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i="1">
                                    <a:latin typeface="Cambria Math" panose="02040503050406030204" pitchFamily="18" charset="0"/>
                                  </a:rPr>
                                  <m:t>𝐶</m:t>
                                </m:r>
                              </m:sub>
                            </m:sSub>
                            <m:d>
                              <m:dPr>
                                <m:ctrlPr>
                                  <a:rPr lang="en-US" i="1">
                                    <a:latin typeface="Cambria Math" panose="02040503050406030204" pitchFamily="18" charset="0"/>
                                  </a:rPr>
                                </m:ctrlPr>
                              </m:dPr>
                              <m:e>
                                <m:r>
                                  <a:rPr lang="en-US" i="1">
                                    <a:latin typeface="Cambria Math" panose="02040503050406030204" pitchFamily="18" charset="0"/>
                                  </a:rPr>
                                  <m:t>1−</m:t>
                                </m:r>
                                <m:sSub>
                                  <m:sSubPr>
                                    <m:ctrlPr>
                                      <a:rPr lang="en-US" i="1">
                                        <a:latin typeface="Cambria Math" panose="02040503050406030204" pitchFamily="18" charset="0"/>
                                      </a:rPr>
                                    </m:ctrlPr>
                                  </m:sSubPr>
                                  <m:e>
                                    <m:r>
                                      <a:rPr lang="en-US" i="1">
                                        <a:latin typeface="Cambria Math" panose="02040503050406030204" pitchFamily="18" charset="0"/>
                                      </a:rPr>
                                      <m:t>𝑝</m:t>
                                    </m:r>
                                  </m:e>
                                  <m:sub>
                                    <m:r>
                                      <a:rPr lang="en-US" i="1">
                                        <a:latin typeface="Cambria Math" panose="02040503050406030204" pitchFamily="18" charset="0"/>
                                      </a:rPr>
                                      <m:t>𝐶</m:t>
                                    </m:r>
                                  </m:sub>
                                </m:sSub>
                              </m:e>
                            </m:d>
                            <m:d>
                              <m:dPr>
                                <m:ctrlPr>
                                  <a:rPr lang="en-US" i="1">
                                    <a:latin typeface="Cambria Math" panose="02040503050406030204" pitchFamily="18" charset="0"/>
                                  </a:rPr>
                                </m:ctrlPr>
                              </m:dPr>
                              <m:e>
                                <m:f>
                                  <m:fPr>
                                    <m:ctrlPr>
                                      <a:rPr lang="en-US" i="1">
                                        <a:latin typeface="Cambria Math" panose="02040503050406030204" pitchFamily="18" charset="0"/>
                                      </a:rPr>
                                    </m:ctrlPr>
                                  </m:fPr>
                                  <m:num>
                                    <m:r>
                                      <a:rPr lang="en-US" i="1">
                                        <a:latin typeface="Cambria Math" panose="02040503050406030204" pitchFamily="18" charset="0"/>
                                      </a:rPr>
                                      <m:t>1</m:t>
                                    </m:r>
                                  </m:num>
                                  <m:den>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𝐴</m:t>
                                        </m:r>
                                      </m:sub>
                                    </m:sSub>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sSub>
                                      <m:sSubPr>
                                        <m:ctrlPr>
                                          <a:rPr lang="en-US" i="1">
                                            <a:latin typeface="Cambria Math" panose="02040503050406030204" pitchFamily="18" charset="0"/>
                                          </a:rPr>
                                        </m:ctrlPr>
                                      </m:sSubPr>
                                      <m:e>
                                        <m:r>
                                          <a:rPr lang="en-US" i="1">
                                            <a:latin typeface="Cambria Math" panose="02040503050406030204" pitchFamily="18" charset="0"/>
                                          </a:rPr>
                                          <m:t>𝑛</m:t>
                                        </m:r>
                                      </m:e>
                                      <m:sub>
                                        <m:r>
                                          <a:rPr lang="en-US" i="1">
                                            <a:latin typeface="Cambria Math" panose="02040503050406030204" pitchFamily="18" charset="0"/>
                                          </a:rPr>
                                          <m:t>𝐵</m:t>
                                        </m:r>
                                      </m:sub>
                                    </m:sSub>
                                  </m:den>
                                </m:f>
                              </m:e>
                            </m:d>
                          </m:e>
                        </m:rad>
                      </m:den>
                    </m:f>
                  </m:oMath>
                </a14:m>
                <a:endParaRPr lang="en-US" dirty="0"/>
              </a:p>
            </p:txBody>
          </p:sp>
        </mc:Choice>
        <mc:Fallback>
          <p:sp>
            <p:nvSpPr>
              <p:cNvPr id="4" name="Content Placeholder 2">
                <a:extLst>
                  <a:ext uri="{FF2B5EF4-FFF2-40B4-BE49-F238E27FC236}">
                    <a16:creationId xmlns:a16="http://schemas.microsoft.com/office/drawing/2014/main" id="{5CC1A3FF-950F-C64B-5CA8-83BD89184E86}"/>
                  </a:ext>
                </a:extLst>
              </p:cNvPr>
              <p:cNvSpPr txBox="1">
                <a:spLocks noRot="1" noChangeAspect="1" noMove="1" noResize="1" noEditPoints="1" noAdjustHandles="1" noChangeArrowheads="1" noChangeShapeType="1" noTextEdit="1"/>
              </p:cNvSpPr>
              <p:nvPr/>
            </p:nvSpPr>
            <p:spPr>
              <a:xfrm>
                <a:off x="5187440" y="2108200"/>
                <a:ext cx="2631501" cy="3760891"/>
              </a:xfrm>
              <a:prstGeom prst="rect">
                <a:avLst/>
              </a:prstGeom>
              <a:blipFill>
                <a:blip r:embed="rId3"/>
                <a:stretch>
                  <a:fillRect l="-2315" t="-810"/>
                </a:stretch>
              </a:blipFill>
            </p:spPr>
            <p:txBody>
              <a:bodyPr/>
              <a:lstStyle/>
              <a:p>
                <a:r>
                  <a:rPr lang="en-US">
                    <a:noFill/>
                  </a:rPr>
                  <a:t> </a:t>
                </a:r>
              </a:p>
            </p:txBody>
          </p:sp>
        </mc:Fallback>
      </mc:AlternateContent>
    </p:spTree>
    <p:extLst>
      <p:ext uri="{BB962C8B-B14F-4D97-AF65-F5344CB8AC3E}">
        <p14:creationId xmlns:p14="http://schemas.microsoft.com/office/powerpoint/2010/main" val="2848699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A34F0-B609-2531-6767-0953836A10EA}"/>
              </a:ext>
            </a:extLst>
          </p:cNvPr>
          <p:cNvSpPr>
            <a:spLocks noGrp="1"/>
          </p:cNvSpPr>
          <p:nvPr>
            <p:ph type="title"/>
          </p:nvPr>
        </p:nvSpPr>
        <p:spPr/>
        <p:txBody>
          <a:bodyPr/>
          <a:lstStyle/>
          <a:p>
            <a:r>
              <a:rPr lang="en-US" dirty="0"/>
              <a:t>Formula Sheet!!</a:t>
            </a:r>
          </a:p>
        </p:txBody>
      </p:sp>
      <p:sp>
        <p:nvSpPr>
          <p:cNvPr id="3" name="Content Placeholder 2">
            <a:extLst>
              <a:ext uri="{FF2B5EF4-FFF2-40B4-BE49-F238E27FC236}">
                <a16:creationId xmlns:a16="http://schemas.microsoft.com/office/drawing/2014/main" id="{A09878A5-AC8A-DA84-4254-BED4970BEEDC}"/>
              </a:ext>
            </a:extLst>
          </p:cNvPr>
          <p:cNvSpPr>
            <a:spLocks noGrp="1"/>
          </p:cNvSpPr>
          <p:nvPr>
            <p:ph idx="1"/>
          </p:nvPr>
        </p:nvSpPr>
        <p:spPr/>
        <p:txBody>
          <a:bodyPr/>
          <a:lstStyle/>
          <a:p>
            <a:r>
              <a:rPr lang="en-US" dirty="0"/>
              <a:t>I have a formula sheet at DivideAndConquerMath.com for all these! </a:t>
            </a:r>
          </a:p>
        </p:txBody>
      </p:sp>
      <p:sp>
        <p:nvSpPr>
          <p:cNvPr id="4" name="Slide Number Placeholder 3">
            <a:extLst>
              <a:ext uri="{FF2B5EF4-FFF2-40B4-BE49-F238E27FC236}">
                <a16:creationId xmlns:a16="http://schemas.microsoft.com/office/drawing/2014/main" id="{F004A1E7-914E-15C1-C458-540B5660FF0C}"/>
              </a:ext>
            </a:extLst>
          </p:cNvPr>
          <p:cNvSpPr>
            <a:spLocks noGrp="1"/>
          </p:cNvSpPr>
          <p:nvPr>
            <p:ph type="sldNum" sz="quarter" idx="12"/>
          </p:nvPr>
        </p:nvSpPr>
        <p:spPr/>
        <p:txBody>
          <a:bodyPr/>
          <a:lstStyle/>
          <a:p>
            <a:fld id="{3A98EE3D-8CD1-4C3F-BD1C-C98C9596463C}" type="slidenum">
              <a:rPr lang="en-US" smtClean="0"/>
              <a:t>52</a:t>
            </a:fld>
            <a:endParaRPr lang="en-US" dirty="0"/>
          </a:p>
        </p:txBody>
      </p:sp>
    </p:spTree>
    <p:extLst>
      <p:ext uri="{BB962C8B-B14F-4D97-AF65-F5344CB8AC3E}">
        <p14:creationId xmlns:p14="http://schemas.microsoft.com/office/powerpoint/2010/main" val="17517207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DC54B-2347-616E-D773-BA2C10FF4D15}"/>
              </a:ext>
            </a:extLst>
          </p:cNvPr>
          <p:cNvSpPr>
            <a:spLocks noGrp="1"/>
          </p:cNvSpPr>
          <p:nvPr>
            <p:ph type="title"/>
          </p:nvPr>
        </p:nvSpPr>
        <p:spPr/>
        <p:txBody>
          <a:bodyPr/>
          <a:lstStyle/>
          <a:p>
            <a:r>
              <a:rPr lang="en-US" dirty="0"/>
              <a:t>Example </a:t>
            </a:r>
          </a:p>
        </p:txBody>
      </p:sp>
      <p:sp>
        <p:nvSpPr>
          <p:cNvPr id="3" name="Content Placeholder 2">
            <a:extLst>
              <a:ext uri="{FF2B5EF4-FFF2-40B4-BE49-F238E27FC236}">
                <a16:creationId xmlns:a16="http://schemas.microsoft.com/office/drawing/2014/main" id="{6BD995FD-A3BD-C15E-10D6-BD8941B8F7B4}"/>
              </a:ext>
            </a:extLst>
          </p:cNvPr>
          <p:cNvSpPr>
            <a:spLocks noGrp="1"/>
          </p:cNvSpPr>
          <p:nvPr>
            <p:ph idx="1"/>
          </p:nvPr>
        </p:nvSpPr>
        <p:spPr/>
        <p:txBody>
          <a:bodyPr/>
          <a:lstStyle/>
          <a:p>
            <a:r>
              <a:rPr lang="en-US" b="0" i="0" dirty="0">
                <a:solidFill>
                  <a:srgbClr val="424242"/>
                </a:solidFill>
                <a:effectLst/>
              </a:rPr>
              <a:t>Two types of medication for hives are being tested to determine if there is a </a:t>
            </a:r>
            <a:r>
              <a:rPr lang="en-US" b="1" i="0" dirty="0">
                <a:solidFill>
                  <a:srgbClr val="424242"/>
                </a:solidFill>
                <a:effectLst/>
              </a:rPr>
              <a:t>difference in the proportions of adult patient reactions. Twenty</a:t>
            </a:r>
            <a:r>
              <a:rPr lang="en-US" b="0" i="0" dirty="0">
                <a:solidFill>
                  <a:srgbClr val="424242"/>
                </a:solidFill>
                <a:effectLst/>
              </a:rPr>
              <a:t> out of a random </a:t>
            </a:r>
            <a:r>
              <a:rPr lang="en-US" b="1" i="0" dirty="0">
                <a:solidFill>
                  <a:srgbClr val="424242"/>
                </a:solidFill>
                <a:effectLst/>
              </a:rPr>
              <a:t>sample of 200</a:t>
            </a:r>
            <a:r>
              <a:rPr lang="en-US" b="0" i="0" dirty="0">
                <a:solidFill>
                  <a:srgbClr val="424242"/>
                </a:solidFill>
                <a:effectLst/>
              </a:rPr>
              <a:t> adults given medication A still had hives 30 minutes after taking the medication. </a:t>
            </a:r>
            <a:r>
              <a:rPr lang="en-US" b="1" i="0" dirty="0">
                <a:solidFill>
                  <a:srgbClr val="424242"/>
                </a:solidFill>
                <a:effectLst/>
              </a:rPr>
              <a:t>Twelve</a:t>
            </a:r>
            <a:r>
              <a:rPr lang="en-US" b="0" i="0" dirty="0">
                <a:solidFill>
                  <a:srgbClr val="424242"/>
                </a:solidFill>
                <a:effectLst/>
              </a:rPr>
              <a:t> out of another </a:t>
            </a:r>
            <a:r>
              <a:rPr lang="en-US" b="1" i="0" dirty="0">
                <a:solidFill>
                  <a:srgbClr val="424242"/>
                </a:solidFill>
                <a:effectLst/>
              </a:rPr>
              <a:t>random sample of 200 adults</a:t>
            </a:r>
            <a:r>
              <a:rPr lang="en-US" b="0" i="0" dirty="0">
                <a:solidFill>
                  <a:srgbClr val="424242"/>
                </a:solidFill>
                <a:effectLst/>
              </a:rPr>
              <a:t> given medication B still had hives 30 minutes after taking the medication. Test at a 1% level of significance.</a:t>
            </a:r>
            <a:endParaRPr lang="en-US" dirty="0"/>
          </a:p>
        </p:txBody>
      </p:sp>
      <p:sp>
        <p:nvSpPr>
          <p:cNvPr id="4" name="Slide Number Placeholder 3">
            <a:extLst>
              <a:ext uri="{FF2B5EF4-FFF2-40B4-BE49-F238E27FC236}">
                <a16:creationId xmlns:a16="http://schemas.microsoft.com/office/drawing/2014/main" id="{E35B9AED-25C0-2948-43B9-FDA3B5C672F7}"/>
              </a:ext>
            </a:extLst>
          </p:cNvPr>
          <p:cNvSpPr>
            <a:spLocks noGrp="1"/>
          </p:cNvSpPr>
          <p:nvPr>
            <p:ph type="sldNum" sz="quarter" idx="12"/>
          </p:nvPr>
        </p:nvSpPr>
        <p:spPr/>
        <p:txBody>
          <a:bodyPr/>
          <a:lstStyle/>
          <a:p>
            <a:fld id="{3A98EE3D-8CD1-4C3F-BD1C-C98C9596463C}" type="slidenum">
              <a:rPr lang="en-US" smtClean="0"/>
              <a:t>53</a:t>
            </a:fld>
            <a:endParaRPr lang="en-US" dirty="0"/>
          </a:p>
        </p:txBody>
      </p:sp>
    </p:spTree>
    <p:extLst>
      <p:ext uri="{BB962C8B-B14F-4D97-AF65-F5344CB8AC3E}">
        <p14:creationId xmlns:p14="http://schemas.microsoft.com/office/powerpoint/2010/main" val="23657952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EF1CC-7D55-495A-6B0D-48B6200AC7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26F814-7B6B-3645-8920-36B58D168FFA}"/>
              </a:ext>
            </a:extLst>
          </p:cNvPr>
          <p:cNvSpPr>
            <a:spLocks noGrp="1"/>
          </p:cNvSpPr>
          <p:nvPr>
            <p:ph type="title"/>
          </p:nvPr>
        </p:nvSpPr>
        <p:spPr/>
        <p:txBody>
          <a:bodyPr>
            <a:normAutofit/>
          </a:bodyPr>
          <a:lstStyle/>
          <a:p>
            <a:r>
              <a:rPr lang="en-US" dirty="0"/>
              <a:t>Example, Cont.</a:t>
            </a:r>
          </a:p>
        </p:txBody>
      </p:sp>
      <p:sp>
        <p:nvSpPr>
          <p:cNvPr id="3" name="Content Placeholder 2">
            <a:extLst>
              <a:ext uri="{FF2B5EF4-FFF2-40B4-BE49-F238E27FC236}">
                <a16:creationId xmlns:a16="http://schemas.microsoft.com/office/drawing/2014/main" id="{8DA686D1-35B4-CEE8-5C28-70451ED6B750}"/>
              </a:ext>
            </a:extLst>
          </p:cNvPr>
          <p:cNvSpPr>
            <a:spLocks noGrp="1"/>
          </p:cNvSpPr>
          <p:nvPr>
            <p:ph idx="1"/>
          </p:nvPr>
        </p:nvSpPr>
        <p:spPr/>
        <p:txBody>
          <a:bodyPr>
            <a:normAutofit fontScale="85000" lnSpcReduction="20000"/>
          </a:bodyPr>
          <a:lstStyle/>
          <a:p>
            <a:pPr marL="457200" indent="-457200">
              <a:buFont typeface="+mj-lt"/>
              <a:buAutoNum type="alphaLcParenR"/>
            </a:pPr>
            <a:r>
              <a:rPr lang="en-US" sz="2000" dirty="0">
                <a:solidFill>
                  <a:srgbClr val="424242"/>
                </a:solidFill>
              </a:rPr>
              <a:t>Is this a test of two means or two proportions? </a:t>
            </a:r>
          </a:p>
          <a:p>
            <a:pPr marL="457200" indent="-457200">
              <a:buFont typeface="+mj-lt"/>
              <a:buAutoNum type="alphaLcParenR"/>
            </a:pPr>
            <a:r>
              <a:rPr lang="en-US" sz="2000" dirty="0">
                <a:solidFill>
                  <a:srgbClr val="424242"/>
                </a:solidFill>
              </a:rPr>
              <a:t>Are the population standard deviations known or unknown? </a:t>
            </a:r>
          </a:p>
          <a:p>
            <a:pPr marL="457200" indent="-457200">
              <a:buFont typeface="+mj-lt"/>
              <a:buAutoNum type="alphaLcParenR"/>
            </a:pPr>
            <a:r>
              <a:rPr lang="en-US" sz="2000" dirty="0">
                <a:solidFill>
                  <a:srgbClr val="424242"/>
                </a:solidFill>
              </a:rPr>
              <a:t>Which distribution do you use to perform the test? </a:t>
            </a:r>
          </a:p>
          <a:p>
            <a:pPr marL="457200" indent="-457200">
              <a:buFont typeface="+mj-lt"/>
              <a:buAutoNum type="alphaLcParenR"/>
            </a:pPr>
            <a:r>
              <a:rPr lang="en-US" sz="2000" dirty="0">
                <a:solidFill>
                  <a:srgbClr val="424242"/>
                </a:solidFill>
              </a:rPr>
              <a:t>What is the random variable?</a:t>
            </a:r>
          </a:p>
          <a:p>
            <a:pPr marL="457200" indent="-457200">
              <a:buFont typeface="+mj-lt"/>
              <a:buAutoNum type="alphaLcParenR"/>
            </a:pPr>
            <a:r>
              <a:rPr lang="en-US" sz="2000" dirty="0">
                <a:solidFill>
                  <a:srgbClr val="424242"/>
                </a:solidFill>
              </a:rPr>
              <a:t>What are the null and alternative hypotheses?</a:t>
            </a:r>
          </a:p>
          <a:p>
            <a:pPr marL="457200" indent="-457200">
              <a:buFont typeface="+mj-lt"/>
              <a:buAutoNum type="alphaLcParenR"/>
            </a:pPr>
            <a:r>
              <a:rPr lang="en-US" sz="2000" dirty="0">
                <a:solidFill>
                  <a:srgbClr val="424242"/>
                </a:solidFill>
              </a:rPr>
              <a:t>Is this test right-, left-, or two-tailed?</a:t>
            </a:r>
          </a:p>
          <a:p>
            <a:pPr marL="457200" indent="-457200">
              <a:buFont typeface="+mj-lt"/>
              <a:buAutoNum type="alphaLcParenR"/>
            </a:pPr>
            <a:r>
              <a:rPr lang="en-US" sz="2000" dirty="0"/>
              <a:t>What is the p-value?</a:t>
            </a:r>
          </a:p>
          <a:p>
            <a:pPr marL="457200" indent="-457200">
              <a:buFont typeface="+mj-lt"/>
              <a:buAutoNum type="alphaLcParenR"/>
            </a:pPr>
            <a:r>
              <a:rPr lang="en-US" sz="2000" dirty="0"/>
              <a:t>Do you reject or not reject the null hypothesis?</a:t>
            </a:r>
          </a:p>
          <a:p>
            <a:pPr marL="457200" indent="-457200">
              <a:buFont typeface="+mj-lt"/>
              <a:buAutoNum type="alphaLcParenR"/>
            </a:pPr>
            <a:r>
              <a:rPr lang="en-US" sz="2000" dirty="0"/>
              <a:t>Conclusion?</a:t>
            </a:r>
          </a:p>
          <a:p>
            <a:pPr marL="342900" indent="-342900">
              <a:buFont typeface="+mj-lt"/>
              <a:buAutoNum type="alphaLcParenR"/>
            </a:pPr>
            <a:endParaRPr lang="en-US" sz="2000" dirty="0">
              <a:solidFill>
                <a:srgbClr val="424242"/>
              </a:solidFill>
            </a:endParaRPr>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p:txBody>
      </p:sp>
      <p:sp>
        <p:nvSpPr>
          <p:cNvPr id="4" name="Slide Number Placeholder 3">
            <a:extLst>
              <a:ext uri="{FF2B5EF4-FFF2-40B4-BE49-F238E27FC236}">
                <a16:creationId xmlns:a16="http://schemas.microsoft.com/office/drawing/2014/main" id="{5E2A7E3D-6D09-3B25-DBD3-8AC4AE1A2C8E}"/>
              </a:ext>
            </a:extLst>
          </p:cNvPr>
          <p:cNvSpPr>
            <a:spLocks noGrp="1"/>
          </p:cNvSpPr>
          <p:nvPr>
            <p:ph type="sldNum" sz="quarter" idx="12"/>
          </p:nvPr>
        </p:nvSpPr>
        <p:spPr/>
        <p:txBody>
          <a:bodyPr/>
          <a:lstStyle/>
          <a:p>
            <a:fld id="{3A98EE3D-8CD1-4C3F-BD1C-C98C9596463C}" type="slidenum">
              <a:rPr lang="en-US" smtClean="0"/>
              <a:t>54</a:t>
            </a:fld>
            <a:endParaRPr lang="en-US" dirty="0"/>
          </a:p>
        </p:txBody>
      </p:sp>
    </p:spTree>
    <p:extLst>
      <p:ext uri="{BB962C8B-B14F-4D97-AF65-F5344CB8AC3E}">
        <p14:creationId xmlns:p14="http://schemas.microsoft.com/office/powerpoint/2010/main" val="25123007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59D1B2-123C-C600-215E-8BE894BA66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62EF3D-B1D0-B1E2-46FC-6251DCCCAC4B}"/>
              </a:ext>
            </a:extLst>
          </p:cNvPr>
          <p:cNvSpPr>
            <a:spLocks noGrp="1"/>
          </p:cNvSpPr>
          <p:nvPr>
            <p:ph type="title"/>
          </p:nvPr>
        </p:nvSpPr>
        <p:spPr/>
        <p:txBody>
          <a:bodyPr>
            <a:normAutofit/>
          </a:bodyPr>
          <a:lstStyle/>
          <a:p>
            <a:r>
              <a:rPr lang="en-US" dirty="0"/>
              <a:t>Example - Answers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6F6F882C-A972-E664-ECB4-2E72338486E8}"/>
                  </a:ext>
                </a:extLst>
              </p:cNvPr>
              <p:cNvSpPr>
                <a:spLocks noGrp="1"/>
              </p:cNvSpPr>
              <p:nvPr>
                <p:ph idx="1"/>
              </p:nvPr>
            </p:nvSpPr>
            <p:spPr>
              <a:xfrm>
                <a:off x="1097280" y="1970843"/>
                <a:ext cx="10058400" cy="4190260"/>
              </a:xfrm>
            </p:spPr>
            <p:txBody>
              <a:bodyPr>
                <a:normAutofit fontScale="62500" lnSpcReduction="20000"/>
              </a:bodyPr>
              <a:lstStyle/>
              <a:p>
                <a:pPr marL="0" indent="0">
                  <a:buNone/>
                </a:pPr>
                <a:r>
                  <a:rPr lang="en-US" sz="2000" dirty="0">
                    <a:solidFill>
                      <a:srgbClr val="424242"/>
                    </a:solidFill>
                  </a:rPr>
                  <a:t>a. Is this a test of two means or two proportions?</a:t>
                </a:r>
              </a:p>
              <a:p>
                <a:pPr marL="0" indent="0">
                  <a:buNone/>
                </a:pPr>
                <a:r>
                  <a:rPr lang="en-US" sz="2000" i="1" dirty="0">
                    <a:solidFill>
                      <a:srgbClr val="424242"/>
                    </a:solidFill>
                  </a:rPr>
                  <a:t>This is a test of two proportions. </a:t>
                </a:r>
              </a:p>
              <a:p>
                <a:pPr marL="0" indent="0">
                  <a:buNone/>
                </a:pPr>
                <a:r>
                  <a:rPr lang="en-US" sz="2000" dirty="0">
                    <a:solidFill>
                      <a:srgbClr val="424242"/>
                    </a:solidFill>
                  </a:rPr>
                  <a:t>b. Which distribution do you use to perform the test?</a:t>
                </a:r>
              </a:p>
              <a:p>
                <a:pPr marL="0" indent="0">
                  <a:buNone/>
                </a:pPr>
                <a:r>
                  <a:rPr lang="en-US" sz="2000" i="1" dirty="0">
                    <a:solidFill>
                      <a:srgbClr val="424242"/>
                    </a:solidFill>
                  </a:rPr>
                  <a:t>Normal distribution.</a:t>
                </a:r>
              </a:p>
              <a:p>
                <a:pPr marL="0" indent="0">
                  <a:buNone/>
                </a:pPr>
                <a:r>
                  <a:rPr lang="en-US" sz="2000" dirty="0">
                    <a:solidFill>
                      <a:srgbClr val="424242"/>
                    </a:solidFill>
                  </a:rPr>
                  <a:t>d. What is the random variable?</a:t>
                </a:r>
              </a:p>
              <a:p>
                <a:pPr marL="0" indent="0">
                  <a:buNone/>
                </a:pPr>
                <a:r>
                  <a:rPr lang="en-US" sz="2000" i="1" dirty="0">
                    <a:solidFill>
                      <a:srgbClr val="424242"/>
                    </a:solidFill>
                  </a:rPr>
                  <a:t>Difference in the proportion of adult patients who did not react to the medication after 30 minutes.</a:t>
                </a:r>
              </a:p>
              <a:p>
                <a:pPr marL="0" indent="0">
                  <a:buNone/>
                </a:pPr>
                <a:r>
                  <a:rPr lang="en-US" sz="2000" dirty="0">
                    <a:solidFill>
                      <a:srgbClr val="424242"/>
                    </a:solidFill>
                  </a:rPr>
                  <a:t>e. What are the null and alternative hypotheses?</a:t>
                </a:r>
              </a:p>
              <a:p>
                <a:pPr marL="0" indent="0">
                  <a:buNone/>
                </a:pPr>
                <a:r>
                  <a:rPr lang="en-US" sz="2000" i="1" dirty="0">
                    <a:solidFill>
                      <a:srgbClr val="424242"/>
                    </a:solidFill>
                  </a:rPr>
                  <a:t>The null hypothesis is that the proportion of adults who didn’t have a reaction after 30 min is equal under both medications. The alternative hypothesis is that there is a difference in the proportion of adults who didn’t have a reaction after 30 min.</a:t>
                </a:r>
              </a:p>
              <a:p>
                <a:pPr marL="0" indent="0">
                  <a:buNone/>
                </a:pPr>
                <a14:m>
                  <m:oMathPara xmlns:m="http://schemas.openxmlformats.org/officeDocument/2006/math">
                    <m:oMathParaPr>
                      <m:jc m:val="centerGroup"/>
                    </m:oMathParaPr>
                    <m:oMath xmlns:m="http://schemas.openxmlformats.org/officeDocument/2006/math">
                      <m:sSub>
                        <m:sSubPr>
                          <m:ctrlPr>
                            <a:rPr lang="en-US" sz="2000" i="1">
                              <a:solidFill>
                                <a:srgbClr val="424242"/>
                              </a:solidFill>
                              <a:latin typeface="Cambria Math" panose="02040503050406030204" pitchFamily="18" charset="0"/>
                            </a:rPr>
                          </m:ctrlPr>
                        </m:sSubPr>
                        <m:e>
                          <m:r>
                            <a:rPr lang="en-US" sz="2000" i="1">
                              <a:solidFill>
                                <a:srgbClr val="424242"/>
                              </a:solidFill>
                              <a:latin typeface="Cambria Math" panose="02040503050406030204" pitchFamily="18" charset="0"/>
                            </a:rPr>
                            <m:t>𝐻</m:t>
                          </m:r>
                        </m:e>
                        <m:sub>
                          <m:r>
                            <a:rPr lang="en-US" sz="2000" i="1">
                              <a:solidFill>
                                <a:srgbClr val="424242"/>
                              </a:solidFill>
                              <a:latin typeface="Cambria Math" panose="02040503050406030204" pitchFamily="18" charset="0"/>
                            </a:rPr>
                            <m:t>0</m:t>
                          </m:r>
                        </m:sub>
                      </m:sSub>
                      <m:r>
                        <a:rPr lang="en-US" sz="2000" i="1">
                          <a:solidFill>
                            <a:srgbClr val="424242"/>
                          </a:solidFill>
                          <a:latin typeface="Cambria Math" panose="02040503050406030204" pitchFamily="18" charset="0"/>
                        </a:rPr>
                        <m:t>:</m:t>
                      </m:r>
                      <m:sSub>
                        <m:sSubPr>
                          <m:ctrlPr>
                            <a:rPr lang="en-US" sz="2000" b="0" i="1" smtClean="0">
                              <a:solidFill>
                                <a:srgbClr val="424242"/>
                              </a:solidFill>
                              <a:latin typeface="Cambria Math" panose="02040503050406030204" pitchFamily="18" charset="0"/>
                            </a:rPr>
                          </m:ctrlPr>
                        </m:sSubPr>
                        <m:e>
                          <m:r>
                            <a:rPr lang="en-US" sz="2000" b="0" i="1" smtClean="0">
                              <a:solidFill>
                                <a:srgbClr val="424242"/>
                              </a:solidFill>
                              <a:latin typeface="Cambria Math" panose="02040503050406030204" pitchFamily="18" charset="0"/>
                            </a:rPr>
                            <m:t>𝑝</m:t>
                          </m:r>
                        </m:e>
                        <m:sub>
                          <m:r>
                            <a:rPr lang="en-US" sz="2000" b="0" i="1" smtClean="0">
                              <a:solidFill>
                                <a:srgbClr val="424242"/>
                              </a:solidFill>
                              <a:latin typeface="Cambria Math" panose="02040503050406030204" pitchFamily="18" charset="0"/>
                            </a:rPr>
                            <m:t>1</m:t>
                          </m:r>
                        </m:sub>
                      </m:sSub>
                      <m:r>
                        <a:rPr lang="en-US" sz="2000" i="1">
                          <a:solidFill>
                            <a:srgbClr val="424242"/>
                          </a:solidFill>
                          <a:latin typeface="Cambria Math" panose="02040503050406030204" pitchFamily="18" charset="0"/>
                        </a:rPr>
                        <m:t>−</m:t>
                      </m:r>
                      <m:sSub>
                        <m:sSubPr>
                          <m:ctrlPr>
                            <a:rPr lang="en-US" sz="2000" i="1">
                              <a:solidFill>
                                <a:srgbClr val="424242"/>
                              </a:solidFill>
                              <a:latin typeface="Cambria Math" panose="02040503050406030204" pitchFamily="18" charset="0"/>
                            </a:rPr>
                          </m:ctrlPr>
                        </m:sSubPr>
                        <m:e>
                          <m:r>
                            <a:rPr lang="en-US" sz="2000" b="0" i="1" smtClean="0">
                              <a:solidFill>
                                <a:srgbClr val="424242"/>
                              </a:solidFill>
                              <a:latin typeface="Cambria Math" panose="02040503050406030204" pitchFamily="18" charset="0"/>
                            </a:rPr>
                            <m:t>𝑝</m:t>
                          </m:r>
                        </m:e>
                        <m:sub>
                          <m:r>
                            <a:rPr lang="en-US" sz="2000" i="1">
                              <a:solidFill>
                                <a:srgbClr val="424242"/>
                              </a:solidFill>
                              <a:latin typeface="Cambria Math" panose="02040503050406030204" pitchFamily="18" charset="0"/>
                            </a:rPr>
                            <m:t>2</m:t>
                          </m:r>
                        </m:sub>
                      </m:sSub>
                      <m:r>
                        <a:rPr lang="en-US" sz="2000" i="1">
                          <a:solidFill>
                            <a:srgbClr val="424242"/>
                          </a:solidFill>
                          <a:latin typeface="Cambria Math" panose="02040503050406030204" pitchFamily="18" charset="0"/>
                        </a:rPr>
                        <m:t>=0</m:t>
                      </m:r>
                    </m:oMath>
                  </m:oMathPara>
                </a14:m>
                <a:endParaRPr lang="en-US" sz="2000" dirty="0">
                  <a:solidFill>
                    <a:srgbClr val="424242"/>
                  </a:solidFill>
                </a:endParaRPr>
              </a:p>
              <a:p>
                <a:pPr marL="0" indent="0">
                  <a:buNone/>
                </a:pPr>
                <a14:m>
                  <m:oMathPara xmlns:m="http://schemas.openxmlformats.org/officeDocument/2006/math">
                    <m:oMathParaPr>
                      <m:jc m:val="centerGroup"/>
                    </m:oMathParaPr>
                    <m:oMath xmlns:m="http://schemas.openxmlformats.org/officeDocument/2006/math">
                      <m:sSub>
                        <m:sSubPr>
                          <m:ctrlPr>
                            <a:rPr lang="en-US" sz="2000" i="1">
                              <a:solidFill>
                                <a:srgbClr val="424242"/>
                              </a:solidFill>
                              <a:latin typeface="Cambria Math" panose="02040503050406030204" pitchFamily="18" charset="0"/>
                            </a:rPr>
                          </m:ctrlPr>
                        </m:sSubPr>
                        <m:e>
                          <m:r>
                            <a:rPr lang="en-US" sz="2000" i="1">
                              <a:solidFill>
                                <a:srgbClr val="424242"/>
                              </a:solidFill>
                              <a:latin typeface="Cambria Math" panose="02040503050406030204" pitchFamily="18" charset="0"/>
                            </a:rPr>
                            <m:t>𝐻</m:t>
                          </m:r>
                        </m:e>
                        <m:sub>
                          <m:r>
                            <a:rPr lang="en-US" sz="2000" i="1">
                              <a:solidFill>
                                <a:srgbClr val="424242"/>
                              </a:solidFill>
                              <a:latin typeface="Cambria Math" panose="02040503050406030204" pitchFamily="18" charset="0"/>
                            </a:rPr>
                            <m:t>𝐴</m:t>
                          </m:r>
                        </m:sub>
                      </m:sSub>
                      <m:r>
                        <a:rPr lang="en-US" sz="2000" i="1">
                          <a:solidFill>
                            <a:srgbClr val="424242"/>
                          </a:solidFill>
                          <a:latin typeface="Cambria Math" panose="02040503050406030204" pitchFamily="18" charset="0"/>
                        </a:rPr>
                        <m:t>:</m:t>
                      </m:r>
                      <m:sSub>
                        <m:sSubPr>
                          <m:ctrlPr>
                            <a:rPr lang="en-US" sz="2000" i="1">
                              <a:solidFill>
                                <a:srgbClr val="424242"/>
                              </a:solidFill>
                              <a:latin typeface="Cambria Math" panose="02040503050406030204" pitchFamily="18" charset="0"/>
                            </a:rPr>
                          </m:ctrlPr>
                        </m:sSubPr>
                        <m:e>
                          <m:r>
                            <a:rPr lang="en-US" sz="2000" b="0" i="1" smtClean="0">
                              <a:solidFill>
                                <a:srgbClr val="424242"/>
                              </a:solidFill>
                              <a:latin typeface="Cambria Math" panose="02040503050406030204" pitchFamily="18" charset="0"/>
                            </a:rPr>
                            <m:t>𝑝</m:t>
                          </m:r>
                        </m:e>
                        <m:sub>
                          <m:r>
                            <a:rPr lang="en-US" sz="2000" i="1">
                              <a:solidFill>
                                <a:srgbClr val="424242"/>
                              </a:solidFill>
                              <a:latin typeface="Cambria Math" panose="02040503050406030204" pitchFamily="18" charset="0"/>
                            </a:rPr>
                            <m:t>1</m:t>
                          </m:r>
                        </m:sub>
                      </m:sSub>
                      <m:r>
                        <a:rPr lang="en-US" sz="2000" i="1">
                          <a:solidFill>
                            <a:srgbClr val="424242"/>
                          </a:solidFill>
                          <a:latin typeface="Cambria Math" panose="02040503050406030204" pitchFamily="18" charset="0"/>
                        </a:rPr>
                        <m:t>−</m:t>
                      </m:r>
                      <m:sSub>
                        <m:sSubPr>
                          <m:ctrlPr>
                            <a:rPr lang="en-US" sz="2000" i="1">
                              <a:solidFill>
                                <a:srgbClr val="424242"/>
                              </a:solidFill>
                              <a:latin typeface="Cambria Math" panose="02040503050406030204" pitchFamily="18" charset="0"/>
                            </a:rPr>
                          </m:ctrlPr>
                        </m:sSubPr>
                        <m:e>
                          <m:r>
                            <a:rPr lang="en-US" sz="2000" b="0" i="1" smtClean="0">
                              <a:solidFill>
                                <a:srgbClr val="424242"/>
                              </a:solidFill>
                              <a:latin typeface="Cambria Math" panose="02040503050406030204" pitchFamily="18" charset="0"/>
                            </a:rPr>
                            <m:t>𝑝</m:t>
                          </m:r>
                        </m:e>
                        <m:sub>
                          <m:r>
                            <a:rPr lang="en-US" sz="2000" i="1">
                              <a:solidFill>
                                <a:srgbClr val="424242"/>
                              </a:solidFill>
                              <a:latin typeface="Cambria Math" panose="02040503050406030204" pitchFamily="18" charset="0"/>
                            </a:rPr>
                            <m:t>2</m:t>
                          </m:r>
                        </m:sub>
                      </m:sSub>
                      <m:r>
                        <a:rPr lang="en-US" sz="2000" i="1">
                          <a:solidFill>
                            <a:srgbClr val="424242"/>
                          </a:solidFill>
                          <a:latin typeface="Cambria Math" panose="02040503050406030204" pitchFamily="18" charset="0"/>
                        </a:rPr>
                        <m:t>≠0</m:t>
                      </m:r>
                    </m:oMath>
                  </m:oMathPara>
                </a14:m>
                <a:endParaRPr lang="en-US" sz="2000" dirty="0">
                  <a:solidFill>
                    <a:srgbClr val="424242"/>
                  </a:solidFill>
                </a:endParaRPr>
              </a:p>
              <a:p>
                <a:pPr marL="0" indent="0">
                  <a:buNone/>
                </a:pPr>
                <a:r>
                  <a:rPr lang="en-US" sz="2000" dirty="0">
                    <a:solidFill>
                      <a:srgbClr val="424242"/>
                    </a:solidFill>
                  </a:rPr>
                  <a:t>f. Is this test right-, left-, or two-tailed?</a:t>
                </a:r>
              </a:p>
              <a:p>
                <a:pPr marL="0" indent="0">
                  <a:buNone/>
                </a:pPr>
                <a:r>
                  <a:rPr lang="en-US" sz="2000" i="1" dirty="0">
                    <a:solidFill>
                      <a:srgbClr val="424242"/>
                    </a:solidFill>
                  </a:rPr>
                  <a:t>This test is two-tailed.</a:t>
                </a:r>
              </a:p>
              <a:p>
                <a:pPr marL="0" indent="0">
                  <a:buNone/>
                </a:pPr>
                <a:endParaRPr lang="en-US" sz="2000" dirty="0">
                  <a:solidFill>
                    <a:srgbClr val="424242"/>
                  </a:solidFill>
                </a:endParaRPr>
              </a:p>
              <a:p>
                <a:pPr marL="0" indent="0">
                  <a:buNone/>
                </a:pPr>
                <a:endParaRPr lang="en-US" sz="2000" i="1" dirty="0">
                  <a:solidFill>
                    <a:srgbClr val="424242"/>
                  </a:solidFill>
                </a:endParaRPr>
              </a:p>
              <a:p>
                <a:endParaRPr lang="en-US" dirty="0"/>
              </a:p>
              <a:p>
                <a:endParaRPr lang="en-US" dirty="0"/>
              </a:p>
              <a:p>
                <a:endParaRPr lang="en-US" dirty="0"/>
              </a:p>
              <a:p>
                <a:endParaRPr lang="en-US" dirty="0"/>
              </a:p>
            </p:txBody>
          </p:sp>
        </mc:Choice>
        <mc:Fallback>
          <p:sp>
            <p:nvSpPr>
              <p:cNvPr id="3" name="Content Placeholder 2">
                <a:extLst>
                  <a:ext uri="{FF2B5EF4-FFF2-40B4-BE49-F238E27FC236}">
                    <a16:creationId xmlns:a16="http://schemas.microsoft.com/office/drawing/2014/main" id="{6F6F882C-A972-E664-ECB4-2E72338486E8}"/>
                  </a:ext>
                </a:extLst>
              </p:cNvPr>
              <p:cNvSpPr>
                <a:spLocks noGrp="1" noRot="1" noChangeAspect="1" noMove="1" noResize="1" noEditPoints="1" noAdjustHandles="1" noChangeArrowheads="1" noChangeShapeType="1" noTextEdit="1"/>
              </p:cNvSpPr>
              <p:nvPr>
                <p:ph idx="1"/>
              </p:nvPr>
            </p:nvSpPr>
            <p:spPr>
              <a:xfrm>
                <a:off x="1097280" y="1970843"/>
                <a:ext cx="10058400" cy="4190260"/>
              </a:xfrm>
              <a:blipFill>
                <a:blip r:embed="rId2"/>
                <a:stretch>
                  <a:fillRect l="-970" t="-581"/>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34A535B6-7A62-66D3-4DA3-DBDFAB5B5DCD}"/>
              </a:ext>
            </a:extLst>
          </p:cNvPr>
          <p:cNvSpPr>
            <a:spLocks noGrp="1"/>
          </p:cNvSpPr>
          <p:nvPr>
            <p:ph type="sldNum" sz="quarter" idx="12"/>
          </p:nvPr>
        </p:nvSpPr>
        <p:spPr/>
        <p:txBody>
          <a:bodyPr/>
          <a:lstStyle/>
          <a:p>
            <a:fld id="{3A98EE3D-8CD1-4C3F-BD1C-C98C9596463C}" type="slidenum">
              <a:rPr lang="en-US" smtClean="0"/>
              <a:t>55</a:t>
            </a:fld>
            <a:endParaRPr lang="en-US" dirty="0"/>
          </a:p>
        </p:txBody>
      </p:sp>
    </p:spTree>
    <p:extLst>
      <p:ext uri="{BB962C8B-B14F-4D97-AF65-F5344CB8AC3E}">
        <p14:creationId xmlns:p14="http://schemas.microsoft.com/office/powerpoint/2010/main" val="15843693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44F75-6B68-8F88-A32F-FAC9823CF8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410249-7339-26DC-B5E9-8417BB39C234}"/>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F6786009-C6A5-F074-6998-433DEF929580}"/>
              </a:ext>
            </a:extLst>
          </p:cNvPr>
          <p:cNvSpPr>
            <a:spLocks noGrp="1"/>
          </p:cNvSpPr>
          <p:nvPr>
            <p:ph idx="1"/>
          </p:nvPr>
        </p:nvSpPr>
        <p:spPr/>
        <p:txBody>
          <a:bodyPr>
            <a:normAutofit/>
          </a:bodyPr>
          <a:lstStyle/>
          <a:p>
            <a:pPr marL="0" indent="0">
              <a:buNone/>
            </a:pPr>
            <a:r>
              <a:rPr lang="en-US" sz="1800" dirty="0"/>
              <a:t>g) What is the p-value?</a:t>
            </a:r>
          </a:p>
          <a:p>
            <a:pPr marL="0" indent="0">
              <a:buNone/>
            </a:pPr>
            <a:r>
              <a:rPr lang="en-US" sz="1800" i="1" dirty="0"/>
              <a:t>The p-value is 0.1404.</a:t>
            </a:r>
          </a:p>
          <a:p>
            <a:pPr marL="0" indent="0">
              <a:buNone/>
            </a:pPr>
            <a:r>
              <a:rPr lang="en-US" sz="1800" dirty="0"/>
              <a:t>h) Do you reject or not reject the null hypothesis?</a:t>
            </a:r>
          </a:p>
          <a:p>
            <a:pPr marL="0" indent="0">
              <a:buNone/>
            </a:pPr>
            <a:r>
              <a:rPr lang="en-US" sz="1800" i="1" dirty="0"/>
              <a:t>We fail to reject the null hypothesis.</a:t>
            </a:r>
          </a:p>
          <a:p>
            <a:pPr marL="0" indent="0">
              <a:buNone/>
            </a:pPr>
            <a:r>
              <a:rPr lang="en-US" sz="1800" dirty="0" err="1"/>
              <a:t>i</a:t>
            </a:r>
            <a:r>
              <a:rPr lang="en-US" sz="1800" dirty="0"/>
              <a:t>) Conclusion?</a:t>
            </a:r>
          </a:p>
          <a:p>
            <a:pPr marL="0" indent="0">
              <a:buNone/>
            </a:pPr>
            <a:r>
              <a:rPr lang="en-US" sz="1800" i="1" dirty="0"/>
              <a:t>At the 1% level of significance, from the sample data, there is not sufficient evidence to conclude that there is a difference in the proportion of adult patients who did not react to the medication after 30 min. </a:t>
            </a:r>
          </a:p>
          <a:p>
            <a:pPr marL="0" indent="0">
              <a:buNone/>
            </a:pPr>
            <a:endParaRPr lang="en-US" sz="1800" dirty="0">
              <a:solidFill>
                <a:srgbClr val="424242"/>
              </a:solidFill>
            </a:endParaRPr>
          </a:p>
          <a:p>
            <a:endParaRPr lang="en-US" dirty="0"/>
          </a:p>
        </p:txBody>
      </p:sp>
      <p:sp>
        <p:nvSpPr>
          <p:cNvPr id="4" name="Slide Number Placeholder 3">
            <a:extLst>
              <a:ext uri="{FF2B5EF4-FFF2-40B4-BE49-F238E27FC236}">
                <a16:creationId xmlns:a16="http://schemas.microsoft.com/office/drawing/2014/main" id="{7FAC2FCA-2651-424A-1F9C-A481396043A5}"/>
              </a:ext>
            </a:extLst>
          </p:cNvPr>
          <p:cNvSpPr>
            <a:spLocks noGrp="1"/>
          </p:cNvSpPr>
          <p:nvPr>
            <p:ph type="sldNum" sz="quarter" idx="12"/>
          </p:nvPr>
        </p:nvSpPr>
        <p:spPr/>
        <p:txBody>
          <a:bodyPr/>
          <a:lstStyle/>
          <a:p>
            <a:fld id="{3A98EE3D-8CD1-4C3F-BD1C-C98C9596463C}" type="slidenum">
              <a:rPr lang="en-US" smtClean="0"/>
              <a:t>56</a:t>
            </a:fld>
            <a:endParaRPr lang="en-US" dirty="0"/>
          </a:p>
        </p:txBody>
      </p:sp>
    </p:spTree>
    <p:extLst>
      <p:ext uri="{BB962C8B-B14F-4D97-AF65-F5344CB8AC3E}">
        <p14:creationId xmlns:p14="http://schemas.microsoft.com/office/powerpoint/2010/main" val="5785481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C2EA5-291F-35C8-910A-7D6337794301}"/>
              </a:ext>
            </a:extLst>
          </p:cNvPr>
          <p:cNvSpPr>
            <a:spLocks noGrp="1"/>
          </p:cNvSpPr>
          <p:nvPr>
            <p:ph type="title"/>
          </p:nvPr>
        </p:nvSpPr>
        <p:spPr/>
        <p:txBody>
          <a:bodyPr/>
          <a:lstStyle/>
          <a:p>
            <a:r>
              <a:rPr lang="en-US" dirty="0"/>
              <a:t>Example</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9574DF48-CD94-B6D9-973C-DEDF352E64E0}"/>
                  </a:ext>
                </a:extLst>
              </p:cNvPr>
              <p:cNvSpPr>
                <a:spLocks noGrp="1"/>
              </p:cNvSpPr>
              <p:nvPr>
                <p:ph idx="1"/>
              </p:nvPr>
            </p:nvSpPr>
            <p:spPr/>
            <p:txBody>
              <a:bodyPr/>
              <a:lstStyle/>
              <a:p>
                <a:r>
                  <a:rPr lang="en-US" dirty="0"/>
                  <a:t>Are freshmen psychology majors less likely to change their major before they graduate compared to freshmen business majors? 412 of the 629 freshmen psychology majors from a recent study changed their major before they graduated and 452 of the 660 freshmen business majors changed their major before they graduated. What can be concluded at the  </a:t>
                </a:r>
                <a14:m>
                  <m:oMath xmlns:m="http://schemas.openxmlformats.org/officeDocument/2006/math">
                    <m:r>
                      <a:rPr lang="en-US" b="0" i="1" smtClean="0">
                        <a:latin typeface="Cambria Math" panose="02040503050406030204" pitchFamily="18" charset="0"/>
                      </a:rPr>
                      <m:t>𝛼</m:t>
                    </m:r>
                    <m:r>
                      <a:rPr lang="en-US" i="1" dirty="0" smtClean="0">
                        <a:latin typeface="Cambria Math" panose="02040503050406030204" pitchFamily="18" charset="0"/>
                      </a:rPr>
                      <m:t>=0.05 </m:t>
                    </m:r>
                  </m:oMath>
                </a14:m>
                <a:r>
                  <a:rPr lang="en-US" dirty="0"/>
                  <a:t>level of significance?  </a:t>
                </a:r>
              </a:p>
            </p:txBody>
          </p:sp>
        </mc:Choice>
        <mc:Fallback>
          <p:sp>
            <p:nvSpPr>
              <p:cNvPr id="3" name="Content Placeholder 2">
                <a:extLst>
                  <a:ext uri="{FF2B5EF4-FFF2-40B4-BE49-F238E27FC236}">
                    <a16:creationId xmlns:a16="http://schemas.microsoft.com/office/drawing/2014/main" id="{9574DF48-CD94-B6D9-973C-DEDF352E64E0}"/>
                  </a:ext>
                </a:extLst>
              </p:cNvPr>
              <p:cNvSpPr>
                <a:spLocks noGrp="1" noRot="1" noChangeAspect="1" noMove="1" noResize="1" noEditPoints="1" noAdjustHandles="1" noChangeArrowheads="1" noChangeShapeType="1" noTextEdit="1"/>
              </p:cNvSpPr>
              <p:nvPr>
                <p:ph idx="1"/>
              </p:nvPr>
            </p:nvSpPr>
            <p:spPr>
              <a:blipFill>
                <a:blip r:embed="rId2"/>
                <a:stretch>
                  <a:fillRect l="-545" t="-810" r="-485"/>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05F9B2A7-BF58-D9F5-F135-6B54E4056FF3}"/>
              </a:ext>
            </a:extLst>
          </p:cNvPr>
          <p:cNvSpPr>
            <a:spLocks noGrp="1"/>
          </p:cNvSpPr>
          <p:nvPr>
            <p:ph type="sldNum" sz="quarter" idx="12"/>
          </p:nvPr>
        </p:nvSpPr>
        <p:spPr/>
        <p:txBody>
          <a:bodyPr/>
          <a:lstStyle/>
          <a:p>
            <a:fld id="{3A98EE3D-8CD1-4C3F-BD1C-C98C9596463C}" type="slidenum">
              <a:rPr lang="en-US" smtClean="0"/>
              <a:t>57</a:t>
            </a:fld>
            <a:endParaRPr lang="en-US" dirty="0"/>
          </a:p>
        </p:txBody>
      </p:sp>
    </p:spTree>
    <p:extLst>
      <p:ext uri="{BB962C8B-B14F-4D97-AF65-F5344CB8AC3E}">
        <p14:creationId xmlns:p14="http://schemas.microsoft.com/office/powerpoint/2010/main" val="37646008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EF1CC-7D55-495A-6B0D-48B6200AC7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26F814-7B6B-3645-8920-36B58D168FFA}"/>
              </a:ext>
            </a:extLst>
          </p:cNvPr>
          <p:cNvSpPr>
            <a:spLocks noGrp="1"/>
          </p:cNvSpPr>
          <p:nvPr>
            <p:ph type="title"/>
          </p:nvPr>
        </p:nvSpPr>
        <p:spPr/>
        <p:txBody>
          <a:bodyPr>
            <a:normAutofit/>
          </a:bodyPr>
          <a:lstStyle/>
          <a:p>
            <a:r>
              <a:rPr lang="en-US" dirty="0"/>
              <a:t>Example, Cont.</a:t>
            </a:r>
          </a:p>
        </p:txBody>
      </p:sp>
      <p:sp>
        <p:nvSpPr>
          <p:cNvPr id="3" name="Content Placeholder 2">
            <a:extLst>
              <a:ext uri="{FF2B5EF4-FFF2-40B4-BE49-F238E27FC236}">
                <a16:creationId xmlns:a16="http://schemas.microsoft.com/office/drawing/2014/main" id="{8DA686D1-35B4-CEE8-5C28-70451ED6B750}"/>
              </a:ext>
            </a:extLst>
          </p:cNvPr>
          <p:cNvSpPr>
            <a:spLocks noGrp="1"/>
          </p:cNvSpPr>
          <p:nvPr>
            <p:ph idx="1"/>
          </p:nvPr>
        </p:nvSpPr>
        <p:spPr/>
        <p:txBody>
          <a:bodyPr>
            <a:normAutofit fontScale="85000" lnSpcReduction="20000"/>
          </a:bodyPr>
          <a:lstStyle/>
          <a:p>
            <a:pPr marL="457200" indent="-457200">
              <a:buFont typeface="+mj-lt"/>
              <a:buAutoNum type="alphaLcParenR"/>
            </a:pPr>
            <a:r>
              <a:rPr lang="en-US" sz="2000" dirty="0">
                <a:solidFill>
                  <a:srgbClr val="424242"/>
                </a:solidFill>
              </a:rPr>
              <a:t>Is this a test of two means or two proportions? </a:t>
            </a:r>
          </a:p>
          <a:p>
            <a:pPr marL="457200" indent="-457200">
              <a:buFont typeface="+mj-lt"/>
              <a:buAutoNum type="alphaLcParenR"/>
            </a:pPr>
            <a:r>
              <a:rPr lang="en-US" sz="2000" dirty="0">
                <a:solidFill>
                  <a:srgbClr val="424242"/>
                </a:solidFill>
              </a:rPr>
              <a:t>Are the population standard deviations known or unknown? </a:t>
            </a:r>
          </a:p>
          <a:p>
            <a:pPr marL="457200" indent="-457200">
              <a:buFont typeface="+mj-lt"/>
              <a:buAutoNum type="alphaLcParenR"/>
            </a:pPr>
            <a:r>
              <a:rPr lang="en-US" sz="2000" dirty="0">
                <a:solidFill>
                  <a:srgbClr val="424242"/>
                </a:solidFill>
              </a:rPr>
              <a:t>Which distribution do you use to perform the test? </a:t>
            </a:r>
          </a:p>
          <a:p>
            <a:pPr marL="457200" indent="-457200">
              <a:buFont typeface="+mj-lt"/>
              <a:buAutoNum type="alphaLcParenR"/>
            </a:pPr>
            <a:r>
              <a:rPr lang="en-US" sz="2000" dirty="0">
                <a:solidFill>
                  <a:srgbClr val="424242"/>
                </a:solidFill>
              </a:rPr>
              <a:t>What is the random variable?</a:t>
            </a:r>
          </a:p>
          <a:p>
            <a:pPr marL="457200" indent="-457200">
              <a:buFont typeface="+mj-lt"/>
              <a:buAutoNum type="alphaLcParenR"/>
            </a:pPr>
            <a:r>
              <a:rPr lang="en-US" sz="2000" dirty="0">
                <a:solidFill>
                  <a:srgbClr val="424242"/>
                </a:solidFill>
              </a:rPr>
              <a:t>What are the null and alternative hypotheses?</a:t>
            </a:r>
          </a:p>
          <a:p>
            <a:pPr marL="457200" indent="-457200">
              <a:buFont typeface="+mj-lt"/>
              <a:buAutoNum type="alphaLcParenR"/>
            </a:pPr>
            <a:r>
              <a:rPr lang="en-US" sz="2000" dirty="0">
                <a:solidFill>
                  <a:srgbClr val="424242"/>
                </a:solidFill>
              </a:rPr>
              <a:t>Is this test right-, left-, or two-tailed?</a:t>
            </a:r>
          </a:p>
          <a:p>
            <a:pPr marL="457200" indent="-457200">
              <a:buFont typeface="+mj-lt"/>
              <a:buAutoNum type="alphaLcParenR"/>
            </a:pPr>
            <a:r>
              <a:rPr lang="en-US" sz="2000" dirty="0"/>
              <a:t>What is the p-value?</a:t>
            </a:r>
          </a:p>
          <a:p>
            <a:pPr marL="457200" indent="-457200">
              <a:buFont typeface="+mj-lt"/>
              <a:buAutoNum type="alphaLcParenR"/>
            </a:pPr>
            <a:r>
              <a:rPr lang="en-US" sz="2000" dirty="0"/>
              <a:t>Do you reject or not reject the null hypothesis?</a:t>
            </a:r>
          </a:p>
          <a:p>
            <a:pPr marL="457200" indent="-457200">
              <a:buFont typeface="+mj-lt"/>
              <a:buAutoNum type="alphaLcParenR"/>
            </a:pPr>
            <a:r>
              <a:rPr lang="en-US" sz="2000" dirty="0"/>
              <a:t>Conclusion?</a:t>
            </a:r>
          </a:p>
          <a:p>
            <a:pPr marL="342900" indent="-342900">
              <a:buFont typeface="+mj-lt"/>
              <a:buAutoNum type="alphaLcParenR"/>
            </a:pPr>
            <a:endParaRPr lang="en-US" sz="2000" dirty="0">
              <a:solidFill>
                <a:srgbClr val="424242"/>
              </a:solidFill>
            </a:endParaRPr>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p:txBody>
      </p:sp>
      <p:sp>
        <p:nvSpPr>
          <p:cNvPr id="4" name="Slide Number Placeholder 3">
            <a:extLst>
              <a:ext uri="{FF2B5EF4-FFF2-40B4-BE49-F238E27FC236}">
                <a16:creationId xmlns:a16="http://schemas.microsoft.com/office/drawing/2014/main" id="{5E2A7E3D-6D09-3B25-DBD3-8AC4AE1A2C8E}"/>
              </a:ext>
            </a:extLst>
          </p:cNvPr>
          <p:cNvSpPr>
            <a:spLocks noGrp="1"/>
          </p:cNvSpPr>
          <p:nvPr>
            <p:ph type="sldNum" sz="quarter" idx="12"/>
          </p:nvPr>
        </p:nvSpPr>
        <p:spPr/>
        <p:txBody>
          <a:bodyPr/>
          <a:lstStyle/>
          <a:p>
            <a:fld id="{3A98EE3D-8CD1-4C3F-BD1C-C98C9596463C}" type="slidenum">
              <a:rPr lang="en-US" smtClean="0"/>
              <a:t>58</a:t>
            </a:fld>
            <a:endParaRPr lang="en-US" dirty="0"/>
          </a:p>
        </p:txBody>
      </p:sp>
    </p:spTree>
    <p:extLst>
      <p:ext uri="{BB962C8B-B14F-4D97-AF65-F5344CB8AC3E}">
        <p14:creationId xmlns:p14="http://schemas.microsoft.com/office/powerpoint/2010/main" val="19384771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EF1CC-7D55-495A-6B0D-48B6200AC7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26F814-7B6B-3645-8920-36B58D168FFA}"/>
              </a:ext>
            </a:extLst>
          </p:cNvPr>
          <p:cNvSpPr>
            <a:spLocks noGrp="1"/>
          </p:cNvSpPr>
          <p:nvPr>
            <p:ph type="title"/>
          </p:nvPr>
        </p:nvSpPr>
        <p:spPr/>
        <p:txBody>
          <a:bodyPr>
            <a:normAutofit/>
          </a:bodyPr>
          <a:lstStyle/>
          <a:p>
            <a:r>
              <a:rPr lang="en-US" dirty="0"/>
              <a:t>Example, Cont.</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8DA686D1-35B4-CEE8-5C28-70451ED6B750}"/>
                  </a:ext>
                </a:extLst>
              </p:cNvPr>
              <p:cNvSpPr>
                <a:spLocks noGrp="1"/>
              </p:cNvSpPr>
              <p:nvPr>
                <p:ph idx="1"/>
              </p:nvPr>
            </p:nvSpPr>
            <p:spPr/>
            <p:txBody>
              <a:bodyPr>
                <a:normAutofit/>
              </a:bodyPr>
              <a:lstStyle/>
              <a:p>
                <a:pPr marL="457200" indent="-457200">
                  <a:buFont typeface="+mj-lt"/>
                  <a:buAutoNum type="alphaLcParenR"/>
                </a:pPr>
                <a:r>
                  <a:rPr lang="en-US" sz="2000" dirty="0">
                    <a:solidFill>
                      <a:srgbClr val="424242"/>
                    </a:solidFill>
                  </a:rPr>
                  <a:t>Is this a test of two means or two proportions? Two proportions</a:t>
                </a:r>
              </a:p>
              <a:p>
                <a:pPr marL="457200" indent="-457200">
                  <a:buFont typeface="+mj-lt"/>
                  <a:buAutoNum type="alphaLcParenR"/>
                </a:pPr>
                <a:r>
                  <a:rPr lang="en-US" sz="2000" dirty="0">
                    <a:solidFill>
                      <a:srgbClr val="424242"/>
                    </a:solidFill>
                  </a:rPr>
                  <a:t>Are the population standard deviations known or unknown? Not applicable</a:t>
                </a:r>
              </a:p>
              <a:p>
                <a:pPr marL="457200" indent="-457200">
                  <a:buFont typeface="+mj-lt"/>
                  <a:buAutoNum type="alphaLcParenR"/>
                </a:pPr>
                <a:r>
                  <a:rPr lang="en-US" sz="2000" dirty="0">
                    <a:solidFill>
                      <a:srgbClr val="424242"/>
                    </a:solidFill>
                  </a:rPr>
                  <a:t>Which distribution do you use to perform the test? Normal distribution</a:t>
                </a:r>
              </a:p>
              <a:p>
                <a:pPr marL="457200" indent="-457200">
                  <a:buFont typeface="+mj-lt"/>
                  <a:buAutoNum type="alphaLcParenR"/>
                </a:pPr>
                <a:r>
                  <a:rPr lang="en-US" sz="2000" dirty="0">
                    <a:solidFill>
                      <a:srgbClr val="424242"/>
                    </a:solidFill>
                  </a:rPr>
                  <a:t>What is the random variable? The difference in the proportion of students who change their major</a:t>
                </a:r>
              </a:p>
              <a:p>
                <a:pPr marL="457200" indent="-457200">
                  <a:buFont typeface="+mj-lt"/>
                  <a:buAutoNum type="alphaLcParenR"/>
                </a:pPr>
                <a:r>
                  <a:rPr lang="en-US" sz="2000" dirty="0">
                    <a:solidFill>
                      <a:srgbClr val="424242"/>
                    </a:solidFill>
                  </a:rPr>
                  <a:t>What are the null and alternative hypotheses? </a:t>
                </a:r>
                <a14:m>
                  <m:oMath xmlns:m="http://schemas.openxmlformats.org/officeDocument/2006/math">
                    <m:sSub>
                      <m:sSubPr>
                        <m:ctrlPr>
                          <a:rPr lang="en-US" sz="2000" b="0" i="1" smtClean="0">
                            <a:solidFill>
                              <a:srgbClr val="424242"/>
                            </a:solidFill>
                            <a:latin typeface="Cambria Math" panose="02040503050406030204" pitchFamily="18" charset="0"/>
                          </a:rPr>
                        </m:ctrlPr>
                      </m:sSubPr>
                      <m:e>
                        <m:r>
                          <a:rPr lang="en-US" sz="2000" b="0" i="1" smtClean="0">
                            <a:solidFill>
                              <a:srgbClr val="424242"/>
                            </a:solidFill>
                            <a:latin typeface="Cambria Math" panose="02040503050406030204" pitchFamily="18" charset="0"/>
                          </a:rPr>
                          <m:t>𝐻</m:t>
                        </m:r>
                      </m:e>
                      <m:sub>
                        <m:r>
                          <a:rPr lang="en-US" sz="2000" b="0" i="1" smtClean="0">
                            <a:solidFill>
                              <a:srgbClr val="424242"/>
                            </a:solidFill>
                            <a:latin typeface="Cambria Math" panose="02040503050406030204" pitchFamily="18" charset="0"/>
                          </a:rPr>
                          <m:t>0</m:t>
                        </m:r>
                      </m:sub>
                    </m:sSub>
                    <m:r>
                      <a:rPr lang="en-US" sz="2000" b="0" i="1" smtClean="0">
                        <a:solidFill>
                          <a:srgbClr val="424242"/>
                        </a:solidFill>
                        <a:latin typeface="Cambria Math" panose="02040503050406030204" pitchFamily="18" charset="0"/>
                      </a:rPr>
                      <m:t>:</m:t>
                    </m:r>
                    <m:sSub>
                      <m:sSubPr>
                        <m:ctrlPr>
                          <a:rPr lang="en-US" sz="2000" b="0" i="1" smtClean="0">
                            <a:solidFill>
                              <a:srgbClr val="424242"/>
                            </a:solidFill>
                            <a:latin typeface="Cambria Math" panose="02040503050406030204" pitchFamily="18" charset="0"/>
                          </a:rPr>
                        </m:ctrlPr>
                      </m:sSubPr>
                      <m:e>
                        <m:r>
                          <a:rPr lang="en-US" sz="2000" b="0" i="1" smtClean="0">
                            <a:solidFill>
                              <a:srgbClr val="424242"/>
                            </a:solidFill>
                            <a:latin typeface="Cambria Math" panose="02040503050406030204" pitchFamily="18" charset="0"/>
                          </a:rPr>
                          <m:t>𝑝</m:t>
                        </m:r>
                      </m:e>
                      <m:sub>
                        <m:r>
                          <a:rPr lang="en-US" sz="2000" b="0" i="1" smtClean="0">
                            <a:solidFill>
                              <a:srgbClr val="424242"/>
                            </a:solidFill>
                            <a:latin typeface="Cambria Math" panose="02040503050406030204" pitchFamily="18" charset="0"/>
                          </a:rPr>
                          <m:t>𝑝</m:t>
                        </m:r>
                      </m:sub>
                    </m:sSub>
                    <m:r>
                      <a:rPr lang="en-US" sz="2000" b="0" i="1" smtClean="0">
                        <a:solidFill>
                          <a:srgbClr val="424242"/>
                        </a:solidFill>
                        <a:latin typeface="Cambria Math" panose="02040503050406030204" pitchFamily="18" charset="0"/>
                      </a:rPr>
                      <m:t>≥</m:t>
                    </m:r>
                    <m:sSub>
                      <m:sSubPr>
                        <m:ctrlPr>
                          <a:rPr lang="en-US" sz="2000" b="0" i="1" smtClean="0">
                            <a:solidFill>
                              <a:srgbClr val="424242"/>
                            </a:solidFill>
                            <a:latin typeface="Cambria Math" panose="02040503050406030204" pitchFamily="18" charset="0"/>
                          </a:rPr>
                        </m:ctrlPr>
                      </m:sSubPr>
                      <m:e>
                        <m:r>
                          <a:rPr lang="en-US" sz="2000" b="0" i="1" smtClean="0">
                            <a:solidFill>
                              <a:srgbClr val="424242"/>
                            </a:solidFill>
                            <a:latin typeface="Cambria Math" panose="02040503050406030204" pitchFamily="18" charset="0"/>
                          </a:rPr>
                          <m:t>𝑝</m:t>
                        </m:r>
                      </m:e>
                      <m:sub>
                        <m:r>
                          <a:rPr lang="en-US" sz="2000" b="0" i="1" smtClean="0">
                            <a:solidFill>
                              <a:srgbClr val="424242"/>
                            </a:solidFill>
                            <a:latin typeface="Cambria Math" panose="02040503050406030204" pitchFamily="18" charset="0"/>
                          </a:rPr>
                          <m:t>𝑏</m:t>
                        </m:r>
                      </m:sub>
                    </m:sSub>
                    <m:r>
                      <a:rPr lang="en-US" sz="2000" b="0" i="1" smtClean="0">
                        <a:solidFill>
                          <a:srgbClr val="424242"/>
                        </a:solidFill>
                        <a:latin typeface="Cambria Math" panose="02040503050406030204" pitchFamily="18" charset="0"/>
                      </a:rPr>
                      <m:t>,  </m:t>
                    </m:r>
                    <m:sSub>
                      <m:sSubPr>
                        <m:ctrlPr>
                          <a:rPr lang="en-US" sz="2000" b="0" i="1" smtClean="0">
                            <a:solidFill>
                              <a:srgbClr val="424242"/>
                            </a:solidFill>
                            <a:latin typeface="Cambria Math" panose="02040503050406030204" pitchFamily="18" charset="0"/>
                          </a:rPr>
                        </m:ctrlPr>
                      </m:sSubPr>
                      <m:e>
                        <m:r>
                          <a:rPr lang="en-US" sz="2000" b="0" i="1" smtClean="0">
                            <a:solidFill>
                              <a:srgbClr val="424242"/>
                            </a:solidFill>
                            <a:latin typeface="Cambria Math" panose="02040503050406030204" pitchFamily="18" charset="0"/>
                          </a:rPr>
                          <m:t>𝐻</m:t>
                        </m:r>
                      </m:e>
                      <m:sub>
                        <m:r>
                          <a:rPr lang="en-US" sz="2000" b="0" i="1" smtClean="0">
                            <a:solidFill>
                              <a:srgbClr val="424242"/>
                            </a:solidFill>
                            <a:latin typeface="Cambria Math" panose="02040503050406030204" pitchFamily="18" charset="0"/>
                          </a:rPr>
                          <m:t>𝑎</m:t>
                        </m:r>
                      </m:sub>
                    </m:sSub>
                    <m:r>
                      <a:rPr lang="en-US" sz="2000" b="0" i="1" smtClean="0">
                        <a:solidFill>
                          <a:srgbClr val="424242"/>
                        </a:solidFill>
                        <a:latin typeface="Cambria Math" panose="02040503050406030204" pitchFamily="18" charset="0"/>
                      </a:rPr>
                      <m:t>:</m:t>
                    </m:r>
                    <m:sSub>
                      <m:sSubPr>
                        <m:ctrlPr>
                          <a:rPr lang="en-US" sz="2000" b="0" i="1" smtClean="0">
                            <a:solidFill>
                              <a:srgbClr val="424242"/>
                            </a:solidFill>
                            <a:latin typeface="Cambria Math" panose="02040503050406030204" pitchFamily="18" charset="0"/>
                          </a:rPr>
                        </m:ctrlPr>
                      </m:sSubPr>
                      <m:e>
                        <m:r>
                          <a:rPr lang="en-US" sz="2000" b="0" i="1" smtClean="0">
                            <a:solidFill>
                              <a:srgbClr val="424242"/>
                            </a:solidFill>
                            <a:latin typeface="Cambria Math" panose="02040503050406030204" pitchFamily="18" charset="0"/>
                          </a:rPr>
                          <m:t>𝑝</m:t>
                        </m:r>
                      </m:e>
                      <m:sub>
                        <m:r>
                          <a:rPr lang="en-US" sz="2000" b="0" i="1" smtClean="0">
                            <a:solidFill>
                              <a:srgbClr val="424242"/>
                            </a:solidFill>
                            <a:latin typeface="Cambria Math" panose="02040503050406030204" pitchFamily="18" charset="0"/>
                          </a:rPr>
                          <m:t>𝑝</m:t>
                        </m:r>
                      </m:sub>
                    </m:sSub>
                    <m:r>
                      <a:rPr lang="en-US" sz="2000" b="0" i="1" smtClean="0">
                        <a:solidFill>
                          <a:srgbClr val="424242"/>
                        </a:solidFill>
                        <a:latin typeface="Cambria Math" panose="02040503050406030204" pitchFamily="18" charset="0"/>
                      </a:rPr>
                      <m:t>&lt;</m:t>
                    </m:r>
                    <m:sSub>
                      <m:sSubPr>
                        <m:ctrlPr>
                          <a:rPr lang="en-US" sz="2000" b="0" i="1" smtClean="0">
                            <a:solidFill>
                              <a:srgbClr val="424242"/>
                            </a:solidFill>
                            <a:latin typeface="Cambria Math" panose="02040503050406030204" pitchFamily="18" charset="0"/>
                          </a:rPr>
                        </m:ctrlPr>
                      </m:sSubPr>
                      <m:e>
                        <m:r>
                          <a:rPr lang="en-US" sz="2000" b="0" i="1" smtClean="0">
                            <a:solidFill>
                              <a:srgbClr val="424242"/>
                            </a:solidFill>
                            <a:latin typeface="Cambria Math" panose="02040503050406030204" pitchFamily="18" charset="0"/>
                          </a:rPr>
                          <m:t>𝑝</m:t>
                        </m:r>
                      </m:e>
                      <m:sub>
                        <m:r>
                          <a:rPr lang="en-US" sz="2000" b="0" i="1" smtClean="0">
                            <a:solidFill>
                              <a:srgbClr val="424242"/>
                            </a:solidFill>
                            <a:latin typeface="Cambria Math" panose="02040503050406030204" pitchFamily="18" charset="0"/>
                          </a:rPr>
                          <m:t>𝑏</m:t>
                        </m:r>
                      </m:sub>
                    </m:sSub>
                  </m:oMath>
                </a14:m>
                <a:endParaRPr lang="en-US" sz="2000" dirty="0">
                  <a:solidFill>
                    <a:srgbClr val="424242"/>
                  </a:solidFill>
                </a:endParaRPr>
              </a:p>
              <a:p>
                <a:pPr marL="457200" indent="-457200">
                  <a:buFont typeface="+mj-lt"/>
                  <a:buAutoNum type="alphaLcParenR"/>
                </a:pPr>
                <a:r>
                  <a:rPr lang="en-US" sz="2000" dirty="0">
                    <a:solidFill>
                      <a:srgbClr val="424242"/>
                    </a:solidFill>
                  </a:rPr>
                  <a:t>Is this test right-, left-, or two-tailed? This is left-tailed</a:t>
                </a:r>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a:p>
                <a:pPr marL="457200" indent="-457200">
                  <a:buFont typeface="+mj-lt"/>
                  <a:buAutoNum type="alphaLcParenR"/>
                </a:pPr>
                <a:endParaRPr lang="en-US" dirty="0"/>
              </a:p>
            </p:txBody>
          </p:sp>
        </mc:Choice>
        <mc:Fallback>
          <p:sp>
            <p:nvSpPr>
              <p:cNvPr id="3" name="Content Placeholder 2">
                <a:extLst>
                  <a:ext uri="{FF2B5EF4-FFF2-40B4-BE49-F238E27FC236}">
                    <a16:creationId xmlns:a16="http://schemas.microsoft.com/office/drawing/2014/main" id="{8DA686D1-35B4-CEE8-5C28-70451ED6B750}"/>
                  </a:ext>
                </a:extLst>
              </p:cNvPr>
              <p:cNvSpPr>
                <a:spLocks noGrp="1" noRot="1" noChangeAspect="1" noMove="1" noResize="1" noEditPoints="1" noAdjustHandles="1" noChangeArrowheads="1" noChangeShapeType="1" noTextEdit="1"/>
              </p:cNvSpPr>
              <p:nvPr>
                <p:ph idx="1"/>
              </p:nvPr>
            </p:nvSpPr>
            <p:spPr>
              <a:blipFill>
                <a:blip r:embed="rId2"/>
                <a:stretch>
                  <a:fillRect l="-1455"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5E2A7E3D-6D09-3B25-DBD3-8AC4AE1A2C8E}"/>
              </a:ext>
            </a:extLst>
          </p:cNvPr>
          <p:cNvSpPr>
            <a:spLocks noGrp="1"/>
          </p:cNvSpPr>
          <p:nvPr>
            <p:ph type="sldNum" sz="quarter" idx="12"/>
          </p:nvPr>
        </p:nvSpPr>
        <p:spPr/>
        <p:txBody>
          <a:bodyPr/>
          <a:lstStyle/>
          <a:p>
            <a:fld id="{3A98EE3D-8CD1-4C3F-BD1C-C98C9596463C}" type="slidenum">
              <a:rPr lang="en-US" smtClean="0"/>
              <a:t>59</a:t>
            </a:fld>
            <a:endParaRPr lang="en-US" dirty="0"/>
          </a:p>
        </p:txBody>
      </p:sp>
    </p:spTree>
    <p:extLst>
      <p:ext uri="{BB962C8B-B14F-4D97-AF65-F5344CB8AC3E}">
        <p14:creationId xmlns:p14="http://schemas.microsoft.com/office/powerpoint/2010/main" val="764592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7801E-A37C-34F6-2278-430D1E7FAF5F}"/>
              </a:ext>
            </a:extLst>
          </p:cNvPr>
          <p:cNvSpPr>
            <a:spLocks noGrp="1"/>
          </p:cNvSpPr>
          <p:nvPr>
            <p:ph type="title"/>
          </p:nvPr>
        </p:nvSpPr>
        <p:spPr/>
        <p:txBody>
          <a:bodyPr>
            <a:normAutofit/>
          </a:bodyPr>
          <a:lstStyle/>
          <a:p>
            <a:r>
              <a:rPr lang="en-US" sz="4000" dirty="0"/>
              <a:t>Comparing Two Populations, Population Standard Deviation Unknown</a:t>
            </a:r>
          </a:p>
        </p:txBody>
      </p:sp>
      <p:sp>
        <p:nvSpPr>
          <p:cNvPr id="3" name="Content Placeholder 2">
            <a:extLst>
              <a:ext uri="{FF2B5EF4-FFF2-40B4-BE49-F238E27FC236}">
                <a16:creationId xmlns:a16="http://schemas.microsoft.com/office/drawing/2014/main" id="{D4D0065B-884C-737B-4644-AA083900E6C5}"/>
              </a:ext>
            </a:extLst>
          </p:cNvPr>
          <p:cNvSpPr>
            <a:spLocks noGrp="1"/>
          </p:cNvSpPr>
          <p:nvPr>
            <p:ph idx="1"/>
          </p:nvPr>
        </p:nvSpPr>
        <p:spPr/>
        <p:txBody>
          <a:bodyPr/>
          <a:lstStyle/>
          <a:p>
            <a:pPr>
              <a:buFont typeface="Arial" panose="020B0604020202020204" pitchFamily="34" charset="0"/>
              <a:buChar char="•"/>
            </a:pPr>
            <a:r>
              <a:rPr lang="en-US" dirty="0"/>
              <a:t> The comparison of two independent population means is very common and provides a way to test the hypothesis that the two groups differ from each other. </a:t>
            </a:r>
          </a:p>
          <a:p>
            <a:pPr lvl="1">
              <a:buFont typeface="Arial" panose="020B0604020202020204" pitchFamily="34" charset="0"/>
              <a:buChar char="•"/>
            </a:pPr>
            <a:r>
              <a:rPr lang="en-US" dirty="0"/>
              <a:t>Example questions to ask: Is the night shift less productive than the day shift, are the rates of return from fixed asset investments different from those from common stock investments, and so on? </a:t>
            </a:r>
          </a:p>
          <a:p>
            <a:pPr>
              <a:buFont typeface="Arial" panose="020B0604020202020204" pitchFamily="34" charset="0"/>
              <a:buChar char="•"/>
            </a:pPr>
            <a:r>
              <a:rPr lang="en-US" dirty="0"/>
              <a:t> An observed difference between two sample means depends on both the means and the sample standard deviations. </a:t>
            </a:r>
          </a:p>
          <a:p>
            <a:pPr>
              <a:buFont typeface="Arial" panose="020B0604020202020204" pitchFamily="34" charset="0"/>
              <a:buChar char="•"/>
            </a:pPr>
            <a:r>
              <a:rPr lang="en-US" dirty="0"/>
              <a:t> Very different means can occur by chance if there is great variation among the individual samples. </a:t>
            </a:r>
          </a:p>
        </p:txBody>
      </p:sp>
      <p:sp>
        <p:nvSpPr>
          <p:cNvPr id="4" name="Slide Number Placeholder 3">
            <a:extLst>
              <a:ext uri="{FF2B5EF4-FFF2-40B4-BE49-F238E27FC236}">
                <a16:creationId xmlns:a16="http://schemas.microsoft.com/office/drawing/2014/main" id="{CA1C6AF2-8EF5-641E-0768-4C5C42A264DA}"/>
              </a:ext>
            </a:extLst>
          </p:cNvPr>
          <p:cNvSpPr>
            <a:spLocks noGrp="1"/>
          </p:cNvSpPr>
          <p:nvPr>
            <p:ph type="sldNum" sz="quarter" idx="12"/>
          </p:nvPr>
        </p:nvSpPr>
        <p:spPr/>
        <p:txBody>
          <a:bodyPr/>
          <a:lstStyle/>
          <a:p>
            <a:fld id="{3A98EE3D-8CD1-4C3F-BD1C-C98C9596463C}" type="slidenum">
              <a:rPr lang="en-US" smtClean="0"/>
              <a:t>6</a:t>
            </a:fld>
            <a:endParaRPr lang="en-US" dirty="0"/>
          </a:p>
        </p:txBody>
      </p:sp>
    </p:spTree>
    <p:extLst>
      <p:ext uri="{BB962C8B-B14F-4D97-AF65-F5344CB8AC3E}">
        <p14:creationId xmlns:p14="http://schemas.microsoft.com/office/powerpoint/2010/main" val="196030666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EF1CC-7D55-495A-6B0D-48B6200AC7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26F814-7B6B-3645-8920-36B58D168FFA}"/>
              </a:ext>
            </a:extLst>
          </p:cNvPr>
          <p:cNvSpPr>
            <a:spLocks noGrp="1"/>
          </p:cNvSpPr>
          <p:nvPr>
            <p:ph type="title"/>
          </p:nvPr>
        </p:nvSpPr>
        <p:spPr/>
        <p:txBody>
          <a:bodyPr>
            <a:normAutofit/>
          </a:bodyPr>
          <a:lstStyle/>
          <a:p>
            <a:r>
              <a:rPr lang="en-US" dirty="0"/>
              <a:t>Example, Cont.</a:t>
            </a:r>
          </a:p>
        </p:txBody>
      </p:sp>
      <p:sp>
        <p:nvSpPr>
          <p:cNvPr id="3" name="Content Placeholder 2">
            <a:extLst>
              <a:ext uri="{FF2B5EF4-FFF2-40B4-BE49-F238E27FC236}">
                <a16:creationId xmlns:a16="http://schemas.microsoft.com/office/drawing/2014/main" id="{8DA686D1-35B4-CEE8-5C28-70451ED6B750}"/>
              </a:ext>
            </a:extLst>
          </p:cNvPr>
          <p:cNvSpPr>
            <a:spLocks noGrp="1"/>
          </p:cNvSpPr>
          <p:nvPr>
            <p:ph idx="1"/>
          </p:nvPr>
        </p:nvSpPr>
        <p:spPr/>
        <p:txBody>
          <a:bodyPr>
            <a:normAutofit/>
          </a:bodyPr>
          <a:lstStyle/>
          <a:p>
            <a:pPr marL="457200" indent="-457200">
              <a:buFont typeface="+mj-lt"/>
              <a:buAutoNum type="alphaLcParenR" startAt="7"/>
            </a:pPr>
            <a:r>
              <a:rPr lang="en-US" sz="2000" dirty="0"/>
              <a:t>What is the p-value? 0.127</a:t>
            </a:r>
          </a:p>
          <a:p>
            <a:pPr marL="457200" indent="-457200">
              <a:buFont typeface="+mj-lt"/>
              <a:buAutoNum type="alphaLcParenR" startAt="7"/>
            </a:pPr>
            <a:r>
              <a:rPr lang="en-US" sz="2000" dirty="0"/>
              <a:t>Do you reject or not reject the null hypothesis? Do not reject</a:t>
            </a:r>
          </a:p>
          <a:p>
            <a:pPr marL="457200" indent="-457200">
              <a:buFont typeface="+mj-lt"/>
              <a:buAutoNum type="alphaLcParenR" startAt="7"/>
            </a:pPr>
            <a:r>
              <a:rPr lang="en-US" sz="2000" dirty="0"/>
              <a:t>Conclusion? There is not sufficient evidence that psychology majors are less likely to change their major than business majors. </a:t>
            </a:r>
          </a:p>
          <a:p>
            <a:pPr marL="342900" indent="-342900">
              <a:buFont typeface="+mj-lt"/>
              <a:buAutoNum type="alphaLcParenR" startAt="7"/>
            </a:pPr>
            <a:endParaRPr lang="en-US" sz="2000" dirty="0">
              <a:solidFill>
                <a:srgbClr val="424242"/>
              </a:solidFill>
            </a:endParaRPr>
          </a:p>
          <a:p>
            <a:pPr marL="457200" indent="-457200">
              <a:buFont typeface="+mj-lt"/>
              <a:buAutoNum type="alphaLcParenR" startAt="7"/>
            </a:pPr>
            <a:endParaRPr lang="en-US" dirty="0"/>
          </a:p>
          <a:p>
            <a:pPr marL="457200" indent="-457200">
              <a:buFont typeface="+mj-lt"/>
              <a:buAutoNum type="alphaLcParenR" startAt="7"/>
            </a:pPr>
            <a:endParaRPr lang="en-US" dirty="0"/>
          </a:p>
          <a:p>
            <a:pPr marL="457200" indent="-457200">
              <a:buFont typeface="+mj-lt"/>
              <a:buAutoNum type="alphaLcParenR" startAt="7"/>
            </a:pPr>
            <a:endParaRPr lang="en-US" dirty="0"/>
          </a:p>
          <a:p>
            <a:pPr marL="457200" indent="-457200">
              <a:buFont typeface="+mj-lt"/>
              <a:buAutoNum type="alphaLcParenR" startAt="7"/>
            </a:pPr>
            <a:endParaRPr lang="en-US" dirty="0"/>
          </a:p>
        </p:txBody>
      </p:sp>
      <p:sp>
        <p:nvSpPr>
          <p:cNvPr id="4" name="Slide Number Placeholder 3">
            <a:extLst>
              <a:ext uri="{FF2B5EF4-FFF2-40B4-BE49-F238E27FC236}">
                <a16:creationId xmlns:a16="http://schemas.microsoft.com/office/drawing/2014/main" id="{5E2A7E3D-6D09-3B25-DBD3-8AC4AE1A2C8E}"/>
              </a:ext>
            </a:extLst>
          </p:cNvPr>
          <p:cNvSpPr>
            <a:spLocks noGrp="1"/>
          </p:cNvSpPr>
          <p:nvPr>
            <p:ph type="sldNum" sz="quarter" idx="12"/>
          </p:nvPr>
        </p:nvSpPr>
        <p:spPr/>
        <p:txBody>
          <a:bodyPr/>
          <a:lstStyle/>
          <a:p>
            <a:fld id="{3A98EE3D-8CD1-4C3F-BD1C-C98C9596463C}" type="slidenum">
              <a:rPr lang="en-US" smtClean="0"/>
              <a:t>60</a:t>
            </a:fld>
            <a:endParaRPr lang="en-US" dirty="0"/>
          </a:p>
        </p:txBody>
      </p:sp>
    </p:spTree>
    <p:extLst>
      <p:ext uri="{BB962C8B-B14F-4D97-AF65-F5344CB8AC3E}">
        <p14:creationId xmlns:p14="http://schemas.microsoft.com/office/powerpoint/2010/main" val="11997036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59AF0D-03CF-711A-0DED-C326117242D8}"/>
              </a:ext>
            </a:extLst>
          </p:cNvPr>
          <p:cNvSpPr>
            <a:spLocks noGrp="1"/>
          </p:cNvSpPr>
          <p:nvPr>
            <p:ph type="title"/>
          </p:nvPr>
        </p:nvSpPr>
        <p:spPr/>
        <p:txBody>
          <a:bodyPr/>
          <a:lstStyle/>
          <a:p>
            <a:r>
              <a:rPr lang="en-US" dirty="0"/>
              <a:t>Section 10.4</a:t>
            </a:r>
          </a:p>
        </p:txBody>
      </p:sp>
      <p:sp>
        <p:nvSpPr>
          <p:cNvPr id="3" name="Text Placeholder 2">
            <a:extLst>
              <a:ext uri="{FF2B5EF4-FFF2-40B4-BE49-F238E27FC236}">
                <a16:creationId xmlns:a16="http://schemas.microsoft.com/office/drawing/2014/main" id="{B8803DE7-BDC4-241D-CD0B-44E45A14BBCF}"/>
              </a:ext>
            </a:extLst>
          </p:cNvPr>
          <p:cNvSpPr>
            <a:spLocks noGrp="1"/>
          </p:cNvSpPr>
          <p:nvPr>
            <p:ph type="body" idx="1"/>
          </p:nvPr>
        </p:nvSpPr>
        <p:spPr/>
        <p:txBody>
          <a:bodyPr/>
          <a:lstStyle/>
          <a:p>
            <a:r>
              <a:rPr lang="en-US" dirty="0"/>
              <a:t>Matched or paired samples</a:t>
            </a:r>
          </a:p>
        </p:txBody>
      </p:sp>
      <p:sp>
        <p:nvSpPr>
          <p:cNvPr id="4" name="Slide Number Placeholder 3">
            <a:extLst>
              <a:ext uri="{FF2B5EF4-FFF2-40B4-BE49-F238E27FC236}">
                <a16:creationId xmlns:a16="http://schemas.microsoft.com/office/drawing/2014/main" id="{969439FD-8AD7-6DBB-3EF6-AC5D6E0BA38D}"/>
              </a:ext>
            </a:extLst>
          </p:cNvPr>
          <p:cNvSpPr>
            <a:spLocks noGrp="1"/>
          </p:cNvSpPr>
          <p:nvPr>
            <p:ph type="sldNum" sz="quarter" idx="12"/>
          </p:nvPr>
        </p:nvSpPr>
        <p:spPr/>
        <p:txBody>
          <a:bodyPr/>
          <a:lstStyle/>
          <a:p>
            <a:fld id="{3A98EE3D-8CD1-4C3F-BD1C-C98C9596463C}" type="slidenum">
              <a:rPr lang="en-US" smtClean="0"/>
              <a:t>61</a:t>
            </a:fld>
            <a:endParaRPr lang="en-US" dirty="0"/>
          </a:p>
        </p:txBody>
      </p:sp>
    </p:spTree>
    <p:extLst>
      <p:ext uri="{BB962C8B-B14F-4D97-AF65-F5344CB8AC3E}">
        <p14:creationId xmlns:p14="http://schemas.microsoft.com/office/powerpoint/2010/main" val="19854046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B81097-043C-9717-2AC7-734C9F678AD8}"/>
              </a:ext>
            </a:extLst>
          </p:cNvPr>
          <p:cNvSpPr>
            <a:spLocks noGrp="1"/>
          </p:cNvSpPr>
          <p:nvPr>
            <p:ph type="title"/>
          </p:nvPr>
        </p:nvSpPr>
        <p:spPr/>
        <p:txBody>
          <a:bodyPr/>
          <a:lstStyle/>
          <a:p>
            <a:r>
              <a:rPr lang="en-US" dirty="0"/>
              <a:t>What is a Paired Sample?</a:t>
            </a:r>
          </a:p>
        </p:txBody>
      </p:sp>
      <p:sp>
        <p:nvSpPr>
          <p:cNvPr id="3" name="Content Placeholder 2">
            <a:extLst>
              <a:ext uri="{FF2B5EF4-FFF2-40B4-BE49-F238E27FC236}">
                <a16:creationId xmlns:a16="http://schemas.microsoft.com/office/drawing/2014/main" id="{2C897696-4F05-D38C-8955-8574A31CAB9F}"/>
              </a:ext>
            </a:extLst>
          </p:cNvPr>
          <p:cNvSpPr>
            <a:spLocks noGrp="1"/>
          </p:cNvSpPr>
          <p:nvPr>
            <p:ph idx="1"/>
          </p:nvPr>
        </p:nvSpPr>
        <p:spPr/>
        <p:txBody>
          <a:bodyPr/>
          <a:lstStyle/>
          <a:p>
            <a:pPr>
              <a:buFont typeface="Arial" panose="020B0604020202020204" pitchFamily="34" charset="0"/>
              <a:buChar char="•"/>
            </a:pPr>
            <a:r>
              <a:rPr lang="en-US" dirty="0"/>
              <a:t> In a hypothesis test for matched or paired samples, subjects are matched in pairs and differences are calculated. </a:t>
            </a:r>
          </a:p>
          <a:p>
            <a:pPr>
              <a:buFont typeface="Arial" panose="020B0604020202020204" pitchFamily="34" charset="0"/>
              <a:buChar char="•"/>
            </a:pPr>
            <a:r>
              <a:rPr lang="en-US" dirty="0"/>
              <a:t> These differences are the data. </a:t>
            </a:r>
          </a:p>
          <a:p>
            <a:pPr>
              <a:buFont typeface="Arial" panose="020B0604020202020204" pitchFamily="34" charset="0"/>
              <a:buChar char="•"/>
            </a:pPr>
            <a:r>
              <a:rPr lang="en-US" dirty="0"/>
              <a:t> A classic example of a paired sample would be before and after metrics for a sample. You would take the difference between the measurements, and that would be your data.</a:t>
            </a:r>
          </a:p>
          <a:p>
            <a:pPr lvl="1">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EA156A8F-DFAF-0C6A-DBF4-629505D368CA}"/>
              </a:ext>
            </a:extLst>
          </p:cNvPr>
          <p:cNvSpPr>
            <a:spLocks noGrp="1"/>
          </p:cNvSpPr>
          <p:nvPr>
            <p:ph type="sldNum" sz="quarter" idx="12"/>
          </p:nvPr>
        </p:nvSpPr>
        <p:spPr/>
        <p:txBody>
          <a:bodyPr/>
          <a:lstStyle/>
          <a:p>
            <a:fld id="{3A98EE3D-8CD1-4C3F-BD1C-C98C9596463C}" type="slidenum">
              <a:rPr lang="en-US" smtClean="0"/>
              <a:t>62</a:t>
            </a:fld>
            <a:endParaRPr lang="en-US" dirty="0"/>
          </a:p>
        </p:txBody>
      </p:sp>
    </p:spTree>
    <p:extLst>
      <p:ext uri="{BB962C8B-B14F-4D97-AF65-F5344CB8AC3E}">
        <p14:creationId xmlns:p14="http://schemas.microsoft.com/office/powerpoint/2010/main" val="28959811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28ABD9-CBF2-E74D-B1F7-FD387AB2D3E6}"/>
              </a:ext>
            </a:extLst>
          </p:cNvPr>
          <p:cNvSpPr>
            <a:spLocks noGrp="1"/>
          </p:cNvSpPr>
          <p:nvPr>
            <p:ph type="title"/>
          </p:nvPr>
        </p:nvSpPr>
        <p:spPr/>
        <p:txBody>
          <a:bodyPr/>
          <a:lstStyle/>
          <a:p>
            <a:r>
              <a:rPr lang="en-US" dirty="0"/>
              <a:t>Requirements</a:t>
            </a:r>
          </a:p>
        </p:txBody>
      </p:sp>
      <p:sp>
        <p:nvSpPr>
          <p:cNvPr id="3" name="Content Placeholder 2">
            <a:extLst>
              <a:ext uri="{FF2B5EF4-FFF2-40B4-BE49-F238E27FC236}">
                <a16:creationId xmlns:a16="http://schemas.microsoft.com/office/drawing/2014/main" id="{9609D778-9BBE-6410-C85C-CEAC9D74679D}"/>
              </a:ext>
            </a:extLst>
          </p:cNvPr>
          <p:cNvSpPr>
            <a:spLocks noGrp="1"/>
          </p:cNvSpPr>
          <p:nvPr>
            <p:ph idx="1"/>
          </p:nvPr>
        </p:nvSpPr>
        <p:spPr/>
        <p:txBody>
          <a:bodyPr>
            <a:normAutofit fontScale="92500" lnSpcReduction="20000"/>
          </a:bodyPr>
          <a:lstStyle/>
          <a:p>
            <a:pPr marL="0" indent="0">
              <a:buNone/>
            </a:pPr>
            <a:r>
              <a:rPr lang="en-US" dirty="0"/>
              <a:t>When using a hypothesis test for matched or paired samples, the following characteristics should be present:</a:t>
            </a:r>
            <a:endParaRPr lang="en-US" b="0" i="0" dirty="0">
              <a:solidFill>
                <a:srgbClr val="424242"/>
              </a:solidFill>
              <a:effectLst/>
              <a:latin typeface="Neue Helvetica W01"/>
            </a:endParaRPr>
          </a:p>
          <a:p>
            <a:pPr algn="l">
              <a:buFont typeface="+mj-lt"/>
              <a:buAutoNum type="arabicPeriod"/>
            </a:pPr>
            <a:r>
              <a:rPr lang="en-US" b="0" i="0" dirty="0">
                <a:solidFill>
                  <a:srgbClr val="424242"/>
                </a:solidFill>
                <a:effectLst/>
                <a:latin typeface="Neue Helvetica W01"/>
              </a:rPr>
              <a:t>Simple random sampling is used.</a:t>
            </a:r>
          </a:p>
          <a:p>
            <a:pPr algn="l">
              <a:buFont typeface="+mj-lt"/>
              <a:buAutoNum type="arabicPeriod"/>
            </a:pPr>
            <a:r>
              <a:rPr lang="en-US" b="0" i="0" dirty="0">
                <a:solidFill>
                  <a:srgbClr val="424242"/>
                </a:solidFill>
                <a:effectLst/>
                <a:latin typeface="Neue Helvetica W01"/>
              </a:rPr>
              <a:t>Sample sizes are often small.</a:t>
            </a:r>
          </a:p>
          <a:p>
            <a:pPr algn="l">
              <a:buFont typeface="+mj-lt"/>
              <a:buAutoNum type="arabicPeriod"/>
            </a:pPr>
            <a:r>
              <a:rPr lang="en-US" b="0" i="0" dirty="0">
                <a:solidFill>
                  <a:srgbClr val="424242"/>
                </a:solidFill>
                <a:effectLst/>
                <a:latin typeface="Neue Helvetica W01"/>
              </a:rPr>
              <a:t>Two measurements (samples) are drawn from the same pair of individuals or objects.</a:t>
            </a:r>
          </a:p>
          <a:p>
            <a:pPr algn="l">
              <a:buFont typeface="+mj-lt"/>
              <a:buAutoNum type="arabicPeriod"/>
            </a:pPr>
            <a:r>
              <a:rPr lang="en-US" b="0" i="0" dirty="0">
                <a:solidFill>
                  <a:srgbClr val="424242"/>
                </a:solidFill>
                <a:effectLst/>
                <a:latin typeface="Neue Helvetica W01"/>
              </a:rPr>
              <a:t>Differences are calculated from the matched or paired samples.</a:t>
            </a:r>
          </a:p>
          <a:p>
            <a:pPr algn="l">
              <a:buFont typeface="+mj-lt"/>
              <a:buAutoNum type="arabicPeriod"/>
            </a:pPr>
            <a:r>
              <a:rPr lang="en-US" b="0" i="0" dirty="0">
                <a:solidFill>
                  <a:srgbClr val="424242"/>
                </a:solidFill>
                <a:effectLst/>
                <a:latin typeface="Neue Helvetica W01"/>
              </a:rPr>
              <a:t>The differences form the sample that is used for the hypothesis test.</a:t>
            </a:r>
          </a:p>
          <a:p>
            <a:pPr algn="l">
              <a:buFont typeface="+mj-lt"/>
              <a:buAutoNum type="arabicPeriod"/>
            </a:pPr>
            <a:r>
              <a:rPr lang="en-US" b="0" i="0" dirty="0">
                <a:solidFill>
                  <a:srgbClr val="424242"/>
                </a:solidFill>
                <a:effectLst/>
                <a:latin typeface="Neue Helvetica W01"/>
              </a:rPr>
              <a:t>Either the matched pairs have differences that come from a population that is normal or the number of differences is sufficiently large so that distribution of the sample mean of differences is approximately normal.</a:t>
            </a:r>
          </a:p>
          <a:p>
            <a:pPr>
              <a:buFont typeface="Arial" panose="020B0604020202020204" pitchFamily="34" charset="0"/>
              <a:buChar char="•"/>
            </a:pPr>
            <a:endParaRPr lang="en-US" dirty="0"/>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D16C945D-B869-E855-3BDC-7AEF3E3E2068}"/>
              </a:ext>
            </a:extLst>
          </p:cNvPr>
          <p:cNvSpPr>
            <a:spLocks noGrp="1"/>
          </p:cNvSpPr>
          <p:nvPr>
            <p:ph type="sldNum" sz="quarter" idx="12"/>
          </p:nvPr>
        </p:nvSpPr>
        <p:spPr/>
        <p:txBody>
          <a:bodyPr/>
          <a:lstStyle/>
          <a:p>
            <a:fld id="{3A98EE3D-8CD1-4C3F-BD1C-C98C9596463C}" type="slidenum">
              <a:rPr lang="en-US" smtClean="0"/>
              <a:t>63</a:t>
            </a:fld>
            <a:endParaRPr lang="en-US" dirty="0"/>
          </a:p>
        </p:txBody>
      </p:sp>
    </p:spTree>
    <p:extLst>
      <p:ext uri="{BB962C8B-B14F-4D97-AF65-F5344CB8AC3E}">
        <p14:creationId xmlns:p14="http://schemas.microsoft.com/office/powerpoint/2010/main" val="3612518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BBAD9-8FAA-2576-D63D-3EF56D630F07}"/>
              </a:ext>
            </a:extLst>
          </p:cNvPr>
          <p:cNvSpPr>
            <a:spLocks noGrp="1"/>
          </p:cNvSpPr>
          <p:nvPr>
            <p:ph type="title"/>
          </p:nvPr>
        </p:nvSpPr>
        <p:spPr/>
        <p:txBody>
          <a:bodyPr>
            <a:normAutofit/>
          </a:bodyPr>
          <a:lstStyle/>
          <a:p>
            <a:r>
              <a:rPr lang="en-US" sz="5400" dirty="0"/>
              <a:t>Since we are conducting a hypothesis test on the differences, we can use the formulas from Chapter 9.</a:t>
            </a:r>
          </a:p>
        </p:txBody>
      </p:sp>
      <p:sp>
        <p:nvSpPr>
          <p:cNvPr id="3" name="Text Placeholder 2">
            <a:extLst>
              <a:ext uri="{FF2B5EF4-FFF2-40B4-BE49-F238E27FC236}">
                <a16:creationId xmlns:a16="http://schemas.microsoft.com/office/drawing/2014/main" id="{4D4C9079-B736-FF14-D7BE-2B6363985794}"/>
              </a:ext>
            </a:extLst>
          </p:cNvPr>
          <p:cNvSpPr>
            <a:spLocks noGrp="1"/>
          </p:cNvSpPr>
          <p:nvPr>
            <p:ph type="body" idx="1"/>
          </p:nvPr>
        </p:nvSpPr>
        <p:spPr/>
        <p:txBody>
          <a:bodyPr/>
          <a:lstStyle/>
          <a:p>
            <a:r>
              <a:rPr lang="en-US" dirty="0"/>
              <a:t>Notice how the relevant formulas for this type of hypothesis testing compare to the chapter 9 formulas</a:t>
            </a:r>
          </a:p>
        </p:txBody>
      </p:sp>
      <p:sp>
        <p:nvSpPr>
          <p:cNvPr id="4" name="Slide Number Placeholder 3">
            <a:extLst>
              <a:ext uri="{FF2B5EF4-FFF2-40B4-BE49-F238E27FC236}">
                <a16:creationId xmlns:a16="http://schemas.microsoft.com/office/drawing/2014/main" id="{67D4DD92-4F3C-7C67-7F9C-3B9BE6FFA2DA}"/>
              </a:ext>
            </a:extLst>
          </p:cNvPr>
          <p:cNvSpPr>
            <a:spLocks noGrp="1"/>
          </p:cNvSpPr>
          <p:nvPr>
            <p:ph type="sldNum" sz="quarter" idx="12"/>
          </p:nvPr>
        </p:nvSpPr>
        <p:spPr/>
        <p:txBody>
          <a:bodyPr/>
          <a:lstStyle/>
          <a:p>
            <a:fld id="{3A98EE3D-8CD1-4C3F-BD1C-C98C9596463C}" type="slidenum">
              <a:rPr lang="en-US" smtClean="0"/>
              <a:t>64</a:t>
            </a:fld>
            <a:endParaRPr lang="en-US" dirty="0"/>
          </a:p>
        </p:txBody>
      </p:sp>
    </p:spTree>
    <p:extLst>
      <p:ext uri="{BB962C8B-B14F-4D97-AF65-F5344CB8AC3E}">
        <p14:creationId xmlns:p14="http://schemas.microsoft.com/office/powerpoint/2010/main" val="42265730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87D02-8172-5921-0388-127302CEB0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C344C3B-EE68-756D-8110-5471C5B65007}"/>
              </a:ext>
            </a:extLst>
          </p:cNvPr>
          <p:cNvSpPr>
            <a:spLocks noGrp="1"/>
          </p:cNvSpPr>
          <p:nvPr>
            <p:ph type="title"/>
          </p:nvPr>
        </p:nvSpPr>
        <p:spPr/>
        <p:txBody>
          <a:bodyPr/>
          <a:lstStyle/>
          <a:p>
            <a:r>
              <a:rPr lang="en-US" dirty="0"/>
              <a:t>Calculations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AEA237F-9FA2-26D8-A646-79499C36E475}"/>
                  </a:ext>
                </a:extLst>
              </p:cNvPr>
              <p:cNvSpPr>
                <a:spLocks noGrp="1"/>
              </p:cNvSpPr>
              <p:nvPr>
                <p:ph idx="1"/>
              </p:nvPr>
            </p:nvSpPr>
            <p:spPr/>
            <p:txBody>
              <a:bodyPr/>
              <a:lstStyle/>
              <a:p>
                <a:r>
                  <a:rPr lang="en-US" dirty="0"/>
                  <a:t>Use student-t test for single population mean with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rPr>
                      <m:t>−1</m:t>
                    </m:r>
                  </m:oMath>
                </a14:m>
                <a:r>
                  <a:rPr lang="en-US" dirty="0"/>
                  <a:t> degrees of freedom</a:t>
                </a:r>
              </a:p>
              <a:p>
                <a:r>
                  <a:rPr lang="en-US" dirty="0"/>
                  <a:t>Test statistic (t-score)</a:t>
                </a:r>
              </a:p>
              <a:p>
                <a14:m>
                  <m:oMath xmlns:m="http://schemas.openxmlformats.org/officeDocument/2006/math">
                    <m:f>
                      <m:fPr>
                        <m:ctrlPr>
                          <a:rPr lang="en-US" i="1" smtClean="0">
                            <a:latin typeface="Cambria Math" panose="02040503050406030204" pitchFamily="18" charset="0"/>
                          </a:rPr>
                        </m:ctrlPr>
                      </m:fPr>
                      <m:num>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𝑑</m:t>
                                </m:r>
                              </m:sub>
                            </m:sSub>
                          </m:e>
                        </m:acc>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𝜇</m:t>
                            </m:r>
                          </m:e>
                          <m:sub>
                            <m:r>
                              <a:rPr lang="en-US" b="0" i="1" dirty="0" smtClean="0">
                                <a:latin typeface="Cambria Math" panose="02040503050406030204" pitchFamily="18" charset="0"/>
                              </a:rPr>
                              <m:t>𝑑</m:t>
                            </m:r>
                          </m:sub>
                        </m:sSub>
                      </m:num>
                      <m:den>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𝑑</m:t>
                                    </m:r>
                                  </m:sub>
                                </m:sSub>
                              </m:num>
                              <m:den>
                                <m:rad>
                                  <m:radPr>
                                    <m:degHide m:val="on"/>
                                    <m:ctrlPr>
                                      <a:rPr lang="en-US" b="0" i="1" smtClean="0">
                                        <a:latin typeface="Cambria Math" panose="02040503050406030204" pitchFamily="18" charset="0"/>
                                      </a:rPr>
                                    </m:ctrlPr>
                                  </m:radPr>
                                  <m:deg/>
                                  <m:e>
                                    <m:r>
                                      <a:rPr lang="en-US" b="0" i="1" smtClean="0">
                                        <a:latin typeface="Cambria Math" panose="02040503050406030204" pitchFamily="18" charset="0"/>
                                      </a:rPr>
                                      <m:t>𝑛</m:t>
                                    </m:r>
                                  </m:e>
                                </m:rad>
                              </m:den>
                            </m:f>
                          </m:e>
                        </m:d>
                      </m:den>
                    </m:f>
                  </m:oMath>
                </a14:m>
                <a:endParaRPr lang="en-US" dirty="0"/>
              </a:p>
              <a:p>
                <a:r>
                  <a:rPr lang="en-US" dirty="0"/>
                  <a:t>Where each measurement is calculated off the differences between the data</a:t>
                </a:r>
              </a:p>
              <a:p>
                <a:endParaRPr lang="en-US" dirty="0"/>
              </a:p>
              <a:p>
                <a:pPr marL="0" indent="0">
                  <a:buNone/>
                </a:pPr>
                <a:endParaRPr lang="en-US" dirty="0"/>
              </a:p>
              <a:p>
                <a:pPr>
                  <a:buFont typeface="Arial" panose="020B0604020202020204" pitchFamily="34" charset="0"/>
                  <a:buChar char="•"/>
                </a:pPr>
                <a:endParaRPr lang="en-US" dirty="0"/>
              </a:p>
            </p:txBody>
          </p:sp>
        </mc:Choice>
        <mc:Fallback xmlns="">
          <p:sp>
            <p:nvSpPr>
              <p:cNvPr id="3" name="Content Placeholder 2">
                <a:extLst>
                  <a:ext uri="{FF2B5EF4-FFF2-40B4-BE49-F238E27FC236}">
                    <a16:creationId xmlns:a16="http://schemas.microsoft.com/office/drawing/2014/main" id="{7AEA237F-9FA2-26D8-A646-79499C36E475}"/>
                  </a:ext>
                </a:extLst>
              </p:cNvPr>
              <p:cNvSpPr>
                <a:spLocks noGrp="1" noRot="1" noChangeAspect="1" noMove="1" noResize="1" noEditPoints="1" noAdjustHandles="1" noChangeArrowheads="1" noChangeShapeType="1" noTextEdit="1"/>
              </p:cNvSpPr>
              <p:nvPr>
                <p:ph idx="1"/>
              </p:nvPr>
            </p:nvSpPr>
            <p:spPr>
              <a:blipFill>
                <a:blip r:embed="rId2"/>
                <a:stretch>
                  <a:fillRect l="-545" t="-81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78C41C78-1681-3808-FCAF-AD77BD2A10C4}"/>
              </a:ext>
            </a:extLst>
          </p:cNvPr>
          <p:cNvSpPr>
            <a:spLocks noGrp="1"/>
          </p:cNvSpPr>
          <p:nvPr>
            <p:ph type="sldNum" sz="quarter" idx="12"/>
          </p:nvPr>
        </p:nvSpPr>
        <p:spPr/>
        <p:txBody>
          <a:bodyPr/>
          <a:lstStyle/>
          <a:p>
            <a:fld id="{3A98EE3D-8CD1-4C3F-BD1C-C98C9596463C}" type="slidenum">
              <a:rPr lang="en-US" smtClean="0"/>
              <a:t>65</a:t>
            </a:fld>
            <a:endParaRPr lang="en-US" dirty="0"/>
          </a:p>
        </p:txBody>
      </p:sp>
    </p:spTree>
    <p:extLst>
      <p:ext uri="{BB962C8B-B14F-4D97-AF65-F5344CB8AC3E}">
        <p14:creationId xmlns:p14="http://schemas.microsoft.com/office/powerpoint/2010/main" val="153584445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1DF0B-4D7F-4E05-8E54-48BBA62FB9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064570-EC80-D504-789C-50EB82ADE084}"/>
              </a:ext>
            </a:extLst>
          </p:cNvPr>
          <p:cNvSpPr>
            <a:spLocks noGrp="1"/>
          </p:cNvSpPr>
          <p:nvPr>
            <p:ph type="title"/>
          </p:nvPr>
        </p:nvSpPr>
        <p:spPr/>
        <p:txBody>
          <a:bodyPr/>
          <a:lstStyle/>
          <a:p>
            <a:r>
              <a:rPr lang="en-US" dirty="0"/>
              <a:t>Review from Chapter 9</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9A15D4D-E8AB-2C0B-FDB7-9A12D7085BCD}"/>
                  </a:ext>
                </a:extLst>
              </p:cNvPr>
              <p:cNvSpPr>
                <a:spLocks noGrp="1"/>
              </p:cNvSpPr>
              <p:nvPr>
                <p:ph idx="1"/>
              </p:nvPr>
            </p:nvSpPr>
            <p:spPr/>
            <p:txBody>
              <a:bodyPr/>
              <a:lstStyle/>
              <a:p>
                <a:pPr>
                  <a:buFont typeface="Arial" panose="020B0604020202020204" pitchFamily="34" charset="0"/>
                  <a:buChar char="•"/>
                </a:pPr>
                <a:r>
                  <a:rPr lang="en-US" dirty="0">
                    <a:solidFill>
                      <a:srgbClr val="424242"/>
                    </a:solidFill>
                  </a:rPr>
                  <a:t>For comparison, here is formula for a test statistic from chapter 9 when we only had 1 population</a:t>
                </a:r>
              </a:p>
              <a:p>
                <a:pPr>
                  <a:buFont typeface="Arial" panose="020B0604020202020204" pitchFamily="34" charset="0"/>
                  <a:buChar char="•"/>
                </a:pPr>
                <a:endParaRPr lang="en-US" dirty="0">
                  <a:solidFill>
                    <a:srgbClr val="424242"/>
                  </a:solidFill>
                </a:endParaRPr>
              </a:p>
              <a:p>
                <a:pPr>
                  <a:buFont typeface="Arial" panose="020B0604020202020204" pitchFamily="34" charset="0"/>
                  <a:buChar char="•"/>
                </a:pPr>
                <a:endParaRPr lang="en-US" dirty="0">
                  <a:solidFill>
                    <a:srgbClr val="424242"/>
                  </a:solidFill>
                </a:endParaRPr>
              </a:p>
              <a:p>
                <a:pPr>
                  <a:buFont typeface="Arial" panose="020B0604020202020204" pitchFamily="34" charset="0"/>
                  <a:buChar char="•"/>
                </a:pPr>
                <a:endParaRPr lang="en-US" dirty="0">
                  <a:solidFill>
                    <a:srgbClr val="424242"/>
                  </a:solidFill>
                </a:endParaRPr>
              </a:p>
              <a:p>
                <a:pPr>
                  <a:buFont typeface="Arial" panose="020B0604020202020204" pitchFamily="34" charset="0"/>
                  <a:buChar char="•"/>
                </a:pPr>
                <a:r>
                  <a:rPr lang="en-US" dirty="0">
                    <a:solidFill>
                      <a:srgbClr val="424242"/>
                    </a:solidFill>
                  </a:rPr>
                  <a:t>Note how this compares to our new formula:</a:t>
                </a:r>
              </a:p>
              <a:p>
                <a:pPr marL="0" indent="0">
                  <a:buNone/>
                </a:pPr>
                <a14:m>
                  <m:oMathPara xmlns:m="http://schemas.openxmlformats.org/officeDocument/2006/math">
                    <m:oMathParaPr>
                      <m:jc m:val="centerGroup"/>
                    </m:oMathParaPr>
                    <m:oMath xmlns:m="http://schemas.openxmlformats.org/officeDocument/2006/math">
                      <m:f>
                        <m:fPr>
                          <m:ctrlPr>
                            <a:rPr lang="en-US" i="1">
                              <a:latin typeface="Cambria Math" panose="02040503050406030204" pitchFamily="18" charset="0"/>
                            </a:rPr>
                          </m:ctrlPr>
                        </m:fPr>
                        <m:num>
                          <m:acc>
                            <m:accPr>
                              <m:chr m:val="̅"/>
                              <m:ctrlPr>
                                <a:rPr lang="en-US" i="1">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𝑑</m:t>
                                  </m:r>
                                </m:sub>
                              </m:sSub>
                            </m:e>
                          </m:acc>
                          <m:r>
                            <a:rPr lang="en-US" i="1" dirty="0">
                              <a:latin typeface="Cambria Math" panose="02040503050406030204" pitchFamily="18" charset="0"/>
                            </a:rPr>
                            <m:t>−</m:t>
                          </m:r>
                          <m:sSub>
                            <m:sSubPr>
                              <m:ctrlPr>
                                <a:rPr lang="en-US" i="1" dirty="0">
                                  <a:latin typeface="Cambria Math" panose="02040503050406030204" pitchFamily="18" charset="0"/>
                                </a:rPr>
                              </m:ctrlPr>
                            </m:sSubPr>
                            <m:e>
                              <m:r>
                                <a:rPr lang="en-US" i="1" dirty="0">
                                  <a:latin typeface="Cambria Math" panose="02040503050406030204" pitchFamily="18" charset="0"/>
                                </a:rPr>
                                <m:t>𝜇</m:t>
                              </m:r>
                            </m:e>
                            <m:sub>
                              <m:r>
                                <a:rPr lang="en-US" i="1" dirty="0">
                                  <a:latin typeface="Cambria Math" panose="02040503050406030204" pitchFamily="18" charset="0"/>
                                </a:rPr>
                                <m:t>𝑑</m:t>
                              </m:r>
                            </m:sub>
                          </m:sSub>
                        </m:num>
                        <m:den>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𝑠</m:t>
                              </m:r>
                            </m:e>
                            <m:sub>
                              <m:r>
                                <a:rPr lang="en-US" b="0" i="1" dirty="0" smtClean="0">
                                  <a:latin typeface="Cambria Math" panose="02040503050406030204" pitchFamily="18" charset="0"/>
                                </a:rPr>
                                <m:t>𝑑</m:t>
                              </m:r>
                            </m:sub>
                          </m:sSub>
                          <m:r>
                            <a:rPr lang="en-US" b="0" i="1" dirty="0" smtClean="0">
                              <a:latin typeface="Cambria Math" panose="02040503050406030204" pitchFamily="18" charset="0"/>
                            </a:rPr>
                            <m:t>/</m:t>
                          </m:r>
                          <m:rad>
                            <m:radPr>
                              <m:degHide m:val="on"/>
                              <m:ctrlPr>
                                <a:rPr lang="en-US" b="0" i="1" dirty="0" smtClean="0">
                                  <a:latin typeface="Cambria Math" panose="02040503050406030204" pitchFamily="18" charset="0"/>
                                </a:rPr>
                              </m:ctrlPr>
                            </m:radPr>
                            <m:deg/>
                            <m:e>
                              <m:r>
                                <a:rPr lang="en-US" b="0" i="1" dirty="0" smtClean="0">
                                  <a:latin typeface="Cambria Math" panose="02040503050406030204" pitchFamily="18" charset="0"/>
                                </a:rPr>
                                <m:t>𝑛</m:t>
                              </m:r>
                            </m:e>
                          </m:rad>
                        </m:den>
                      </m:f>
                    </m:oMath>
                  </m:oMathPara>
                </a14:m>
                <a:endParaRPr lang="en-US" dirty="0">
                  <a:solidFill>
                    <a:srgbClr val="424242"/>
                  </a:solidFill>
                </a:endParaRPr>
              </a:p>
              <a:p>
                <a:pPr>
                  <a:buFont typeface="Arial" panose="020B0604020202020204" pitchFamily="34" charset="0"/>
                  <a:buChar char="•"/>
                </a:pPr>
                <a:endParaRPr lang="en-US" b="0" i="0" dirty="0">
                  <a:solidFill>
                    <a:srgbClr val="424242"/>
                  </a:solidFill>
                  <a:effectLst/>
                </a:endParaRPr>
              </a:p>
              <a:p>
                <a:pPr>
                  <a:buFont typeface="Arial" panose="020B0604020202020204" pitchFamily="34" charset="0"/>
                  <a:buChar char="•"/>
                </a:pPr>
                <a:endParaRPr lang="en-US" b="0" i="0" dirty="0">
                  <a:solidFill>
                    <a:srgbClr val="424242"/>
                  </a:solidFill>
                  <a:effectLst/>
                </a:endParaRPr>
              </a:p>
              <a:p>
                <a:pPr marL="0" indent="0">
                  <a:buNone/>
                </a:pPr>
                <a:endParaRPr lang="en-US" b="0" i="0" dirty="0">
                  <a:solidFill>
                    <a:srgbClr val="424242"/>
                  </a:solidFill>
                  <a:effectLst/>
                </a:endParaRPr>
              </a:p>
              <a:p>
                <a:pPr>
                  <a:buFont typeface="Arial" panose="020B0604020202020204" pitchFamily="34" charset="0"/>
                  <a:buChar char="•"/>
                </a:pPr>
                <a:endParaRPr lang="en-US" dirty="0"/>
              </a:p>
            </p:txBody>
          </p:sp>
        </mc:Choice>
        <mc:Fallback xmlns="">
          <p:sp>
            <p:nvSpPr>
              <p:cNvPr id="3" name="Content Placeholder 2">
                <a:extLst>
                  <a:ext uri="{FF2B5EF4-FFF2-40B4-BE49-F238E27FC236}">
                    <a16:creationId xmlns:a16="http://schemas.microsoft.com/office/drawing/2014/main" id="{A9A15D4D-E8AB-2C0B-FDB7-9A12D7085BCD}"/>
                  </a:ext>
                </a:extLst>
              </p:cNvPr>
              <p:cNvSpPr>
                <a:spLocks noGrp="1" noRot="1" noChangeAspect="1" noMove="1" noResize="1" noEditPoints="1" noAdjustHandles="1" noChangeArrowheads="1" noChangeShapeType="1" noTextEdit="1"/>
              </p:cNvSpPr>
              <p:nvPr>
                <p:ph idx="1"/>
              </p:nvPr>
            </p:nvSpPr>
            <p:spPr>
              <a:blipFill>
                <a:blip r:embed="rId2"/>
                <a:stretch>
                  <a:fillRect l="-1333" t="-810" r="-182"/>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2E4311A8-994B-6450-2E3C-353C5874FD09}"/>
              </a:ext>
            </a:extLst>
          </p:cNvPr>
          <p:cNvPicPr>
            <a:picLocks noChangeAspect="1"/>
          </p:cNvPicPr>
          <p:nvPr/>
        </p:nvPicPr>
        <p:blipFill>
          <a:blip r:embed="rId3"/>
          <a:stretch>
            <a:fillRect/>
          </a:stretch>
        </p:blipFill>
        <p:spPr>
          <a:xfrm>
            <a:off x="5393948" y="2616011"/>
            <a:ext cx="1318953" cy="664711"/>
          </a:xfrm>
          <a:prstGeom prst="rect">
            <a:avLst/>
          </a:prstGeom>
        </p:spPr>
      </p:pic>
    </p:spTree>
    <p:extLst>
      <p:ext uri="{BB962C8B-B14F-4D97-AF65-F5344CB8AC3E}">
        <p14:creationId xmlns:p14="http://schemas.microsoft.com/office/powerpoint/2010/main" val="93479791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A4CC1-A72B-4AC3-21DA-583A47DB3139}"/>
              </a:ext>
            </a:extLst>
          </p:cNvPr>
          <p:cNvSpPr>
            <a:spLocks noGrp="1"/>
          </p:cNvSpPr>
          <p:nvPr>
            <p:ph type="title"/>
          </p:nvPr>
        </p:nvSpPr>
        <p:spPr/>
        <p:txBody>
          <a:bodyPr/>
          <a:lstStyle/>
          <a:p>
            <a:r>
              <a:rPr lang="en-US" dirty="0"/>
              <a:t>Setting Up the Hypotheses</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10D81720-D330-5F87-ED65-2CB5784F742A}"/>
                  </a:ext>
                </a:extLst>
              </p:cNvPr>
              <p:cNvSpPr>
                <a:spLocks noGrp="1"/>
              </p:cNvSpPr>
              <p:nvPr>
                <p:ph idx="1"/>
              </p:nvPr>
            </p:nvSpPr>
            <p:spPr/>
            <p:txBody>
              <a:bodyPr/>
              <a:lstStyle/>
              <a:p>
                <a:r>
                  <a:rPr lang="en-US" dirty="0"/>
                  <a:t>Typically we are interested in whether a set of differences are higher or lower after an experiment.</a:t>
                </a:r>
              </a:p>
              <a:p>
                <a:r>
                  <a:rPr lang="en-US" dirty="0"/>
                  <a:t>A basketball team scores higher after taking a basketball clinic in August.</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a:rPr lang="en-US" b="0" i="1" smtClean="0">
                            <a:latin typeface="Cambria Math" panose="02040503050406030204" pitchFamily="18" charset="0"/>
                          </a:rPr>
                          <m:t>𝑑</m:t>
                        </m:r>
                      </m:sub>
                    </m:sSub>
                    <m:r>
                      <a:rPr lang="en-US" b="0" i="1" smtClean="0">
                        <a:latin typeface="Cambria Math" panose="02040503050406030204" pitchFamily="18" charset="0"/>
                      </a:rPr>
                      <m:t>≤0</m:t>
                    </m:r>
                  </m:oMath>
                </a14:m>
                <a:endParaRPr lang="en-US" b="0" dirty="0"/>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𝑎</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a:rPr lang="en-US" b="0" i="1" smtClean="0">
                            <a:latin typeface="Cambria Math" panose="02040503050406030204" pitchFamily="18" charset="0"/>
                          </a:rPr>
                          <m:t>𝑑</m:t>
                        </m:r>
                      </m:sub>
                    </m:sSub>
                    <m:r>
                      <a:rPr lang="en-US" b="0" i="1" smtClean="0">
                        <a:latin typeface="Cambria Math" panose="02040503050406030204" pitchFamily="18" charset="0"/>
                      </a:rPr>
                      <m:t>&gt;0</m:t>
                    </m:r>
                  </m:oMath>
                </a14:m>
                <a:endParaRPr lang="en-US" dirty="0"/>
              </a:p>
              <a:p>
                <a:r>
                  <a:rPr lang="en-US" dirty="0"/>
                  <a:t>We want to know if the cholesterol is lowered after taking a certain medication.</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a:rPr lang="en-US" b="0" i="1" smtClean="0">
                            <a:latin typeface="Cambria Math" panose="02040503050406030204" pitchFamily="18" charset="0"/>
                          </a:rPr>
                          <m:t>𝑑</m:t>
                        </m:r>
                      </m:sub>
                    </m:sSub>
                    <m:r>
                      <a:rPr lang="en-US" b="0" i="1" smtClean="0">
                        <a:latin typeface="Cambria Math" panose="02040503050406030204" pitchFamily="18" charset="0"/>
                      </a:rPr>
                      <m:t>≥0</m:t>
                    </m:r>
                  </m:oMath>
                </a14:m>
                <a:endParaRPr lang="en-US" b="0" dirty="0"/>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𝑎</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a:rPr lang="en-US" b="0" i="1" smtClean="0">
                            <a:latin typeface="Cambria Math" panose="02040503050406030204" pitchFamily="18" charset="0"/>
                          </a:rPr>
                          <m:t>𝑑</m:t>
                        </m:r>
                      </m:sub>
                    </m:sSub>
                    <m:r>
                      <a:rPr lang="en-US" b="0" i="1" smtClean="0">
                        <a:latin typeface="Cambria Math" panose="02040503050406030204" pitchFamily="18" charset="0"/>
                      </a:rPr>
                      <m:t>&lt;0</m:t>
                    </m:r>
                  </m:oMath>
                </a14:m>
                <a:endParaRPr lang="en-US" dirty="0"/>
              </a:p>
            </p:txBody>
          </p:sp>
        </mc:Choice>
        <mc:Fallback>
          <p:sp>
            <p:nvSpPr>
              <p:cNvPr id="3" name="Content Placeholder 2">
                <a:extLst>
                  <a:ext uri="{FF2B5EF4-FFF2-40B4-BE49-F238E27FC236}">
                    <a16:creationId xmlns:a16="http://schemas.microsoft.com/office/drawing/2014/main" id="{10D81720-D330-5F87-ED65-2CB5784F742A}"/>
                  </a:ext>
                </a:extLst>
              </p:cNvPr>
              <p:cNvSpPr>
                <a:spLocks noGrp="1" noRot="1" noChangeAspect="1" noMove="1" noResize="1" noEditPoints="1" noAdjustHandles="1" noChangeArrowheads="1" noChangeShapeType="1" noTextEdit="1"/>
              </p:cNvSpPr>
              <p:nvPr>
                <p:ph idx="1"/>
              </p:nvPr>
            </p:nvSpPr>
            <p:spPr>
              <a:blipFill>
                <a:blip r:embed="rId2"/>
                <a:stretch>
                  <a:fillRect l="-545" t="-810" r="-78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8CFFA071-B870-4A23-B509-B9A948BD9F29}"/>
              </a:ext>
            </a:extLst>
          </p:cNvPr>
          <p:cNvSpPr>
            <a:spLocks noGrp="1"/>
          </p:cNvSpPr>
          <p:nvPr>
            <p:ph type="sldNum" sz="quarter" idx="12"/>
          </p:nvPr>
        </p:nvSpPr>
        <p:spPr/>
        <p:txBody>
          <a:bodyPr/>
          <a:lstStyle/>
          <a:p>
            <a:fld id="{3A98EE3D-8CD1-4C3F-BD1C-C98C9596463C}" type="slidenum">
              <a:rPr lang="en-US" smtClean="0"/>
              <a:t>67</a:t>
            </a:fld>
            <a:endParaRPr lang="en-US" dirty="0"/>
          </a:p>
        </p:txBody>
      </p:sp>
    </p:spTree>
    <p:extLst>
      <p:ext uri="{BB962C8B-B14F-4D97-AF65-F5344CB8AC3E}">
        <p14:creationId xmlns:p14="http://schemas.microsoft.com/office/powerpoint/2010/main" val="348338652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89B73B-4A61-E9AE-B72D-4F72EF6C5B18}"/>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64F0537F-1494-C820-3323-0444629B0451}"/>
              </a:ext>
            </a:extLst>
          </p:cNvPr>
          <p:cNvSpPr>
            <a:spLocks noGrp="1"/>
          </p:cNvSpPr>
          <p:nvPr>
            <p:ph idx="1"/>
          </p:nvPr>
        </p:nvSpPr>
        <p:spPr/>
        <p:txBody>
          <a:bodyPr/>
          <a:lstStyle/>
          <a:p>
            <a:r>
              <a:rPr lang="en-US" dirty="0"/>
              <a:t>A study was conducted to investigate the effectiveness of hypnotism in reducing pain. Results for randomly selected subjects are shown in the table and Excel spreadsheet. A lower score indicates less pain. The "before" value is matched to an "after" value and the differences are calculated. The differences have a normal distribution. Are the sensory measurements, on average, lower after hypnotism? Test at a 5% significance level.</a:t>
            </a:r>
          </a:p>
        </p:txBody>
      </p:sp>
      <p:sp>
        <p:nvSpPr>
          <p:cNvPr id="4" name="Slide Number Placeholder 3">
            <a:extLst>
              <a:ext uri="{FF2B5EF4-FFF2-40B4-BE49-F238E27FC236}">
                <a16:creationId xmlns:a16="http://schemas.microsoft.com/office/drawing/2014/main" id="{747CBC9A-7833-485E-E637-B12960058DAF}"/>
              </a:ext>
            </a:extLst>
          </p:cNvPr>
          <p:cNvSpPr>
            <a:spLocks noGrp="1"/>
          </p:cNvSpPr>
          <p:nvPr>
            <p:ph type="sldNum" sz="quarter" idx="12"/>
          </p:nvPr>
        </p:nvSpPr>
        <p:spPr/>
        <p:txBody>
          <a:bodyPr/>
          <a:lstStyle/>
          <a:p>
            <a:fld id="{3A98EE3D-8CD1-4C3F-BD1C-C98C9596463C}" type="slidenum">
              <a:rPr lang="en-US" smtClean="0"/>
              <a:t>68</a:t>
            </a:fld>
            <a:endParaRPr lang="en-US" dirty="0"/>
          </a:p>
        </p:txBody>
      </p:sp>
      <p:pic>
        <p:nvPicPr>
          <p:cNvPr id="6" name="Picture 5">
            <a:extLst>
              <a:ext uri="{FF2B5EF4-FFF2-40B4-BE49-F238E27FC236}">
                <a16:creationId xmlns:a16="http://schemas.microsoft.com/office/drawing/2014/main" id="{C16C1487-C417-9289-2A51-A942DBF32B93}"/>
              </a:ext>
            </a:extLst>
          </p:cNvPr>
          <p:cNvPicPr>
            <a:picLocks noChangeAspect="1"/>
          </p:cNvPicPr>
          <p:nvPr/>
        </p:nvPicPr>
        <p:blipFill>
          <a:blip r:embed="rId2"/>
          <a:stretch>
            <a:fillRect/>
          </a:stretch>
        </p:blipFill>
        <p:spPr>
          <a:xfrm>
            <a:off x="1700492" y="4145605"/>
            <a:ext cx="8851976" cy="1584982"/>
          </a:xfrm>
          <a:prstGeom prst="rect">
            <a:avLst/>
          </a:prstGeom>
        </p:spPr>
      </p:pic>
    </p:spTree>
    <p:extLst>
      <p:ext uri="{BB962C8B-B14F-4D97-AF65-F5344CB8AC3E}">
        <p14:creationId xmlns:p14="http://schemas.microsoft.com/office/powerpoint/2010/main" val="10140526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471C3-23D4-D069-168B-0DFE968A3A7F}"/>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6D76B4F-3C69-BEEF-7DEE-720B03DA0A64}"/>
                  </a:ext>
                </a:extLst>
              </p:cNvPr>
              <p:cNvSpPr>
                <a:spLocks noGrp="1"/>
              </p:cNvSpPr>
              <p:nvPr>
                <p:ph idx="1"/>
              </p:nvPr>
            </p:nvSpPr>
            <p:spPr/>
            <p:txBody>
              <a:bodyPr>
                <a:normAutofit fontScale="70000" lnSpcReduction="20000"/>
              </a:bodyPr>
              <a:lstStyle/>
              <a:p>
                <a:r>
                  <a:rPr lang="en-US" dirty="0"/>
                  <a:t>The data for the test are the differences: {0.2, –4.1, –1.6, –1.8, –3.2, –2, –2.9, –9.6}</a:t>
                </a:r>
              </a:p>
              <a:p>
                <a:r>
                  <a:rPr lang="en-US" dirty="0"/>
                  <a:t>The sample mean and sample standard deviation of the differences are:  </a:t>
                </a:r>
                <a14:m>
                  <m:oMath xmlns:m="http://schemas.openxmlformats.org/officeDocument/2006/math">
                    <m:acc>
                      <m:accPr>
                        <m:chr m:val="̅"/>
                        <m:ctrlPr>
                          <a:rPr lang="en-US"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𝑑</m:t>
                            </m:r>
                          </m:sub>
                        </m:sSub>
                      </m:e>
                    </m:acc>
                    <m:r>
                      <a:rPr lang="en-US" i="1" dirty="0" smtClean="0">
                        <a:latin typeface="Cambria Math" panose="02040503050406030204" pitchFamily="18" charset="0"/>
                      </a:rPr>
                      <m:t>=–3.1</m:t>
                    </m:r>
                  </m:oMath>
                </a14:m>
                <a:r>
                  <a:rPr lang="en-US" dirty="0"/>
                  <a:t> and </a:t>
                </a:r>
                <a14:m>
                  <m:oMath xmlns:m="http://schemas.openxmlformats.org/officeDocument/2006/math">
                    <m:sSub>
                      <m:sSubPr>
                        <m:ctrlPr>
                          <a:rPr lang="en-US" b="0" i="1" dirty="0" smtClean="0">
                            <a:latin typeface="Cambria Math" panose="02040503050406030204" pitchFamily="18" charset="0"/>
                          </a:rPr>
                        </m:ctrlPr>
                      </m:sSubPr>
                      <m:e>
                        <m:r>
                          <a:rPr lang="en-US" i="1" dirty="0" smtClean="0">
                            <a:latin typeface="Cambria Math" panose="02040503050406030204" pitchFamily="18" charset="0"/>
                          </a:rPr>
                          <m:t>𝑠</m:t>
                        </m:r>
                      </m:e>
                      <m:sub>
                        <m:r>
                          <a:rPr lang="en-US" i="1" dirty="0" smtClean="0">
                            <a:latin typeface="Cambria Math" panose="02040503050406030204" pitchFamily="18" charset="0"/>
                          </a:rPr>
                          <m:t>𝑑</m:t>
                        </m:r>
                      </m:sub>
                    </m:sSub>
                    <m:r>
                      <a:rPr lang="en-US" i="1" dirty="0" smtClean="0">
                        <a:latin typeface="Cambria Math" panose="02040503050406030204" pitchFamily="18" charset="0"/>
                      </a:rPr>
                      <m:t>=2.91</m:t>
                    </m:r>
                  </m:oMath>
                </a14:m>
                <a:endParaRPr lang="en-US" dirty="0"/>
              </a:p>
              <a:p>
                <a:r>
                  <a:rPr lang="en-US" dirty="0"/>
                  <a:t>Random variable: </a:t>
                </a:r>
                <a14:m>
                  <m:oMath xmlns:m="http://schemas.openxmlformats.org/officeDocument/2006/math">
                    <m:acc>
                      <m:accPr>
                        <m:chr m:val="̅"/>
                        <m:ctrlPr>
                          <a:rPr lang="en-US"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𝑑</m:t>
                            </m:r>
                          </m:sub>
                        </m:sSub>
                      </m:e>
                    </m:acc>
                    <m:r>
                      <a:rPr lang="en-US" b="0" i="1" smtClean="0">
                        <a:latin typeface="Cambria Math" panose="02040503050406030204" pitchFamily="18" charset="0"/>
                      </a:rPr>
                      <m:t>=</m:t>
                    </m:r>
                  </m:oMath>
                </a14:m>
                <a:r>
                  <a:rPr lang="en-US" dirty="0"/>
                  <a:t>the mean difference of the sensory measurements</a:t>
                </a:r>
              </a:p>
              <a:p>
                <a:r>
                  <a:rPr lang="en-US" dirty="0"/>
                  <a:t>The hypotheses are:</a:t>
                </a:r>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a:rPr lang="en-US" b="0" i="1" smtClean="0">
                            <a:latin typeface="Cambria Math" panose="02040503050406030204" pitchFamily="18" charset="0"/>
                          </a:rPr>
                          <m:t>𝑑</m:t>
                        </m:r>
                      </m:sub>
                    </m:sSub>
                    <m:r>
                      <a:rPr lang="en-US" b="0" i="1" smtClean="0">
                        <a:latin typeface="Cambria Math" panose="02040503050406030204" pitchFamily="18" charset="0"/>
                      </a:rPr>
                      <m:t>≥0</m:t>
                    </m:r>
                  </m:oMath>
                </a14:m>
                <a:endParaRPr lang="en-US" b="0" dirty="0"/>
              </a:p>
              <a:p>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𝐴</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𝜇</m:t>
                        </m:r>
                      </m:e>
                      <m:sub>
                        <m:r>
                          <a:rPr lang="en-US" b="0" i="1" smtClean="0">
                            <a:latin typeface="Cambria Math" panose="02040503050406030204" pitchFamily="18" charset="0"/>
                          </a:rPr>
                          <m:t>𝑑</m:t>
                        </m:r>
                      </m:sub>
                    </m:sSub>
                    <m:r>
                      <a:rPr lang="en-US" b="0" i="1" smtClean="0">
                        <a:latin typeface="Cambria Math" panose="02040503050406030204" pitchFamily="18" charset="0"/>
                      </a:rPr>
                      <m:t>&lt;0</m:t>
                    </m:r>
                  </m:oMath>
                </a14:m>
                <a:endParaRPr lang="en-US" dirty="0"/>
              </a:p>
              <a:p>
                <a:r>
                  <a:rPr lang="en-US" dirty="0"/>
                  <a:t>We will use Student’s t with </a:t>
                </a:r>
                <a:r>
                  <a:rPr lang="en-US" dirty="0" err="1"/>
                  <a:t>df</a:t>
                </a:r>
                <a:r>
                  <a:rPr lang="en-US" dirty="0"/>
                  <a:t> = 8-1 =7</a:t>
                </a:r>
              </a:p>
              <a:p>
                <a:r>
                  <a:rPr lang="en-US" dirty="0"/>
                  <a:t>The test statistic is </a:t>
                </a:r>
                <a14:m>
                  <m:oMath xmlns:m="http://schemas.openxmlformats.org/officeDocument/2006/math">
                    <m:r>
                      <a:rPr lang="en-US" b="0" i="1" smtClean="0">
                        <a:latin typeface="Cambria Math" panose="02040503050406030204" pitchFamily="18" charset="0"/>
                      </a:rPr>
                      <m:t>𝑡</m:t>
                    </m:r>
                    <m:r>
                      <a:rPr lang="en-US" b="0" i="1" smtClean="0">
                        <a:latin typeface="Cambria Math" panose="02040503050406030204" pitchFamily="18" charset="0"/>
                      </a:rPr>
                      <m:t>=−3.036</m:t>
                    </m:r>
                  </m:oMath>
                </a14:m>
                <a:r>
                  <a:rPr lang="en-US" dirty="0"/>
                  <a:t> and the p-value is </a:t>
                </a:r>
                <a14:m>
                  <m:oMath xmlns:m="http://schemas.openxmlformats.org/officeDocument/2006/math">
                    <m:r>
                      <a:rPr lang="en-US" b="0" i="1" smtClean="0">
                        <a:latin typeface="Cambria Math" panose="02040503050406030204" pitchFamily="18" charset="0"/>
                      </a:rPr>
                      <m:t>0.0095</m:t>
                    </m:r>
                  </m:oMath>
                </a14:m>
                <a:endParaRPr lang="en-US" dirty="0"/>
              </a:p>
              <a:p>
                <a:r>
                  <a:rPr lang="en-US" dirty="0"/>
                  <a:t>Reject </a:t>
                </a:r>
                <a:r>
                  <a:rPr lang="en-US" i="1" dirty="0"/>
                  <a:t>H</a:t>
                </a:r>
                <a:r>
                  <a:rPr lang="en-US" i="1" baseline="-25000" dirty="0"/>
                  <a:t>0</a:t>
                </a:r>
                <a:r>
                  <a:rPr lang="en-US" dirty="0"/>
                  <a:t>. This means that </a:t>
                </a:r>
                <a:r>
                  <a:rPr lang="en-US" i="1" dirty="0" err="1"/>
                  <a:t>μ</a:t>
                </a:r>
                <a:r>
                  <a:rPr lang="en-US" i="1" baseline="-25000" dirty="0" err="1"/>
                  <a:t>d</a:t>
                </a:r>
                <a:r>
                  <a:rPr lang="en-US" dirty="0"/>
                  <a:t> &lt; 0 and there is improvement.</a:t>
                </a:r>
              </a:p>
              <a:p>
                <a:r>
                  <a:rPr lang="en-US" dirty="0"/>
                  <a:t>At a 5% level of significance, from the sample data, there is sufficient evidence to conclude that the sensory measurements, on average, are lower after hypnotism. Hypnotism appears to be effective in reducing pain.</a:t>
                </a:r>
              </a:p>
              <a:p>
                <a:endParaRPr lang="en-US" dirty="0"/>
              </a:p>
            </p:txBody>
          </p:sp>
        </mc:Choice>
        <mc:Fallback xmlns="">
          <p:sp>
            <p:nvSpPr>
              <p:cNvPr id="3" name="Content Placeholder 2">
                <a:extLst>
                  <a:ext uri="{FF2B5EF4-FFF2-40B4-BE49-F238E27FC236}">
                    <a16:creationId xmlns:a16="http://schemas.microsoft.com/office/drawing/2014/main" id="{F6D76B4F-3C69-BEEF-7DEE-720B03DA0A64}"/>
                  </a:ext>
                </a:extLst>
              </p:cNvPr>
              <p:cNvSpPr>
                <a:spLocks noGrp="1" noRot="1" noChangeAspect="1" noMove="1" noResize="1" noEditPoints="1" noAdjustHandles="1" noChangeArrowheads="1" noChangeShapeType="1" noTextEdit="1"/>
              </p:cNvSpPr>
              <p:nvPr>
                <p:ph idx="1"/>
              </p:nvPr>
            </p:nvSpPr>
            <p:spPr>
              <a:blipFill>
                <a:blip r:embed="rId2"/>
                <a:stretch>
                  <a:fillRect l="-61" t="-648" b="-64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F4F1AE16-D26E-046A-80D8-08AF49CD49E7}"/>
              </a:ext>
            </a:extLst>
          </p:cNvPr>
          <p:cNvSpPr>
            <a:spLocks noGrp="1"/>
          </p:cNvSpPr>
          <p:nvPr>
            <p:ph type="sldNum" sz="quarter" idx="12"/>
          </p:nvPr>
        </p:nvSpPr>
        <p:spPr/>
        <p:txBody>
          <a:bodyPr/>
          <a:lstStyle/>
          <a:p>
            <a:fld id="{3A98EE3D-8CD1-4C3F-BD1C-C98C9596463C}" type="slidenum">
              <a:rPr lang="en-US" smtClean="0"/>
              <a:t>69</a:t>
            </a:fld>
            <a:endParaRPr lang="en-US" dirty="0"/>
          </a:p>
        </p:txBody>
      </p:sp>
    </p:spTree>
    <p:extLst>
      <p:ext uri="{BB962C8B-B14F-4D97-AF65-F5344CB8AC3E}">
        <p14:creationId xmlns:p14="http://schemas.microsoft.com/office/powerpoint/2010/main" val="38428651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EBDC0-CDB6-43D2-107F-A3A23D511C19}"/>
              </a:ext>
            </a:extLst>
          </p:cNvPr>
          <p:cNvSpPr>
            <a:spLocks noGrp="1"/>
          </p:cNvSpPr>
          <p:nvPr>
            <p:ph type="title"/>
          </p:nvPr>
        </p:nvSpPr>
        <p:spPr/>
        <p:txBody>
          <a:bodyPr/>
          <a:lstStyle/>
          <a:p>
            <a:r>
              <a:rPr lang="en-US" dirty="0"/>
              <a:t>Comparing Two Populations, Cont.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81FF955-C36B-862A-95F1-0C6FF8728B94}"/>
                  </a:ext>
                </a:extLst>
              </p:cNvPr>
              <p:cNvSpPr>
                <a:spLocks noGrp="1"/>
              </p:cNvSpPr>
              <p:nvPr>
                <p:ph idx="1"/>
              </p:nvPr>
            </p:nvSpPr>
            <p:spPr/>
            <p:txBody>
              <a:bodyPr/>
              <a:lstStyle/>
              <a:p>
                <a:pPr>
                  <a:buFont typeface="Arial" panose="020B0604020202020204" pitchFamily="34" charset="0"/>
                  <a:buChar char="•"/>
                </a:pPr>
                <a:r>
                  <a:rPr lang="en-US" dirty="0"/>
                  <a:t> Now we are interested in whether or not two samples have the same mean. Our question has not changed: Do these two samples come from the same population distribution? </a:t>
                </a:r>
              </a:p>
              <a:p>
                <a:pPr>
                  <a:buFont typeface="Arial" panose="020B0604020202020204" pitchFamily="34" charset="0"/>
                  <a:buChar char="•"/>
                </a:pPr>
                <a:r>
                  <a:rPr lang="en-US" dirty="0"/>
                  <a:t> To approach this problem we create a new random variable. Instead of using just </a:t>
                </a:r>
                <a14:m>
                  <m:oMath xmlns:m="http://schemas.openxmlformats.org/officeDocument/2006/math">
                    <m:acc>
                      <m:accPr>
                        <m:chr m:val="̅"/>
                        <m:ctrlPr>
                          <a:rPr lang="en-US" i="1" smtClean="0">
                            <a:latin typeface="Cambria Math" panose="02040503050406030204" pitchFamily="18" charset="0"/>
                          </a:rPr>
                        </m:ctrlPr>
                      </m:accPr>
                      <m:e>
                        <m:r>
                          <a:rPr lang="en-US" b="0" i="1" smtClean="0">
                            <a:latin typeface="Cambria Math" panose="02040503050406030204" pitchFamily="18" charset="0"/>
                          </a:rPr>
                          <m:t>𝑋</m:t>
                        </m:r>
                        <m:r>
                          <a:rPr lang="en-US" b="0" i="1" smtClean="0">
                            <a:latin typeface="Cambria Math" panose="02040503050406030204" pitchFamily="18" charset="0"/>
                          </a:rPr>
                          <m:t>,</m:t>
                        </m:r>
                      </m:e>
                    </m:acc>
                  </m:oMath>
                </a14:m>
                <a:r>
                  <a:rPr lang="en-US" dirty="0"/>
                  <a:t> we switch to </a:t>
                </a:r>
                <a14:m>
                  <m:oMath xmlns:m="http://schemas.openxmlformats.org/officeDocument/2006/math">
                    <m:acc>
                      <m:accPr>
                        <m:chr m:val="̅"/>
                        <m:ctrlPr>
                          <a:rPr lang="en-US"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1</m:t>
                            </m:r>
                          </m:sub>
                        </m:sSub>
                      </m:e>
                    </m:acc>
                    <m:r>
                      <a:rPr lang="en-US" b="0" i="1" smtClean="0">
                        <a:latin typeface="Cambria Math" panose="02040503050406030204" pitchFamily="18" charset="0"/>
                      </a:rPr>
                      <m:t>−</m:t>
                    </m:r>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𝑋</m:t>
                            </m:r>
                          </m:e>
                          <m:sub>
                            <m:r>
                              <a:rPr lang="en-US" b="0" i="1" smtClean="0">
                                <a:latin typeface="Cambria Math" panose="02040503050406030204" pitchFamily="18" charset="0"/>
                              </a:rPr>
                              <m:t>2</m:t>
                            </m:r>
                          </m:sub>
                        </m:sSub>
                      </m:e>
                    </m:acc>
                  </m:oMath>
                </a14:m>
                <a:r>
                  <a:rPr lang="en-US" dirty="0"/>
                  <a:t> to indicate we are comparing two populations. </a:t>
                </a:r>
              </a:p>
              <a:p>
                <a:pPr>
                  <a:buFont typeface="Arial" panose="020B0604020202020204" pitchFamily="34" charset="0"/>
                  <a:buChar char="•"/>
                </a:pPr>
                <a:r>
                  <a:rPr lang="en-US" dirty="0"/>
                  <a:t> This new random variable also has a distribution and, again, the Central Limit Theorem tells us that this new distribution is normally distributed, regardless of the underlying distributions of the original data. </a:t>
                </a:r>
              </a:p>
              <a:p>
                <a:pPr>
                  <a:buFont typeface="Arial" panose="020B0604020202020204" pitchFamily="34" charset="0"/>
                  <a:buChar char="•"/>
                </a:pPr>
                <a:r>
                  <a:rPr lang="en-US" dirty="0"/>
                  <a:t> The logic of hypothesis testing remains the same, but we need new formulas that will account for both populations.</a:t>
                </a:r>
              </a:p>
            </p:txBody>
          </p:sp>
        </mc:Choice>
        <mc:Fallback xmlns="">
          <p:sp>
            <p:nvSpPr>
              <p:cNvPr id="3" name="Content Placeholder 2">
                <a:extLst>
                  <a:ext uri="{FF2B5EF4-FFF2-40B4-BE49-F238E27FC236}">
                    <a16:creationId xmlns:a16="http://schemas.microsoft.com/office/drawing/2014/main" id="{B81FF955-C36B-862A-95F1-0C6FF8728B94}"/>
                  </a:ext>
                </a:extLst>
              </p:cNvPr>
              <p:cNvSpPr>
                <a:spLocks noGrp="1" noRot="1" noChangeAspect="1" noMove="1" noResize="1" noEditPoints="1" noAdjustHandles="1" noChangeArrowheads="1" noChangeShapeType="1" noTextEdit="1"/>
              </p:cNvSpPr>
              <p:nvPr>
                <p:ph idx="1"/>
              </p:nvPr>
            </p:nvSpPr>
            <p:spPr>
              <a:blipFill>
                <a:blip r:embed="rId2"/>
                <a:stretch>
                  <a:fillRect l="-1333" t="-810" r="-1152"/>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AFA3F0DA-515B-612D-1A8A-67CC2B521FF9}"/>
              </a:ext>
            </a:extLst>
          </p:cNvPr>
          <p:cNvSpPr>
            <a:spLocks noGrp="1"/>
          </p:cNvSpPr>
          <p:nvPr>
            <p:ph type="sldNum" sz="quarter" idx="12"/>
          </p:nvPr>
        </p:nvSpPr>
        <p:spPr/>
        <p:txBody>
          <a:bodyPr/>
          <a:lstStyle/>
          <a:p>
            <a:fld id="{3A98EE3D-8CD1-4C3F-BD1C-C98C9596463C}" type="slidenum">
              <a:rPr lang="en-US" smtClean="0"/>
              <a:t>7</a:t>
            </a:fld>
            <a:endParaRPr lang="en-US" dirty="0"/>
          </a:p>
        </p:txBody>
      </p:sp>
    </p:spTree>
    <p:extLst>
      <p:ext uri="{BB962C8B-B14F-4D97-AF65-F5344CB8AC3E}">
        <p14:creationId xmlns:p14="http://schemas.microsoft.com/office/powerpoint/2010/main" val="18695408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751CF-74D5-E151-AA52-B8013A3C42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629621-505E-D3E2-F38B-AE82BFC492D4}"/>
              </a:ext>
            </a:extLst>
          </p:cNvPr>
          <p:cNvSpPr>
            <a:spLocks noGrp="1"/>
          </p:cNvSpPr>
          <p:nvPr>
            <p:ph type="title"/>
          </p:nvPr>
        </p:nvSpPr>
        <p:spPr/>
        <p:txBody>
          <a:bodyPr/>
          <a:lstStyle/>
          <a:p>
            <a:r>
              <a:rPr lang="en-US" dirty="0"/>
              <a:t>Example </a:t>
            </a:r>
          </a:p>
        </p:txBody>
      </p:sp>
      <p:sp>
        <p:nvSpPr>
          <p:cNvPr id="3" name="Content Placeholder 2">
            <a:extLst>
              <a:ext uri="{FF2B5EF4-FFF2-40B4-BE49-F238E27FC236}">
                <a16:creationId xmlns:a16="http://schemas.microsoft.com/office/drawing/2014/main" id="{2F3F305A-146C-368F-B168-8D46F7B36C38}"/>
              </a:ext>
            </a:extLst>
          </p:cNvPr>
          <p:cNvSpPr>
            <a:spLocks noGrp="1"/>
          </p:cNvSpPr>
          <p:nvPr>
            <p:ph idx="1"/>
          </p:nvPr>
        </p:nvSpPr>
        <p:spPr/>
        <p:txBody>
          <a:bodyPr/>
          <a:lstStyle/>
          <a:p>
            <a:pPr>
              <a:buNone/>
            </a:pPr>
            <a:r>
              <a:rPr lang="en-US" b="0" i="0" dirty="0">
                <a:solidFill>
                  <a:srgbClr val="424242"/>
                </a:solidFill>
                <a:effectLst/>
                <a:latin typeface="Neue Helvetica W01"/>
              </a:rPr>
              <a:t>	A college softball coach was interested in whether the college's strength development class increased their players' maximum lift (in pounds). Four players participated in the study. The amount of weight they could each lift was recorded before they took the strength development class. After completing the class, the amount of weight they could each lift was again measured. The data are in the table and in the Excel spreadsheet. </a:t>
            </a:r>
            <a:r>
              <a:rPr lang="en-US" dirty="0">
                <a:solidFill>
                  <a:srgbClr val="424242"/>
                </a:solidFill>
                <a:latin typeface="Neue Helvetica W01"/>
              </a:rPr>
              <a:t>The coach wants to know if the strength development class makes the players stronger, on average.</a:t>
            </a:r>
          </a:p>
          <a:p>
            <a:pPr algn="l">
              <a:buNone/>
            </a:pPr>
            <a:endParaRPr lang="en-US" dirty="0"/>
          </a:p>
          <a:p>
            <a:pPr>
              <a:buFont typeface="Arial" panose="020B0604020202020204" pitchFamily="34" charset="0"/>
              <a:buChar char="•"/>
            </a:pPr>
            <a:endParaRPr lang="en-US" dirty="0"/>
          </a:p>
        </p:txBody>
      </p:sp>
      <p:sp>
        <p:nvSpPr>
          <p:cNvPr id="5" name="Slide Number Placeholder 4">
            <a:extLst>
              <a:ext uri="{FF2B5EF4-FFF2-40B4-BE49-F238E27FC236}">
                <a16:creationId xmlns:a16="http://schemas.microsoft.com/office/drawing/2014/main" id="{4655A7D8-DB59-0ACC-3C74-C6228C109E17}"/>
              </a:ext>
            </a:extLst>
          </p:cNvPr>
          <p:cNvSpPr>
            <a:spLocks noGrp="1"/>
          </p:cNvSpPr>
          <p:nvPr>
            <p:ph type="sldNum" sz="quarter" idx="12"/>
          </p:nvPr>
        </p:nvSpPr>
        <p:spPr/>
        <p:txBody>
          <a:bodyPr/>
          <a:lstStyle/>
          <a:p>
            <a:fld id="{3A98EE3D-8CD1-4C3F-BD1C-C98C9596463C}" type="slidenum">
              <a:rPr lang="en-US" smtClean="0"/>
              <a:t>70</a:t>
            </a:fld>
            <a:endParaRPr lang="en-US" dirty="0"/>
          </a:p>
        </p:txBody>
      </p:sp>
      <p:pic>
        <p:nvPicPr>
          <p:cNvPr id="7" name="Picture 6">
            <a:extLst>
              <a:ext uri="{FF2B5EF4-FFF2-40B4-BE49-F238E27FC236}">
                <a16:creationId xmlns:a16="http://schemas.microsoft.com/office/drawing/2014/main" id="{6BAD8B24-3747-B2A7-AEDF-188B315FEE35}"/>
              </a:ext>
            </a:extLst>
          </p:cNvPr>
          <p:cNvPicPr>
            <a:picLocks noChangeAspect="1"/>
          </p:cNvPicPr>
          <p:nvPr/>
        </p:nvPicPr>
        <p:blipFill>
          <a:blip r:embed="rId2"/>
          <a:stretch>
            <a:fillRect/>
          </a:stretch>
        </p:blipFill>
        <p:spPr>
          <a:xfrm>
            <a:off x="1563605" y="4315647"/>
            <a:ext cx="9125749" cy="1553445"/>
          </a:xfrm>
          <a:prstGeom prst="rect">
            <a:avLst/>
          </a:prstGeom>
        </p:spPr>
      </p:pic>
    </p:spTree>
    <p:extLst>
      <p:ext uri="{BB962C8B-B14F-4D97-AF65-F5344CB8AC3E}">
        <p14:creationId xmlns:p14="http://schemas.microsoft.com/office/powerpoint/2010/main" val="23128437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48926-A076-701B-0A25-3560C0F95D17}"/>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7044A66-1F73-D2D7-FB6B-E0D717EF6C3A}"/>
                  </a:ext>
                </a:extLst>
              </p:cNvPr>
              <p:cNvSpPr>
                <a:spLocks noGrp="1"/>
              </p:cNvSpPr>
              <p:nvPr>
                <p:ph idx="1"/>
              </p:nvPr>
            </p:nvSpPr>
            <p:spPr>
              <a:xfrm>
                <a:off x="1097280" y="2042343"/>
                <a:ext cx="10058400" cy="4057307"/>
              </a:xfrm>
            </p:spPr>
            <p:txBody>
              <a:bodyPr>
                <a:normAutofit fontScale="62500" lnSpcReduction="20000"/>
              </a:bodyPr>
              <a:lstStyle/>
              <a:p>
                <a:r>
                  <a:rPr lang="en-US" dirty="0">
                    <a:solidFill>
                      <a:srgbClr val="424242"/>
                    </a:solidFill>
                    <a:latin typeface="Neue Helvetica W01"/>
                  </a:rPr>
                  <a:t>The data for the differences are {90, 11, -8, -8}</a:t>
                </a:r>
              </a:p>
              <a:p>
                <a:r>
                  <a:rPr lang="en-US" dirty="0">
                    <a:solidFill>
                      <a:srgbClr val="424242"/>
                    </a:solidFill>
                    <a:latin typeface="Neue Helvetica W01"/>
                  </a:rPr>
                  <a:t>The mean for the differences is 21.3 and the standard deviation is 46.7.</a:t>
                </a:r>
              </a:p>
              <a:p>
                <a14:m>
                  <m:oMath xmlns:m="http://schemas.openxmlformats.org/officeDocument/2006/math">
                    <m:r>
                      <a:rPr lang="en-US" b="0" i="1" smtClean="0">
                        <a:latin typeface="Cambria Math" panose="02040503050406030204" pitchFamily="18" charset="0"/>
                      </a:rPr>
                      <m:t> </m:t>
                    </m:r>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𝑑</m:t>
                            </m:r>
                          </m:sub>
                        </m:sSub>
                      </m:e>
                    </m:acc>
                    <m:r>
                      <a:rPr lang="en-US" b="0" i="1" smtClean="0">
                        <a:latin typeface="Cambria Math" panose="02040503050406030204" pitchFamily="18" charset="0"/>
                      </a:rPr>
                      <m:t>=21.3,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𝑠</m:t>
                        </m:r>
                      </m:e>
                      <m:sub>
                        <m:r>
                          <a:rPr lang="en-US" b="0" i="1" smtClean="0">
                            <a:latin typeface="Cambria Math" panose="02040503050406030204" pitchFamily="18" charset="0"/>
                          </a:rPr>
                          <m:t>𝑑</m:t>
                        </m:r>
                      </m:sub>
                    </m:sSub>
                    <m:r>
                      <a:rPr lang="en-US" b="0" i="1" smtClean="0">
                        <a:latin typeface="Cambria Math" panose="02040503050406030204" pitchFamily="18" charset="0"/>
                      </a:rPr>
                      <m:t>=46.7</m:t>
                    </m:r>
                  </m:oMath>
                </a14:m>
                <a:endParaRPr lang="en-US" b="0" dirty="0"/>
              </a:p>
              <a:p>
                <a:r>
                  <a:rPr lang="en-US" sz="2000" dirty="0">
                    <a:solidFill>
                      <a:srgbClr val="424242"/>
                    </a:solidFill>
                  </a:rPr>
                  <a:t>The random variable is </a:t>
                </a:r>
                <a14:m>
                  <m:oMath xmlns:m="http://schemas.openxmlformats.org/officeDocument/2006/math">
                    <m:acc>
                      <m:accPr>
                        <m:chr m:val="̅"/>
                        <m:ctrlPr>
                          <a:rPr lang="en-US" sz="2000" i="1" smtClean="0">
                            <a:solidFill>
                              <a:srgbClr val="424242"/>
                            </a:solidFill>
                            <a:latin typeface="Cambria Math" panose="02040503050406030204" pitchFamily="18" charset="0"/>
                          </a:rPr>
                        </m:ctrlPr>
                      </m:accPr>
                      <m:e>
                        <m:sSub>
                          <m:sSubPr>
                            <m:ctrlPr>
                              <a:rPr lang="en-US" sz="2000" b="0" i="1" smtClean="0">
                                <a:solidFill>
                                  <a:srgbClr val="424242"/>
                                </a:solidFill>
                                <a:latin typeface="Cambria Math" panose="02040503050406030204" pitchFamily="18" charset="0"/>
                              </a:rPr>
                            </m:ctrlPr>
                          </m:sSubPr>
                          <m:e>
                            <m:r>
                              <a:rPr lang="en-US" sz="2000" b="0" i="1" smtClean="0">
                                <a:solidFill>
                                  <a:srgbClr val="424242"/>
                                </a:solidFill>
                                <a:latin typeface="Cambria Math" panose="02040503050406030204" pitchFamily="18" charset="0"/>
                              </a:rPr>
                              <m:t>𝑋</m:t>
                            </m:r>
                          </m:e>
                          <m:sub>
                            <m:r>
                              <a:rPr lang="en-US" sz="2000" b="0" i="1" smtClean="0">
                                <a:solidFill>
                                  <a:srgbClr val="424242"/>
                                </a:solidFill>
                                <a:latin typeface="Cambria Math" panose="02040503050406030204" pitchFamily="18" charset="0"/>
                              </a:rPr>
                              <m:t>𝑑</m:t>
                            </m:r>
                          </m:sub>
                        </m:sSub>
                      </m:e>
                    </m:acc>
                    <m:r>
                      <a:rPr lang="en-US" sz="2000" b="0" i="1" smtClean="0">
                        <a:solidFill>
                          <a:srgbClr val="424242"/>
                        </a:solidFill>
                        <a:latin typeface="Cambria Math" panose="02040503050406030204" pitchFamily="18" charset="0"/>
                      </a:rPr>
                      <m:t>=</m:t>
                    </m:r>
                  </m:oMath>
                </a14:m>
                <a:r>
                  <a:rPr lang="en-US" sz="2000" dirty="0">
                    <a:solidFill>
                      <a:srgbClr val="424242"/>
                    </a:solidFill>
                  </a:rPr>
                  <a:t>the mean difference in the maximum lift per player.</a:t>
                </a:r>
              </a:p>
              <a:p>
                <a:pPr marL="0" indent="0">
                  <a:buNone/>
                </a:pPr>
                <a:r>
                  <a:rPr lang="en-US" sz="2000" dirty="0">
                    <a:solidFill>
                      <a:srgbClr val="424242"/>
                    </a:solidFill>
                  </a:rPr>
                  <a:t>The null hypothesis is that the difference in max lift is greater than or equal to after the class than before. The alternative hypothesis is that the difference in max list is less than after the class than before.</a:t>
                </a:r>
              </a:p>
              <a:p>
                <a:pPr marL="0" indent="0">
                  <a:buNone/>
                </a:pPr>
                <a14:m>
                  <m:oMathPara xmlns:m="http://schemas.openxmlformats.org/officeDocument/2006/math">
                    <m:oMathParaPr>
                      <m:jc m:val="centerGroup"/>
                    </m:oMathParaPr>
                    <m:oMath xmlns:m="http://schemas.openxmlformats.org/officeDocument/2006/math">
                      <m:sSub>
                        <m:sSubPr>
                          <m:ctrlPr>
                            <a:rPr lang="en-US" sz="2000" i="1">
                              <a:solidFill>
                                <a:srgbClr val="424242"/>
                              </a:solidFill>
                              <a:latin typeface="Cambria Math" panose="02040503050406030204" pitchFamily="18" charset="0"/>
                            </a:rPr>
                          </m:ctrlPr>
                        </m:sSubPr>
                        <m:e>
                          <m:r>
                            <a:rPr lang="en-US" sz="2000" i="1">
                              <a:solidFill>
                                <a:srgbClr val="424242"/>
                              </a:solidFill>
                              <a:latin typeface="Cambria Math" panose="02040503050406030204" pitchFamily="18" charset="0"/>
                            </a:rPr>
                            <m:t>𝐻</m:t>
                          </m:r>
                        </m:e>
                        <m:sub>
                          <m:r>
                            <a:rPr lang="en-US" sz="2000" i="1">
                              <a:solidFill>
                                <a:srgbClr val="424242"/>
                              </a:solidFill>
                              <a:latin typeface="Cambria Math" panose="02040503050406030204" pitchFamily="18" charset="0"/>
                            </a:rPr>
                            <m:t>0</m:t>
                          </m:r>
                        </m:sub>
                      </m:sSub>
                      <m:r>
                        <a:rPr lang="en-US" sz="2000" i="1">
                          <a:solidFill>
                            <a:srgbClr val="424242"/>
                          </a:solidFill>
                          <a:latin typeface="Cambria Math" panose="02040503050406030204" pitchFamily="18" charset="0"/>
                        </a:rPr>
                        <m:t>:</m:t>
                      </m:r>
                      <m:sSub>
                        <m:sSubPr>
                          <m:ctrlPr>
                            <a:rPr lang="en-US" sz="2000" i="1">
                              <a:solidFill>
                                <a:srgbClr val="424242"/>
                              </a:solidFill>
                              <a:latin typeface="Cambria Math" panose="02040503050406030204" pitchFamily="18" charset="0"/>
                            </a:rPr>
                          </m:ctrlPr>
                        </m:sSubPr>
                        <m:e>
                          <m:r>
                            <a:rPr lang="en-US" sz="2000" i="1">
                              <a:solidFill>
                                <a:srgbClr val="424242"/>
                              </a:solidFill>
                              <a:latin typeface="Cambria Math" panose="02040503050406030204" pitchFamily="18" charset="0"/>
                            </a:rPr>
                            <m:t>𝜇</m:t>
                          </m:r>
                        </m:e>
                        <m:sub>
                          <m:r>
                            <a:rPr lang="en-US" sz="2000" i="1">
                              <a:solidFill>
                                <a:srgbClr val="424242"/>
                              </a:solidFill>
                              <a:latin typeface="Cambria Math" panose="02040503050406030204" pitchFamily="18" charset="0"/>
                            </a:rPr>
                            <m:t>𝑑</m:t>
                          </m:r>
                        </m:sub>
                      </m:sSub>
                      <m:r>
                        <a:rPr lang="en-US" sz="2000" i="1">
                          <a:solidFill>
                            <a:srgbClr val="424242"/>
                          </a:solidFill>
                          <a:latin typeface="Cambria Math" panose="02040503050406030204" pitchFamily="18" charset="0"/>
                        </a:rPr>
                        <m:t>≤0</m:t>
                      </m:r>
                    </m:oMath>
                  </m:oMathPara>
                </a14:m>
                <a:endParaRPr lang="en-US" sz="2000" dirty="0">
                  <a:solidFill>
                    <a:srgbClr val="424242"/>
                  </a:solidFill>
                </a:endParaRPr>
              </a:p>
              <a:p>
                <a:pPr marL="0" indent="0">
                  <a:buNone/>
                </a:pPr>
                <a14:m>
                  <m:oMathPara xmlns:m="http://schemas.openxmlformats.org/officeDocument/2006/math">
                    <m:oMathParaPr>
                      <m:jc m:val="centerGroup"/>
                    </m:oMathParaPr>
                    <m:oMath xmlns:m="http://schemas.openxmlformats.org/officeDocument/2006/math">
                      <m:sSub>
                        <m:sSubPr>
                          <m:ctrlPr>
                            <a:rPr lang="en-US" sz="2000" i="1">
                              <a:solidFill>
                                <a:srgbClr val="424242"/>
                              </a:solidFill>
                              <a:latin typeface="Cambria Math" panose="02040503050406030204" pitchFamily="18" charset="0"/>
                            </a:rPr>
                          </m:ctrlPr>
                        </m:sSubPr>
                        <m:e>
                          <m:r>
                            <a:rPr lang="en-US" sz="2000" i="1">
                              <a:solidFill>
                                <a:srgbClr val="424242"/>
                              </a:solidFill>
                              <a:latin typeface="Cambria Math" panose="02040503050406030204" pitchFamily="18" charset="0"/>
                            </a:rPr>
                            <m:t>𝐻</m:t>
                          </m:r>
                        </m:e>
                        <m:sub>
                          <m:r>
                            <a:rPr lang="en-US" sz="2000" i="1">
                              <a:solidFill>
                                <a:srgbClr val="424242"/>
                              </a:solidFill>
                              <a:latin typeface="Cambria Math" panose="02040503050406030204" pitchFamily="18" charset="0"/>
                            </a:rPr>
                            <m:t>𝐴</m:t>
                          </m:r>
                        </m:sub>
                      </m:sSub>
                      <m:r>
                        <a:rPr lang="en-US" sz="2000" i="1">
                          <a:solidFill>
                            <a:srgbClr val="424242"/>
                          </a:solidFill>
                          <a:latin typeface="Cambria Math" panose="02040503050406030204" pitchFamily="18" charset="0"/>
                        </a:rPr>
                        <m:t>:</m:t>
                      </m:r>
                      <m:sSub>
                        <m:sSubPr>
                          <m:ctrlPr>
                            <a:rPr lang="en-US" sz="2000" i="1">
                              <a:solidFill>
                                <a:srgbClr val="424242"/>
                              </a:solidFill>
                              <a:latin typeface="Cambria Math" panose="02040503050406030204" pitchFamily="18" charset="0"/>
                            </a:rPr>
                          </m:ctrlPr>
                        </m:sSubPr>
                        <m:e>
                          <m:r>
                            <a:rPr lang="en-US" sz="2000" i="1">
                              <a:solidFill>
                                <a:srgbClr val="424242"/>
                              </a:solidFill>
                              <a:latin typeface="Cambria Math" panose="02040503050406030204" pitchFamily="18" charset="0"/>
                            </a:rPr>
                            <m:t>𝜇</m:t>
                          </m:r>
                        </m:e>
                        <m:sub>
                          <m:r>
                            <a:rPr lang="en-US" sz="2000" i="1">
                              <a:solidFill>
                                <a:srgbClr val="424242"/>
                              </a:solidFill>
                              <a:latin typeface="Cambria Math" panose="02040503050406030204" pitchFamily="18" charset="0"/>
                            </a:rPr>
                            <m:t>𝑑</m:t>
                          </m:r>
                        </m:sub>
                      </m:sSub>
                      <m:r>
                        <a:rPr lang="en-US" sz="2000" i="1">
                          <a:solidFill>
                            <a:srgbClr val="424242"/>
                          </a:solidFill>
                          <a:latin typeface="Cambria Math" panose="02040503050406030204" pitchFamily="18" charset="0"/>
                        </a:rPr>
                        <m:t>&gt;0</m:t>
                      </m:r>
                    </m:oMath>
                  </m:oMathPara>
                </a14:m>
                <a:endParaRPr lang="en-US" sz="2000" dirty="0">
                  <a:solidFill>
                    <a:srgbClr val="424242"/>
                  </a:solidFill>
                </a:endParaRPr>
              </a:p>
              <a:p>
                <a:pPr marL="0" indent="0">
                  <a:buNone/>
                </a:pPr>
                <a:r>
                  <a:rPr lang="en-US" sz="2000" dirty="0">
                    <a:solidFill>
                      <a:srgbClr val="424242"/>
                    </a:solidFill>
                  </a:rPr>
                  <a:t>This test is right-tailed using Student’s t. </a:t>
                </a:r>
              </a:p>
              <a:p>
                <a:pPr marL="0" indent="0">
                  <a:buNone/>
                </a:pPr>
                <a:r>
                  <a:rPr lang="en-US" sz="2000" dirty="0"/>
                  <a:t>The p-value is 0.2150.</a:t>
                </a:r>
              </a:p>
              <a:p>
                <a:pPr marL="0" indent="0">
                  <a:buNone/>
                </a:pPr>
                <a:r>
                  <a:rPr lang="en-US" sz="2000" dirty="0"/>
                  <a:t>We fail to reject the null hypothesis.</a:t>
                </a:r>
              </a:p>
              <a:p>
                <a:pPr marL="0" indent="0">
                  <a:buNone/>
                </a:pPr>
                <a:r>
                  <a:rPr lang="en-US" sz="2000" dirty="0"/>
                  <a:t>At the 5% level of significance, from the sample data, there is not sufficient evidence to conclude that the strength training class made the students stronger.</a:t>
                </a:r>
              </a:p>
              <a:p>
                <a:pPr marL="0" indent="0">
                  <a:buNone/>
                </a:pPr>
                <a:endParaRPr lang="en-US" sz="2000" dirty="0"/>
              </a:p>
              <a:p>
                <a:pPr marL="0" indent="0">
                  <a:buNone/>
                </a:pPr>
                <a:endParaRPr lang="en-US" sz="2000" dirty="0">
                  <a:solidFill>
                    <a:srgbClr val="424242"/>
                  </a:solidFill>
                </a:endParaRPr>
              </a:p>
              <a:p>
                <a:pPr marL="0" indent="0">
                  <a:buNone/>
                </a:pPr>
                <a:endParaRPr lang="en-US" sz="2000" dirty="0">
                  <a:solidFill>
                    <a:srgbClr val="424242"/>
                  </a:solidFill>
                </a:endParaRPr>
              </a:p>
              <a:p>
                <a:endParaRPr lang="en-US" sz="2000" dirty="0">
                  <a:solidFill>
                    <a:srgbClr val="424242"/>
                  </a:solidFill>
                </a:endParaRPr>
              </a:p>
              <a:p>
                <a:endParaRPr lang="en-US" b="0" dirty="0"/>
              </a:p>
              <a:p>
                <a:endParaRPr lang="en-US" dirty="0"/>
              </a:p>
            </p:txBody>
          </p:sp>
        </mc:Choice>
        <mc:Fallback xmlns="">
          <p:sp>
            <p:nvSpPr>
              <p:cNvPr id="3" name="Content Placeholder 2">
                <a:extLst>
                  <a:ext uri="{FF2B5EF4-FFF2-40B4-BE49-F238E27FC236}">
                    <a16:creationId xmlns:a16="http://schemas.microsoft.com/office/drawing/2014/main" id="{87044A66-1F73-D2D7-FB6B-E0D717EF6C3A}"/>
                  </a:ext>
                </a:extLst>
              </p:cNvPr>
              <p:cNvSpPr>
                <a:spLocks noGrp="1" noRot="1" noChangeAspect="1" noMove="1" noResize="1" noEditPoints="1" noAdjustHandles="1" noChangeArrowheads="1" noChangeShapeType="1" noTextEdit="1"/>
              </p:cNvSpPr>
              <p:nvPr>
                <p:ph idx="1"/>
              </p:nvPr>
            </p:nvSpPr>
            <p:spPr>
              <a:xfrm>
                <a:off x="1097280" y="2042343"/>
                <a:ext cx="10058400" cy="4057307"/>
              </a:xfrm>
              <a:blipFill>
                <a:blip r:embed="rId2"/>
                <a:stretch>
                  <a:fillRect l="-970" t="-450"/>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16A4D39A-C867-79AE-0A76-753DD8388AD4}"/>
              </a:ext>
            </a:extLst>
          </p:cNvPr>
          <p:cNvSpPr>
            <a:spLocks noGrp="1"/>
          </p:cNvSpPr>
          <p:nvPr>
            <p:ph type="sldNum" sz="quarter" idx="12"/>
          </p:nvPr>
        </p:nvSpPr>
        <p:spPr/>
        <p:txBody>
          <a:bodyPr/>
          <a:lstStyle/>
          <a:p>
            <a:fld id="{3A98EE3D-8CD1-4C3F-BD1C-C98C9596463C}" type="slidenum">
              <a:rPr lang="en-US" smtClean="0"/>
              <a:t>71</a:t>
            </a:fld>
            <a:endParaRPr lang="en-US" dirty="0"/>
          </a:p>
        </p:txBody>
      </p:sp>
    </p:spTree>
    <p:extLst>
      <p:ext uri="{BB962C8B-B14F-4D97-AF65-F5344CB8AC3E}">
        <p14:creationId xmlns:p14="http://schemas.microsoft.com/office/powerpoint/2010/main" val="23195400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42D0BD-93D9-C09A-466C-2E7C49E3CF1B}"/>
              </a:ext>
            </a:extLst>
          </p:cNvPr>
          <p:cNvSpPr>
            <a:spLocks noGrp="1"/>
          </p:cNvSpPr>
          <p:nvPr>
            <p:ph type="title"/>
          </p:nvPr>
        </p:nvSpPr>
        <p:spPr/>
        <p:txBody>
          <a:bodyPr/>
          <a:lstStyle/>
          <a:p>
            <a:r>
              <a:rPr lang="en-US" dirty="0"/>
              <a:t>Putting It All Together</a:t>
            </a:r>
          </a:p>
        </p:txBody>
      </p:sp>
      <p:sp>
        <p:nvSpPr>
          <p:cNvPr id="3" name="Text Placeholder 2">
            <a:extLst>
              <a:ext uri="{FF2B5EF4-FFF2-40B4-BE49-F238E27FC236}">
                <a16:creationId xmlns:a16="http://schemas.microsoft.com/office/drawing/2014/main" id="{7FBEB56A-528D-228D-B283-0FF62E74694E}"/>
              </a:ext>
            </a:extLst>
          </p:cNvPr>
          <p:cNvSpPr>
            <a:spLocks noGrp="1"/>
          </p:cNvSpPr>
          <p:nvPr>
            <p:ph type="body" idx="1"/>
          </p:nvPr>
        </p:nvSpPr>
        <p:spPr/>
        <p:txBody>
          <a:bodyPr/>
          <a:lstStyle/>
          <a:p>
            <a:r>
              <a:rPr lang="en-US" dirty="0"/>
              <a:t>A Review of Hypothesis Tests</a:t>
            </a:r>
          </a:p>
        </p:txBody>
      </p:sp>
      <p:sp>
        <p:nvSpPr>
          <p:cNvPr id="4" name="Slide Number Placeholder 3">
            <a:extLst>
              <a:ext uri="{FF2B5EF4-FFF2-40B4-BE49-F238E27FC236}">
                <a16:creationId xmlns:a16="http://schemas.microsoft.com/office/drawing/2014/main" id="{8B4CB801-8293-7D73-29A5-E88678E1C232}"/>
              </a:ext>
            </a:extLst>
          </p:cNvPr>
          <p:cNvSpPr>
            <a:spLocks noGrp="1"/>
          </p:cNvSpPr>
          <p:nvPr>
            <p:ph type="sldNum" sz="quarter" idx="12"/>
          </p:nvPr>
        </p:nvSpPr>
        <p:spPr/>
        <p:txBody>
          <a:bodyPr/>
          <a:lstStyle/>
          <a:p>
            <a:fld id="{3A98EE3D-8CD1-4C3F-BD1C-C98C9596463C}" type="slidenum">
              <a:rPr lang="en-US" smtClean="0"/>
              <a:t>72</a:t>
            </a:fld>
            <a:endParaRPr lang="en-US" dirty="0"/>
          </a:p>
        </p:txBody>
      </p:sp>
    </p:spTree>
    <p:extLst>
      <p:ext uri="{BB962C8B-B14F-4D97-AF65-F5344CB8AC3E}">
        <p14:creationId xmlns:p14="http://schemas.microsoft.com/office/powerpoint/2010/main" val="3985708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2E014-D20D-6041-1D11-8AB72AE8BEAA}"/>
              </a:ext>
            </a:extLst>
          </p:cNvPr>
          <p:cNvSpPr>
            <a:spLocks noGrp="1"/>
          </p:cNvSpPr>
          <p:nvPr>
            <p:ph type="title"/>
          </p:nvPr>
        </p:nvSpPr>
        <p:spPr/>
        <p:txBody>
          <a:bodyPr/>
          <a:lstStyle/>
          <a:p>
            <a:r>
              <a:rPr lang="en-US" dirty="0"/>
              <a:t>Any type of hypothesis test is fair game!!</a:t>
            </a:r>
          </a:p>
        </p:txBody>
      </p:sp>
      <p:sp>
        <p:nvSpPr>
          <p:cNvPr id="3" name="Text Placeholder 2">
            <a:extLst>
              <a:ext uri="{FF2B5EF4-FFF2-40B4-BE49-F238E27FC236}">
                <a16:creationId xmlns:a16="http://schemas.microsoft.com/office/drawing/2014/main" id="{E3E0E4B8-8AB7-2C57-01B3-B03A48D0AB01}"/>
              </a:ext>
            </a:extLst>
          </p:cNvPr>
          <p:cNvSpPr>
            <a:spLocks noGrp="1"/>
          </p:cNvSpPr>
          <p:nvPr>
            <p:ph type="body" idx="1"/>
          </p:nvPr>
        </p:nvSpPr>
        <p:spPr/>
        <p:txBody>
          <a:bodyPr/>
          <a:lstStyle/>
          <a:p>
            <a:r>
              <a:rPr lang="en-US" dirty="0"/>
              <a:t>We will cover four examples</a:t>
            </a:r>
          </a:p>
        </p:txBody>
      </p:sp>
      <p:sp>
        <p:nvSpPr>
          <p:cNvPr id="4" name="Slide Number Placeholder 3">
            <a:extLst>
              <a:ext uri="{FF2B5EF4-FFF2-40B4-BE49-F238E27FC236}">
                <a16:creationId xmlns:a16="http://schemas.microsoft.com/office/drawing/2014/main" id="{BBC651A0-3EE9-832C-3C49-516FF20C2DED}"/>
              </a:ext>
            </a:extLst>
          </p:cNvPr>
          <p:cNvSpPr>
            <a:spLocks noGrp="1"/>
          </p:cNvSpPr>
          <p:nvPr>
            <p:ph type="sldNum" sz="quarter" idx="12"/>
          </p:nvPr>
        </p:nvSpPr>
        <p:spPr/>
        <p:txBody>
          <a:bodyPr/>
          <a:lstStyle/>
          <a:p>
            <a:fld id="{3A98EE3D-8CD1-4C3F-BD1C-C98C9596463C}" type="slidenum">
              <a:rPr lang="en-US" smtClean="0"/>
              <a:t>73</a:t>
            </a:fld>
            <a:endParaRPr lang="en-US" dirty="0"/>
          </a:p>
        </p:txBody>
      </p:sp>
    </p:spTree>
    <p:extLst>
      <p:ext uri="{BB962C8B-B14F-4D97-AF65-F5344CB8AC3E}">
        <p14:creationId xmlns:p14="http://schemas.microsoft.com/office/powerpoint/2010/main" val="313350597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BB203-3A20-6635-1361-29E8306B410A}"/>
              </a:ext>
            </a:extLst>
          </p:cNvPr>
          <p:cNvSpPr>
            <a:spLocks noGrp="1"/>
          </p:cNvSpPr>
          <p:nvPr>
            <p:ph type="title"/>
          </p:nvPr>
        </p:nvSpPr>
        <p:spPr/>
        <p:txBody>
          <a:bodyPr/>
          <a:lstStyle/>
          <a:p>
            <a:r>
              <a:rPr lang="en-US" dirty="0"/>
              <a:t>Hypothesis Test #1 </a:t>
            </a:r>
          </a:p>
        </p:txBody>
      </p:sp>
      <p:sp>
        <p:nvSpPr>
          <p:cNvPr id="3" name="Content Placeholder 2">
            <a:extLst>
              <a:ext uri="{FF2B5EF4-FFF2-40B4-BE49-F238E27FC236}">
                <a16:creationId xmlns:a16="http://schemas.microsoft.com/office/drawing/2014/main" id="{4A7FC19E-7EDB-7A99-CAA2-C68FB65F1E30}"/>
              </a:ext>
            </a:extLst>
          </p:cNvPr>
          <p:cNvSpPr>
            <a:spLocks noGrp="1"/>
          </p:cNvSpPr>
          <p:nvPr>
            <p:ph idx="1"/>
          </p:nvPr>
        </p:nvSpPr>
        <p:spPr/>
        <p:txBody>
          <a:bodyPr/>
          <a:lstStyle/>
          <a:p>
            <a:r>
              <a:rPr lang="en-US" b="0" i="0" dirty="0">
                <a:solidFill>
                  <a:srgbClr val="424242"/>
                </a:solidFill>
                <a:effectLst/>
              </a:rPr>
              <a:t>A Nissan Motor Corporation advertisement read, “The average man’s I.Q. is 107. The average brown trout’s I.Q. is 4. So why can’t man catch brown trout?” Suppose you believe that the brown trout’s mean I.Q. is greater than four. You catch 12 brown trout. A fish psychologist determines the I.Q.s as follows: 5; 4; 7; 3; 6; 4; 5; 3; 6; 3; 8; 5. Conduct a hypothesis test of your belief.</a:t>
            </a:r>
            <a:endParaRPr lang="en-US" dirty="0"/>
          </a:p>
        </p:txBody>
      </p:sp>
      <p:sp>
        <p:nvSpPr>
          <p:cNvPr id="4" name="Slide Number Placeholder 3">
            <a:extLst>
              <a:ext uri="{FF2B5EF4-FFF2-40B4-BE49-F238E27FC236}">
                <a16:creationId xmlns:a16="http://schemas.microsoft.com/office/drawing/2014/main" id="{E760059B-111D-E105-9E73-C95F8CCBBFDB}"/>
              </a:ext>
            </a:extLst>
          </p:cNvPr>
          <p:cNvSpPr>
            <a:spLocks noGrp="1"/>
          </p:cNvSpPr>
          <p:nvPr>
            <p:ph type="sldNum" sz="quarter" idx="12"/>
          </p:nvPr>
        </p:nvSpPr>
        <p:spPr/>
        <p:txBody>
          <a:bodyPr/>
          <a:lstStyle/>
          <a:p>
            <a:fld id="{3A98EE3D-8CD1-4C3F-BD1C-C98C9596463C}" type="slidenum">
              <a:rPr lang="en-US" smtClean="0"/>
              <a:t>74</a:t>
            </a:fld>
            <a:endParaRPr lang="en-US" dirty="0"/>
          </a:p>
        </p:txBody>
      </p:sp>
    </p:spTree>
    <p:extLst>
      <p:ext uri="{BB962C8B-B14F-4D97-AF65-F5344CB8AC3E}">
        <p14:creationId xmlns:p14="http://schemas.microsoft.com/office/powerpoint/2010/main" val="351662601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F7962-15E8-67D3-16E4-7B57F3341413}"/>
              </a:ext>
            </a:extLst>
          </p:cNvPr>
          <p:cNvSpPr>
            <a:spLocks noGrp="1"/>
          </p:cNvSpPr>
          <p:nvPr>
            <p:ph type="title"/>
          </p:nvPr>
        </p:nvSpPr>
        <p:spPr/>
        <p:txBody>
          <a:bodyPr/>
          <a:lstStyle/>
          <a:p>
            <a:r>
              <a:rPr lang="en-US" dirty="0"/>
              <a:t>Hypothesis Test #2</a:t>
            </a:r>
          </a:p>
        </p:txBody>
      </p:sp>
      <p:sp>
        <p:nvSpPr>
          <p:cNvPr id="3" name="Content Placeholder 2">
            <a:extLst>
              <a:ext uri="{FF2B5EF4-FFF2-40B4-BE49-F238E27FC236}">
                <a16:creationId xmlns:a16="http://schemas.microsoft.com/office/drawing/2014/main" id="{5D6A9A72-D37D-E96E-70BD-1274BEB922C2}"/>
              </a:ext>
            </a:extLst>
          </p:cNvPr>
          <p:cNvSpPr>
            <a:spLocks noGrp="1"/>
          </p:cNvSpPr>
          <p:nvPr>
            <p:ph idx="1"/>
          </p:nvPr>
        </p:nvSpPr>
        <p:spPr/>
        <p:txBody>
          <a:bodyPr/>
          <a:lstStyle/>
          <a:p>
            <a:r>
              <a:rPr lang="en-US" b="0" i="0" dirty="0">
                <a:solidFill>
                  <a:srgbClr val="424242"/>
                </a:solidFill>
                <a:effectLst/>
              </a:rPr>
              <a:t>Marketing companies have collected data implying that teenage girls use more social media apps on their smartphones than teenage boys do. In one particular study of 40 randomly chosen teenage girls and boys (20 of each) with smartphones, the mean number of social media apps for the girls was 3.2 with a standard deviation of 1.5. The mean for the boys was 1.7 with a standard deviation of 0.8. Conduct a hypothesis test to determine if the means are approximately the same or if the girls’ mean is higher than the boys’ mean.</a:t>
            </a:r>
            <a:endParaRPr lang="en-US" dirty="0"/>
          </a:p>
        </p:txBody>
      </p:sp>
      <p:sp>
        <p:nvSpPr>
          <p:cNvPr id="4" name="Slide Number Placeholder 3">
            <a:extLst>
              <a:ext uri="{FF2B5EF4-FFF2-40B4-BE49-F238E27FC236}">
                <a16:creationId xmlns:a16="http://schemas.microsoft.com/office/drawing/2014/main" id="{CA553461-EB90-79D1-2365-883B02C9C493}"/>
              </a:ext>
            </a:extLst>
          </p:cNvPr>
          <p:cNvSpPr>
            <a:spLocks noGrp="1"/>
          </p:cNvSpPr>
          <p:nvPr>
            <p:ph type="sldNum" sz="quarter" idx="12"/>
          </p:nvPr>
        </p:nvSpPr>
        <p:spPr/>
        <p:txBody>
          <a:bodyPr/>
          <a:lstStyle/>
          <a:p>
            <a:fld id="{3A98EE3D-8CD1-4C3F-BD1C-C98C9596463C}" type="slidenum">
              <a:rPr lang="en-US" smtClean="0"/>
              <a:t>75</a:t>
            </a:fld>
            <a:endParaRPr lang="en-US" dirty="0"/>
          </a:p>
        </p:txBody>
      </p:sp>
    </p:spTree>
    <p:extLst>
      <p:ext uri="{BB962C8B-B14F-4D97-AF65-F5344CB8AC3E}">
        <p14:creationId xmlns:p14="http://schemas.microsoft.com/office/powerpoint/2010/main" val="21890074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3386B-810A-7E87-5BC8-6F1C8F000382}"/>
              </a:ext>
            </a:extLst>
          </p:cNvPr>
          <p:cNvSpPr>
            <a:spLocks noGrp="1"/>
          </p:cNvSpPr>
          <p:nvPr>
            <p:ph type="title"/>
          </p:nvPr>
        </p:nvSpPr>
        <p:spPr/>
        <p:txBody>
          <a:bodyPr/>
          <a:lstStyle/>
          <a:p>
            <a:r>
              <a:rPr lang="en-US" dirty="0"/>
              <a:t>Hypothesis Test #3</a:t>
            </a:r>
          </a:p>
        </p:txBody>
      </p:sp>
      <p:sp>
        <p:nvSpPr>
          <p:cNvPr id="3" name="Content Placeholder 2">
            <a:extLst>
              <a:ext uri="{FF2B5EF4-FFF2-40B4-BE49-F238E27FC236}">
                <a16:creationId xmlns:a16="http://schemas.microsoft.com/office/drawing/2014/main" id="{87E2FAD4-C378-2998-BE01-3A89F3033EB3}"/>
              </a:ext>
            </a:extLst>
          </p:cNvPr>
          <p:cNvSpPr>
            <a:spLocks noGrp="1"/>
          </p:cNvSpPr>
          <p:nvPr>
            <p:ph idx="1"/>
          </p:nvPr>
        </p:nvSpPr>
        <p:spPr/>
        <p:txBody>
          <a:bodyPr/>
          <a:lstStyle/>
          <a:p>
            <a:r>
              <a:rPr lang="en-US" b="0" i="0" dirty="0">
                <a:solidFill>
                  <a:srgbClr val="424242"/>
                </a:solidFill>
                <a:effectLst/>
              </a:rPr>
              <a:t>Driver error can be listed as the cause of approximately 54% of all fatal auto accidents, according to the American Automobile Association. Thirty randomly selected fatal accidents are examined, and it is determined that 14 were caused by driver error. Using α = 0.05, is the AAA proportion accurate?</a:t>
            </a:r>
            <a:endParaRPr lang="en-US" dirty="0"/>
          </a:p>
        </p:txBody>
      </p:sp>
      <p:sp>
        <p:nvSpPr>
          <p:cNvPr id="4" name="Slide Number Placeholder 3">
            <a:extLst>
              <a:ext uri="{FF2B5EF4-FFF2-40B4-BE49-F238E27FC236}">
                <a16:creationId xmlns:a16="http://schemas.microsoft.com/office/drawing/2014/main" id="{E09A1131-F5E3-65D1-A500-E934A5EE2BF9}"/>
              </a:ext>
            </a:extLst>
          </p:cNvPr>
          <p:cNvSpPr>
            <a:spLocks noGrp="1"/>
          </p:cNvSpPr>
          <p:nvPr>
            <p:ph type="sldNum" sz="quarter" idx="12"/>
          </p:nvPr>
        </p:nvSpPr>
        <p:spPr/>
        <p:txBody>
          <a:bodyPr/>
          <a:lstStyle/>
          <a:p>
            <a:fld id="{3A98EE3D-8CD1-4C3F-BD1C-C98C9596463C}" type="slidenum">
              <a:rPr lang="en-US" smtClean="0"/>
              <a:t>76</a:t>
            </a:fld>
            <a:endParaRPr lang="en-US" dirty="0"/>
          </a:p>
        </p:txBody>
      </p:sp>
    </p:spTree>
    <p:extLst>
      <p:ext uri="{BB962C8B-B14F-4D97-AF65-F5344CB8AC3E}">
        <p14:creationId xmlns:p14="http://schemas.microsoft.com/office/powerpoint/2010/main" val="417110059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7CD82B-C9BA-ACF7-66E1-39C68F666E25}"/>
              </a:ext>
            </a:extLst>
          </p:cNvPr>
          <p:cNvSpPr>
            <a:spLocks noGrp="1"/>
          </p:cNvSpPr>
          <p:nvPr>
            <p:ph type="title"/>
          </p:nvPr>
        </p:nvSpPr>
        <p:spPr/>
        <p:txBody>
          <a:bodyPr/>
          <a:lstStyle/>
          <a:p>
            <a:r>
              <a:rPr lang="en-US" dirty="0"/>
              <a:t>Hypothesis Test #4</a:t>
            </a:r>
          </a:p>
        </p:txBody>
      </p:sp>
      <p:sp>
        <p:nvSpPr>
          <p:cNvPr id="3" name="Content Placeholder 2">
            <a:extLst>
              <a:ext uri="{FF2B5EF4-FFF2-40B4-BE49-F238E27FC236}">
                <a16:creationId xmlns:a16="http://schemas.microsoft.com/office/drawing/2014/main" id="{E7FDA9C4-D669-8B1F-3D57-93AA35650F65}"/>
              </a:ext>
            </a:extLst>
          </p:cNvPr>
          <p:cNvSpPr>
            <a:spLocks noGrp="1"/>
          </p:cNvSpPr>
          <p:nvPr>
            <p:ph idx="1"/>
          </p:nvPr>
        </p:nvSpPr>
        <p:spPr/>
        <p:txBody>
          <a:bodyPr/>
          <a:lstStyle/>
          <a:p>
            <a:r>
              <a:rPr lang="en-US" b="0" i="0" dirty="0">
                <a:solidFill>
                  <a:srgbClr val="424242"/>
                </a:solidFill>
                <a:effectLst/>
              </a:rPr>
              <a:t>Ten individuals went on a low–fat diet for 12 weeks to lower their cholesterol. The data are in the table (see next slide/Excel). Do you think that their cholesterol levels were significantly lowered?</a:t>
            </a:r>
            <a:endParaRPr lang="en-US" dirty="0"/>
          </a:p>
        </p:txBody>
      </p:sp>
      <p:sp>
        <p:nvSpPr>
          <p:cNvPr id="4" name="Slide Number Placeholder 3">
            <a:extLst>
              <a:ext uri="{FF2B5EF4-FFF2-40B4-BE49-F238E27FC236}">
                <a16:creationId xmlns:a16="http://schemas.microsoft.com/office/drawing/2014/main" id="{C31B6D88-6036-2BBA-226E-941186BF8577}"/>
              </a:ext>
            </a:extLst>
          </p:cNvPr>
          <p:cNvSpPr>
            <a:spLocks noGrp="1"/>
          </p:cNvSpPr>
          <p:nvPr>
            <p:ph type="sldNum" sz="quarter" idx="12"/>
          </p:nvPr>
        </p:nvSpPr>
        <p:spPr/>
        <p:txBody>
          <a:bodyPr/>
          <a:lstStyle/>
          <a:p>
            <a:fld id="{3A98EE3D-8CD1-4C3F-BD1C-C98C9596463C}" type="slidenum">
              <a:rPr lang="en-US" smtClean="0"/>
              <a:t>77</a:t>
            </a:fld>
            <a:endParaRPr lang="en-US" dirty="0"/>
          </a:p>
        </p:txBody>
      </p:sp>
    </p:spTree>
    <p:extLst>
      <p:ext uri="{BB962C8B-B14F-4D97-AF65-F5344CB8AC3E}">
        <p14:creationId xmlns:p14="http://schemas.microsoft.com/office/powerpoint/2010/main" val="247618830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55F8AE-F66A-60FD-6B87-9844E518F1A1}"/>
              </a:ext>
            </a:extLst>
          </p:cNvPr>
          <p:cNvSpPr>
            <a:spLocks noGrp="1"/>
          </p:cNvSpPr>
          <p:nvPr>
            <p:ph type="title"/>
          </p:nvPr>
        </p:nvSpPr>
        <p:spPr/>
        <p:txBody>
          <a:bodyPr/>
          <a:lstStyle/>
          <a:p>
            <a:r>
              <a:rPr lang="en-US" dirty="0"/>
              <a:t>Table for #4</a:t>
            </a:r>
          </a:p>
        </p:txBody>
      </p:sp>
      <p:sp>
        <p:nvSpPr>
          <p:cNvPr id="4" name="Slide Number Placeholder 3">
            <a:extLst>
              <a:ext uri="{FF2B5EF4-FFF2-40B4-BE49-F238E27FC236}">
                <a16:creationId xmlns:a16="http://schemas.microsoft.com/office/drawing/2014/main" id="{8AE0335F-3021-073A-5E5B-4C7693D1D417}"/>
              </a:ext>
            </a:extLst>
          </p:cNvPr>
          <p:cNvSpPr>
            <a:spLocks noGrp="1"/>
          </p:cNvSpPr>
          <p:nvPr>
            <p:ph type="sldNum" sz="quarter" idx="12"/>
          </p:nvPr>
        </p:nvSpPr>
        <p:spPr/>
        <p:txBody>
          <a:bodyPr/>
          <a:lstStyle/>
          <a:p>
            <a:fld id="{3A98EE3D-8CD1-4C3F-BD1C-C98C9596463C}" type="slidenum">
              <a:rPr lang="en-US" smtClean="0"/>
              <a:t>78</a:t>
            </a:fld>
            <a:endParaRPr lang="en-US" dirty="0"/>
          </a:p>
        </p:txBody>
      </p:sp>
      <p:graphicFrame>
        <p:nvGraphicFramePr>
          <p:cNvPr id="5" name="Table 4">
            <a:extLst>
              <a:ext uri="{FF2B5EF4-FFF2-40B4-BE49-F238E27FC236}">
                <a16:creationId xmlns:a16="http://schemas.microsoft.com/office/drawing/2014/main" id="{DB5AECB5-3264-6C82-F871-87F6750A67CB}"/>
              </a:ext>
            </a:extLst>
          </p:cNvPr>
          <p:cNvGraphicFramePr>
            <a:graphicFrameLocks noGrp="1"/>
          </p:cNvGraphicFramePr>
          <p:nvPr>
            <p:extLst>
              <p:ext uri="{D42A27DB-BD31-4B8C-83A1-F6EECF244321}">
                <p14:modId xmlns:p14="http://schemas.microsoft.com/office/powerpoint/2010/main" val="1360600806"/>
              </p:ext>
            </p:extLst>
          </p:nvPr>
        </p:nvGraphicFramePr>
        <p:xfrm>
          <a:off x="1777013" y="2055657"/>
          <a:ext cx="8637974" cy="3662514"/>
        </p:xfrm>
        <a:graphic>
          <a:graphicData uri="http://schemas.openxmlformats.org/drawingml/2006/table">
            <a:tbl>
              <a:tblPr/>
              <a:tblGrid>
                <a:gridCol w="4318987">
                  <a:extLst>
                    <a:ext uri="{9D8B030D-6E8A-4147-A177-3AD203B41FA5}">
                      <a16:colId xmlns:a16="http://schemas.microsoft.com/office/drawing/2014/main" val="1885290048"/>
                    </a:ext>
                  </a:extLst>
                </a:gridCol>
                <a:gridCol w="4318987">
                  <a:extLst>
                    <a:ext uri="{9D8B030D-6E8A-4147-A177-3AD203B41FA5}">
                      <a16:colId xmlns:a16="http://schemas.microsoft.com/office/drawing/2014/main" val="143444135"/>
                    </a:ext>
                  </a:extLst>
                </a:gridCol>
              </a:tblGrid>
              <a:tr h="423954">
                <a:tc>
                  <a:txBody>
                    <a:bodyPr/>
                    <a:lstStyle/>
                    <a:p>
                      <a:pPr algn="l" fontAlgn="b"/>
                      <a:r>
                        <a:rPr lang="en-US" sz="1600" b="1">
                          <a:effectLst/>
                        </a:rPr>
                        <a:t>Starting cholesterol level</a:t>
                      </a:r>
                    </a:p>
                  </a:txBody>
                  <a:tcPr marL="80017" marR="80017" marT="40008" marB="40008"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algn="l" fontAlgn="b"/>
                      <a:r>
                        <a:rPr lang="en-US" sz="1600" b="1">
                          <a:effectLst/>
                        </a:rPr>
                        <a:t>Ending cholesterol level</a:t>
                      </a:r>
                    </a:p>
                  </a:txBody>
                  <a:tcPr marL="80017" marR="80017" marT="40008" marB="40008" anchor="b">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869726512"/>
                  </a:ext>
                </a:extLst>
              </a:tr>
              <a:tr h="241855">
                <a:tc>
                  <a:txBody>
                    <a:bodyPr/>
                    <a:lstStyle/>
                    <a:p>
                      <a:pPr fontAlgn="ctr"/>
                      <a:r>
                        <a:rPr lang="en-US" sz="1600">
                          <a:effectLst/>
                        </a:rPr>
                        <a:t>140</a:t>
                      </a:r>
                    </a:p>
                  </a:txBody>
                  <a:tcPr marL="80017" marR="80017" marT="40008" marB="40008"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ctr"/>
                      <a:r>
                        <a:rPr lang="en-US" sz="1600">
                          <a:effectLst/>
                        </a:rPr>
                        <a:t>140</a:t>
                      </a:r>
                    </a:p>
                  </a:txBody>
                  <a:tcPr marL="80017" marR="80017" marT="40008" marB="40008"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693727360"/>
                  </a:ext>
                </a:extLst>
              </a:tr>
              <a:tr h="241855">
                <a:tc>
                  <a:txBody>
                    <a:bodyPr/>
                    <a:lstStyle/>
                    <a:p>
                      <a:pPr fontAlgn="ctr"/>
                      <a:r>
                        <a:rPr lang="en-US" sz="1600">
                          <a:effectLst/>
                        </a:rPr>
                        <a:t>220</a:t>
                      </a:r>
                    </a:p>
                  </a:txBody>
                  <a:tcPr marL="80017" marR="80017" marT="40008" marB="40008"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ctr"/>
                      <a:r>
                        <a:rPr lang="en-US" sz="1600">
                          <a:effectLst/>
                        </a:rPr>
                        <a:t>230</a:t>
                      </a:r>
                    </a:p>
                  </a:txBody>
                  <a:tcPr marL="80017" marR="80017" marT="40008" marB="40008"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824863760"/>
                  </a:ext>
                </a:extLst>
              </a:tr>
              <a:tr h="241855">
                <a:tc>
                  <a:txBody>
                    <a:bodyPr/>
                    <a:lstStyle/>
                    <a:p>
                      <a:pPr fontAlgn="ctr"/>
                      <a:r>
                        <a:rPr lang="en-US" sz="1600">
                          <a:effectLst/>
                        </a:rPr>
                        <a:t>110</a:t>
                      </a:r>
                    </a:p>
                  </a:txBody>
                  <a:tcPr marL="80017" marR="80017" marT="40008" marB="40008"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ctr"/>
                      <a:r>
                        <a:rPr lang="en-US" sz="1600">
                          <a:effectLst/>
                        </a:rPr>
                        <a:t>120</a:t>
                      </a:r>
                    </a:p>
                  </a:txBody>
                  <a:tcPr marL="80017" marR="80017" marT="40008" marB="40008"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398586770"/>
                  </a:ext>
                </a:extLst>
              </a:tr>
              <a:tr h="241855">
                <a:tc>
                  <a:txBody>
                    <a:bodyPr/>
                    <a:lstStyle/>
                    <a:p>
                      <a:pPr fontAlgn="ctr"/>
                      <a:r>
                        <a:rPr lang="en-US" sz="1600">
                          <a:effectLst/>
                        </a:rPr>
                        <a:t>240</a:t>
                      </a:r>
                    </a:p>
                  </a:txBody>
                  <a:tcPr marL="80017" marR="80017" marT="40008" marB="40008"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ctr"/>
                      <a:r>
                        <a:rPr lang="en-US" sz="1600">
                          <a:effectLst/>
                        </a:rPr>
                        <a:t>220</a:t>
                      </a:r>
                    </a:p>
                  </a:txBody>
                  <a:tcPr marL="80017" marR="80017" marT="40008" marB="40008"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084391864"/>
                  </a:ext>
                </a:extLst>
              </a:tr>
              <a:tr h="241855">
                <a:tc>
                  <a:txBody>
                    <a:bodyPr/>
                    <a:lstStyle/>
                    <a:p>
                      <a:pPr fontAlgn="ctr"/>
                      <a:r>
                        <a:rPr lang="en-US" sz="1600">
                          <a:effectLst/>
                        </a:rPr>
                        <a:t>200</a:t>
                      </a:r>
                    </a:p>
                  </a:txBody>
                  <a:tcPr marL="80017" marR="80017" marT="40008" marB="40008"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ctr"/>
                      <a:r>
                        <a:rPr lang="en-US" sz="1600">
                          <a:effectLst/>
                        </a:rPr>
                        <a:t>190</a:t>
                      </a:r>
                    </a:p>
                  </a:txBody>
                  <a:tcPr marL="80017" marR="80017" marT="40008" marB="40008"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08079234"/>
                  </a:ext>
                </a:extLst>
              </a:tr>
              <a:tr h="241855">
                <a:tc>
                  <a:txBody>
                    <a:bodyPr/>
                    <a:lstStyle/>
                    <a:p>
                      <a:pPr fontAlgn="ctr"/>
                      <a:r>
                        <a:rPr lang="en-US" sz="1600">
                          <a:effectLst/>
                        </a:rPr>
                        <a:t>180</a:t>
                      </a:r>
                    </a:p>
                  </a:txBody>
                  <a:tcPr marL="80017" marR="80017" marT="40008" marB="40008"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ctr"/>
                      <a:r>
                        <a:rPr lang="en-US" sz="1600">
                          <a:effectLst/>
                        </a:rPr>
                        <a:t>150</a:t>
                      </a:r>
                    </a:p>
                  </a:txBody>
                  <a:tcPr marL="80017" marR="80017" marT="40008" marB="40008"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3759669048"/>
                  </a:ext>
                </a:extLst>
              </a:tr>
              <a:tr h="241855">
                <a:tc>
                  <a:txBody>
                    <a:bodyPr/>
                    <a:lstStyle/>
                    <a:p>
                      <a:pPr fontAlgn="ctr"/>
                      <a:r>
                        <a:rPr lang="en-US" sz="1600">
                          <a:effectLst/>
                        </a:rPr>
                        <a:t>190</a:t>
                      </a:r>
                    </a:p>
                  </a:txBody>
                  <a:tcPr marL="80017" marR="80017" marT="40008" marB="40008"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ctr"/>
                      <a:r>
                        <a:rPr lang="en-US" sz="1600">
                          <a:effectLst/>
                        </a:rPr>
                        <a:t>200</a:t>
                      </a:r>
                    </a:p>
                  </a:txBody>
                  <a:tcPr marL="80017" marR="80017" marT="40008" marB="40008"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980308623"/>
                  </a:ext>
                </a:extLst>
              </a:tr>
              <a:tr h="241855">
                <a:tc>
                  <a:txBody>
                    <a:bodyPr/>
                    <a:lstStyle/>
                    <a:p>
                      <a:pPr fontAlgn="ctr"/>
                      <a:r>
                        <a:rPr lang="en-US" sz="1600">
                          <a:effectLst/>
                        </a:rPr>
                        <a:t>360</a:t>
                      </a:r>
                    </a:p>
                  </a:txBody>
                  <a:tcPr marL="80017" marR="80017" marT="40008" marB="40008"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ctr"/>
                      <a:r>
                        <a:rPr lang="en-US" sz="1600">
                          <a:effectLst/>
                        </a:rPr>
                        <a:t>300</a:t>
                      </a:r>
                    </a:p>
                  </a:txBody>
                  <a:tcPr marL="80017" marR="80017" marT="40008" marB="40008"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881310425"/>
                  </a:ext>
                </a:extLst>
              </a:tr>
              <a:tr h="241855">
                <a:tc>
                  <a:txBody>
                    <a:bodyPr/>
                    <a:lstStyle/>
                    <a:p>
                      <a:pPr fontAlgn="ctr"/>
                      <a:r>
                        <a:rPr lang="en-US" sz="1600">
                          <a:effectLst/>
                        </a:rPr>
                        <a:t>280</a:t>
                      </a:r>
                    </a:p>
                  </a:txBody>
                  <a:tcPr marL="80017" marR="80017" marT="40008" marB="40008"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ctr"/>
                      <a:r>
                        <a:rPr lang="en-US" sz="1600">
                          <a:effectLst/>
                        </a:rPr>
                        <a:t>300</a:t>
                      </a:r>
                    </a:p>
                  </a:txBody>
                  <a:tcPr marL="80017" marR="80017" marT="40008" marB="40008"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2467327526"/>
                  </a:ext>
                </a:extLst>
              </a:tr>
              <a:tr h="241855">
                <a:tc>
                  <a:txBody>
                    <a:bodyPr/>
                    <a:lstStyle/>
                    <a:p>
                      <a:pPr fontAlgn="ctr"/>
                      <a:r>
                        <a:rPr lang="en-US" sz="1600">
                          <a:effectLst/>
                        </a:rPr>
                        <a:t>260</a:t>
                      </a:r>
                    </a:p>
                  </a:txBody>
                  <a:tcPr marL="80017" marR="80017" marT="40008" marB="40008"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tc>
                  <a:txBody>
                    <a:bodyPr/>
                    <a:lstStyle/>
                    <a:p>
                      <a:pPr fontAlgn="ctr"/>
                      <a:r>
                        <a:rPr lang="en-US" sz="1600" dirty="0">
                          <a:effectLst/>
                        </a:rPr>
                        <a:t>240</a:t>
                      </a:r>
                    </a:p>
                  </a:txBody>
                  <a:tcPr marL="80017" marR="80017" marT="40008" marB="40008" anchor="ctr">
                    <a:lnL w="12700" cap="flat" cmpd="sng" algn="ctr">
                      <a:solidFill>
                        <a:srgbClr val="DDDDDD"/>
                      </a:solidFill>
                      <a:prstDash val="solid"/>
                      <a:round/>
                      <a:headEnd type="none" w="med" len="med"/>
                      <a:tailEnd type="none" w="med" len="med"/>
                    </a:lnL>
                    <a:lnR w="12700" cap="flat" cmpd="sng" algn="ctr">
                      <a:solidFill>
                        <a:srgbClr val="DDDDDD"/>
                      </a:solidFill>
                      <a:prstDash val="solid"/>
                      <a:round/>
                      <a:headEnd type="none" w="med" len="med"/>
                      <a:tailEnd type="none" w="med" len="med"/>
                    </a:lnR>
                    <a:lnT w="12700" cap="flat" cmpd="sng" algn="ctr">
                      <a:solidFill>
                        <a:srgbClr val="DDDDDD"/>
                      </a:solidFill>
                      <a:prstDash val="solid"/>
                      <a:round/>
                      <a:headEnd type="none" w="med" len="med"/>
                      <a:tailEnd type="none" w="med" len="med"/>
                    </a:lnT>
                    <a:lnB w="12700" cap="flat" cmpd="sng" algn="ctr">
                      <a:solidFill>
                        <a:srgbClr val="DDDDDD"/>
                      </a:solidFill>
                      <a:prstDash val="solid"/>
                      <a:round/>
                      <a:headEnd type="none" w="med" len="med"/>
                      <a:tailEnd type="none" w="med" len="med"/>
                    </a:lnB>
                    <a:solidFill>
                      <a:srgbClr val="FFFFFF"/>
                    </a:solidFill>
                  </a:tcPr>
                </a:tc>
                <a:extLst>
                  <a:ext uri="{0D108BD9-81ED-4DB2-BD59-A6C34878D82A}">
                    <a16:rowId xmlns:a16="http://schemas.microsoft.com/office/drawing/2014/main" val="1053838048"/>
                  </a:ext>
                </a:extLst>
              </a:tr>
            </a:tbl>
          </a:graphicData>
        </a:graphic>
      </p:graphicFrame>
    </p:spTree>
    <p:extLst>
      <p:ext uri="{BB962C8B-B14F-4D97-AF65-F5344CB8AC3E}">
        <p14:creationId xmlns:p14="http://schemas.microsoft.com/office/powerpoint/2010/main" val="2538527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EBDC0-CDB6-43D2-107F-A3A23D511C19}"/>
              </a:ext>
            </a:extLst>
          </p:cNvPr>
          <p:cNvSpPr>
            <a:spLocks noGrp="1"/>
          </p:cNvSpPr>
          <p:nvPr>
            <p:ph type="title"/>
          </p:nvPr>
        </p:nvSpPr>
        <p:spPr/>
        <p:txBody>
          <a:bodyPr/>
          <a:lstStyle/>
          <a:p>
            <a:r>
              <a:rPr lang="en-US" dirty="0"/>
              <a:t>The Population Standard Deviation is Unknown</a:t>
            </a:r>
          </a:p>
        </p:txBody>
      </p:sp>
      <p:sp>
        <p:nvSpPr>
          <p:cNvPr id="3" name="Content Placeholder 2">
            <a:extLst>
              <a:ext uri="{FF2B5EF4-FFF2-40B4-BE49-F238E27FC236}">
                <a16:creationId xmlns:a16="http://schemas.microsoft.com/office/drawing/2014/main" id="{B81FF955-C36B-862A-95F1-0C6FF8728B94}"/>
              </a:ext>
            </a:extLst>
          </p:cNvPr>
          <p:cNvSpPr>
            <a:spLocks noGrp="1"/>
          </p:cNvSpPr>
          <p:nvPr>
            <p:ph idx="1"/>
          </p:nvPr>
        </p:nvSpPr>
        <p:spPr/>
        <p:txBody>
          <a:bodyPr/>
          <a:lstStyle/>
          <a:p>
            <a:pPr>
              <a:buFont typeface="Arial" panose="020B0604020202020204" pitchFamily="34" charset="0"/>
              <a:buChar char="•"/>
            </a:pPr>
            <a:r>
              <a:rPr lang="en-US" dirty="0"/>
              <a:t>Keeping with the logic of previous hypothesis tests, when the population standard deviation is unknown then we default to using Student’s t-distribution</a:t>
            </a:r>
          </a:p>
          <a:p>
            <a:pPr>
              <a:buFont typeface="Arial" panose="020B0604020202020204" pitchFamily="34" charset="0"/>
              <a:buChar char="•"/>
            </a:pPr>
            <a:r>
              <a:rPr lang="en-US" dirty="0"/>
              <a:t>Heads up: there are 2 ways to compute the degrees of freedom (a long method and a shorter method) </a:t>
            </a:r>
          </a:p>
        </p:txBody>
      </p:sp>
      <p:sp>
        <p:nvSpPr>
          <p:cNvPr id="4" name="Slide Number Placeholder 3">
            <a:extLst>
              <a:ext uri="{FF2B5EF4-FFF2-40B4-BE49-F238E27FC236}">
                <a16:creationId xmlns:a16="http://schemas.microsoft.com/office/drawing/2014/main" id="{AFA3F0DA-515B-612D-1A8A-67CC2B521FF9}"/>
              </a:ext>
            </a:extLst>
          </p:cNvPr>
          <p:cNvSpPr>
            <a:spLocks noGrp="1"/>
          </p:cNvSpPr>
          <p:nvPr>
            <p:ph type="sldNum" sz="quarter" idx="12"/>
          </p:nvPr>
        </p:nvSpPr>
        <p:spPr/>
        <p:txBody>
          <a:bodyPr/>
          <a:lstStyle/>
          <a:p>
            <a:fld id="{3A98EE3D-8CD1-4C3F-BD1C-C98C9596463C}" type="slidenum">
              <a:rPr lang="en-US" smtClean="0"/>
              <a:t>8</a:t>
            </a:fld>
            <a:endParaRPr lang="en-US" dirty="0"/>
          </a:p>
        </p:txBody>
      </p:sp>
    </p:spTree>
    <p:extLst>
      <p:ext uri="{BB962C8B-B14F-4D97-AF65-F5344CB8AC3E}">
        <p14:creationId xmlns:p14="http://schemas.microsoft.com/office/powerpoint/2010/main" val="2629274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8F5CF-CFAA-90A6-43A2-29207ADCC3A1}"/>
              </a:ext>
            </a:extLst>
          </p:cNvPr>
          <p:cNvSpPr>
            <a:spLocks noGrp="1"/>
          </p:cNvSpPr>
          <p:nvPr>
            <p:ph type="title"/>
          </p:nvPr>
        </p:nvSpPr>
        <p:spPr/>
        <p:txBody>
          <a:bodyPr/>
          <a:lstStyle/>
          <a:p>
            <a:r>
              <a:rPr lang="en-US" dirty="0"/>
              <a:t>Graphical Representation</a:t>
            </a:r>
          </a:p>
        </p:txBody>
      </p:sp>
      <p:sp>
        <p:nvSpPr>
          <p:cNvPr id="4" name="Slide Number Placeholder 3">
            <a:extLst>
              <a:ext uri="{FF2B5EF4-FFF2-40B4-BE49-F238E27FC236}">
                <a16:creationId xmlns:a16="http://schemas.microsoft.com/office/drawing/2014/main" id="{E397A720-31C4-3041-0D25-5EAF771C25EA}"/>
              </a:ext>
            </a:extLst>
          </p:cNvPr>
          <p:cNvSpPr>
            <a:spLocks noGrp="1"/>
          </p:cNvSpPr>
          <p:nvPr>
            <p:ph type="sldNum" sz="quarter" idx="12"/>
          </p:nvPr>
        </p:nvSpPr>
        <p:spPr/>
        <p:txBody>
          <a:bodyPr/>
          <a:lstStyle/>
          <a:p>
            <a:fld id="{3A98EE3D-8CD1-4C3F-BD1C-C98C9596463C}" type="slidenum">
              <a:rPr lang="en-US" smtClean="0"/>
              <a:t>9</a:t>
            </a:fld>
            <a:endParaRPr lang="en-US" dirty="0"/>
          </a:p>
        </p:txBody>
      </p:sp>
      <p:pic>
        <p:nvPicPr>
          <p:cNvPr id="1026" name="Picture 2" descr="...">
            <a:extLst>
              <a:ext uri="{FF2B5EF4-FFF2-40B4-BE49-F238E27FC236}">
                <a16:creationId xmlns:a16="http://schemas.microsoft.com/office/drawing/2014/main" id="{22D07325-4840-2EAF-285C-CE0DBDA527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0113"/>
          <a:stretch>
            <a:fillRect/>
          </a:stretch>
        </p:blipFill>
        <p:spPr bwMode="auto">
          <a:xfrm>
            <a:off x="2009295" y="2140397"/>
            <a:ext cx="7593013" cy="4107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1730175"/>
      </p:ext>
    </p:extLst>
  </p:cSld>
  <p:clrMapOvr>
    <a:masterClrMapping/>
  </p:clrMapOvr>
</p:sld>
</file>

<file path=ppt/theme/theme1.xml><?xml version="1.0" encoding="utf-8"?>
<a:theme xmlns:a="http://schemas.openxmlformats.org/drawingml/2006/main" name="Custom">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F5B7AB07-F859-4656-A1C1-DAFCFA0ACA4B}" vid="{A6E2497D-935A-4CFD-B9FD-6DCB15FA68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_ip_UnifiedCompliancePolicyUIAction xmlns="http://schemas.microsoft.com/sharepoint/v3" xsi:nil="true"/>
    <Image xmlns="71af3243-3dd4-4a8d-8c0d-dd76da1f02a5">
      <Url xsi:nil="true"/>
      <Description xsi:nil="true"/>
    </Image>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documentManagement>
</p:properties>
</file>

<file path=customXml/itemProps1.xml><?xml version="1.0" encoding="utf-8"?>
<ds:datastoreItem xmlns:ds="http://schemas.openxmlformats.org/officeDocument/2006/customXml" ds:itemID="{D2957789-34B8-480C-AF9B-3EB54B9E5C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A3F7EDC-E5B4-4BBC-9D2A-CBE6D46C37AD}">
  <ds:schemaRefs>
    <ds:schemaRef ds:uri="http://schemas.microsoft.com/sharepoint/v3/contenttype/forms"/>
  </ds:schemaRefs>
</ds:datastoreItem>
</file>

<file path=customXml/itemProps3.xml><?xml version="1.0" encoding="utf-8"?>
<ds:datastoreItem xmlns:ds="http://schemas.openxmlformats.org/officeDocument/2006/customXml" ds:itemID="{A03EEFF0-FB57-4CB4-8BFC-DF397689E2ED}">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Props/app.xml><?xml version="1.0" encoding="utf-8"?>
<Properties xmlns="http://schemas.openxmlformats.org/officeDocument/2006/extended-properties" xmlns:vt="http://schemas.openxmlformats.org/officeDocument/2006/docPropsVTypes">
  <Template>Statistics focus</Template>
  <TotalTime>9755</TotalTime>
  <Words>5140</Words>
  <Application>Microsoft Office PowerPoint</Application>
  <PresentationFormat>Widescreen</PresentationFormat>
  <Paragraphs>580</Paragraphs>
  <Slides>78</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78</vt:i4>
      </vt:variant>
    </vt:vector>
  </HeadingPairs>
  <TitlesOfParts>
    <vt:vector size="87" baseType="lpstr">
      <vt:lpstr>Aptos</vt:lpstr>
      <vt:lpstr>Arial</vt:lpstr>
      <vt:lpstr>Bookman Old Style</vt:lpstr>
      <vt:lpstr>Calibri</vt:lpstr>
      <vt:lpstr>Cambria Math</vt:lpstr>
      <vt:lpstr>Franklin Gothic Book</vt:lpstr>
      <vt:lpstr>Neue Helvetica W01</vt:lpstr>
      <vt:lpstr>STIXGeneral-Regular</vt:lpstr>
      <vt:lpstr>Custom</vt:lpstr>
      <vt:lpstr>Chapter 10 Hypothesis Testing with Two Samples</vt:lpstr>
      <vt:lpstr>Objectives</vt:lpstr>
      <vt:lpstr>Section 10.1</vt:lpstr>
      <vt:lpstr>What if we want to compare 2 different groups’ means?</vt:lpstr>
      <vt:lpstr>What We Will Discuss</vt:lpstr>
      <vt:lpstr>Comparing Two Populations, Population Standard Deviation Unknown</vt:lpstr>
      <vt:lpstr>Comparing Two Populations, Cont.</vt:lpstr>
      <vt:lpstr>The Population Standard Deviation is Unknown</vt:lpstr>
      <vt:lpstr>Graphical Representation</vt:lpstr>
      <vt:lpstr>Formulas Needed</vt:lpstr>
      <vt:lpstr>Formulas Needed, Cont.</vt:lpstr>
      <vt:lpstr>Standard Null and Alternative Hypotheses</vt:lpstr>
      <vt:lpstr>Ways to Setup Hypotheses for Two Means</vt:lpstr>
      <vt:lpstr>Ways to Setup Hypotheses for Two Means</vt:lpstr>
      <vt:lpstr>Example</vt:lpstr>
      <vt:lpstr>Example - Answers</vt:lpstr>
      <vt:lpstr>Example</vt:lpstr>
      <vt:lpstr>Example, Cont.</vt:lpstr>
      <vt:lpstr>Example – Answers</vt:lpstr>
      <vt:lpstr>Example - Answers</vt:lpstr>
      <vt:lpstr>Example</vt:lpstr>
      <vt:lpstr>Example, Cont.</vt:lpstr>
      <vt:lpstr>Example - Answers</vt:lpstr>
      <vt:lpstr>Example - Answers</vt:lpstr>
      <vt:lpstr>Example</vt:lpstr>
      <vt:lpstr>Example, Cont.</vt:lpstr>
      <vt:lpstr>Example, Cont.</vt:lpstr>
      <vt:lpstr>Example - Answers</vt:lpstr>
      <vt:lpstr>Example - Answers</vt:lpstr>
      <vt:lpstr>Cohen’s Standards for small, medium, and large effect sizes</vt:lpstr>
      <vt:lpstr>Cohen’s d formula</vt:lpstr>
      <vt:lpstr>Example</vt:lpstr>
      <vt:lpstr>Example - Answers</vt:lpstr>
      <vt:lpstr>Section 10.2</vt:lpstr>
      <vt:lpstr>Now we will focus on the rare situation where both population standard deviations are known</vt:lpstr>
      <vt:lpstr>Calculations</vt:lpstr>
      <vt:lpstr>Discussion</vt:lpstr>
      <vt:lpstr>Example</vt:lpstr>
      <vt:lpstr>Example, Cont.</vt:lpstr>
      <vt:lpstr>Example – Answers</vt:lpstr>
      <vt:lpstr>Example – Answers</vt:lpstr>
      <vt:lpstr>Example – Answers</vt:lpstr>
      <vt:lpstr>Example</vt:lpstr>
      <vt:lpstr>Example, Cont.</vt:lpstr>
      <vt:lpstr>Example, Cont.</vt:lpstr>
      <vt:lpstr>Example, Cont.</vt:lpstr>
      <vt:lpstr>Section 10.3 </vt:lpstr>
      <vt:lpstr>Now we will focus on a testing proportions for independent populations</vt:lpstr>
      <vt:lpstr>Assumptions About the Populations</vt:lpstr>
      <vt:lpstr>Since we have two populations, we will need different proportion formulas to account for each population.</vt:lpstr>
      <vt:lpstr>Relevant Formulas</vt:lpstr>
      <vt:lpstr>Formula Sheet!!</vt:lpstr>
      <vt:lpstr>Example </vt:lpstr>
      <vt:lpstr>Example, Cont.</vt:lpstr>
      <vt:lpstr>Example - Answers</vt:lpstr>
      <vt:lpstr>Example - Answers</vt:lpstr>
      <vt:lpstr>Example</vt:lpstr>
      <vt:lpstr>Example, Cont.</vt:lpstr>
      <vt:lpstr>Example, Cont.</vt:lpstr>
      <vt:lpstr>Example, Cont.</vt:lpstr>
      <vt:lpstr>Section 10.4</vt:lpstr>
      <vt:lpstr>What is a Paired Sample?</vt:lpstr>
      <vt:lpstr>Requirements</vt:lpstr>
      <vt:lpstr>Since we are conducting a hypothesis test on the differences, we can use the formulas from Chapter 9.</vt:lpstr>
      <vt:lpstr>Calculations</vt:lpstr>
      <vt:lpstr>Review from Chapter 9</vt:lpstr>
      <vt:lpstr>Setting Up the Hypotheses</vt:lpstr>
      <vt:lpstr>Example</vt:lpstr>
      <vt:lpstr>Example - Answers</vt:lpstr>
      <vt:lpstr>Example </vt:lpstr>
      <vt:lpstr>Example - Answers</vt:lpstr>
      <vt:lpstr>Putting It All Together</vt:lpstr>
      <vt:lpstr>Any type of hypothesis test is fair game!!</vt:lpstr>
      <vt:lpstr>Hypothesis Test #1 </vt:lpstr>
      <vt:lpstr>Hypothesis Test #2</vt:lpstr>
      <vt:lpstr>Hypothesis Test #3</vt:lpstr>
      <vt:lpstr>Hypothesis Test #4</vt:lpstr>
      <vt:lpstr>Table for #4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Hill, Jen</dc:creator>
  <cp:lastModifiedBy>Hill, Jen</cp:lastModifiedBy>
  <cp:revision>39</cp:revision>
  <dcterms:created xsi:type="dcterms:W3CDTF">2025-02-12T15:23:18Z</dcterms:created>
  <dcterms:modified xsi:type="dcterms:W3CDTF">2026-03-22T16:26:59Z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