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5"/>
  </p:notesMasterIdLst>
  <p:sldIdLst>
    <p:sldId id="298" r:id="rId5"/>
    <p:sldId id="299" r:id="rId6"/>
    <p:sldId id="435" r:id="rId7"/>
    <p:sldId id="436" r:id="rId8"/>
    <p:sldId id="374" r:id="rId9"/>
    <p:sldId id="437" r:id="rId10"/>
    <p:sldId id="438" r:id="rId11"/>
    <p:sldId id="439" r:id="rId12"/>
    <p:sldId id="450" r:id="rId13"/>
    <p:sldId id="461" r:id="rId14"/>
    <p:sldId id="452" r:id="rId15"/>
    <p:sldId id="453" r:id="rId16"/>
    <p:sldId id="454" r:id="rId17"/>
    <p:sldId id="455" r:id="rId18"/>
    <p:sldId id="462" r:id="rId19"/>
    <p:sldId id="463" r:id="rId20"/>
    <p:sldId id="464" r:id="rId21"/>
    <p:sldId id="456" r:id="rId22"/>
    <p:sldId id="457" r:id="rId23"/>
    <p:sldId id="458" r:id="rId24"/>
    <p:sldId id="459" r:id="rId25"/>
    <p:sldId id="460" r:id="rId26"/>
    <p:sldId id="465" r:id="rId27"/>
    <p:sldId id="466" r:id="rId28"/>
    <p:sldId id="467" r:id="rId29"/>
    <p:sldId id="468" r:id="rId30"/>
    <p:sldId id="469" r:id="rId31"/>
    <p:sldId id="470" r:id="rId32"/>
    <p:sldId id="471" r:id="rId33"/>
    <p:sldId id="472" r:id="rId34"/>
    <p:sldId id="473" r:id="rId35"/>
    <p:sldId id="474" r:id="rId36"/>
    <p:sldId id="475" r:id="rId37"/>
    <p:sldId id="476" r:id="rId38"/>
    <p:sldId id="477" r:id="rId39"/>
    <p:sldId id="478" r:id="rId40"/>
    <p:sldId id="479" r:id="rId41"/>
    <p:sldId id="480" r:id="rId42"/>
    <p:sldId id="481" r:id="rId43"/>
    <p:sldId id="482" r:id="rId44"/>
    <p:sldId id="483" r:id="rId45"/>
    <p:sldId id="484" r:id="rId46"/>
    <p:sldId id="440" r:id="rId47"/>
    <p:sldId id="441" r:id="rId48"/>
    <p:sldId id="442" r:id="rId49"/>
    <p:sldId id="443" r:id="rId50"/>
    <p:sldId id="444" r:id="rId51"/>
    <p:sldId id="445" r:id="rId52"/>
    <p:sldId id="446" r:id="rId53"/>
    <p:sldId id="447"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488" autoAdjust="0"/>
    <p:restoredTop sz="94619" autoAdjust="0"/>
  </p:normalViewPr>
  <p:slideViewPr>
    <p:cSldViewPr snapToGrid="0">
      <p:cViewPr varScale="1">
        <p:scale>
          <a:sx n="79" d="100"/>
          <a:sy n="79" d="100"/>
        </p:scale>
        <p:origin x="57" y="3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 Hill" userId="658e50c14590eeee" providerId="LiveId" clId="{C9F47820-97E0-4411-A965-EE8A3C0ECF33}"/>
    <pc:docChg chg="undo custSel addSld delSld modSld">
      <pc:chgData name="Jen Hill" userId="658e50c14590eeee" providerId="LiveId" clId="{C9F47820-97E0-4411-A965-EE8A3C0ECF33}" dt="2025-04-10T19:44:20.738" v="1354" actId="2711"/>
      <pc:docMkLst>
        <pc:docMk/>
      </pc:docMkLst>
      <pc:sldChg chg="modSp add mod">
        <pc:chgData name="Jen Hill" userId="658e50c14590eeee" providerId="LiveId" clId="{C9F47820-97E0-4411-A965-EE8A3C0ECF33}" dt="2025-04-10T19:11:51.048" v="33"/>
        <pc:sldMkLst>
          <pc:docMk/>
          <pc:sldMk cId="408486587" sldId="374"/>
        </pc:sldMkLst>
        <pc:spChg chg="mod">
          <ac:chgData name="Jen Hill" userId="658e50c14590eeee" providerId="LiveId" clId="{C9F47820-97E0-4411-A965-EE8A3C0ECF33}" dt="2025-04-10T19:11:51.048" v="33"/>
          <ac:spMkLst>
            <pc:docMk/>
            <pc:sldMk cId="408486587" sldId="374"/>
            <ac:spMk id="3" creationId="{2DC61258-3613-5D86-9E71-812ECAC76861}"/>
          </ac:spMkLst>
        </pc:spChg>
      </pc:sldChg>
      <pc:sldChg chg="modSp add mod">
        <pc:chgData name="Jen Hill" userId="658e50c14590eeee" providerId="LiveId" clId="{C9F47820-97E0-4411-A965-EE8A3C0ECF33}" dt="2025-04-10T19:09:18.453" v="1" actId="2711"/>
        <pc:sldMkLst>
          <pc:docMk/>
          <pc:sldMk cId="1211748889" sldId="435"/>
        </pc:sldMkLst>
        <pc:spChg chg="mod">
          <ac:chgData name="Jen Hill" userId="658e50c14590eeee" providerId="LiveId" clId="{C9F47820-97E0-4411-A965-EE8A3C0ECF33}" dt="2025-04-10T19:09:18.453" v="1" actId="2711"/>
          <ac:spMkLst>
            <pc:docMk/>
            <pc:sldMk cId="1211748889" sldId="435"/>
            <ac:spMk id="3" creationId="{74529EB3-0110-41C2-6CFC-BEEE239579EF}"/>
          </ac:spMkLst>
        </pc:spChg>
      </pc:sldChg>
      <pc:sldChg chg="modSp new mod">
        <pc:chgData name="Jen Hill" userId="658e50c14590eeee" providerId="LiveId" clId="{C9F47820-97E0-4411-A965-EE8A3C0ECF33}" dt="2025-04-10T19:09:55.519" v="23"/>
        <pc:sldMkLst>
          <pc:docMk/>
          <pc:sldMk cId="3470870631" sldId="436"/>
        </pc:sldMkLst>
        <pc:spChg chg="mod">
          <ac:chgData name="Jen Hill" userId="658e50c14590eeee" providerId="LiveId" clId="{C9F47820-97E0-4411-A965-EE8A3C0ECF33}" dt="2025-04-10T19:09:39.614" v="22" actId="20577"/>
          <ac:spMkLst>
            <pc:docMk/>
            <pc:sldMk cId="3470870631" sldId="436"/>
            <ac:spMk id="2" creationId="{B419AE28-13C2-89A5-7B24-6D0F25E288C7}"/>
          </ac:spMkLst>
        </pc:spChg>
        <pc:spChg chg="mod">
          <ac:chgData name="Jen Hill" userId="658e50c14590eeee" providerId="LiveId" clId="{C9F47820-97E0-4411-A965-EE8A3C0ECF33}" dt="2025-04-10T19:09:55.519" v="23"/>
          <ac:spMkLst>
            <pc:docMk/>
            <pc:sldMk cId="3470870631" sldId="436"/>
            <ac:spMk id="3" creationId="{3E31E35A-8C29-4CF1-F37C-12ABDF301005}"/>
          </ac:spMkLst>
        </pc:spChg>
      </pc:sldChg>
      <pc:sldChg chg="addSp delSp modSp add mod">
        <pc:chgData name="Jen Hill" userId="658e50c14590eeee" providerId="LiveId" clId="{C9F47820-97E0-4411-A965-EE8A3C0ECF33}" dt="2025-04-10T19:14:24.580" v="83" actId="5793"/>
        <pc:sldMkLst>
          <pc:docMk/>
          <pc:sldMk cId="1845082811" sldId="437"/>
        </pc:sldMkLst>
        <pc:spChg chg="mod">
          <ac:chgData name="Jen Hill" userId="658e50c14590eeee" providerId="LiveId" clId="{C9F47820-97E0-4411-A965-EE8A3C0ECF33}" dt="2025-04-10T19:13:07.162" v="47" actId="20577"/>
          <ac:spMkLst>
            <pc:docMk/>
            <pc:sldMk cId="1845082811" sldId="437"/>
            <ac:spMk id="2" creationId="{246AE17E-CA45-7D54-96E2-6F160AD17959}"/>
          </ac:spMkLst>
        </pc:spChg>
        <pc:spChg chg="mod">
          <ac:chgData name="Jen Hill" userId="658e50c14590eeee" providerId="LiveId" clId="{C9F47820-97E0-4411-A965-EE8A3C0ECF33}" dt="2025-04-10T19:14:24.580" v="83" actId="5793"/>
          <ac:spMkLst>
            <pc:docMk/>
            <pc:sldMk cId="1845082811" sldId="437"/>
            <ac:spMk id="3" creationId="{CC3B7251-677D-5624-3263-78CBE33BE038}"/>
          </ac:spMkLst>
        </pc:spChg>
        <pc:picChg chg="mod">
          <ac:chgData name="Jen Hill" userId="658e50c14590eeee" providerId="LiveId" clId="{C9F47820-97E0-4411-A965-EE8A3C0ECF33}" dt="2025-04-10T19:13:39.721" v="54" actId="1076"/>
          <ac:picMkLst>
            <pc:docMk/>
            <pc:sldMk cId="1845082811" sldId="437"/>
            <ac:picMk id="5" creationId="{BCE9D15D-CC93-209C-467B-B8DEF334B898}"/>
          </ac:picMkLst>
        </pc:picChg>
        <pc:picChg chg="add mod">
          <ac:chgData name="Jen Hill" userId="658e50c14590eeee" providerId="LiveId" clId="{C9F47820-97E0-4411-A965-EE8A3C0ECF33}" dt="2025-04-10T19:13:42.037" v="55" actId="1076"/>
          <ac:picMkLst>
            <pc:docMk/>
            <pc:sldMk cId="1845082811" sldId="437"/>
            <ac:picMk id="1026" creationId="{A1B3F7CF-C7B6-3571-DBC5-EC59E9122E6E}"/>
          </ac:picMkLst>
        </pc:picChg>
      </pc:sldChg>
      <pc:sldChg chg="addSp delSp modSp new mod">
        <pc:chgData name="Jen Hill" userId="658e50c14590eeee" providerId="LiveId" clId="{C9F47820-97E0-4411-A965-EE8A3C0ECF33}" dt="2025-04-10T19:19:02.933" v="218" actId="14100"/>
        <pc:sldMkLst>
          <pc:docMk/>
          <pc:sldMk cId="3940892977" sldId="438"/>
        </pc:sldMkLst>
        <pc:spChg chg="mod">
          <ac:chgData name="Jen Hill" userId="658e50c14590eeee" providerId="LiveId" clId="{C9F47820-97E0-4411-A965-EE8A3C0ECF33}" dt="2025-04-10T19:13:49.786" v="76" actId="20577"/>
          <ac:spMkLst>
            <pc:docMk/>
            <pc:sldMk cId="3940892977" sldId="438"/>
            <ac:spMk id="2" creationId="{C0540607-0AA0-EAD2-C6FB-DE97B3E7ABFC}"/>
          </ac:spMkLst>
        </pc:spChg>
        <pc:spChg chg="add del mod">
          <ac:chgData name="Jen Hill" userId="658e50c14590eeee" providerId="LiveId" clId="{C9F47820-97E0-4411-A965-EE8A3C0ECF33}" dt="2025-04-10T19:18:42.536" v="214" actId="20577"/>
          <ac:spMkLst>
            <pc:docMk/>
            <pc:sldMk cId="3940892977" sldId="438"/>
            <ac:spMk id="3" creationId="{6DFE1509-8603-7E47-0992-283A0386ECF6}"/>
          </ac:spMkLst>
        </pc:spChg>
        <pc:picChg chg="add mod">
          <ac:chgData name="Jen Hill" userId="658e50c14590eeee" providerId="LiveId" clId="{C9F47820-97E0-4411-A965-EE8A3C0ECF33}" dt="2025-04-10T19:19:02.933" v="218" actId="14100"/>
          <ac:picMkLst>
            <pc:docMk/>
            <pc:sldMk cId="3940892977" sldId="438"/>
            <ac:picMk id="2051" creationId="{D3F06608-D7A3-65B7-7AF1-258FD556C910}"/>
          </ac:picMkLst>
        </pc:picChg>
      </pc:sldChg>
      <pc:sldChg chg="modSp new mod">
        <pc:chgData name="Jen Hill" userId="658e50c14590eeee" providerId="LiveId" clId="{C9F47820-97E0-4411-A965-EE8A3C0ECF33}" dt="2025-04-10T19:19:48.434" v="234"/>
        <pc:sldMkLst>
          <pc:docMk/>
          <pc:sldMk cId="1344563352" sldId="439"/>
        </pc:sldMkLst>
        <pc:spChg chg="mod">
          <ac:chgData name="Jen Hill" userId="658e50c14590eeee" providerId="LiveId" clId="{C9F47820-97E0-4411-A965-EE8A3C0ECF33}" dt="2025-04-10T19:19:12.330" v="231" actId="20577"/>
          <ac:spMkLst>
            <pc:docMk/>
            <pc:sldMk cId="1344563352" sldId="439"/>
            <ac:spMk id="2" creationId="{C197CA73-AA31-C9A8-587B-DBAF9E0AD2CB}"/>
          </ac:spMkLst>
        </pc:spChg>
        <pc:spChg chg="mod">
          <ac:chgData name="Jen Hill" userId="658e50c14590eeee" providerId="LiveId" clId="{C9F47820-97E0-4411-A965-EE8A3C0ECF33}" dt="2025-04-10T19:19:48.434" v="234"/>
          <ac:spMkLst>
            <pc:docMk/>
            <pc:sldMk cId="1344563352" sldId="439"/>
            <ac:spMk id="3" creationId="{06E2583E-BD9B-6F64-8CCD-CAE402C40E3B}"/>
          </ac:spMkLst>
        </pc:spChg>
      </pc:sldChg>
      <pc:sldChg chg="new del">
        <pc:chgData name="Jen Hill" userId="658e50c14590eeee" providerId="LiveId" clId="{C9F47820-97E0-4411-A965-EE8A3C0ECF33}" dt="2025-04-10T19:25:27.015" v="366" actId="47"/>
        <pc:sldMkLst>
          <pc:docMk/>
          <pc:sldMk cId="3964191888" sldId="440"/>
        </pc:sldMkLst>
      </pc:sldChg>
      <pc:sldChg chg="modSp add mod">
        <pc:chgData name="Jen Hill" userId="658e50c14590eeee" providerId="LiveId" clId="{C9F47820-97E0-4411-A965-EE8A3C0ECF33}" dt="2025-04-10T19:20:45.656" v="240" actId="1076"/>
        <pc:sldMkLst>
          <pc:docMk/>
          <pc:sldMk cId="3344545689" sldId="450"/>
        </pc:sldMkLst>
        <pc:spChg chg="mod">
          <ac:chgData name="Jen Hill" userId="658e50c14590eeee" providerId="LiveId" clId="{C9F47820-97E0-4411-A965-EE8A3C0ECF33}" dt="2025-04-10T19:20:40.790" v="238" actId="20577"/>
          <ac:spMkLst>
            <pc:docMk/>
            <pc:sldMk cId="3344545689" sldId="450"/>
            <ac:spMk id="3" creationId="{0D6545F1-E9C2-C5DE-5FF0-9A2F69753BA9}"/>
          </ac:spMkLst>
        </pc:spChg>
        <pc:picChg chg="mod">
          <ac:chgData name="Jen Hill" userId="658e50c14590eeee" providerId="LiveId" clId="{C9F47820-97E0-4411-A965-EE8A3C0ECF33}" dt="2025-04-10T19:20:44.323" v="239" actId="1076"/>
          <ac:picMkLst>
            <pc:docMk/>
            <pc:sldMk cId="3344545689" sldId="450"/>
            <ac:picMk id="5" creationId="{53E1A5D0-F945-9F46-B106-3F92C3C7420C}"/>
          </ac:picMkLst>
        </pc:picChg>
        <pc:picChg chg="mod">
          <ac:chgData name="Jen Hill" userId="658e50c14590eeee" providerId="LiveId" clId="{C9F47820-97E0-4411-A965-EE8A3C0ECF33}" dt="2025-04-10T19:20:45.656" v="240" actId="1076"/>
          <ac:picMkLst>
            <pc:docMk/>
            <pc:sldMk cId="3344545689" sldId="450"/>
            <ac:picMk id="7" creationId="{7532CA81-C977-0A9C-354A-F7B340040719}"/>
          </ac:picMkLst>
        </pc:picChg>
      </pc:sldChg>
      <pc:sldChg chg="addSp delSp modSp add del mod">
        <pc:chgData name="Jen Hill" userId="658e50c14590eeee" providerId="LiveId" clId="{C9F47820-97E0-4411-A965-EE8A3C0ECF33}" dt="2025-04-10T19:22:11.893" v="293" actId="47"/>
        <pc:sldMkLst>
          <pc:docMk/>
          <pc:sldMk cId="2025357175" sldId="451"/>
        </pc:sldMkLst>
      </pc:sldChg>
      <pc:sldChg chg="modSp add mod">
        <pc:chgData name="Jen Hill" userId="658e50c14590eeee" providerId="LiveId" clId="{C9F47820-97E0-4411-A965-EE8A3C0ECF33}" dt="2025-04-10T19:23:27.184" v="307" actId="2711"/>
        <pc:sldMkLst>
          <pc:docMk/>
          <pc:sldMk cId="2656075346" sldId="452"/>
        </pc:sldMkLst>
        <pc:spChg chg="mod">
          <ac:chgData name="Jen Hill" userId="658e50c14590eeee" providerId="LiveId" clId="{C9F47820-97E0-4411-A965-EE8A3C0ECF33}" dt="2025-04-10T19:23:27.184" v="307" actId="2711"/>
          <ac:spMkLst>
            <pc:docMk/>
            <pc:sldMk cId="2656075346" sldId="452"/>
            <ac:spMk id="3" creationId="{6FF3B61C-6467-C047-B35D-24337386BD06}"/>
          </ac:spMkLst>
        </pc:spChg>
      </pc:sldChg>
      <pc:sldChg chg="modSp add mod">
        <pc:chgData name="Jen Hill" userId="658e50c14590eeee" providerId="LiveId" clId="{C9F47820-97E0-4411-A965-EE8A3C0ECF33}" dt="2025-04-10T19:23:38.298" v="325" actId="2711"/>
        <pc:sldMkLst>
          <pc:docMk/>
          <pc:sldMk cId="3471089297" sldId="453"/>
        </pc:sldMkLst>
        <pc:spChg chg="mod">
          <ac:chgData name="Jen Hill" userId="658e50c14590eeee" providerId="LiveId" clId="{C9F47820-97E0-4411-A965-EE8A3C0ECF33}" dt="2025-04-10T19:23:34.162" v="324" actId="20577"/>
          <ac:spMkLst>
            <pc:docMk/>
            <pc:sldMk cId="3471089297" sldId="453"/>
            <ac:spMk id="2" creationId="{2894BD17-886E-D50B-26AF-EA8E404A55FC}"/>
          </ac:spMkLst>
        </pc:spChg>
        <pc:spChg chg="mod">
          <ac:chgData name="Jen Hill" userId="658e50c14590eeee" providerId="LiveId" clId="{C9F47820-97E0-4411-A965-EE8A3C0ECF33}" dt="2025-04-10T19:23:38.298" v="325" actId="2711"/>
          <ac:spMkLst>
            <pc:docMk/>
            <pc:sldMk cId="3471089297" sldId="453"/>
            <ac:spMk id="3" creationId="{6663D0B4-FB0B-B4F3-3738-1CC1A856E5F0}"/>
          </ac:spMkLst>
        </pc:spChg>
      </pc:sldChg>
      <pc:sldChg chg="modSp add mod">
        <pc:chgData name="Jen Hill" userId="658e50c14590eeee" providerId="LiveId" clId="{C9F47820-97E0-4411-A965-EE8A3C0ECF33}" dt="2025-04-10T19:23:46.971" v="343" actId="20577"/>
        <pc:sldMkLst>
          <pc:docMk/>
          <pc:sldMk cId="4263069090" sldId="454"/>
        </pc:sldMkLst>
        <pc:spChg chg="mod">
          <ac:chgData name="Jen Hill" userId="658e50c14590eeee" providerId="LiveId" clId="{C9F47820-97E0-4411-A965-EE8A3C0ECF33}" dt="2025-04-10T19:23:46.971" v="343" actId="20577"/>
          <ac:spMkLst>
            <pc:docMk/>
            <pc:sldMk cId="4263069090" sldId="454"/>
            <ac:spMk id="2" creationId="{F7A10C13-E09A-15FF-31E8-882F53302FB0}"/>
          </ac:spMkLst>
        </pc:spChg>
        <pc:spChg chg="mod">
          <ac:chgData name="Jen Hill" userId="658e50c14590eeee" providerId="LiveId" clId="{C9F47820-97E0-4411-A965-EE8A3C0ECF33}" dt="2025-04-10T19:23:43.910" v="326" actId="2711"/>
          <ac:spMkLst>
            <pc:docMk/>
            <pc:sldMk cId="4263069090" sldId="454"/>
            <ac:spMk id="3" creationId="{B4B84E28-2B0F-D9DB-75ED-63E7DDEB98FD}"/>
          </ac:spMkLst>
        </pc:spChg>
      </pc:sldChg>
      <pc:sldChg chg="modSp add mod">
        <pc:chgData name="Jen Hill" userId="658e50c14590eeee" providerId="LiveId" clId="{C9F47820-97E0-4411-A965-EE8A3C0ECF33}" dt="2025-04-10T19:23:57.818" v="363" actId="2711"/>
        <pc:sldMkLst>
          <pc:docMk/>
          <pc:sldMk cId="3564733976" sldId="455"/>
        </pc:sldMkLst>
        <pc:spChg chg="mod">
          <ac:chgData name="Jen Hill" userId="658e50c14590eeee" providerId="LiveId" clId="{C9F47820-97E0-4411-A965-EE8A3C0ECF33}" dt="2025-04-10T19:23:52.168" v="362" actId="20577"/>
          <ac:spMkLst>
            <pc:docMk/>
            <pc:sldMk cId="3564733976" sldId="455"/>
            <ac:spMk id="2" creationId="{A18266AE-0454-B64A-8D99-931E79C34E99}"/>
          </ac:spMkLst>
        </pc:spChg>
        <pc:spChg chg="mod">
          <ac:chgData name="Jen Hill" userId="658e50c14590eeee" providerId="LiveId" clId="{C9F47820-97E0-4411-A965-EE8A3C0ECF33}" dt="2025-04-10T19:23:57.818" v="363" actId="2711"/>
          <ac:spMkLst>
            <pc:docMk/>
            <pc:sldMk cId="3564733976" sldId="455"/>
            <ac:spMk id="3" creationId="{EA8708C2-E2D9-3441-912E-0353BFAEF1D2}"/>
          </ac:spMkLst>
        </pc:spChg>
      </pc:sldChg>
      <pc:sldChg chg="modSp add del mod">
        <pc:chgData name="Jen Hill" userId="658e50c14590eeee" providerId="LiveId" clId="{C9F47820-97E0-4411-A965-EE8A3C0ECF33}" dt="2025-04-10T19:34:37.514" v="583" actId="2711"/>
        <pc:sldMkLst>
          <pc:docMk/>
          <pc:sldMk cId="1234700162" sldId="456"/>
        </pc:sldMkLst>
        <pc:spChg chg="mod">
          <ac:chgData name="Jen Hill" userId="658e50c14590eeee" providerId="LiveId" clId="{C9F47820-97E0-4411-A965-EE8A3C0ECF33}" dt="2025-04-10T19:34:37.514" v="583" actId="2711"/>
          <ac:spMkLst>
            <pc:docMk/>
            <pc:sldMk cId="1234700162" sldId="456"/>
            <ac:spMk id="3" creationId="{FCB19945-45D3-8F7F-46F4-F08940F3B8F8}"/>
          </ac:spMkLst>
        </pc:spChg>
      </pc:sldChg>
      <pc:sldChg chg="modSp add del mod">
        <pc:chgData name="Jen Hill" userId="658e50c14590eeee" providerId="LiveId" clId="{C9F47820-97E0-4411-A965-EE8A3C0ECF33}" dt="2025-04-10T19:34:43.856" v="584" actId="2711"/>
        <pc:sldMkLst>
          <pc:docMk/>
          <pc:sldMk cId="1055000948" sldId="457"/>
        </pc:sldMkLst>
        <pc:spChg chg="mod">
          <ac:chgData name="Jen Hill" userId="658e50c14590eeee" providerId="LiveId" clId="{C9F47820-97E0-4411-A965-EE8A3C0ECF33}" dt="2025-04-10T19:34:43.856" v="584" actId="2711"/>
          <ac:spMkLst>
            <pc:docMk/>
            <pc:sldMk cId="1055000948" sldId="457"/>
            <ac:spMk id="3" creationId="{2C390350-F9E0-C3ED-736D-485B2A44D318}"/>
          </ac:spMkLst>
        </pc:spChg>
      </pc:sldChg>
      <pc:sldChg chg="addSp delSp modSp add del mod">
        <pc:chgData name="Jen Hill" userId="658e50c14590eeee" providerId="LiveId" clId="{C9F47820-97E0-4411-A965-EE8A3C0ECF33}" dt="2025-04-10T19:36:51.358" v="762" actId="20577"/>
        <pc:sldMkLst>
          <pc:docMk/>
          <pc:sldMk cId="910674214" sldId="458"/>
        </pc:sldMkLst>
        <pc:spChg chg="add mod">
          <ac:chgData name="Jen Hill" userId="658e50c14590eeee" providerId="LiveId" clId="{C9F47820-97E0-4411-A965-EE8A3C0ECF33}" dt="2025-04-10T19:36:51.358" v="762" actId="20577"/>
          <ac:spMkLst>
            <pc:docMk/>
            <pc:sldMk cId="910674214" sldId="458"/>
            <ac:spMk id="3" creationId="{7C560E5B-378B-6EDD-C389-4B373E7B1834}"/>
          </ac:spMkLst>
        </pc:spChg>
      </pc:sldChg>
      <pc:sldChg chg="add del">
        <pc:chgData name="Jen Hill" userId="658e50c14590eeee" providerId="LiveId" clId="{C9F47820-97E0-4411-A965-EE8A3C0ECF33}" dt="2025-04-10T19:34:28.319" v="582"/>
        <pc:sldMkLst>
          <pc:docMk/>
          <pc:sldMk cId="1192780821" sldId="459"/>
        </pc:sldMkLst>
      </pc:sldChg>
      <pc:sldChg chg="modSp add del mod">
        <pc:chgData name="Jen Hill" userId="658e50c14590eeee" providerId="LiveId" clId="{C9F47820-97E0-4411-A965-EE8A3C0ECF33}" dt="2025-04-10T19:36:58.821" v="763" actId="2711"/>
        <pc:sldMkLst>
          <pc:docMk/>
          <pc:sldMk cId="2702029354" sldId="460"/>
        </pc:sldMkLst>
        <pc:spChg chg="mod">
          <ac:chgData name="Jen Hill" userId="658e50c14590eeee" providerId="LiveId" clId="{C9F47820-97E0-4411-A965-EE8A3C0ECF33}" dt="2025-04-10T19:36:58.821" v="763" actId="2711"/>
          <ac:spMkLst>
            <pc:docMk/>
            <pc:sldMk cId="2702029354" sldId="460"/>
            <ac:spMk id="3" creationId="{BEAE278A-6C16-95DA-9694-FDBEE6858DF0}"/>
          </ac:spMkLst>
        </pc:spChg>
      </pc:sldChg>
      <pc:sldChg chg="addSp delSp modSp new mod">
        <pc:chgData name="Jen Hill" userId="658e50c14590eeee" providerId="LiveId" clId="{C9F47820-97E0-4411-A965-EE8A3C0ECF33}" dt="2025-04-10T19:22:50.711" v="306" actId="6549"/>
        <pc:sldMkLst>
          <pc:docMk/>
          <pc:sldMk cId="605718500" sldId="461"/>
        </pc:sldMkLst>
        <pc:spChg chg="mod">
          <ac:chgData name="Jen Hill" userId="658e50c14590eeee" providerId="LiveId" clId="{C9F47820-97E0-4411-A965-EE8A3C0ECF33}" dt="2025-04-10T19:22:04.140" v="286" actId="20577"/>
          <ac:spMkLst>
            <pc:docMk/>
            <pc:sldMk cId="605718500" sldId="461"/>
            <ac:spMk id="2" creationId="{38F4BA30-AA9F-08FE-281D-D69A3F5C42AB}"/>
          </ac:spMkLst>
        </pc:spChg>
        <pc:spChg chg="add del mod">
          <ac:chgData name="Jen Hill" userId="658e50c14590eeee" providerId="LiveId" clId="{C9F47820-97E0-4411-A965-EE8A3C0ECF33}" dt="2025-04-10T19:22:50.711" v="306" actId="6549"/>
          <ac:spMkLst>
            <pc:docMk/>
            <pc:sldMk cId="605718500" sldId="461"/>
            <ac:spMk id="3" creationId="{417A5482-20E7-11F6-B627-B23CD0CC659D}"/>
          </ac:spMkLst>
        </pc:spChg>
      </pc:sldChg>
      <pc:sldChg chg="addSp delSp modSp new mod">
        <pc:chgData name="Jen Hill" userId="658e50c14590eeee" providerId="LiveId" clId="{C9F47820-97E0-4411-A965-EE8A3C0ECF33}" dt="2025-04-10T19:30:55.524" v="446" actId="1076"/>
        <pc:sldMkLst>
          <pc:docMk/>
          <pc:sldMk cId="1872637771" sldId="462"/>
        </pc:sldMkLst>
        <pc:spChg chg="mod">
          <ac:chgData name="Jen Hill" userId="658e50c14590eeee" providerId="LiveId" clId="{C9F47820-97E0-4411-A965-EE8A3C0ECF33}" dt="2025-04-10T19:25:31.090" v="374" actId="20577"/>
          <ac:spMkLst>
            <pc:docMk/>
            <pc:sldMk cId="1872637771" sldId="462"/>
            <ac:spMk id="2" creationId="{AD623033-F60B-F72A-B3B0-FA6FCC7065B9}"/>
          </ac:spMkLst>
        </pc:spChg>
        <pc:spChg chg="mod">
          <ac:chgData name="Jen Hill" userId="658e50c14590eeee" providerId="LiveId" clId="{C9F47820-97E0-4411-A965-EE8A3C0ECF33}" dt="2025-04-10T19:25:47.410" v="423" actId="20577"/>
          <ac:spMkLst>
            <pc:docMk/>
            <pc:sldMk cId="1872637771" sldId="462"/>
            <ac:spMk id="3" creationId="{81098B1F-1EE6-FBC2-D2C9-411926CEE788}"/>
          </ac:spMkLst>
        </pc:spChg>
        <pc:graphicFrameChg chg="add mod modGraphic">
          <ac:chgData name="Jen Hill" userId="658e50c14590eeee" providerId="LiveId" clId="{C9F47820-97E0-4411-A965-EE8A3C0ECF33}" dt="2025-04-10T19:30:55.524" v="446" actId="1076"/>
          <ac:graphicFrameMkLst>
            <pc:docMk/>
            <pc:sldMk cId="1872637771" sldId="462"/>
            <ac:graphicFrameMk id="12" creationId="{7664E73D-75B2-BF0E-B94B-F4B46B71ABDC}"/>
          </ac:graphicFrameMkLst>
        </pc:graphicFrameChg>
      </pc:sldChg>
      <pc:sldChg chg="modSp new mod">
        <pc:chgData name="Jen Hill" userId="658e50c14590eeee" providerId="LiveId" clId="{C9F47820-97E0-4411-A965-EE8A3C0ECF33}" dt="2025-04-10T19:31:28.835" v="467" actId="2711"/>
        <pc:sldMkLst>
          <pc:docMk/>
          <pc:sldMk cId="3980503261" sldId="463"/>
        </pc:sldMkLst>
        <pc:spChg chg="mod">
          <ac:chgData name="Jen Hill" userId="658e50c14590eeee" providerId="LiveId" clId="{C9F47820-97E0-4411-A965-EE8A3C0ECF33}" dt="2025-04-10T19:31:03.826" v="464" actId="20577"/>
          <ac:spMkLst>
            <pc:docMk/>
            <pc:sldMk cId="3980503261" sldId="463"/>
            <ac:spMk id="2" creationId="{1AA8A694-D775-1B27-DA9A-BEB3B99B06FF}"/>
          </ac:spMkLst>
        </pc:spChg>
        <pc:spChg chg="mod">
          <ac:chgData name="Jen Hill" userId="658e50c14590eeee" providerId="LiveId" clId="{C9F47820-97E0-4411-A965-EE8A3C0ECF33}" dt="2025-04-10T19:31:28.835" v="467" actId="2711"/>
          <ac:spMkLst>
            <pc:docMk/>
            <pc:sldMk cId="3980503261" sldId="463"/>
            <ac:spMk id="3" creationId="{569DDBB3-BF6B-A5C6-507F-68DCB6B6A524}"/>
          </ac:spMkLst>
        </pc:spChg>
      </pc:sldChg>
      <pc:sldChg chg="addSp delSp modSp new mod">
        <pc:chgData name="Jen Hill" userId="658e50c14590eeee" providerId="LiveId" clId="{C9F47820-97E0-4411-A965-EE8A3C0ECF33}" dt="2025-04-10T19:33:35.632" v="581" actId="27636"/>
        <pc:sldMkLst>
          <pc:docMk/>
          <pc:sldMk cId="3097840931" sldId="464"/>
        </pc:sldMkLst>
        <pc:spChg chg="mod">
          <ac:chgData name="Jen Hill" userId="658e50c14590eeee" providerId="LiveId" clId="{C9F47820-97E0-4411-A965-EE8A3C0ECF33}" dt="2025-04-10T19:31:36.520" v="489" actId="20577"/>
          <ac:spMkLst>
            <pc:docMk/>
            <pc:sldMk cId="3097840931" sldId="464"/>
            <ac:spMk id="2" creationId="{B98E8E61-96E0-C5C8-5EBB-9FE5A0DF6E00}"/>
          </ac:spMkLst>
        </pc:spChg>
        <pc:spChg chg="add del mod">
          <ac:chgData name="Jen Hill" userId="658e50c14590eeee" providerId="LiveId" clId="{C9F47820-97E0-4411-A965-EE8A3C0ECF33}" dt="2025-04-10T19:33:35.632" v="581" actId="27636"/>
          <ac:spMkLst>
            <pc:docMk/>
            <pc:sldMk cId="3097840931" sldId="464"/>
            <ac:spMk id="3" creationId="{7C04B6FE-C9F1-CCC9-BD4F-F7F5A99DCAAA}"/>
          </ac:spMkLst>
        </pc:spChg>
      </pc:sldChg>
      <pc:sldChg chg="modSp add mod">
        <pc:chgData name="Jen Hill" userId="658e50c14590eeee" providerId="LiveId" clId="{C9F47820-97E0-4411-A965-EE8A3C0ECF33}" dt="2025-04-10T19:37:41.814" v="766" actId="20577"/>
        <pc:sldMkLst>
          <pc:docMk/>
          <pc:sldMk cId="1747289614" sldId="465"/>
        </pc:sldMkLst>
        <pc:spChg chg="mod">
          <ac:chgData name="Jen Hill" userId="658e50c14590eeee" providerId="LiveId" clId="{C9F47820-97E0-4411-A965-EE8A3C0ECF33}" dt="2025-04-10T19:37:41.814" v="766" actId="20577"/>
          <ac:spMkLst>
            <pc:docMk/>
            <pc:sldMk cId="1747289614" sldId="465"/>
            <ac:spMk id="2" creationId="{4352F66F-8FA9-9105-AEA9-4326C995EBD7}"/>
          </ac:spMkLst>
        </pc:spChg>
      </pc:sldChg>
      <pc:sldChg chg="modSp add mod">
        <pc:chgData name="Jen Hill" userId="658e50c14590eeee" providerId="LiveId" clId="{C9F47820-97E0-4411-A965-EE8A3C0ECF33}" dt="2025-04-10T19:37:51.639" v="767" actId="2711"/>
        <pc:sldMkLst>
          <pc:docMk/>
          <pc:sldMk cId="3875801960" sldId="466"/>
        </pc:sldMkLst>
        <pc:spChg chg="mod">
          <ac:chgData name="Jen Hill" userId="658e50c14590eeee" providerId="LiveId" clId="{C9F47820-97E0-4411-A965-EE8A3C0ECF33}" dt="2025-04-10T19:37:51.639" v="767" actId="2711"/>
          <ac:spMkLst>
            <pc:docMk/>
            <pc:sldMk cId="3875801960" sldId="466"/>
            <ac:spMk id="3" creationId="{B5956C55-79AE-913E-D8F6-1B863CA97637}"/>
          </ac:spMkLst>
        </pc:spChg>
      </pc:sldChg>
      <pc:sldChg chg="modSp add mod">
        <pc:chgData name="Jen Hill" userId="658e50c14590eeee" providerId="LiveId" clId="{C9F47820-97E0-4411-A965-EE8A3C0ECF33}" dt="2025-04-10T19:38:37.808" v="768" actId="2711"/>
        <pc:sldMkLst>
          <pc:docMk/>
          <pc:sldMk cId="2638198625" sldId="467"/>
        </pc:sldMkLst>
        <pc:spChg chg="mod">
          <ac:chgData name="Jen Hill" userId="658e50c14590eeee" providerId="LiveId" clId="{C9F47820-97E0-4411-A965-EE8A3C0ECF33}" dt="2025-04-10T19:38:37.808" v="768" actId="2711"/>
          <ac:spMkLst>
            <pc:docMk/>
            <pc:sldMk cId="2638198625" sldId="467"/>
            <ac:spMk id="3" creationId="{7222CD73-A1FC-DC2B-B840-7113BC5E4486}"/>
          </ac:spMkLst>
        </pc:spChg>
      </pc:sldChg>
      <pc:sldChg chg="modSp add mod">
        <pc:chgData name="Jen Hill" userId="658e50c14590eeee" providerId="LiveId" clId="{C9F47820-97E0-4411-A965-EE8A3C0ECF33}" dt="2025-04-10T19:38:48.137" v="786" actId="20577"/>
        <pc:sldMkLst>
          <pc:docMk/>
          <pc:sldMk cId="3489829750" sldId="468"/>
        </pc:sldMkLst>
        <pc:spChg chg="mod">
          <ac:chgData name="Jen Hill" userId="658e50c14590eeee" providerId="LiveId" clId="{C9F47820-97E0-4411-A965-EE8A3C0ECF33}" dt="2025-04-10T19:38:48.137" v="786" actId="20577"/>
          <ac:spMkLst>
            <pc:docMk/>
            <pc:sldMk cId="3489829750" sldId="468"/>
            <ac:spMk id="2" creationId="{6A6A36D2-E8D9-952A-D913-4BF0F447EBF3}"/>
          </ac:spMkLst>
        </pc:spChg>
        <pc:spChg chg="mod">
          <ac:chgData name="Jen Hill" userId="658e50c14590eeee" providerId="LiveId" clId="{C9F47820-97E0-4411-A965-EE8A3C0ECF33}" dt="2025-04-10T19:38:43.968" v="769" actId="2711"/>
          <ac:spMkLst>
            <pc:docMk/>
            <pc:sldMk cId="3489829750" sldId="468"/>
            <ac:spMk id="3" creationId="{717D9899-EA23-F136-5E11-B4CBFA0CB3CA}"/>
          </ac:spMkLst>
        </pc:spChg>
      </pc:sldChg>
      <pc:sldChg chg="modSp add mod">
        <pc:chgData name="Jen Hill" userId="658e50c14590eeee" providerId="LiveId" clId="{C9F47820-97E0-4411-A965-EE8A3C0ECF33}" dt="2025-04-10T19:40:44.872" v="1169" actId="20577"/>
        <pc:sldMkLst>
          <pc:docMk/>
          <pc:sldMk cId="3357894015" sldId="469"/>
        </pc:sldMkLst>
        <pc:spChg chg="mod">
          <ac:chgData name="Jen Hill" userId="658e50c14590eeee" providerId="LiveId" clId="{C9F47820-97E0-4411-A965-EE8A3C0ECF33}" dt="2025-04-10T19:40:44.872" v="1169" actId="20577"/>
          <ac:spMkLst>
            <pc:docMk/>
            <pc:sldMk cId="3357894015" sldId="469"/>
            <ac:spMk id="2" creationId="{1553D5F7-B8E4-703D-272F-220269BDB51A}"/>
          </ac:spMkLst>
        </pc:spChg>
      </pc:sldChg>
      <pc:sldChg chg="addSp delSp modSp add mod">
        <pc:chgData name="Jen Hill" userId="658e50c14590eeee" providerId="LiveId" clId="{C9F47820-97E0-4411-A965-EE8A3C0ECF33}" dt="2025-04-10T19:40:47.602" v="1170"/>
        <pc:sldMkLst>
          <pc:docMk/>
          <pc:sldMk cId="465983070" sldId="470"/>
        </pc:sldMkLst>
        <pc:spChg chg="mod">
          <ac:chgData name="Jen Hill" userId="658e50c14590eeee" providerId="LiveId" clId="{C9F47820-97E0-4411-A965-EE8A3C0ECF33}" dt="2025-04-10T19:40:47.602" v="1170"/>
          <ac:spMkLst>
            <pc:docMk/>
            <pc:sldMk cId="465983070" sldId="470"/>
            <ac:spMk id="2" creationId="{BB963AA6-A2A4-6487-EAAD-09AF1DC14EBD}"/>
          </ac:spMkLst>
        </pc:spChg>
        <pc:spChg chg="add mod">
          <ac:chgData name="Jen Hill" userId="658e50c14590eeee" providerId="LiveId" clId="{C9F47820-97E0-4411-A965-EE8A3C0ECF33}" dt="2025-04-10T19:40:31.388" v="1141" actId="20577"/>
          <ac:spMkLst>
            <pc:docMk/>
            <pc:sldMk cId="465983070" sldId="470"/>
            <ac:spMk id="3" creationId="{E46F0FED-11AE-DDDF-3930-D24902939806}"/>
          </ac:spMkLst>
        </pc:spChg>
      </pc:sldChg>
      <pc:sldChg chg="modSp add mod">
        <pc:chgData name="Jen Hill" userId="658e50c14590eeee" providerId="LiveId" clId="{C9F47820-97E0-4411-A965-EE8A3C0ECF33}" dt="2025-04-10T19:40:51.109" v="1171"/>
        <pc:sldMkLst>
          <pc:docMk/>
          <pc:sldMk cId="954176634" sldId="471"/>
        </pc:sldMkLst>
        <pc:spChg chg="mod">
          <ac:chgData name="Jen Hill" userId="658e50c14590eeee" providerId="LiveId" clId="{C9F47820-97E0-4411-A965-EE8A3C0ECF33}" dt="2025-04-10T19:40:51.109" v="1171"/>
          <ac:spMkLst>
            <pc:docMk/>
            <pc:sldMk cId="954176634" sldId="471"/>
            <ac:spMk id="2" creationId="{3C11CB88-890F-F9F3-31CA-9511343102BC}"/>
          </ac:spMkLst>
        </pc:spChg>
      </pc:sldChg>
      <pc:sldChg chg="modSp add mod">
        <pc:chgData name="Jen Hill" userId="658e50c14590eeee" providerId="LiveId" clId="{C9F47820-97E0-4411-A965-EE8A3C0ECF33}" dt="2025-04-10T19:40:56.850" v="1173" actId="2711"/>
        <pc:sldMkLst>
          <pc:docMk/>
          <pc:sldMk cId="3575529551" sldId="472"/>
        </pc:sldMkLst>
        <pc:spChg chg="mod">
          <ac:chgData name="Jen Hill" userId="658e50c14590eeee" providerId="LiveId" clId="{C9F47820-97E0-4411-A965-EE8A3C0ECF33}" dt="2025-04-10T19:40:53.479" v="1172"/>
          <ac:spMkLst>
            <pc:docMk/>
            <pc:sldMk cId="3575529551" sldId="472"/>
            <ac:spMk id="2" creationId="{C2CB4A07-E7AF-494A-AA33-A447E46DC67E}"/>
          </ac:spMkLst>
        </pc:spChg>
        <pc:spChg chg="mod">
          <ac:chgData name="Jen Hill" userId="658e50c14590eeee" providerId="LiveId" clId="{C9F47820-97E0-4411-A965-EE8A3C0ECF33}" dt="2025-04-10T19:40:56.850" v="1173" actId="2711"/>
          <ac:spMkLst>
            <pc:docMk/>
            <pc:sldMk cId="3575529551" sldId="472"/>
            <ac:spMk id="3" creationId="{E239000E-D567-96DE-552A-844FD38F9D15}"/>
          </ac:spMkLst>
        </pc:spChg>
      </pc:sldChg>
      <pc:sldChg chg="modSp add mod">
        <pc:chgData name="Jen Hill" userId="658e50c14590eeee" providerId="LiveId" clId="{C9F47820-97E0-4411-A965-EE8A3C0ECF33}" dt="2025-04-10T19:41:38.941" v="1176" actId="20577"/>
        <pc:sldMkLst>
          <pc:docMk/>
          <pc:sldMk cId="3778791700" sldId="473"/>
        </pc:sldMkLst>
        <pc:spChg chg="mod">
          <ac:chgData name="Jen Hill" userId="658e50c14590eeee" providerId="LiveId" clId="{C9F47820-97E0-4411-A965-EE8A3C0ECF33}" dt="2025-04-10T19:41:38.941" v="1176" actId="20577"/>
          <ac:spMkLst>
            <pc:docMk/>
            <pc:sldMk cId="3778791700" sldId="473"/>
            <ac:spMk id="2" creationId="{EA41837B-346E-0A93-1F07-F14E00A14B2D}"/>
          </ac:spMkLst>
        </pc:spChg>
      </pc:sldChg>
      <pc:sldChg chg="modSp add mod">
        <pc:chgData name="Jen Hill" userId="658e50c14590eeee" providerId="LiveId" clId="{C9F47820-97E0-4411-A965-EE8A3C0ECF33}" dt="2025-04-10T19:41:57.529" v="1181" actId="20577"/>
        <pc:sldMkLst>
          <pc:docMk/>
          <pc:sldMk cId="2176829936" sldId="474"/>
        </pc:sldMkLst>
        <pc:spChg chg="mod">
          <ac:chgData name="Jen Hill" userId="658e50c14590eeee" providerId="LiveId" clId="{C9F47820-97E0-4411-A965-EE8A3C0ECF33}" dt="2025-04-10T19:41:57.529" v="1181" actId="20577"/>
          <ac:spMkLst>
            <pc:docMk/>
            <pc:sldMk cId="2176829936" sldId="474"/>
            <ac:spMk id="3" creationId="{153DD7E4-F720-216D-B62F-B36BF6F868EC}"/>
          </ac:spMkLst>
        </pc:spChg>
      </pc:sldChg>
      <pc:sldChg chg="modSp add mod">
        <pc:chgData name="Jen Hill" userId="658e50c14590eeee" providerId="LiveId" clId="{C9F47820-97E0-4411-A965-EE8A3C0ECF33}" dt="2025-04-10T19:42:03.242" v="1182" actId="1076"/>
        <pc:sldMkLst>
          <pc:docMk/>
          <pc:sldMk cId="278721092" sldId="475"/>
        </pc:sldMkLst>
        <pc:picChg chg="mod">
          <ac:chgData name="Jen Hill" userId="658e50c14590eeee" providerId="LiveId" clId="{C9F47820-97E0-4411-A965-EE8A3C0ECF33}" dt="2025-04-10T19:42:03.242" v="1182" actId="1076"/>
          <ac:picMkLst>
            <pc:docMk/>
            <pc:sldMk cId="278721092" sldId="475"/>
            <ac:picMk id="6" creationId="{7DE3F4F7-1B59-000E-B5CE-5989796CBA6A}"/>
          </ac:picMkLst>
        </pc:picChg>
      </pc:sldChg>
      <pc:sldChg chg="modSp add mod">
        <pc:chgData name="Jen Hill" userId="658e50c14590eeee" providerId="LiveId" clId="{C9F47820-97E0-4411-A965-EE8A3C0ECF33}" dt="2025-04-10T19:42:11.242" v="1183" actId="2711"/>
        <pc:sldMkLst>
          <pc:docMk/>
          <pc:sldMk cId="3679016968" sldId="476"/>
        </pc:sldMkLst>
        <pc:spChg chg="mod">
          <ac:chgData name="Jen Hill" userId="658e50c14590eeee" providerId="LiveId" clId="{C9F47820-97E0-4411-A965-EE8A3C0ECF33}" dt="2025-04-10T19:42:11.242" v="1183" actId="2711"/>
          <ac:spMkLst>
            <pc:docMk/>
            <pc:sldMk cId="3679016968" sldId="476"/>
            <ac:spMk id="3" creationId="{E7008D13-3693-2C0D-D9E0-F7256E889E63}"/>
          </ac:spMkLst>
        </pc:spChg>
      </pc:sldChg>
      <pc:sldChg chg="addSp delSp modSp add mod">
        <pc:chgData name="Jen Hill" userId="658e50c14590eeee" providerId="LiveId" clId="{C9F47820-97E0-4411-A965-EE8A3C0ECF33}" dt="2025-04-10T19:44:01.910" v="1317" actId="20577"/>
        <pc:sldMkLst>
          <pc:docMk/>
          <pc:sldMk cId="1955871689" sldId="477"/>
        </pc:sldMkLst>
        <pc:spChg chg="mod">
          <ac:chgData name="Jen Hill" userId="658e50c14590eeee" providerId="LiveId" clId="{C9F47820-97E0-4411-A965-EE8A3C0ECF33}" dt="2025-04-10T19:44:01.910" v="1317" actId="20577"/>
          <ac:spMkLst>
            <pc:docMk/>
            <pc:sldMk cId="1955871689" sldId="477"/>
            <ac:spMk id="2" creationId="{87276019-3426-5DA2-6EE3-EC143974D605}"/>
          </ac:spMkLst>
        </pc:spChg>
        <pc:spChg chg="add mod">
          <ac:chgData name="Jen Hill" userId="658e50c14590eeee" providerId="LiveId" clId="{C9F47820-97E0-4411-A965-EE8A3C0ECF33}" dt="2025-04-10T19:43:57.670" v="1296" actId="1076"/>
          <ac:spMkLst>
            <pc:docMk/>
            <pc:sldMk cId="1955871689" sldId="477"/>
            <ac:spMk id="3" creationId="{7ECADF8C-4F3D-B593-4B49-546D892E2F88}"/>
          </ac:spMkLst>
        </pc:spChg>
      </pc:sldChg>
      <pc:sldChg chg="modSp add mod">
        <pc:chgData name="Jen Hill" userId="658e50c14590eeee" providerId="LiveId" clId="{C9F47820-97E0-4411-A965-EE8A3C0ECF33}" dt="2025-04-10T19:44:08.773" v="1336" actId="20577"/>
        <pc:sldMkLst>
          <pc:docMk/>
          <pc:sldMk cId="3379620013" sldId="478"/>
        </pc:sldMkLst>
        <pc:spChg chg="mod">
          <ac:chgData name="Jen Hill" userId="658e50c14590eeee" providerId="LiveId" clId="{C9F47820-97E0-4411-A965-EE8A3C0ECF33}" dt="2025-04-10T19:44:08.773" v="1336" actId="20577"/>
          <ac:spMkLst>
            <pc:docMk/>
            <pc:sldMk cId="3379620013" sldId="478"/>
            <ac:spMk id="2" creationId="{AC61C84D-6121-BFA8-5D34-CE3BD78F4E55}"/>
          </ac:spMkLst>
        </pc:spChg>
      </pc:sldChg>
      <pc:sldChg chg="modSp add mod">
        <pc:chgData name="Jen Hill" userId="658e50c14590eeee" providerId="LiveId" clId="{C9F47820-97E0-4411-A965-EE8A3C0ECF33}" dt="2025-04-10T19:44:20.738" v="1354" actId="2711"/>
        <pc:sldMkLst>
          <pc:docMk/>
          <pc:sldMk cId="1595061238" sldId="479"/>
        </pc:sldMkLst>
        <pc:spChg chg="mod">
          <ac:chgData name="Jen Hill" userId="658e50c14590eeee" providerId="LiveId" clId="{C9F47820-97E0-4411-A965-EE8A3C0ECF33}" dt="2025-04-10T19:44:14.256" v="1353" actId="20577"/>
          <ac:spMkLst>
            <pc:docMk/>
            <pc:sldMk cId="1595061238" sldId="479"/>
            <ac:spMk id="2" creationId="{BDCE8B68-1F6B-75C2-A640-E346C911117F}"/>
          </ac:spMkLst>
        </pc:spChg>
        <pc:spChg chg="mod">
          <ac:chgData name="Jen Hill" userId="658e50c14590eeee" providerId="LiveId" clId="{C9F47820-97E0-4411-A965-EE8A3C0ECF33}" dt="2025-04-10T19:44:20.738" v="1354" actId="2711"/>
          <ac:spMkLst>
            <pc:docMk/>
            <pc:sldMk cId="1595061238" sldId="479"/>
            <ac:spMk id="3" creationId="{C6583FD1-F2BB-BC24-54AA-26EDAC305DD7}"/>
          </ac:spMkLst>
        </pc:spChg>
      </pc:sldChg>
    </pc:docChg>
  </pc:docChgLst>
  <pc:docChgLst>
    <pc:chgData name="Jen Hill" userId="658e50c14590eeee" providerId="LiveId" clId="{3F4A0539-D293-41BA-8177-C6F872DA85F9}"/>
    <pc:docChg chg="undo custSel addSld modSld">
      <pc:chgData name="Jen Hill" userId="658e50c14590eeee" providerId="LiveId" clId="{3F4A0539-D293-41BA-8177-C6F872DA85F9}" dt="2025-05-02T19:02:17.372" v="132" actId="2711"/>
      <pc:docMkLst>
        <pc:docMk/>
      </pc:docMkLst>
      <pc:sldChg chg="modSp add mod">
        <pc:chgData name="Jen Hill" userId="658e50c14590eeee" providerId="LiveId" clId="{3F4A0539-D293-41BA-8177-C6F872DA85F9}" dt="2025-05-02T19:01:51.003" v="130" actId="2711"/>
        <pc:sldMkLst>
          <pc:docMk/>
          <pc:sldMk cId="1267500385" sldId="440"/>
        </pc:sldMkLst>
        <pc:spChg chg="mod">
          <ac:chgData name="Jen Hill" userId="658e50c14590eeee" providerId="LiveId" clId="{3F4A0539-D293-41BA-8177-C6F872DA85F9}" dt="2025-05-02T19:01:51.003" v="130" actId="2711"/>
          <ac:spMkLst>
            <pc:docMk/>
            <pc:sldMk cId="1267500385" sldId="440"/>
            <ac:spMk id="3" creationId="{9F440648-56C3-B6C0-92A5-7B8E582969C2}"/>
          </ac:spMkLst>
        </pc:spChg>
      </pc:sldChg>
      <pc:sldChg chg="modSp add mod">
        <pc:chgData name="Jen Hill" userId="658e50c14590eeee" providerId="LiveId" clId="{3F4A0539-D293-41BA-8177-C6F872DA85F9}" dt="2025-05-02T19:01:58.392" v="131" actId="2711"/>
        <pc:sldMkLst>
          <pc:docMk/>
          <pc:sldMk cId="112730708" sldId="441"/>
        </pc:sldMkLst>
        <pc:spChg chg="mod">
          <ac:chgData name="Jen Hill" userId="658e50c14590eeee" providerId="LiveId" clId="{3F4A0539-D293-41BA-8177-C6F872DA85F9}" dt="2025-05-02T19:01:58.392" v="131" actId="2711"/>
          <ac:spMkLst>
            <pc:docMk/>
            <pc:sldMk cId="112730708" sldId="441"/>
            <ac:spMk id="3" creationId="{E2C69977-04FB-A075-8576-A2CF5B4691E2}"/>
          </ac:spMkLst>
        </pc:spChg>
      </pc:sldChg>
      <pc:sldChg chg="add">
        <pc:chgData name="Jen Hill" userId="658e50c14590eeee" providerId="LiveId" clId="{3F4A0539-D293-41BA-8177-C6F872DA85F9}" dt="2025-05-02T19:00:49.612" v="126"/>
        <pc:sldMkLst>
          <pc:docMk/>
          <pc:sldMk cId="1726290812" sldId="442"/>
        </pc:sldMkLst>
      </pc:sldChg>
      <pc:sldChg chg="add">
        <pc:chgData name="Jen Hill" userId="658e50c14590eeee" providerId="LiveId" clId="{3F4A0539-D293-41BA-8177-C6F872DA85F9}" dt="2025-05-02T19:00:49.612" v="126"/>
        <pc:sldMkLst>
          <pc:docMk/>
          <pc:sldMk cId="239795676" sldId="443"/>
        </pc:sldMkLst>
      </pc:sldChg>
      <pc:sldChg chg="modSp add mod">
        <pc:chgData name="Jen Hill" userId="658e50c14590eeee" providerId="LiveId" clId="{3F4A0539-D293-41BA-8177-C6F872DA85F9}" dt="2025-05-02T19:02:17.372" v="132" actId="2711"/>
        <pc:sldMkLst>
          <pc:docMk/>
          <pc:sldMk cId="2422467649" sldId="444"/>
        </pc:sldMkLst>
        <pc:spChg chg="mod">
          <ac:chgData name="Jen Hill" userId="658e50c14590eeee" providerId="LiveId" clId="{3F4A0539-D293-41BA-8177-C6F872DA85F9}" dt="2025-05-02T19:02:17.372" v="132" actId="2711"/>
          <ac:spMkLst>
            <pc:docMk/>
            <pc:sldMk cId="2422467649" sldId="444"/>
            <ac:spMk id="3" creationId="{E341491C-DC40-8176-8061-5B6F5604F1CF}"/>
          </ac:spMkLst>
        </pc:spChg>
      </pc:sldChg>
      <pc:sldChg chg="add">
        <pc:chgData name="Jen Hill" userId="658e50c14590eeee" providerId="LiveId" clId="{3F4A0539-D293-41BA-8177-C6F872DA85F9}" dt="2025-05-02T19:00:49.612" v="126"/>
        <pc:sldMkLst>
          <pc:docMk/>
          <pc:sldMk cId="2702304454" sldId="445"/>
        </pc:sldMkLst>
      </pc:sldChg>
      <pc:sldChg chg="add">
        <pc:chgData name="Jen Hill" userId="658e50c14590eeee" providerId="LiveId" clId="{3F4A0539-D293-41BA-8177-C6F872DA85F9}" dt="2025-05-02T19:00:49.612" v="126"/>
        <pc:sldMkLst>
          <pc:docMk/>
          <pc:sldMk cId="2521310971" sldId="446"/>
        </pc:sldMkLst>
      </pc:sldChg>
      <pc:sldChg chg="add">
        <pc:chgData name="Jen Hill" userId="658e50c14590eeee" providerId="LiveId" clId="{3F4A0539-D293-41BA-8177-C6F872DA85F9}" dt="2025-05-02T19:00:49.612" v="126"/>
        <pc:sldMkLst>
          <pc:docMk/>
          <pc:sldMk cId="1070088282" sldId="447"/>
        </pc:sldMkLst>
      </pc:sldChg>
      <pc:sldChg chg="modSp mod">
        <pc:chgData name="Jen Hill" userId="658e50c14590eeee" providerId="LiveId" clId="{3F4A0539-D293-41BA-8177-C6F872DA85F9}" dt="2025-05-02T19:00:12.333" v="84" actId="207"/>
        <pc:sldMkLst>
          <pc:docMk/>
          <pc:sldMk cId="278721092" sldId="475"/>
        </pc:sldMkLst>
        <pc:spChg chg="mod">
          <ac:chgData name="Jen Hill" userId="658e50c14590eeee" providerId="LiveId" clId="{3F4A0539-D293-41BA-8177-C6F872DA85F9}" dt="2025-05-02T19:00:12.333" v="84" actId="207"/>
          <ac:spMkLst>
            <pc:docMk/>
            <pc:sldMk cId="278721092" sldId="475"/>
            <ac:spMk id="2" creationId="{89A90E08-4EE4-3432-7860-73CCC90E5F07}"/>
          </ac:spMkLst>
        </pc:spChg>
      </pc:sldChg>
      <pc:sldChg chg="modSp mod">
        <pc:chgData name="Jen Hill" userId="658e50c14590eeee" providerId="LiveId" clId="{3F4A0539-D293-41BA-8177-C6F872DA85F9}" dt="2025-05-02T19:00:17.188" v="85" actId="207"/>
        <pc:sldMkLst>
          <pc:docMk/>
          <pc:sldMk cId="3679016968" sldId="476"/>
        </pc:sldMkLst>
        <pc:spChg chg="mod">
          <ac:chgData name="Jen Hill" userId="658e50c14590eeee" providerId="LiveId" clId="{3F4A0539-D293-41BA-8177-C6F872DA85F9}" dt="2025-05-02T19:00:17.188" v="85" actId="207"/>
          <ac:spMkLst>
            <pc:docMk/>
            <pc:sldMk cId="3679016968" sldId="476"/>
            <ac:spMk id="2" creationId="{83E9EF08-E21D-CD6E-1A45-BB15C8A44D19}"/>
          </ac:spMkLst>
        </pc:spChg>
        <pc:spChg chg="mod">
          <ac:chgData name="Jen Hill" userId="658e50c14590eeee" providerId="LiveId" clId="{3F4A0539-D293-41BA-8177-C6F872DA85F9}" dt="2025-05-02T19:00:06.023" v="82" actId="207"/>
          <ac:spMkLst>
            <pc:docMk/>
            <pc:sldMk cId="3679016968" sldId="476"/>
            <ac:spMk id="3" creationId="{E7008D13-3693-2C0D-D9E0-F7256E889E63}"/>
          </ac:spMkLst>
        </pc:spChg>
      </pc:sldChg>
      <pc:sldChg chg="modSp mod">
        <pc:chgData name="Jen Hill" userId="658e50c14590eeee" providerId="LiveId" clId="{3F4A0539-D293-41BA-8177-C6F872DA85F9}" dt="2025-05-02T19:00:00.069" v="81" actId="207"/>
        <pc:sldMkLst>
          <pc:docMk/>
          <pc:sldMk cId="1595061238" sldId="479"/>
        </pc:sldMkLst>
        <pc:spChg chg="mod">
          <ac:chgData name="Jen Hill" userId="658e50c14590eeee" providerId="LiveId" clId="{3F4A0539-D293-41BA-8177-C6F872DA85F9}" dt="2025-05-02T19:00:00.069" v="81" actId="207"/>
          <ac:spMkLst>
            <pc:docMk/>
            <pc:sldMk cId="1595061238" sldId="479"/>
            <ac:spMk id="3" creationId="{C6583FD1-F2BB-BC24-54AA-26EDAC305DD7}"/>
          </ac:spMkLst>
        </pc:spChg>
      </pc:sldChg>
      <pc:sldChg chg="modSp new mod">
        <pc:chgData name="Jen Hill" userId="658e50c14590eeee" providerId="LiveId" clId="{3F4A0539-D293-41BA-8177-C6F872DA85F9}" dt="2025-05-02T18:59:06.263" v="39" actId="20577"/>
        <pc:sldMkLst>
          <pc:docMk/>
          <pc:sldMk cId="3945612493" sldId="480"/>
        </pc:sldMkLst>
        <pc:spChg chg="mod">
          <ac:chgData name="Jen Hill" userId="658e50c14590eeee" providerId="LiveId" clId="{3F4A0539-D293-41BA-8177-C6F872DA85F9}" dt="2025-05-02T18:59:01.552" v="12" actId="20577"/>
          <ac:spMkLst>
            <pc:docMk/>
            <pc:sldMk cId="3945612493" sldId="480"/>
            <ac:spMk id="2" creationId="{FD6AA020-3B32-4450-1666-08536CAACD10}"/>
          </ac:spMkLst>
        </pc:spChg>
        <pc:spChg chg="mod">
          <ac:chgData name="Jen Hill" userId="658e50c14590eeee" providerId="LiveId" clId="{3F4A0539-D293-41BA-8177-C6F872DA85F9}" dt="2025-05-02T18:59:06.263" v="39" actId="20577"/>
          <ac:spMkLst>
            <pc:docMk/>
            <pc:sldMk cId="3945612493" sldId="480"/>
            <ac:spMk id="3" creationId="{EAA10A00-3711-0DD9-6762-DE8329675AF9}"/>
          </ac:spMkLst>
        </pc:spChg>
      </pc:sldChg>
      <pc:sldChg chg="modSp new mod">
        <pc:chgData name="Jen Hill" userId="658e50c14590eeee" providerId="LiveId" clId="{3F4A0539-D293-41BA-8177-C6F872DA85F9}" dt="2025-05-02T19:01:23.317" v="128" actId="2711"/>
        <pc:sldMkLst>
          <pc:docMk/>
          <pc:sldMk cId="1234088513" sldId="481"/>
        </pc:sldMkLst>
        <pc:spChg chg="mod">
          <ac:chgData name="Jen Hill" userId="658e50c14590eeee" providerId="LiveId" clId="{3F4A0539-D293-41BA-8177-C6F872DA85F9}" dt="2025-05-02T18:59:14.149" v="63" actId="20577"/>
          <ac:spMkLst>
            <pc:docMk/>
            <pc:sldMk cId="1234088513" sldId="481"/>
            <ac:spMk id="2" creationId="{25092187-BBB4-8EB9-81C1-EBA955462A13}"/>
          </ac:spMkLst>
        </pc:spChg>
        <pc:spChg chg="mod">
          <ac:chgData name="Jen Hill" userId="658e50c14590eeee" providerId="LiveId" clId="{3F4A0539-D293-41BA-8177-C6F872DA85F9}" dt="2025-05-02T19:01:23.317" v="128" actId="2711"/>
          <ac:spMkLst>
            <pc:docMk/>
            <pc:sldMk cId="1234088513" sldId="481"/>
            <ac:spMk id="3" creationId="{EAFBCDB7-3F7A-343B-EB1D-617C74D61C42}"/>
          </ac:spMkLst>
        </pc:spChg>
      </pc:sldChg>
      <pc:sldChg chg="modSp new mod">
        <pc:chgData name="Jen Hill" userId="658e50c14590eeee" providerId="LiveId" clId="{3F4A0539-D293-41BA-8177-C6F872DA85F9}" dt="2025-05-02T19:00:30.584" v="125" actId="20577"/>
        <pc:sldMkLst>
          <pc:docMk/>
          <pc:sldMk cId="1547234072" sldId="482"/>
        </pc:sldMkLst>
        <pc:spChg chg="mod">
          <ac:chgData name="Jen Hill" userId="658e50c14590eeee" providerId="LiveId" clId="{3F4A0539-D293-41BA-8177-C6F872DA85F9}" dt="2025-05-02T19:00:25.852" v="98" actId="20577"/>
          <ac:spMkLst>
            <pc:docMk/>
            <pc:sldMk cId="1547234072" sldId="482"/>
            <ac:spMk id="2" creationId="{67C9B9E7-AB59-257A-CF6D-619E8071E24F}"/>
          </ac:spMkLst>
        </pc:spChg>
        <pc:spChg chg="mod">
          <ac:chgData name="Jen Hill" userId="658e50c14590eeee" providerId="LiveId" clId="{3F4A0539-D293-41BA-8177-C6F872DA85F9}" dt="2025-05-02T19:00:30.584" v="125" actId="20577"/>
          <ac:spMkLst>
            <pc:docMk/>
            <pc:sldMk cId="1547234072" sldId="482"/>
            <ac:spMk id="3" creationId="{5DCF8457-CB20-55B9-39CC-A4A86E4CFEBB}"/>
          </ac:spMkLst>
        </pc:spChg>
      </pc:sldChg>
      <pc:sldChg chg="modSp add mod">
        <pc:chgData name="Jen Hill" userId="658e50c14590eeee" providerId="LiveId" clId="{3F4A0539-D293-41BA-8177-C6F872DA85F9}" dt="2025-05-02T19:01:16.803" v="127" actId="2711"/>
        <pc:sldMkLst>
          <pc:docMk/>
          <pc:sldMk cId="4253697627" sldId="483"/>
        </pc:sldMkLst>
        <pc:spChg chg="mod">
          <ac:chgData name="Jen Hill" userId="658e50c14590eeee" providerId="LiveId" clId="{3F4A0539-D293-41BA-8177-C6F872DA85F9}" dt="2025-05-02T19:01:16.803" v="127" actId="2711"/>
          <ac:spMkLst>
            <pc:docMk/>
            <pc:sldMk cId="4253697627" sldId="483"/>
            <ac:spMk id="3" creationId="{17DC14A8-F5CC-78DC-1C9D-8E1D6378C466}"/>
          </ac:spMkLst>
        </pc:spChg>
      </pc:sldChg>
      <pc:sldChg chg="modSp add mod">
        <pc:chgData name="Jen Hill" userId="658e50c14590eeee" providerId="LiveId" clId="{3F4A0539-D293-41BA-8177-C6F872DA85F9}" dt="2025-05-02T19:01:43.714" v="129" actId="2711"/>
        <pc:sldMkLst>
          <pc:docMk/>
          <pc:sldMk cId="3157405977" sldId="484"/>
        </pc:sldMkLst>
        <pc:spChg chg="mod">
          <ac:chgData name="Jen Hill" userId="658e50c14590eeee" providerId="LiveId" clId="{3F4A0539-D293-41BA-8177-C6F872DA85F9}" dt="2025-05-02T19:01:43.714" v="129" actId="2711"/>
          <ac:spMkLst>
            <pc:docMk/>
            <pc:sldMk cId="3157405977" sldId="484"/>
            <ac:spMk id="3" creationId="{27604072-3676-35DE-3E7D-4B8CCBFF135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66C8F3-0599-4B9E-94DE-FE7A426A9B8F}" type="datetimeFigureOut">
              <a:rPr lang="en-US" smtClean="0"/>
              <a:t>5/2/2025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43074-8DF4-4D1B-81E0-5FAF7DB87AF3}" type="slidenum">
              <a:rPr lang="en-US" smtClean="0"/>
              <a:t>‹#›</a:t>
            </a:fld>
            <a:endParaRPr lang="en-US"/>
          </a:p>
        </p:txBody>
      </p:sp>
    </p:spTree>
    <p:extLst>
      <p:ext uri="{BB962C8B-B14F-4D97-AF65-F5344CB8AC3E}">
        <p14:creationId xmlns:p14="http://schemas.microsoft.com/office/powerpoint/2010/main" val="3518846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018F8735-6B25-410A-8936-E29DA821E262}" type="datetime1">
              <a:rPr lang="en-US" smtClean="0"/>
              <a:t>5/2/2025</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18096F25-83C6-4159-8286-BCB9C7A92405}" type="datetime1">
              <a:rPr lang="en-US" smtClean="0"/>
              <a:t>5/2/2025</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ABFD9328-A4E4-4915-B1A6-2C43818E4879}" type="datetime1">
              <a:rPr lang="en-US" smtClean="0"/>
              <a:t>5/2/2025</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579036CD-EE71-430D-9766-6BC4CB92C20D}" type="datetime1">
              <a:rPr lang="en-US" smtClean="0"/>
              <a:t>5/2/2025</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C25AC53D-642D-4C2E-908E-7A48C76CFAE2}" type="datetime1">
              <a:rPr lang="en-US" smtClean="0"/>
              <a:t>5/2/2025</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F0CBA6F9-0908-4B54-9C6C-8D80D4DCC1F8}" type="datetime1">
              <a:rPr lang="en-US" smtClean="0"/>
              <a:t>5/2/2025</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70D4FFF7-9613-44CB-833C-DE664117F20B}" type="datetime1">
              <a:rPr lang="en-US" smtClean="0"/>
              <a:t>5/2/2025</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35B37557-D27D-4B9B-A23D-1EFA36086BBB}" type="datetime1">
              <a:rPr lang="en-US" smtClean="0"/>
              <a:t>5/2/2025</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2BECCD43-0010-4D50-A073-939FFDC33220}" type="datetime1">
              <a:rPr lang="en-US" smtClean="0"/>
              <a:t>5/2/2025</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C2AB1FAC-93BB-470C-ACF8-3DA324B9EAD4}" type="datetime1">
              <a:rPr lang="en-US" smtClean="0"/>
              <a:t>5/2/2025</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000" dirty="0">
                <a:solidFill>
                  <a:schemeClr val="tx1"/>
                </a:solidFill>
              </a:rPr>
              <a:t>Chapter 11 The Chi-Square Distribution</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a:extLst>
              <a:ext uri="{FF2B5EF4-FFF2-40B4-BE49-F238E27FC236}">
                <a16:creationId xmlns:a16="http://schemas.microsoft.com/office/drawing/2014/main" id="{54C7451E-96D9-D768-013F-333A084E91ED}"/>
              </a:ext>
            </a:extLst>
          </p:cNvPr>
          <p:cNvSpPr>
            <a:spLocks noGrp="1"/>
          </p:cNvSpPr>
          <p:nvPr>
            <p:ph type="sldNum" sz="quarter" idx="12"/>
          </p:nvPr>
        </p:nvSpPr>
        <p:spPr/>
        <p:txBody>
          <a:bodyPr/>
          <a:lstStyle/>
          <a:p>
            <a:fld id="{3A98EE3D-8CD1-4C3F-BD1C-C98C9596463C}" type="slidenum">
              <a:rPr lang="en-US" smtClean="0"/>
              <a:t>1</a:t>
            </a:fld>
            <a:endParaRPr lang="en-US" dirty="0"/>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4BA30-AA9F-08FE-281D-D69A3F5C42AB}"/>
              </a:ext>
            </a:extLst>
          </p:cNvPr>
          <p:cNvSpPr>
            <a:spLocks noGrp="1"/>
          </p:cNvSpPr>
          <p:nvPr>
            <p:ph type="title"/>
          </p:nvPr>
        </p:nvSpPr>
        <p:spPr/>
        <p:txBody>
          <a:bodyPr/>
          <a:lstStyle/>
          <a:p>
            <a:r>
              <a:rPr lang="en-US" dirty="0"/>
              <a:t>More on Hypothesis Testing</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17A5482-20E7-11F6-B627-B23CD0CC659D}"/>
                  </a:ext>
                </a:extLst>
              </p:cNvPr>
              <p:cNvSpPr>
                <a:spLocks noGrp="1"/>
              </p:cNvSpPr>
              <p:nvPr>
                <p:ph idx="1"/>
              </p:nvPr>
            </p:nvSpPr>
            <p:spPr/>
            <p:txBody>
              <a:bodyPr>
                <a:normAutofit/>
              </a:bodyPr>
              <a:lstStyle/>
              <a:p>
                <a:pPr>
                  <a:buFont typeface="Arial" panose="020B0604020202020204" pitchFamily="34" charset="0"/>
                  <a:buChar char="•"/>
                </a:pPr>
                <a:r>
                  <a:rPr lang="en-US" dirty="0"/>
                  <a:t>The observed values are the data values and the expected values are the values you would expect to get if the null hypothesis were true. There are n terms of the form  </a:t>
                </a:r>
                <a14:m>
                  <m:oMath xmlns:m="http://schemas.openxmlformats.org/officeDocument/2006/math">
                    <m:f>
                      <m:fPr>
                        <m:ctrlPr>
                          <a:rPr lang="en-US" b="0" i="1" dirty="0" smtClean="0">
                            <a:latin typeface="Cambria Math" panose="02040503050406030204" pitchFamily="18" charset="0"/>
                          </a:rPr>
                        </m:ctrlPr>
                      </m:fPr>
                      <m:num>
                        <m:sSup>
                          <m:sSupPr>
                            <m:ctrlPr>
                              <a:rPr lang="en-US" b="0" i="1" dirty="0" smtClean="0">
                                <a:latin typeface="Cambria Math" panose="02040503050406030204" pitchFamily="18" charset="0"/>
                              </a:rPr>
                            </m:ctrlPr>
                          </m:sSupPr>
                          <m:e>
                            <m:d>
                              <m:dPr>
                                <m:ctrlPr>
                                  <a:rPr lang="en-US" i="1" dirty="0" smtClean="0">
                                    <a:latin typeface="Cambria Math" panose="02040503050406030204" pitchFamily="18" charset="0"/>
                                  </a:rPr>
                                </m:ctrlPr>
                              </m:dPr>
                              <m:e>
                                <m:r>
                                  <a:rPr lang="en-US" i="1" dirty="0" smtClean="0">
                                    <a:latin typeface="Cambria Math" panose="02040503050406030204" pitchFamily="18" charset="0"/>
                                  </a:rPr>
                                  <m:t>𝑂</m:t>
                                </m:r>
                                <m:r>
                                  <a:rPr lang="en-US" i="1" dirty="0" smtClean="0">
                                    <a:latin typeface="Cambria Math" panose="02040503050406030204" pitchFamily="18" charset="0"/>
                                  </a:rPr>
                                  <m:t>−</m:t>
                                </m:r>
                                <m:r>
                                  <a:rPr lang="en-US" i="1" dirty="0" smtClean="0">
                                    <a:latin typeface="Cambria Math" panose="02040503050406030204" pitchFamily="18" charset="0"/>
                                  </a:rPr>
                                  <m:t>𝐸</m:t>
                                </m:r>
                              </m:e>
                            </m:d>
                          </m:e>
                          <m:sup>
                            <m:r>
                              <a:rPr lang="en-US" i="1" dirty="0" smtClean="0">
                                <a:latin typeface="Cambria Math" panose="02040503050406030204" pitchFamily="18" charset="0"/>
                              </a:rPr>
                              <m:t>2</m:t>
                            </m:r>
                          </m:sup>
                        </m:sSup>
                      </m:num>
                      <m:den>
                        <m:r>
                          <a:rPr lang="en-US" i="1" dirty="0" smtClean="0">
                            <a:latin typeface="Cambria Math" panose="02040503050406030204" pitchFamily="18" charset="0"/>
                          </a:rPr>
                          <m:t>𝐸</m:t>
                        </m:r>
                      </m:den>
                    </m:f>
                  </m:oMath>
                </a14:m>
                <a:endParaRPr lang="en-US" dirty="0"/>
              </a:p>
              <a:p>
                <a:pPr>
                  <a:buFont typeface="Arial" panose="020B0604020202020204" pitchFamily="34" charset="0"/>
                  <a:buChar char="•"/>
                </a:pPr>
                <a:r>
                  <a:rPr lang="en-US" dirty="0"/>
                  <a:t>The number of degrees of freedom is </a:t>
                </a:r>
                <a:r>
                  <a:rPr lang="en-US" dirty="0" err="1"/>
                  <a:t>df</a:t>
                </a:r>
                <a:r>
                  <a:rPr lang="en-US" dirty="0"/>
                  <a:t> = (number of categories – 1).</a:t>
                </a:r>
              </a:p>
              <a:p>
                <a:pPr>
                  <a:buFont typeface="Arial" panose="020B0604020202020204" pitchFamily="34" charset="0"/>
                  <a:buChar char="•"/>
                </a:pPr>
                <a:r>
                  <a:rPr lang="en-US" dirty="0"/>
                  <a:t>The goodness-of-fit test is almost always right-tailed.</a:t>
                </a:r>
              </a:p>
              <a:p>
                <a:pPr>
                  <a:buFont typeface="Arial" panose="020B0604020202020204" pitchFamily="34" charset="0"/>
                  <a:buChar char="•"/>
                </a:pPr>
                <a:r>
                  <a:rPr lang="en-US" dirty="0"/>
                  <a:t>If the observed values and the corresponding expected values are not close to each other, then the test statistic can get very large and will be way out in the right tail of the chi-square curve.</a:t>
                </a:r>
              </a:p>
            </p:txBody>
          </p:sp>
        </mc:Choice>
        <mc:Fallback xmlns="">
          <p:sp>
            <p:nvSpPr>
              <p:cNvPr id="3" name="Content Placeholder 2">
                <a:extLst>
                  <a:ext uri="{FF2B5EF4-FFF2-40B4-BE49-F238E27FC236}">
                    <a16:creationId xmlns:a16="http://schemas.microsoft.com/office/drawing/2014/main" id="{417A5482-20E7-11F6-B627-B23CD0CC659D}"/>
                  </a:ext>
                </a:extLst>
              </p:cNvPr>
              <p:cNvSpPr>
                <a:spLocks noGrp="1" noRot="1" noChangeAspect="1" noMove="1" noResize="1" noEditPoints="1" noAdjustHandles="1" noChangeArrowheads="1" noChangeShapeType="1" noTextEdit="1"/>
              </p:cNvSpPr>
              <p:nvPr>
                <p:ph idx="1"/>
              </p:nvPr>
            </p:nvSpPr>
            <p:spPr>
              <a:blipFill>
                <a:blip r:embed="rId2"/>
                <a:stretch>
                  <a:fillRect l="-1333" t="-810" r="-175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BD81667E-E98E-E752-D404-0DBDBCBB06DB}"/>
              </a:ext>
            </a:extLst>
          </p:cNvPr>
          <p:cNvSpPr>
            <a:spLocks noGrp="1"/>
          </p:cNvSpPr>
          <p:nvPr>
            <p:ph type="sldNum" sz="quarter" idx="12"/>
          </p:nvPr>
        </p:nvSpPr>
        <p:spPr/>
        <p:txBody>
          <a:bodyPr/>
          <a:lstStyle/>
          <a:p>
            <a:fld id="{3A98EE3D-8CD1-4C3F-BD1C-C98C9596463C}" type="slidenum">
              <a:rPr lang="en-US" smtClean="0"/>
              <a:t>10</a:t>
            </a:fld>
            <a:endParaRPr lang="en-US" dirty="0"/>
          </a:p>
        </p:txBody>
      </p:sp>
    </p:spTree>
    <p:extLst>
      <p:ext uri="{BB962C8B-B14F-4D97-AF65-F5344CB8AC3E}">
        <p14:creationId xmlns:p14="http://schemas.microsoft.com/office/powerpoint/2010/main" val="605718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A082A-4851-A1E8-7F39-ECDBBD29F3A1}"/>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FF3B61C-6467-C047-B35D-24337386BD06}"/>
              </a:ext>
            </a:extLst>
          </p:cNvPr>
          <p:cNvSpPr>
            <a:spLocks noGrp="1"/>
          </p:cNvSpPr>
          <p:nvPr>
            <p:ph idx="1"/>
          </p:nvPr>
        </p:nvSpPr>
        <p:spPr/>
        <p:txBody>
          <a:bodyPr/>
          <a:lstStyle/>
          <a:p>
            <a:r>
              <a:rPr lang="en-US" b="0" i="0" dirty="0">
                <a:solidFill>
                  <a:srgbClr val="424242"/>
                </a:solidFill>
                <a:effectLst/>
              </a:rPr>
              <a:t>Absenteeism of college students from math classes is a major concern to math instructors because missing class appears to increase the drop rate. Suppose that a study was done to determine if the actual student absenteeism rate follows faculty perception. The faculty expected that a group of 100 students would miss class according to the table in Excel. A random survey across all mathematics courses was then done to determine the actual number </a:t>
            </a:r>
            <a:r>
              <a:rPr lang="en-US" b="1" i="0" dirty="0">
                <a:solidFill>
                  <a:srgbClr val="424242"/>
                </a:solidFill>
                <a:effectLst/>
              </a:rPr>
              <a:t>(observed)</a:t>
            </a:r>
            <a:r>
              <a:rPr lang="en-US" b="0" i="0" dirty="0">
                <a:solidFill>
                  <a:srgbClr val="424242"/>
                </a:solidFill>
                <a:effectLst/>
              </a:rPr>
              <a:t> of absences in a course. The data is in the other table in Excel. </a:t>
            </a:r>
          </a:p>
          <a:p>
            <a:r>
              <a:rPr lang="en-US" dirty="0">
                <a:solidFill>
                  <a:srgbClr val="424242"/>
                </a:solidFill>
              </a:rPr>
              <a:t>A. What is the null and alternative hypothesis?</a:t>
            </a:r>
          </a:p>
          <a:p>
            <a:r>
              <a:rPr lang="en-US" dirty="0">
                <a:solidFill>
                  <a:srgbClr val="424242"/>
                </a:solidFill>
              </a:rPr>
              <a:t>B. </a:t>
            </a:r>
            <a:r>
              <a:rPr lang="en-US" b="0" i="0" dirty="0">
                <a:solidFill>
                  <a:srgbClr val="424242"/>
                </a:solidFill>
                <a:effectLst/>
              </a:rPr>
              <a:t>Can you use the information as it appears in the charts to conduct the goodness-of-fit test?</a:t>
            </a:r>
          </a:p>
          <a:p>
            <a:r>
              <a:rPr lang="en-US" dirty="0">
                <a:solidFill>
                  <a:srgbClr val="424242"/>
                </a:solidFill>
              </a:rPr>
              <a:t>C. </a:t>
            </a:r>
            <a:r>
              <a:rPr lang="en-US" b="0" i="0" dirty="0">
                <a:solidFill>
                  <a:srgbClr val="424242"/>
                </a:solidFill>
                <a:effectLst/>
              </a:rPr>
              <a:t>What is the number of degrees of freedom (</a:t>
            </a:r>
            <a:r>
              <a:rPr lang="en-US" b="0" i="1" dirty="0" err="1">
                <a:solidFill>
                  <a:srgbClr val="424242"/>
                </a:solidFill>
                <a:effectLst/>
              </a:rPr>
              <a:t>df</a:t>
            </a:r>
            <a:r>
              <a:rPr lang="en-US" b="0" i="0" dirty="0">
                <a:solidFill>
                  <a:srgbClr val="424242"/>
                </a:solidFill>
                <a:effectLst/>
              </a:rPr>
              <a:t>)?</a:t>
            </a:r>
            <a:endParaRPr lang="en-US" dirty="0"/>
          </a:p>
        </p:txBody>
      </p:sp>
    </p:spTree>
    <p:extLst>
      <p:ext uri="{BB962C8B-B14F-4D97-AF65-F5344CB8AC3E}">
        <p14:creationId xmlns:p14="http://schemas.microsoft.com/office/powerpoint/2010/main" val="2656075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4BD17-886E-D50B-26AF-EA8E404A55FC}"/>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6663D0B4-FB0B-B4F3-3738-1CC1A856E5F0}"/>
              </a:ext>
            </a:extLst>
          </p:cNvPr>
          <p:cNvSpPr>
            <a:spLocks noGrp="1"/>
          </p:cNvSpPr>
          <p:nvPr>
            <p:ph idx="1"/>
          </p:nvPr>
        </p:nvSpPr>
        <p:spPr/>
        <p:txBody>
          <a:bodyPr/>
          <a:lstStyle/>
          <a:p>
            <a:r>
              <a:rPr lang="en-US" dirty="0"/>
              <a:t>A. </a:t>
            </a:r>
          </a:p>
          <a:p>
            <a:pPr algn="l"/>
            <a:r>
              <a:rPr lang="en-US" b="1" i="1" dirty="0">
                <a:solidFill>
                  <a:srgbClr val="424242"/>
                </a:solidFill>
                <a:effectLst/>
              </a:rPr>
              <a:t>H</a:t>
            </a:r>
            <a:r>
              <a:rPr lang="en-US" b="1" i="1" baseline="-25000" dirty="0">
                <a:solidFill>
                  <a:srgbClr val="424242"/>
                </a:solidFill>
                <a:effectLst/>
              </a:rPr>
              <a:t>0</a:t>
            </a:r>
            <a:r>
              <a:rPr lang="en-US" b="1" i="0" dirty="0">
                <a:solidFill>
                  <a:srgbClr val="424242"/>
                </a:solidFill>
                <a:effectLst/>
              </a:rPr>
              <a:t>:</a:t>
            </a:r>
            <a:r>
              <a:rPr lang="en-US" b="0" i="0" dirty="0">
                <a:solidFill>
                  <a:srgbClr val="424242"/>
                </a:solidFill>
                <a:effectLst/>
              </a:rPr>
              <a:t> Student absenteeism </a:t>
            </a:r>
            <a:r>
              <a:rPr lang="en-US" b="1" i="0" dirty="0">
                <a:solidFill>
                  <a:srgbClr val="424242"/>
                </a:solidFill>
                <a:effectLst/>
              </a:rPr>
              <a:t>fits</a:t>
            </a:r>
            <a:r>
              <a:rPr lang="en-US" b="0" i="0" dirty="0">
                <a:solidFill>
                  <a:srgbClr val="424242"/>
                </a:solidFill>
                <a:effectLst/>
              </a:rPr>
              <a:t> faculty perception.</a:t>
            </a:r>
          </a:p>
          <a:p>
            <a:pPr algn="l"/>
            <a:br>
              <a:rPr lang="en-US" b="0" i="0" dirty="0">
                <a:solidFill>
                  <a:srgbClr val="424242"/>
                </a:solidFill>
                <a:effectLst/>
              </a:rPr>
            </a:br>
            <a:r>
              <a:rPr lang="en-US" b="0" i="0" dirty="0">
                <a:solidFill>
                  <a:srgbClr val="424242"/>
                </a:solidFill>
                <a:effectLst/>
              </a:rPr>
              <a:t>The alternative hypothesis is the opposite of the null hypothesis.</a:t>
            </a:r>
          </a:p>
          <a:p>
            <a:pPr algn="l"/>
            <a:r>
              <a:rPr lang="en-US" b="1" i="1" dirty="0">
                <a:solidFill>
                  <a:srgbClr val="424242"/>
                </a:solidFill>
                <a:effectLst/>
              </a:rPr>
              <a:t>H</a:t>
            </a:r>
            <a:r>
              <a:rPr lang="en-US" b="1" i="1" baseline="-25000" dirty="0">
                <a:solidFill>
                  <a:srgbClr val="424242"/>
                </a:solidFill>
                <a:effectLst/>
              </a:rPr>
              <a:t>a</a:t>
            </a:r>
            <a:r>
              <a:rPr lang="en-US" b="1" i="0" dirty="0">
                <a:solidFill>
                  <a:srgbClr val="424242"/>
                </a:solidFill>
                <a:effectLst/>
              </a:rPr>
              <a:t>:</a:t>
            </a:r>
            <a:r>
              <a:rPr lang="en-US" b="0" i="0" dirty="0">
                <a:solidFill>
                  <a:srgbClr val="424242"/>
                </a:solidFill>
                <a:effectLst/>
              </a:rPr>
              <a:t> Student absenteeism </a:t>
            </a:r>
            <a:r>
              <a:rPr lang="en-US" b="1" i="0" dirty="0">
                <a:solidFill>
                  <a:srgbClr val="424242"/>
                </a:solidFill>
                <a:effectLst/>
              </a:rPr>
              <a:t>does not fit</a:t>
            </a:r>
            <a:r>
              <a:rPr lang="en-US" b="0" i="0" dirty="0">
                <a:solidFill>
                  <a:srgbClr val="424242"/>
                </a:solidFill>
                <a:effectLst/>
              </a:rPr>
              <a:t> faculty perception.</a:t>
            </a:r>
          </a:p>
          <a:p>
            <a:endParaRPr lang="en-US" dirty="0"/>
          </a:p>
        </p:txBody>
      </p:sp>
    </p:spTree>
    <p:extLst>
      <p:ext uri="{BB962C8B-B14F-4D97-AF65-F5344CB8AC3E}">
        <p14:creationId xmlns:p14="http://schemas.microsoft.com/office/powerpoint/2010/main" val="3471089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10C13-E09A-15FF-31E8-882F53302FB0}"/>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B4B84E28-2B0F-D9DB-75ED-63E7DDEB98FD}"/>
              </a:ext>
            </a:extLst>
          </p:cNvPr>
          <p:cNvSpPr>
            <a:spLocks noGrp="1"/>
          </p:cNvSpPr>
          <p:nvPr>
            <p:ph idx="1"/>
          </p:nvPr>
        </p:nvSpPr>
        <p:spPr/>
        <p:txBody>
          <a:bodyPr/>
          <a:lstStyle/>
          <a:p>
            <a:r>
              <a:rPr lang="en-US" dirty="0"/>
              <a:t>B.</a:t>
            </a:r>
          </a:p>
          <a:p>
            <a:r>
              <a:rPr lang="en-US" b="1" i="0" dirty="0">
                <a:solidFill>
                  <a:srgbClr val="424242"/>
                </a:solidFill>
                <a:effectLst/>
              </a:rPr>
              <a:t>No.</a:t>
            </a:r>
            <a:r>
              <a:rPr lang="en-US" b="0" i="0" dirty="0">
                <a:solidFill>
                  <a:srgbClr val="424242"/>
                </a:solidFill>
                <a:effectLst/>
              </a:rPr>
              <a:t> Notice that the expected number of absences for the "12+" entry is less than five (it is two). Combine that group with the "9–11" group to create new tables where the number of students for each entry are at least five.</a:t>
            </a:r>
            <a:endParaRPr lang="en-US" dirty="0"/>
          </a:p>
        </p:txBody>
      </p:sp>
    </p:spTree>
    <p:extLst>
      <p:ext uri="{BB962C8B-B14F-4D97-AF65-F5344CB8AC3E}">
        <p14:creationId xmlns:p14="http://schemas.microsoft.com/office/powerpoint/2010/main" val="4263069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266AE-0454-B64A-8D99-931E79C34E99}"/>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EA8708C2-E2D9-3441-912E-0353BFAEF1D2}"/>
              </a:ext>
            </a:extLst>
          </p:cNvPr>
          <p:cNvSpPr>
            <a:spLocks noGrp="1"/>
          </p:cNvSpPr>
          <p:nvPr>
            <p:ph idx="1"/>
          </p:nvPr>
        </p:nvSpPr>
        <p:spPr/>
        <p:txBody>
          <a:bodyPr/>
          <a:lstStyle/>
          <a:p>
            <a:r>
              <a:rPr lang="en-US" dirty="0"/>
              <a:t>C. </a:t>
            </a:r>
          </a:p>
          <a:p>
            <a:pPr algn="l"/>
            <a:r>
              <a:rPr lang="en-US" b="0" i="0" dirty="0">
                <a:solidFill>
                  <a:srgbClr val="424242"/>
                </a:solidFill>
                <a:effectLst/>
              </a:rPr>
              <a:t>There are four "cells" or categories in each of the new tables.</a:t>
            </a:r>
          </a:p>
          <a:p>
            <a:pPr algn="l"/>
            <a:r>
              <a:rPr lang="en-US" b="0" i="1" dirty="0" err="1">
                <a:solidFill>
                  <a:srgbClr val="424242"/>
                </a:solidFill>
                <a:effectLst/>
              </a:rPr>
              <a:t>df</a:t>
            </a:r>
            <a:r>
              <a:rPr lang="en-US" b="0" i="0" dirty="0">
                <a:solidFill>
                  <a:srgbClr val="424242"/>
                </a:solidFill>
                <a:effectLst/>
              </a:rPr>
              <a:t> = number of cells – 1 = 4 – 1 = 3</a:t>
            </a:r>
          </a:p>
          <a:p>
            <a:endParaRPr lang="en-US" dirty="0"/>
          </a:p>
        </p:txBody>
      </p:sp>
    </p:spTree>
    <p:extLst>
      <p:ext uri="{BB962C8B-B14F-4D97-AF65-F5344CB8AC3E}">
        <p14:creationId xmlns:p14="http://schemas.microsoft.com/office/powerpoint/2010/main" val="3564733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23033-F60B-F72A-B3B0-FA6FCC7065B9}"/>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81098B1F-1EE6-FBC2-D2C9-411926CEE788}"/>
              </a:ext>
            </a:extLst>
          </p:cNvPr>
          <p:cNvSpPr>
            <a:spLocks noGrp="1"/>
          </p:cNvSpPr>
          <p:nvPr>
            <p:ph idx="1"/>
          </p:nvPr>
        </p:nvSpPr>
        <p:spPr/>
        <p:txBody>
          <a:bodyPr/>
          <a:lstStyle/>
          <a:p>
            <a:r>
              <a:rPr lang="en-US" dirty="0"/>
              <a:t>Employers want to know which days of the week employees are absent in a five-day work week. Most employers would like to believe that employees are absent equally during the week. Suppose a random sample of 60 managers were asked on which day of the week they had the highest number of employee absences. The results were distributed as in the table below. For the population of employees, do the days for the highest number of absences occur with equal frequencies during a five-day work week? Test at a 5% significance level. See the Excel spreadsheet. </a:t>
            </a:r>
          </a:p>
        </p:txBody>
      </p:sp>
      <p:sp>
        <p:nvSpPr>
          <p:cNvPr id="4" name="Slide Number Placeholder 3">
            <a:extLst>
              <a:ext uri="{FF2B5EF4-FFF2-40B4-BE49-F238E27FC236}">
                <a16:creationId xmlns:a16="http://schemas.microsoft.com/office/drawing/2014/main" id="{19C5E323-C131-8CFC-EA7F-5091EC77A267}"/>
              </a:ext>
            </a:extLst>
          </p:cNvPr>
          <p:cNvSpPr>
            <a:spLocks noGrp="1"/>
          </p:cNvSpPr>
          <p:nvPr>
            <p:ph type="sldNum" sz="quarter" idx="12"/>
          </p:nvPr>
        </p:nvSpPr>
        <p:spPr/>
        <p:txBody>
          <a:bodyPr/>
          <a:lstStyle/>
          <a:p>
            <a:fld id="{3A98EE3D-8CD1-4C3F-BD1C-C98C9596463C}" type="slidenum">
              <a:rPr lang="en-US" smtClean="0"/>
              <a:t>15</a:t>
            </a:fld>
            <a:endParaRPr lang="en-US" dirty="0"/>
          </a:p>
        </p:txBody>
      </p:sp>
      <p:graphicFrame>
        <p:nvGraphicFramePr>
          <p:cNvPr id="12" name="Table 11">
            <a:extLst>
              <a:ext uri="{FF2B5EF4-FFF2-40B4-BE49-F238E27FC236}">
                <a16:creationId xmlns:a16="http://schemas.microsoft.com/office/drawing/2014/main" id="{7664E73D-75B2-BF0E-B94B-F4B46B71ABDC}"/>
              </a:ext>
            </a:extLst>
          </p:cNvPr>
          <p:cNvGraphicFramePr>
            <a:graphicFrameLocks noGrp="1"/>
          </p:cNvGraphicFramePr>
          <p:nvPr>
            <p:extLst>
              <p:ext uri="{D42A27DB-BD31-4B8C-83A1-F6EECF244321}">
                <p14:modId xmlns:p14="http://schemas.microsoft.com/office/powerpoint/2010/main" val="3670228242"/>
              </p:ext>
            </p:extLst>
          </p:nvPr>
        </p:nvGraphicFramePr>
        <p:xfrm>
          <a:off x="1917557" y="4673572"/>
          <a:ext cx="8356885" cy="782550"/>
        </p:xfrm>
        <a:graphic>
          <a:graphicData uri="http://schemas.openxmlformats.org/drawingml/2006/table">
            <a:tbl>
              <a:tblPr>
                <a:tableStyleId>{2D5ABB26-0587-4C30-8999-92F81FD0307C}</a:tableStyleId>
              </a:tblPr>
              <a:tblGrid>
                <a:gridCol w="2154510">
                  <a:extLst>
                    <a:ext uri="{9D8B030D-6E8A-4147-A177-3AD203B41FA5}">
                      <a16:colId xmlns:a16="http://schemas.microsoft.com/office/drawing/2014/main" val="1615466596"/>
                    </a:ext>
                  </a:extLst>
                </a:gridCol>
                <a:gridCol w="1240475">
                  <a:extLst>
                    <a:ext uri="{9D8B030D-6E8A-4147-A177-3AD203B41FA5}">
                      <a16:colId xmlns:a16="http://schemas.microsoft.com/office/drawing/2014/main" val="317498650"/>
                    </a:ext>
                  </a:extLst>
                </a:gridCol>
                <a:gridCol w="1240475">
                  <a:extLst>
                    <a:ext uri="{9D8B030D-6E8A-4147-A177-3AD203B41FA5}">
                      <a16:colId xmlns:a16="http://schemas.microsoft.com/office/drawing/2014/main" val="2004072461"/>
                    </a:ext>
                  </a:extLst>
                </a:gridCol>
                <a:gridCol w="1240475">
                  <a:extLst>
                    <a:ext uri="{9D8B030D-6E8A-4147-A177-3AD203B41FA5}">
                      <a16:colId xmlns:a16="http://schemas.microsoft.com/office/drawing/2014/main" val="2586308131"/>
                    </a:ext>
                  </a:extLst>
                </a:gridCol>
                <a:gridCol w="1240475">
                  <a:extLst>
                    <a:ext uri="{9D8B030D-6E8A-4147-A177-3AD203B41FA5}">
                      <a16:colId xmlns:a16="http://schemas.microsoft.com/office/drawing/2014/main" val="3939446532"/>
                    </a:ext>
                  </a:extLst>
                </a:gridCol>
                <a:gridCol w="1240475">
                  <a:extLst>
                    <a:ext uri="{9D8B030D-6E8A-4147-A177-3AD203B41FA5}">
                      <a16:colId xmlns:a16="http://schemas.microsoft.com/office/drawing/2014/main" val="135775200"/>
                    </a:ext>
                  </a:extLst>
                </a:gridCol>
              </a:tblGrid>
              <a:tr h="391275">
                <a:tc>
                  <a:txBody>
                    <a:bodyPr/>
                    <a:lstStyle/>
                    <a:p>
                      <a:pPr algn="l" fontAlgn="b"/>
                      <a:endParaRPr lang="en-US" sz="1800" b="0" i="0" u="none" strike="noStrike">
                        <a:solidFill>
                          <a:srgbClr val="000000"/>
                        </a:solidFill>
                        <a:effectLst/>
                        <a:latin typeface="Aptos Narrow" panose="020B0004020202020204" pitchFamily="34" charset="0"/>
                      </a:endParaRPr>
                    </a:p>
                  </a:txBody>
                  <a:tcPr marL="4763" marR="4763" marT="4763"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r>
                        <a:rPr lang="en-US" sz="1800" b="0" u="none" strike="noStrike">
                          <a:solidFill>
                            <a:srgbClr val="000000"/>
                          </a:solidFill>
                          <a:effectLst/>
                        </a:rPr>
                        <a:t>Monday</a:t>
                      </a:r>
                      <a:endParaRPr lang="en-US" sz="1800" b="0" i="0" u="none" strike="noStrike">
                        <a:solidFill>
                          <a:srgbClr val="000000"/>
                        </a:solidFill>
                        <a:effectLst/>
                        <a:latin typeface="Aptos Narrow" panose="020B0004020202020204" pitchFamily="34"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r>
                        <a:rPr lang="en-US" sz="1800" b="0" u="none" strike="noStrike">
                          <a:solidFill>
                            <a:srgbClr val="000000"/>
                          </a:solidFill>
                          <a:effectLst/>
                        </a:rPr>
                        <a:t>Tuesday</a:t>
                      </a:r>
                      <a:endParaRPr lang="en-US" sz="1800" b="0" i="0" u="none" strike="noStrike">
                        <a:solidFill>
                          <a:srgbClr val="000000"/>
                        </a:solidFill>
                        <a:effectLst/>
                        <a:latin typeface="Aptos Narrow" panose="020B0004020202020204" pitchFamily="34"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r>
                        <a:rPr lang="en-US" sz="1800" b="0" u="none" strike="noStrike" dirty="0">
                          <a:solidFill>
                            <a:srgbClr val="000000"/>
                          </a:solidFill>
                          <a:effectLst/>
                        </a:rPr>
                        <a:t>Wednesday</a:t>
                      </a:r>
                      <a:endParaRPr lang="en-US" sz="1800" b="0" i="0" u="none" strike="noStrike" dirty="0">
                        <a:solidFill>
                          <a:srgbClr val="000000"/>
                        </a:solidFill>
                        <a:effectLst/>
                        <a:latin typeface="Aptos Narrow" panose="020B0004020202020204" pitchFamily="34"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r>
                        <a:rPr lang="en-US" sz="1800" b="0" u="none" strike="noStrike">
                          <a:solidFill>
                            <a:srgbClr val="000000"/>
                          </a:solidFill>
                          <a:effectLst/>
                        </a:rPr>
                        <a:t>Thursday</a:t>
                      </a:r>
                      <a:endParaRPr lang="en-US" sz="1800" b="0" i="0" u="none" strike="noStrike">
                        <a:solidFill>
                          <a:srgbClr val="000000"/>
                        </a:solidFill>
                        <a:effectLst/>
                        <a:latin typeface="Aptos Narrow" panose="020B0004020202020204" pitchFamily="34"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b"/>
                      <a:r>
                        <a:rPr lang="en-US" sz="1800" b="0" u="none" strike="noStrike">
                          <a:solidFill>
                            <a:srgbClr val="000000"/>
                          </a:solidFill>
                          <a:effectLst/>
                        </a:rPr>
                        <a:t>Friday</a:t>
                      </a:r>
                      <a:endParaRPr lang="en-US" sz="1800" b="0" i="0" u="none" strike="noStrike">
                        <a:solidFill>
                          <a:srgbClr val="000000"/>
                        </a:solidFill>
                        <a:effectLst/>
                        <a:latin typeface="Aptos Narrow" panose="020B0004020202020204" pitchFamily="34" charset="0"/>
                      </a:endParaRPr>
                    </a:p>
                  </a:txBody>
                  <a:tcPr marL="4763" marR="4763" marT="4763"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63620475"/>
                  </a:ext>
                </a:extLst>
              </a:tr>
              <a:tr h="391275">
                <a:tc>
                  <a:txBody>
                    <a:bodyPr/>
                    <a:lstStyle/>
                    <a:p>
                      <a:pPr algn="l" fontAlgn="b"/>
                      <a:r>
                        <a:rPr lang="en-US" sz="1800" b="0" u="none" strike="noStrike">
                          <a:solidFill>
                            <a:srgbClr val="000000"/>
                          </a:solidFill>
                          <a:effectLst/>
                        </a:rPr>
                        <a:t>Number of Absences</a:t>
                      </a:r>
                      <a:endParaRPr lang="en-US" sz="1800" b="0" i="0" u="none" strike="noStrike">
                        <a:solidFill>
                          <a:srgbClr val="000000"/>
                        </a:solidFill>
                        <a:effectLst/>
                        <a:latin typeface="Aptos Narrow" panose="020B0004020202020204" pitchFamily="34" charset="0"/>
                      </a:endParaRPr>
                    </a:p>
                  </a:txBody>
                  <a:tcPr marL="4763" marR="4763" marT="4763"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b"/>
                      <a:r>
                        <a:rPr lang="en-US" sz="1800" b="0" u="none" strike="noStrike">
                          <a:solidFill>
                            <a:srgbClr val="000000"/>
                          </a:solidFill>
                          <a:effectLst/>
                        </a:rPr>
                        <a:t>15</a:t>
                      </a:r>
                      <a:endParaRPr lang="en-US" sz="1800" b="0" i="0" u="none" strike="noStrike">
                        <a:solidFill>
                          <a:srgbClr val="000000"/>
                        </a:solidFill>
                        <a:effectLst/>
                        <a:latin typeface="Aptos Narrow" panose="020B0004020202020204" pitchFamily="34"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b"/>
                      <a:r>
                        <a:rPr lang="en-US" sz="1800" b="0" u="none" strike="noStrike">
                          <a:solidFill>
                            <a:srgbClr val="000000"/>
                          </a:solidFill>
                          <a:effectLst/>
                        </a:rPr>
                        <a:t>12</a:t>
                      </a:r>
                      <a:endParaRPr lang="en-US" sz="1800" b="0" i="0" u="none" strike="noStrike">
                        <a:solidFill>
                          <a:srgbClr val="000000"/>
                        </a:solidFill>
                        <a:effectLst/>
                        <a:latin typeface="Aptos Narrow" panose="020B0004020202020204" pitchFamily="34"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b"/>
                      <a:r>
                        <a:rPr lang="en-US" sz="1800" b="0" u="none" strike="noStrike">
                          <a:solidFill>
                            <a:srgbClr val="000000"/>
                          </a:solidFill>
                          <a:effectLst/>
                        </a:rPr>
                        <a:t>9</a:t>
                      </a:r>
                      <a:endParaRPr lang="en-US" sz="1800" b="0" i="0" u="none" strike="noStrike">
                        <a:solidFill>
                          <a:srgbClr val="000000"/>
                        </a:solidFill>
                        <a:effectLst/>
                        <a:latin typeface="Aptos Narrow" panose="020B0004020202020204" pitchFamily="34"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b"/>
                      <a:r>
                        <a:rPr lang="en-US" sz="1800" b="0" u="none" strike="noStrike">
                          <a:solidFill>
                            <a:srgbClr val="000000"/>
                          </a:solidFill>
                          <a:effectLst/>
                        </a:rPr>
                        <a:t>9</a:t>
                      </a:r>
                      <a:endParaRPr lang="en-US" sz="1800" b="0" i="0" u="none" strike="noStrike">
                        <a:solidFill>
                          <a:srgbClr val="000000"/>
                        </a:solidFill>
                        <a:effectLst/>
                        <a:latin typeface="Aptos Narrow" panose="020B0004020202020204" pitchFamily="34"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b"/>
                      <a:r>
                        <a:rPr lang="en-US" sz="1800" b="0" u="none" strike="noStrike" dirty="0">
                          <a:solidFill>
                            <a:srgbClr val="000000"/>
                          </a:solidFill>
                          <a:effectLst/>
                        </a:rPr>
                        <a:t>15</a:t>
                      </a:r>
                      <a:endParaRPr lang="en-US" sz="1800" b="0" i="0" u="none" strike="noStrike" dirty="0">
                        <a:solidFill>
                          <a:srgbClr val="000000"/>
                        </a:solidFill>
                        <a:effectLst/>
                        <a:latin typeface="Aptos Narrow" panose="020B0004020202020204" pitchFamily="34" charset="0"/>
                      </a:endParaRPr>
                    </a:p>
                  </a:txBody>
                  <a:tcPr marL="4763" marR="4763" marT="4763"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141973891"/>
                  </a:ext>
                </a:extLst>
              </a:tr>
            </a:tbl>
          </a:graphicData>
        </a:graphic>
      </p:graphicFrame>
    </p:spTree>
    <p:extLst>
      <p:ext uri="{BB962C8B-B14F-4D97-AF65-F5344CB8AC3E}">
        <p14:creationId xmlns:p14="http://schemas.microsoft.com/office/powerpoint/2010/main" val="1872637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8A694-D775-1B27-DA9A-BEB3B99B06FF}"/>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569DDBB3-BF6B-A5C6-507F-68DCB6B6A524}"/>
              </a:ext>
            </a:extLst>
          </p:cNvPr>
          <p:cNvSpPr>
            <a:spLocks noGrp="1"/>
          </p:cNvSpPr>
          <p:nvPr>
            <p:ph idx="1"/>
          </p:nvPr>
        </p:nvSpPr>
        <p:spPr/>
        <p:txBody>
          <a:bodyPr/>
          <a:lstStyle/>
          <a:p>
            <a:pPr algn="l">
              <a:buNone/>
            </a:pPr>
            <a:r>
              <a:rPr lang="en-US" b="0" i="0" dirty="0">
                <a:solidFill>
                  <a:srgbClr val="424242"/>
                </a:solidFill>
                <a:effectLst/>
              </a:rPr>
              <a:t>The null and alternative hypotheses are:</a:t>
            </a:r>
          </a:p>
          <a:p>
            <a:pPr algn="l">
              <a:buFont typeface="Arial" panose="020B0604020202020204" pitchFamily="34" charset="0"/>
              <a:buChar char="•"/>
            </a:pPr>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The absent days occur with equal frequencies, that is, they fit a uniform distribution.</a:t>
            </a:r>
          </a:p>
          <a:p>
            <a:pPr algn="l">
              <a:buFont typeface="Arial" panose="020B0604020202020204" pitchFamily="34" charset="0"/>
              <a:buChar char="•"/>
            </a:pPr>
            <a:r>
              <a:rPr lang="en-US" b="0" i="1" dirty="0">
                <a:solidFill>
                  <a:srgbClr val="424242"/>
                </a:solidFill>
                <a:effectLst/>
              </a:rPr>
              <a:t>H</a:t>
            </a:r>
            <a:r>
              <a:rPr lang="en-US" b="0" i="1" baseline="-25000" dirty="0">
                <a:solidFill>
                  <a:srgbClr val="424242"/>
                </a:solidFill>
                <a:effectLst/>
              </a:rPr>
              <a:t>a</a:t>
            </a:r>
            <a:r>
              <a:rPr lang="en-US" b="0" i="0" dirty="0">
                <a:solidFill>
                  <a:srgbClr val="424242"/>
                </a:solidFill>
                <a:effectLst/>
              </a:rPr>
              <a:t>: The absent days occur with unequal frequencies, that is, they do not fit a uniform distribution.</a:t>
            </a:r>
          </a:p>
          <a:p>
            <a:pPr algn="l">
              <a:buNone/>
            </a:pPr>
            <a:r>
              <a:rPr lang="en-US" b="0" i="0" dirty="0">
                <a:solidFill>
                  <a:srgbClr val="424242"/>
                </a:solidFill>
                <a:effectLst/>
              </a:rPr>
              <a:t>If the absent days occur with equal frequencies, then, out of 60 absent days (the total in the sample: 15 + 12 + 9 + 9 + 15 = 60), there would be 12 absences on Monday, 12 on Tuesday, 12 on Wednesday, 12 on Thursday, and 12 on Friday. These numbers are the </a:t>
            </a:r>
            <a:r>
              <a:rPr lang="en-US" b="1" i="0" dirty="0">
                <a:solidFill>
                  <a:srgbClr val="424242"/>
                </a:solidFill>
                <a:effectLst/>
              </a:rPr>
              <a:t>expected</a:t>
            </a:r>
            <a:r>
              <a:rPr lang="en-US" b="0" i="0" dirty="0">
                <a:solidFill>
                  <a:srgbClr val="424242"/>
                </a:solidFill>
                <a:effectLst/>
              </a:rPr>
              <a:t> (</a:t>
            </a:r>
            <a:r>
              <a:rPr lang="en-US" b="0" i="1" dirty="0">
                <a:solidFill>
                  <a:srgbClr val="424242"/>
                </a:solidFill>
                <a:effectLst/>
              </a:rPr>
              <a:t>E</a:t>
            </a:r>
            <a:r>
              <a:rPr lang="en-US" b="0" i="0" dirty="0">
                <a:solidFill>
                  <a:srgbClr val="424242"/>
                </a:solidFill>
                <a:effectLst/>
              </a:rPr>
              <a:t>) values. The values in the table are the </a:t>
            </a:r>
            <a:r>
              <a:rPr lang="en-US" b="1" i="0" dirty="0">
                <a:solidFill>
                  <a:srgbClr val="424242"/>
                </a:solidFill>
                <a:effectLst/>
              </a:rPr>
              <a:t>observed</a:t>
            </a:r>
            <a:r>
              <a:rPr lang="en-US" b="0" i="0" dirty="0">
                <a:solidFill>
                  <a:srgbClr val="424242"/>
                </a:solidFill>
                <a:effectLst/>
              </a:rPr>
              <a:t> (</a:t>
            </a:r>
            <a:r>
              <a:rPr lang="en-US" b="0" i="1" dirty="0">
                <a:solidFill>
                  <a:srgbClr val="424242"/>
                </a:solidFill>
                <a:effectLst/>
              </a:rPr>
              <a:t>O</a:t>
            </a:r>
            <a:r>
              <a:rPr lang="en-US" b="0" i="0" dirty="0">
                <a:solidFill>
                  <a:srgbClr val="424242"/>
                </a:solidFill>
                <a:effectLst/>
              </a:rPr>
              <a:t>) values or data.</a:t>
            </a:r>
          </a:p>
          <a:p>
            <a:endParaRPr lang="en-US" dirty="0"/>
          </a:p>
        </p:txBody>
      </p:sp>
      <p:sp>
        <p:nvSpPr>
          <p:cNvPr id="4" name="Slide Number Placeholder 3">
            <a:extLst>
              <a:ext uri="{FF2B5EF4-FFF2-40B4-BE49-F238E27FC236}">
                <a16:creationId xmlns:a16="http://schemas.microsoft.com/office/drawing/2014/main" id="{9BFAAC77-DE5F-B576-8B0E-C0179542A5E5}"/>
              </a:ext>
            </a:extLst>
          </p:cNvPr>
          <p:cNvSpPr>
            <a:spLocks noGrp="1"/>
          </p:cNvSpPr>
          <p:nvPr>
            <p:ph type="sldNum" sz="quarter" idx="12"/>
          </p:nvPr>
        </p:nvSpPr>
        <p:spPr/>
        <p:txBody>
          <a:bodyPr/>
          <a:lstStyle/>
          <a:p>
            <a:fld id="{3A98EE3D-8CD1-4C3F-BD1C-C98C9596463C}" type="slidenum">
              <a:rPr lang="en-US" smtClean="0"/>
              <a:t>16</a:t>
            </a:fld>
            <a:endParaRPr lang="en-US" dirty="0"/>
          </a:p>
        </p:txBody>
      </p:sp>
    </p:spTree>
    <p:extLst>
      <p:ext uri="{BB962C8B-B14F-4D97-AF65-F5344CB8AC3E}">
        <p14:creationId xmlns:p14="http://schemas.microsoft.com/office/powerpoint/2010/main" val="39805032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E8E61-96E0-C5C8-5EBB-9FE5A0DF6E00}"/>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C04B6FE-C9F1-CCC9-BD4F-F7F5A99DCAAA}"/>
                  </a:ext>
                </a:extLst>
              </p:cNvPr>
              <p:cNvSpPr>
                <a:spLocks noGrp="1"/>
              </p:cNvSpPr>
              <p:nvPr>
                <p:ph idx="1"/>
              </p:nvPr>
            </p:nvSpPr>
            <p:spPr/>
            <p:txBody>
              <a:bodyPr>
                <a:normAutofit fontScale="85000" lnSpcReduction="20000"/>
              </a:bodyPr>
              <a:lstStyle/>
              <a:p>
                <a:r>
                  <a:rPr lang="en-US" dirty="0"/>
                  <a:t>This time, calculate the</a:t>
                </a:r>
                <a14:m>
                  <m:oMath xmlns:m="http://schemas.openxmlformats.org/officeDocument/2006/math">
                    <m:r>
                      <a:rPr lang="en-US" i="1" dirty="0" smtClean="0">
                        <a:latin typeface="Cambria Math" panose="02040503050406030204" pitchFamily="18" charset="0"/>
                      </a:rPr>
                      <m:t> </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𝜒</m:t>
                        </m:r>
                      </m:e>
                      <m:sup>
                        <m:r>
                          <a:rPr lang="en-US" b="0" i="1" dirty="0" smtClean="0">
                            <a:latin typeface="Cambria Math" panose="02040503050406030204" pitchFamily="18" charset="0"/>
                          </a:rPr>
                          <m:t>2</m:t>
                        </m:r>
                      </m:sup>
                    </m:sSup>
                    <m:r>
                      <a:rPr lang="en-US" i="1" dirty="0" smtClean="0">
                        <a:latin typeface="Cambria Math" panose="02040503050406030204" pitchFamily="18" charset="0"/>
                      </a:rPr>
                      <m:t> </m:t>
                    </m:r>
                  </m:oMath>
                </a14:m>
                <a:r>
                  <a:rPr lang="en-US" dirty="0"/>
                  <a:t>test statistic by hand. Make a chart with the following headings and fill in the columns:</a:t>
                </a:r>
              </a:p>
              <a:p>
                <a:r>
                  <a:rPr lang="en-US" dirty="0"/>
                  <a:t>Expected (E) values (12, 12, 12, 12, 12)</a:t>
                </a:r>
              </a:p>
              <a:p>
                <a:r>
                  <a:rPr lang="en-US" dirty="0"/>
                  <a:t>Observed (O) values (15, 12, 9, 9, 15)</a:t>
                </a:r>
              </a:p>
              <a:p>
                <a:r>
                  <a:rPr lang="en-US" dirty="0"/>
                  <a:t>Using Excel, you can find that the </a:t>
                </a:r>
                <a14:m>
                  <m:oMath xmlns:m="http://schemas.openxmlformats.org/officeDocument/2006/math">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𝜒</m:t>
                        </m:r>
                      </m:e>
                      <m:sup>
                        <m:r>
                          <a:rPr lang="en-US" b="0" i="1" dirty="0" smtClean="0">
                            <a:latin typeface="Cambria Math" panose="02040503050406030204" pitchFamily="18" charset="0"/>
                          </a:rPr>
                          <m:t>2</m:t>
                        </m:r>
                      </m:sup>
                    </m:sSup>
                  </m:oMath>
                </a14:m>
                <a:r>
                  <a:rPr lang="en-US" dirty="0"/>
                  <a:t> test statistic is 3.</a:t>
                </a:r>
              </a:p>
              <a:p>
                <a:r>
                  <a:rPr lang="en-US" dirty="0"/>
                  <a:t>To find the p-value, calculate P(χ2 &gt; 3). This test is right-tailed. (Use a computer or calculator to find the p-value. You should get p-value = 0.5578.)</a:t>
                </a:r>
              </a:p>
              <a:p>
                <a:r>
                  <a:rPr lang="en-US" dirty="0"/>
                  <a:t>The </a:t>
                </a:r>
                <a:r>
                  <a:rPr lang="en-US" dirty="0" err="1"/>
                  <a:t>dfs</a:t>
                </a:r>
                <a:r>
                  <a:rPr lang="en-US" dirty="0"/>
                  <a:t> are the number of cells – 1 = 5 – 1 = 4.</a:t>
                </a:r>
              </a:p>
              <a:p>
                <a:r>
                  <a:rPr lang="en-US" dirty="0"/>
                  <a:t>The decision is not to reject the null hypothesis.</a:t>
                </a:r>
              </a:p>
              <a:p>
                <a:r>
                  <a:rPr lang="en-US" dirty="0"/>
                  <a:t>Conclusion: At a 5% level of significance, from the sample data, there is not sufficient evidence to conclude that the absent days do not occur with equal frequencies.</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7C04B6FE-C9F1-CCC9-BD4F-F7F5A99DCAAA}"/>
                  </a:ext>
                </a:extLst>
              </p:cNvPr>
              <p:cNvSpPr>
                <a:spLocks noGrp="1" noRot="1" noChangeAspect="1" noMove="1" noResize="1" noEditPoints="1" noAdjustHandles="1" noChangeArrowheads="1" noChangeShapeType="1" noTextEdit="1"/>
              </p:cNvSpPr>
              <p:nvPr>
                <p:ph idx="1"/>
              </p:nvPr>
            </p:nvSpPr>
            <p:spPr>
              <a:blipFill>
                <a:blip r:embed="rId2"/>
                <a:stretch>
                  <a:fillRect l="-303" t="-1135" r="-7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13DBEFE-99E3-6457-698F-2F5D3535E271}"/>
              </a:ext>
            </a:extLst>
          </p:cNvPr>
          <p:cNvSpPr>
            <a:spLocks noGrp="1"/>
          </p:cNvSpPr>
          <p:nvPr>
            <p:ph type="sldNum" sz="quarter" idx="12"/>
          </p:nvPr>
        </p:nvSpPr>
        <p:spPr/>
        <p:txBody>
          <a:bodyPr/>
          <a:lstStyle/>
          <a:p>
            <a:fld id="{3A98EE3D-8CD1-4C3F-BD1C-C98C9596463C}" type="slidenum">
              <a:rPr lang="en-US" smtClean="0"/>
              <a:t>17</a:t>
            </a:fld>
            <a:endParaRPr lang="en-US" dirty="0"/>
          </a:p>
        </p:txBody>
      </p:sp>
    </p:spTree>
    <p:extLst>
      <p:ext uri="{BB962C8B-B14F-4D97-AF65-F5344CB8AC3E}">
        <p14:creationId xmlns:p14="http://schemas.microsoft.com/office/powerpoint/2010/main" val="3097840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09BA9-CC3D-696C-E8F8-A89A7855216F}"/>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FCB19945-45D3-8F7F-46F4-F08940F3B8F8}"/>
              </a:ext>
            </a:extLst>
          </p:cNvPr>
          <p:cNvSpPr>
            <a:spLocks noGrp="1"/>
          </p:cNvSpPr>
          <p:nvPr>
            <p:ph idx="1"/>
          </p:nvPr>
        </p:nvSpPr>
        <p:spPr/>
        <p:txBody>
          <a:bodyPr/>
          <a:lstStyle/>
          <a:p>
            <a:pPr algn="l"/>
            <a:r>
              <a:rPr lang="en-US" b="0" i="0" dirty="0">
                <a:solidFill>
                  <a:srgbClr val="424242"/>
                </a:solidFill>
                <a:effectLst/>
              </a:rPr>
              <a:t>One study indicates that the number of streaming services that American families have is distributed (this is the </a:t>
            </a:r>
            <a:r>
              <a:rPr lang="en-US" b="1" i="0" dirty="0">
                <a:solidFill>
                  <a:srgbClr val="424242"/>
                </a:solidFill>
                <a:effectLst/>
              </a:rPr>
              <a:t>given</a:t>
            </a:r>
            <a:r>
              <a:rPr lang="en-US" b="0" i="0" dirty="0">
                <a:solidFill>
                  <a:srgbClr val="424242"/>
                </a:solidFill>
                <a:effectLst/>
              </a:rPr>
              <a:t> distribution for the American population) as in the table in Excel. The table contains expected (</a:t>
            </a:r>
            <a:r>
              <a:rPr lang="en-US" b="0" i="1" dirty="0">
                <a:solidFill>
                  <a:srgbClr val="424242"/>
                </a:solidFill>
                <a:effectLst/>
              </a:rPr>
              <a:t>E</a:t>
            </a:r>
            <a:r>
              <a:rPr lang="en-US" b="0" i="0" dirty="0">
                <a:solidFill>
                  <a:srgbClr val="424242"/>
                </a:solidFill>
                <a:effectLst/>
              </a:rPr>
              <a:t>) percents. A random sample of 600 families in the far western United States resulted in the data in the other table in Excel. The table contains observed (</a:t>
            </a:r>
            <a:r>
              <a:rPr lang="en-US" b="0" i="1" dirty="0">
                <a:solidFill>
                  <a:srgbClr val="424242"/>
                </a:solidFill>
                <a:effectLst/>
              </a:rPr>
              <a:t>O</a:t>
            </a:r>
            <a:r>
              <a:rPr lang="en-US" b="0" i="0" dirty="0">
                <a:solidFill>
                  <a:srgbClr val="424242"/>
                </a:solidFill>
                <a:effectLst/>
              </a:rPr>
              <a:t>) frequency values.</a:t>
            </a:r>
          </a:p>
          <a:p>
            <a:pPr algn="l"/>
            <a:r>
              <a:rPr lang="en-US" b="0" i="0" dirty="0">
                <a:solidFill>
                  <a:srgbClr val="424242"/>
                </a:solidFill>
                <a:effectLst/>
              </a:rPr>
              <a:t>At the 1% significance level, does it appear that the distribution "number of streaming services" of far western United States families is different from the distribution for the American population as a whole?</a:t>
            </a:r>
          </a:p>
          <a:p>
            <a:endParaRPr lang="en-US" dirty="0"/>
          </a:p>
        </p:txBody>
      </p:sp>
    </p:spTree>
    <p:extLst>
      <p:ext uri="{BB962C8B-B14F-4D97-AF65-F5344CB8AC3E}">
        <p14:creationId xmlns:p14="http://schemas.microsoft.com/office/powerpoint/2010/main" val="1234700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85CE6-97A0-6EDD-AA5C-A9CB75953C9F}"/>
              </a:ext>
            </a:extLst>
          </p:cNvPr>
          <p:cNvSpPr>
            <a:spLocks noGrp="1"/>
          </p:cNvSpPr>
          <p:nvPr>
            <p:ph type="title"/>
          </p:nvPr>
        </p:nvSpPr>
        <p:spPr/>
        <p:txBody>
          <a:bodyPr/>
          <a:lstStyle/>
          <a:p>
            <a:r>
              <a:rPr lang="en-US" dirty="0"/>
              <a:t>Solution</a:t>
            </a:r>
          </a:p>
        </p:txBody>
      </p:sp>
      <p:sp>
        <p:nvSpPr>
          <p:cNvPr id="3" name="Content Placeholder 2">
            <a:extLst>
              <a:ext uri="{FF2B5EF4-FFF2-40B4-BE49-F238E27FC236}">
                <a16:creationId xmlns:a16="http://schemas.microsoft.com/office/drawing/2014/main" id="{2C390350-F9E0-C3ED-736D-485B2A44D318}"/>
              </a:ext>
            </a:extLst>
          </p:cNvPr>
          <p:cNvSpPr>
            <a:spLocks noGrp="1"/>
          </p:cNvSpPr>
          <p:nvPr>
            <p:ph idx="1"/>
          </p:nvPr>
        </p:nvSpPr>
        <p:spPr/>
        <p:txBody>
          <a:bodyPr/>
          <a:lstStyle/>
          <a:p>
            <a:pPr algn="l"/>
            <a:r>
              <a:rPr lang="en-US" b="0" i="0" dirty="0">
                <a:solidFill>
                  <a:srgbClr val="424242"/>
                </a:solidFill>
                <a:effectLst/>
              </a:rPr>
              <a:t>This problem asks you to test whether the far western United States families distribution fits the distribution of the American families. This test is always right-tailed.</a:t>
            </a:r>
          </a:p>
          <a:p>
            <a:pPr algn="l"/>
            <a:r>
              <a:rPr lang="en-US" b="0" i="0" dirty="0">
                <a:solidFill>
                  <a:srgbClr val="424242"/>
                </a:solidFill>
                <a:effectLst/>
              </a:rPr>
              <a:t>The first table contains expected percentages. To get expected (</a:t>
            </a:r>
            <a:r>
              <a:rPr lang="en-US" b="0" i="1" dirty="0">
                <a:solidFill>
                  <a:srgbClr val="424242"/>
                </a:solidFill>
                <a:effectLst/>
              </a:rPr>
              <a:t>E</a:t>
            </a:r>
            <a:r>
              <a:rPr lang="en-US" b="0" i="0" dirty="0">
                <a:solidFill>
                  <a:srgbClr val="424242"/>
                </a:solidFill>
                <a:effectLst/>
              </a:rPr>
              <a:t>) frequencies, multiply the percentage by 600. The expected frequencies are shown:</a:t>
            </a:r>
          </a:p>
          <a:p>
            <a:endParaRPr lang="en-US" dirty="0"/>
          </a:p>
        </p:txBody>
      </p:sp>
      <p:pic>
        <p:nvPicPr>
          <p:cNvPr id="5" name="Picture 4">
            <a:extLst>
              <a:ext uri="{FF2B5EF4-FFF2-40B4-BE49-F238E27FC236}">
                <a16:creationId xmlns:a16="http://schemas.microsoft.com/office/drawing/2014/main" id="{A6A4DF29-0026-C78A-66BD-7208573FEAA0}"/>
              </a:ext>
            </a:extLst>
          </p:cNvPr>
          <p:cNvPicPr>
            <a:picLocks noChangeAspect="1"/>
          </p:cNvPicPr>
          <p:nvPr/>
        </p:nvPicPr>
        <p:blipFill>
          <a:blip r:embed="rId2"/>
          <a:stretch>
            <a:fillRect/>
          </a:stretch>
        </p:blipFill>
        <p:spPr>
          <a:xfrm>
            <a:off x="1199124" y="3777580"/>
            <a:ext cx="6274864" cy="2192166"/>
          </a:xfrm>
          <a:prstGeom prst="rect">
            <a:avLst/>
          </a:prstGeom>
        </p:spPr>
      </p:pic>
    </p:spTree>
    <p:extLst>
      <p:ext uri="{BB962C8B-B14F-4D97-AF65-F5344CB8AC3E}">
        <p14:creationId xmlns:p14="http://schemas.microsoft.com/office/powerpoint/2010/main" val="1055000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normAutofit/>
          </a:bodyPr>
          <a:lstStyle/>
          <a:p>
            <a:pPr>
              <a:buNone/>
            </a:pPr>
            <a:r>
              <a:rPr lang="en-US" dirty="0">
                <a:solidFill>
                  <a:srgbClr val="424242"/>
                </a:solidFill>
                <a:effectLst/>
              </a:rPr>
              <a:t>By the end of this chapter, the student should be able to:</a:t>
            </a:r>
          </a:p>
          <a:p>
            <a:pPr>
              <a:buFont typeface="Arial" panose="020B0604020202020204" pitchFamily="34" charset="0"/>
              <a:buChar char="•"/>
            </a:pPr>
            <a:r>
              <a:rPr lang="en-US" dirty="0">
                <a:solidFill>
                  <a:srgbClr val="424242"/>
                </a:solidFill>
                <a:effectLst/>
              </a:rPr>
              <a:t>Interpret the chi-square probability distribution as the sample size changes.</a:t>
            </a:r>
          </a:p>
          <a:p>
            <a:pPr>
              <a:buFont typeface="Arial" panose="020B0604020202020204" pitchFamily="34" charset="0"/>
              <a:buChar char="•"/>
            </a:pPr>
            <a:r>
              <a:rPr lang="en-US" dirty="0">
                <a:solidFill>
                  <a:srgbClr val="424242"/>
                </a:solidFill>
                <a:effectLst/>
              </a:rPr>
              <a:t>Conduct and interpret chi-square goodness-of-fit hypothesis tests.</a:t>
            </a:r>
          </a:p>
          <a:p>
            <a:pPr>
              <a:buFont typeface="Arial" panose="020B0604020202020204" pitchFamily="34" charset="0"/>
              <a:buChar char="•"/>
            </a:pPr>
            <a:r>
              <a:rPr lang="en-US" dirty="0">
                <a:solidFill>
                  <a:srgbClr val="424242"/>
                </a:solidFill>
                <a:effectLst/>
              </a:rPr>
              <a:t>Conduct and interpret chi-square test of independence hypothesis tests.</a:t>
            </a:r>
          </a:p>
          <a:p>
            <a:pPr>
              <a:buFont typeface="Arial" panose="020B0604020202020204" pitchFamily="34" charset="0"/>
              <a:buChar char="•"/>
            </a:pPr>
            <a:r>
              <a:rPr lang="en-US" dirty="0">
                <a:solidFill>
                  <a:srgbClr val="424242"/>
                </a:solidFill>
                <a:effectLst/>
              </a:rPr>
              <a:t>Conduct and interpret chi-square homogeneity hypothesis tests.</a:t>
            </a:r>
          </a:p>
          <a:p>
            <a:pPr>
              <a:buFont typeface="Arial" panose="020B0604020202020204" pitchFamily="34" charset="0"/>
              <a:buChar char="•"/>
            </a:pPr>
            <a:r>
              <a:rPr lang="en-US" dirty="0">
                <a:solidFill>
                  <a:srgbClr val="424242"/>
                </a:solidFill>
                <a:effectLst/>
              </a:rPr>
              <a:t>Conduct and interpret chi-square single variance hypothesis tests.</a:t>
            </a:r>
          </a:p>
        </p:txBody>
      </p:sp>
      <p:sp>
        <p:nvSpPr>
          <p:cNvPr id="4" name="Slide Number Placeholder 3">
            <a:extLst>
              <a:ext uri="{FF2B5EF4-FFF2-40B4-BE49-F238E27FC236}">
                <a16:creationId xmlns:a16="http://schemas.microsoft.com/office/drawing/2014/main" id="{108700FC-2FF8-120D-633A-72E5FFB5770E}"/>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AF4AC-73DB-DE01-3935-9F2FC3C17369}"/>
              </a:ext>
            </a:extLst>
          </p:cNvPr>
          <p:cNvSpPr>
            <a:spLocks noGrp="1"/>
          </p:cNvSpPr>
          <p:nvPr>
            <p:ph type="title"/>
          </p:nvPr>
        </p:nvSpPr>
        <p:spPr/>
        <p:txBody>
          <a:bodyPr/>
          <a:lstStyle/>
          <a:p>
            <a:r>
              <a:rPr lang="en-US" dirty="0"/>
              <a:t>Solution</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C560E5B-378B-6EDD-C389-4B373E7B1834}"/>
                  </a:ext>
                </a:extLst>
              </p:cNvPr>
              <p:cNvSpPr txBox="1"/>
              <p:nvPr/>
            </p:nvSpPr>
            <p:spPr>
              <a:xfrm>
                <a:off x="1247460" y="2046803"/>
                <a:ext cx="10112900" cy="3696268"/>
              </a:xfrm>
              <a:prstGeom prst="rect">
                <a:avLst/>
              </a:prstGeom>
              <a:noFill/>
            </p:spPr>
            <p:txBody>
              <a:bodyPr wrap="square" rtlCol="0">
                <a:spAutoFit/>
              </a:bodyPr>
              <a:lstStyle/>
              <a:p>
                <a:r>
                  <a:rPr lang="en-US" dirty="0"/>
                  <a:t>The expected frequencies are 60, 96, 330, 66, and 48.</a:t>
                </a:r>
              </a:p>
              <a:p>
                <a:endParaRPr lang="en-US" dirty="0"/>
              </a:p>
              <a:p>
                <a:pPr algn="l">
                  <a:buNone/>
                </a:pPr>
                <a:r>
                  <a:rPr lang="en-US" b="0" i="1" dirty="0">
                    <a:solidFill>
                      <a:srgbClr val="424242"/>
                    </a:solidFill>
                    <a:effectLst/>
                    <a:latin typeface="Neue Helvetica W01"/>
                  </a:rPr>
                  <a:t>H</a:t>
                </a:r>
                <a:r>
                  <a:rPr lang="en-US" b="0" i="1" baseline="-25000" dirty="0">
                    <a:solidFill>
                      <a:srgbClr val="424242"/>
                    </a:solidFill>
                    <a:effectLst/>
                    <a:latin typeface="Neue Helvetica W01"/>
                  </a:rPr>
                  <a:t>0</a:t>
                </a:r>
                <a:r>
                  <a:rPr lang="en-US" b="0" i="0" dirty="0">
                    <a:solidFill>
                      <a:srgbClr val="424242"/>
                    </a:solidFill>
                    <a:effectLst/>
                    <a:latin typeface="Neue Helvetica W01"/>
                  </a:rPr>
                  <a:t>: The "number of streaming services" distribution of far western United States families is the same as the "number of streaming services" distribution of the American population.</a:t>
                </a:r>
              </a:p>
              <a:p>
                <a:pPr algn="l"/>
                <a:r>
                  <a:rPr lang="en-US" b="0" i="1" dirty="0">
                    <a:solidFill>
                      <a:srgbClr val="424242"/>
                    </a:solidFill>
                    <a:effectLst/>
                    <a:latin typeface="Neue Helvetica W01"/>
                  </a:rPr>
                  <a:t>H</a:t>
                </a:r>
                <a:r>
                  <a:rPr lang="en-US" b="0" i="1" baseline="-25000" dirty="0">
                    <a:solidFill>
                      <a:srgbClr val="424242"/>
                    </a:solidFill>
                    <a:effectLst/>
                    <a:latin typeface="Neue Helvetica W01"/>
                  </a:rPr>
                  <a:t>a</a:t>
                </a:r>
                <a:r>
                  <a:rPr lang="en-US" b="0" i="0" dirty="0">
                    <a:solidFill>
                      <a:srgbClr val="424242"/>
                    </a:solidFill>
                    <a:effectLst/>
                    <a:latin typeface="Neue Helvetica W01"/>
                  </a:rPr>
                  <a:t>: The "number of streaming services" distribution of far western United States families is different from the "number of streaming services" distribution of the American population.</a:t>
                </a:r>
              </a:p>
              <a:p>
                <a:pPr algn="l"/>
                <a:endParaRPr lang="en-US" b="0" i="0" dirty="0">
                  <a:solidFill>
                    <a:srgbClr val="424242"/>
                  </a:solidFill>
                  <a:effectLst/>
                  <a:latin typeface="Neue Helvetica W01"/>
                </a:endParaRPr>
              </a:p>
              <a:p>
                <a:pPr algn="l"/>
                <a:r>
                  <a:rPr lang="en-US" b="0" i="0" dirty="0">
                    <a:solidFill>
                      <a:srgbClr val="424242"/>
                    </a:solidFill>
                    <a:effectLst/>
                    <a:latin typeface="Neue Helvetica W01"/>
                  </a:rPr>
                  <a:t>Distribution for the test:  </a:t>
                </a:r>
                <a14:m>
                  <m:oMath xmlns:m="http://schemas.openxmlformats.org/officeDocument/2006/math">
                    <m:sSubSup>
                      <m:sSubSupPr>
                        <m:ctrlPr>
                          <a:rPr lang="en-US" b="0" i="1" dirty="0" smtClean="0">
                            <a:solidFill>
                              <a:srgbClr val="424242"/>
                            </a:solidFill>
                            <a:effectLst/>
                            <a:latin typeface="Cambria Math" panose="02040503050406030204" pitchFamily="18" charset="0"/>
                          </a:rPr>
                        </m:ctrlPr>
                      </m:sSubSupPr>
                      <m:e>
                        <m:r>
                          <a:rPr lang="en-US" b="0" i="1" dirty="0" smtClean="0">
                            <a:solidFill>
                              <a:srgbClr val="424242"/>
                            </a:solidFill>
                            <a:effectLst/>
                            <a:latin typeface="Cambria Math" panose="02040503050406030204" pitchFamily="18" charset="0"/>
                          </a:rPr>
                          <m:t>𝜒</m:t>
                        </m:r>
                      </m:e>
                      <m:sub>
                        <m:r>
                          <a:rPr lang="en-US" b="0" i="1" dirty="0" smtClean="0">
                            <a:solidFill>
                              <a:srgbClr val="424242"/>
                            </a:solidFill>
                            <a:effectLst/>
                            <a:latin typeface="Cambria Math" panose="02040503050406030204" pitchFamily="18" charset="0"/>
                          </a:rPr>
                          <m:t>4</m:t>
                        </m:r>
                      </m:sub>
                      <m:sup>
                        <m:r>
                          <a:rPr lang="en-US" b="0" i="1" dirty="0" smtClean="0">
                            <a:solidFill>
                              <a:srgbClr val="424242"/>
                            </a:solidFill>
                            <a:effectLst/>
                            <a:latin typeface="Cambria Math" panose="02040503050406030204" pitchFamily="18" charset="0"/>
                          </a:rPr>
                          <m:t>2</m:t>
                        </m:r>
                      </m:sup>
                    </m:sSubSup>
                  </m:oMath>
                </a14:m>
                <a:r>
                  <a:rPr lang="en-US" b="0" i="0" dirty="0">
                    <a:solidFill>
                      <a:srgbClr val="424242"/>
                    </a:solidFill>
                    <a:effectLst/>
                    <a:latin typeface="Neue Helvetica W01"/>
                  </a:rPr>
                  <a:t> where </a:t>
                </a:r>
                <a:r>
                  <a:rPr lang="en-US" b="0" i="0" dirty="0" err="1">
                    <a:solidFill>
                      <a:srgbClr val="424242"/>
                    </a:solidFill>
                    <a:effectLst/>
                    <a:latin typeface="Neue Helvetica W01"/>
                  </a:rPr>
                  <a:t>df</a:t>
                </a:r>
                <a:r>
                  <a:rPr lang="en-US" b="0" i="0" dirty="0">
                    <a:solidFill>
                      <a:srgbClr val="424242"/>
                    </a:solidFill>
                    <a:effectLst/>
                    <a:latin typeface="Neue Helvetica W01"/>
                  </a:rPr>
                  <a:t> = (the number of cells) – 1 = 5 – 1 = 4.</a:t>
                </a:r>
              </a:p>
              <a:p>
                <a:pPr algn="l"/>
                <a:endParaRPr lang="en-US" dirty="0">
                  <a:solidFill>
                    <a:srgbClr val="424242"/>
                  </a:solidFill>
                  <a:latin typeface="Neue Helvetica W01"/>
                </a:endParaRPr>
              </a:p>
              <a:p>
                <a:pPr algn="l"/>
                <a:r>
                  <a:rPr lang="en-US" b="1" i="0" dirty="0">
                    <a:solidFill>
                      <a:srgbClr val="424242"/>
                    </a:solidFill>
                    <a:effectLst/>
                    <a:latin typeface="Neue Helvetica W01"/>
                  </a:rPr>
                  <a:t>Calculate the test statistic:</a:t>
                </a:r>
                <a:r>
                  <a:rPr lang="en-US" b="0" i="0" dirty="0">
                    <a:solidFill>
                      <a:srgbClr val="424242"/>
                    </a:solidFill>
                    <a:effectLst/>
                    <a:latin typeface="Neue Helvetica W01"/>
                  </a:rPr>
                  <a:t> </a:t>
                </a:r>
                <a14:m>
                  <m:oMath xmlns:m="http://schemas.openxmlformats.org/officeDocument/2006/math">
                    <m:sSup>
                      <m:sSupPr>
                        <m:ctrlPr>
                          <a:rPr lang="en-US" b="0" i="1" dirty="0" smtClean="0">
                            <a:solidFill>
                              <a:srgbClr val="424242"/>
                            </a:solidFill>
                            <a:effectLst/>
                            <a:latin typeface="Cambria Math" panose="02040503050406030204" pitchFamily="18" charset="0"/>
                          </a:rPr>
                        </m:ctrlPr>
                      </m:sSupPr>
                      <m:e>
                        <m:r>
                          <a:rPr lang="en-US" b="0" i="1" dirty="0" smtClean="0">
                            <a:solidFill>
                              <a:srgbClr val="424242"/>
                            </a:solidFill>
                            <a:effectLst/>
                            <a:latin typeface="Cambria Math" panose="02040503050406030204" pitchFamily="18" charset="0"/>
                          </a:rPr>
                          <m:t>𝜒</m:t>
                        </m:r>
                      </m:e>
                      <m:sup>
                        <m:r>
                          <a:rPr lang="en-US" b="0" i="1" dirty="0" smtClean="0">
                            <a:solidFill>
                              <a:srgbClr val="424242"/>
                            </a:solidFill>
                            <a:effectLst/>
                            <a:latin typeface="Cambria Math" panose="02040503050406030204" pitchFamily="18" charset="0"/>
                          </a:rPr>
                          <m:t>2</m:t>
                        </m:r>
                      </m:sup>
                    </m:sSup>
                  </m:oMath>
                </a14:m>
                <a:r>
                  <a:rPr lang="en-US" b="0" i="0" dirty="0">
                    <a:solidFill>
                      <a:srgbClr val="424242"/>
                    </a:solidFill>
                    <a:effectLst/>
                    <a:latin typeface="Neue Helvetica W01"/>
                  </a:rPr>
                  <a:t> = 29.65</a:t>
                </a:r>
              </a:p>
              <a:p>
                <a:pPr algn="l"/>
                <a:endParaRPr lang="en-US" b="0" i="0" dirty="0">
                  <a:solidFill>
                    <a:srgbClr val="424242"/>
                  </a:solidFill>
                  <a:effectLst/>
                  <a:latin typeface="Neue Helvetica W01"/>
                </a:endParaRPr>
              </a:p>
              <a:p>
                <a:pPr algn="l"/>
                <a:endParaRPr lang="en-US" b="0" i="0" dirty="0">
                  <a:solidFill>
                    <a:srgbClr val="424242"/>
                  </a:solidFill>
                  <a:effectLst/>
                  <a:latin typeface="Neue Helvetica W01"/>
                </a:endParaRPr>
              </a:p>
              <a:p>
                <a:endParaRPr lang="en-US" dirty="0"/>
              </a:p>
            </p:txBody>
          </p:sp>
        </mc:Choice>
        <mc:Fallback xmlns="">
          <p:sp>
            <p:nvSpPr>
              <p:cNvPr id="3" name="TextBox 2">
                <a:extLst>
                  <a:ext uri="{FF2B5EF4-FFF2-40B4-BE49-F238E27FC236}">
                    <a16:creationId xmlns:a16="http://schemas.microsoft.com/office/drawing/2014/main" id="{7C560E5B-378B-6EDD-C389-4B373E7B1834}"/>
                  </a:ext>
                </a:extLst>
              </p:cNvPr>
              <p:cNvSpPr txBox="1">
                <a:spLocks noRot="1" noChangeAspect="1" noMove="1" noResize="1" noEditPoints="1" noAdjustHandles="1" noChangeArrowheads="1" noChangeShapeType="1" noTextEdit="1"/>
              </p:cNvSpPr>
              <p:nvPr/>
            </p:nvSpPr>
            <p:spPr>
              <a:xfrm>
                <a:off x="1247460" y="2046803"/>
                <a:ext cx="10112900" cy="3696268"/>
              </a:xfrm>
              <a:prstGeom prst="rect">
                <a:avLst/>
              </a:prstGeom>
              <a:blipFill>
                <a:blip r:embed="rId2"/>
                <a:stretch>
                  <a:fillRect l="-542" t="-990"/>
                </a:stretch>
              </a:blipFill>
            </p:spPr>
            <p:txBody>
              <a:bodyPr/>
              <a:lstStyle/>
              <a:p>
                <a:r>
                  <a:rPr lang="en-US">
                    <a:noFill/>
                  </a:rPr>
                  <a:t> </a:t>
                </a:r>
              </a:p>
            </p:txBody>
          </p:sp>
        </mc:Fallback>
      </mc:AlternateContent>
    </p:spTree>
    <p:extLst>
      <p:ext uri="{BB962C8B-B14F-4D97-AF65-F5344CB8AC3E}">
        <p14:creationId xmlns:p14="http://schemas.microsoft.com/office/powerpoint/2010/main" val="910674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5B0B7-B29B-55D7-9C5A-25C673623D52}"/>
              </a:ext>
            </a:extLst>
          </p:cNvPr>
          <p:cNvSpPr>
            <a:spLocks noGrp="1"/>
          </p:cNvSpPr>
          <p:nvPr>
            <p:ph type="title"/>
          </p:nvPr>
        </p:nvSpPr>
        <p:spPr/>
        <p:txBody>
          <a:bodyPr/>
          <a:lstStyle/>
          <a:p>
            <a:r>
              <a:rPr lang="en-US" dirty="0"/>
              <a:t>Solution</a:t>
            </a:r>
          </a:p>
        </p:txBody>
      </p:sp>
      <p:pic>
        <p:nvPicPr>
          <p:cNvPr id="6146" name="Picture 2">
            <a:extLst>
              <a:ext uri="{FF2B5EF4-FFF2-40B4-BE49-F238E27FC236}">
                <a16:creationId xmlns:a16="http://schemas.microsoft.com/office/drawing/2014/main" id="{371AE7F5-84BB-BFCF-D8FF-0FD8D8166A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76" y="2186672"/>
            <a:ext cx="5605641" cy="3841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2780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E0464-A248-0E65-D9A5-D7295BBC93EF}"/>
              </a:ext>
            </a:extLst>
          </p:cNvPr>
          <p:cNvSpPr>
            <a:spLocks noGrp="1"/>
          </p:cNvSpPr>
          <p:nvPr>
            <p:ph type="title"/>
          </p:nvPr>
        </p:nvSpPr>
        <p:spPr/>
        <p:txBody>
          <a:bodyPr/>
          <a:lstStyle/>
          <a:p>
            <a:r>
              <a:rPr lang="en-US" dirty="0"/>
              <a:t>Solution</a:t>
            </a:r>
          </a:p>
        </p:txBody>
      </p:sp>
      <p:sp>
        <p:nvSpPr>
          <p:cNvPr id="3" name="Content Placeholder 2">
            <a:extLst>
              <a:ext uri="{FF2B5EF4-FFF2-40B4-BE49-F238E27FC236}">
                <a16:creationId xmlns:a16="http://schemas.microsoft.com/office/drawing/2014/main" id="{BEAE278A-6C16-95DA-9694-FDBEE6858DF0}"/>
              </a:ext>
            </a:extLst>
          </p:cNvPr>
          <p:cNvSpPr>
            <a:spLocks noGrp="1"/>
          </p:cNvSpPr>
          <p:nvPr>
            <p:ph idx="1"/>
          </p:nvPr>
        </p:nvSpPr>
        <p:spPr/>
        <p:txBody>
          <a:bodyPr>
            <a:normAutofit fontScale="92500" lnSpcReduction="10000"/>
          </a:bodyPr>
          <a:lstStyle/>
          <a:p>
            <a:pPr algn="l"/>
            <a:r>
              <a:rPr lang="en-US" b="0" i="0" dirty="0">
                <a:solidFill>
                  <a:srgbClr val="424242"/>
                </a:solidFill>
                <a:effectLst/>
              </a:rPr>
              <a:t>The graph of the Chi-square shows the distribution and marks the critical value with four degrees of freedom at 99% level of confidence, α = .01, 13.277. The graph also marks the calculated chi squared test statistic of 29.65. Comparing the test statistic with the critical value, as we have done with all other hypothesis tests, we reach the conclusion.</a:t>
            </a:r>
          </a:p>
          <a:p>
            <a:pPr algn="l"/>
            <a:r>
              <a:rPr lang="en-US" b="1" i="0" dirty="0">
                <a:solidFill>
                  <a:srgbClr val="424242"/>
                </a:solidFill>
                <a:effectLst/>
              </a:rPr>
              <a:t>Make a decision:</a:t>
            </a:r>
            <a:r>
              <a:rPr lang="en-US" b="0" i="0" dirty="0">
                <a:solidFill>
                  <a:srgbClr val="424242"/>
                </a:solidFill>
                <a:effectLst/>
              </a:rPr>
              <a:t> Because the test statistic is in the tail of the distribution we cannot accept the null hypothesis.</a:t>
            </a:r>
          </a:p>
          <a:p>
            <a:pPr algn="l"/>
            <a:r>
              <a:rPr lang="en-US" b="0" i="0" dirty="0">
                <a:solidFill>
                  <a:srgbClr val="424242"/>
                </a:solidFill>
                <a:effectLst/>
              </a:rPr>
              <a:t>This means you reject the belief that the distribution for the far western states is the same as that of the American population as a whole.</a:t>
            </a:r>
          </a:p>
          <a:p>
            <a:pPr algn="l"/>
            <a:r>
              <a:rPr lang="en-US" b="1" i="0" dirty="0">
                <a:solidFill>
                  <a:srgbClr val="424242"/>
                </a:solidFill>
                <a:effectLst/>
              </a:rPr>
              <a:t>Conclusion:</a:t>
            </a:r>
            <a:r>
              <a:rPr lang="en-US" b="0" i="0" dirty="0">
                <a:solidFill>
                  <a:srgbClr val="424242"/>
                </a:solidFill>
                <a:effectLst/>
              </a:rPr>
              <a:t> At the 1% significance level, from the data, there is sufficient evidence to conclude that the "number of streaming services" distribution for the far western United States is different from the "number of streaming services" distribution for the American population as a whole.</a:t>
            </a:r>
          </a:p>
          <a:p>
            <a:endParaRPr lang="en-US" dirty="0"/>
          </a:p>
        </p:txBody>
      </p:sp>
    </p:spTree>
    <p:extLst>
      <p:ext uri="{BB962C8B-B14F-4D97-AF65-F5344CB8AC3E}">
        <p14:creationId xmlns:p14="http://schemas.microsoft.com/office/powerpoint/2010/main" val="2702029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2F66F-8FA9-9105-AEA9-4326C995EBD7}"/>
              </a:ext>
            </a:extLst>
          </p:cNvPr>
          <p:cNvSpPr>
            <a:spLocks noGrp="1"/>
          </p:cNvSpPr>
          <p:nvPr>
            <p:ph type="ctrTitle"/>
          </p:nvPr>
        </p:nvSpPr>
        <p:spPr/>
        <p:txBody>
          <a:bodyPr/>
          <a:lstStyle/>
          <a:p>
            <a:r>
              <a:rPr lang="en-US" dirty="0"/>
              <a:t>Section 11.3</a:t>
            </a:r>
          </a:p>
        </p:txBody>
      </p:sp>
      <p:sp>
        <p:nvSpPr>
          <p:cNvPr id="3" name="Subtitle 2">
            <a:extLst>
              <a:ext uri="{FF2B5EF4-FFF2-40B4-BE49-F238E27FC236}">
                <a16:creationId xmlns:a16="http://schemas.microsoft.com/office/drawing/2014/main" id="{E9C7176C-497C-52E8-188B-E94C7B4BA496}"/>
              </a:ext>
            </a:extLst>
          </p:cNvPr>
          <p:cNvSpPr>
            <a:spLocks noGrp="1"/>
          </p:cNvSpPr>
          <p:nvPr>
            <p:ph type="subTitle" idx="1"/>
          </p:nvPr>
        </p:nvSpPr>
        <p:spPr/>
        <p:txBody>
          <a:bodyPr/>
          <a:lstStyle/>
          <a:p>
            <a:r>
              <a:rPr lang="en-US" dirty="0"/>
              <a:t>Test of Independence</a:t>
            </a:r>
          </a:p>
        </p:txBody>
      </p:sp>
    </p:spTree>
    <p:extLst>
      <p:ext uri="{BB962C8B-B14F-4D97-AF65-F5344CB8AC3E}">
        <p14:creationId xmlns:p14="http://schemas.microsoft.com/office/powerpoint/2010/main" val="1747289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C5B99-6CB9-1E02-F87F-FF9981ACD8F2}"/>
              </a:ext>
            </a:extLst>
          </p:cNvPr>
          <p:cNvSpPr>
            <a:spLocks noGrp="1"/>
          </p:cNvSpPr>
          <p:nvPr>
            <p:ph type="title"/>
          </p:nvPr>
        </p:nvSpPr>
        <p:spPr/>
        <p:txBody>
          <a:bodyPr/>
          <a:lstStyle/>
          <a:p>
            <a:r>
              <a:rPr lang="en-US" dirty="0"/>
              <a:t>The Basics</a:t>
            </a:r>
          </a:p>
        </p:txBody>
      </p:sp>
      <p:sp>
        <p:nvSpPr>
          <p:cNvPr id="3" name="Content Placeholder 2">
            <a:extLst>
              <a:ext uri="{FF2B5EF4-FFF2-40B4-BE49-F238E27FC236}">
                <a16:creationId xmlns:a16="http://schemas.microsoft.com/office/drawing/2014/main" id="{B5956C55-79AE-913E-D8F6-1B863CA97637}"/>
              </a:ext>
            </a:extLst>
          </p:cNvPr>
          <p:cNvSpPr>
            <a:spLocks noGrp="1"/>
          </p:cNvSpPr>
          <p:nvPr>
            <p:ph idx="1"/>
          </p:nvPr>
        </p:nvSpPr>
        <p:spPr/>
        <p:txBody>
          <a:bodyPr/>
          <a:lstStyle/>
          <a:p>
            <a:pPr algn="l"/>
            <a:r>
              <a:rPr lang="en-US" b="0" i="0" dirty="0">
                <a:solidFill>
                  <a:srgbClr val="424242"/>
                </a:solidFill>
                <a:effectLst/>
                <a:highlight>
                  <a:srgbClr val="FFFFFF"/>
                </a:highlight>
              </a:rPr>
              <a:t>Tests of independence involve using a </a:t>
            </a:r>
            <a:r>
              <a:rPr lang="en-US" b="1" i="0" dirty="0">
                <a:solidFill>
                  <a:srgbClr val="424242"/>
                </a:solidFill>
                <a:effectLst/>
                <a:highlight>
                  <a:srgbClr val="FFFFFF"/>
                </a:highlight>
              </a:rPr>
              <a:t>contingency table</a:t>
            </a:r>
            <a:r>
              <a:rPr lang="en-US" b="0" i="0" dirty="0">
                <a:solidFill>
                  <a:srgbClr val="424242"/>
                </a:solidFill>
                <a:effectLst/>
                <a:highlight>
                  <a:srgbClr val="FFFFFF"/>
                </a:highlight>
              </a:rPr>
              <a:t> of observed (data) values.</a:t>
            </a:r>
          </a:p>
          <a:p>
            <a:pPr algn="l"/>
            <a:r>
              <a:rPr lang="en-US" b="0" i="0" dirty="0">
                <a:solidFill>
                  <a:srgbClr val="424242"/>
                </a:solidFill>
                <a:effectLst/>
                <a:highlight>
                  <a:srgbClr val="FFFFFF"/>
                </a:highlight>
              </a:rPr>
              <a:t>The test statistic for a </a:t>
            </a:r>
            <a:r>
              <a:rPr lang="en-US" b="1" i="0" dirty="0">
                <a:solidFill>
                  <a:srgbClr val="424242"/>
                </a:solidFill>
                <a:effectLst/>
                <a:highlight>
                  <a:srgbClr val="FFFFFF"/>
                </a:highlight>
              </a:rPr>
              <a:t>test of independence</a:t>
            </a:r>
            <a:r>
              <a:rPr lang="en-US" b="0" i="0" dirty="0">
                <a:solidFill>
                  <a:srgbClr val="424242"/>
                </a:solidFill>
                <a:effectLst/>
                <a:highlight>
                  <a:srgbClr val="FFFFFF"/>
                </a:highlight>
              </a:rPr>
              <a:t> is similar to that of a goodness-of-fit test:</a:t>
            </a:r>
          </a:p>
          <a:p>
            <a:pPr algn="l"/>
            <a:endParaRPr lang="en-US" dirty="0">
              <a:solidFill>
                <a:srgbClr val="424242"/>
              </a:solidFill>
              <a:highlight>
                <a:srgbClr val="FFFFFF"/>
              </a:highlight>
            </a:endParaRPr>
          </a:p>
          <a:p>
            <a:pPr algn="l"/>
            <a:endParaRPr lang="en-US" b="0" i="0" dirty="0">
              <a:solidFill>
                <a:srgbClr val="424242"/>
              </a:solidFill>
              <a:effectLst/>
              <a:highlight>
                <a:srgbClr val="FFFFFF"/>
              </a:highlight>
            </a:endParaRPr>
          </a:p>
          <a:p>
            <a:pPr algn="l"/>
            <a:endParaRPr lang="en-US" dirty="0">
              <a:solidFill>
                <a:srgbClr val="424242"/>
              </a:solidFill>
              <a:highlight>
                <a:srgbClr val="FFFFFF"/>
              </a:highlight>
            </a:endParaRPr>
          </a:p>
          <a:p>
            <a:pPr algn="l"/>
            <a:endParaRPr lang="en-US" b="0" i="0" dirty="0">
              <a:solidFill>
                <a:srgbClr val="424242"/>
              </a:solidFill>
              <a:effectLst/>
              <a:highlight>
                <a:srgbClr val="FFFFFF"/>
              </a:highlight>
            </a:endParaRPr>
          </a:p>
          <a:p>
            <a:pPr algn="l"/>
            <a:r>
              <a:rPr lang="en-US" b="0" i="0" dirty="0">
                <a:solidFill>
                  <a:srgbClr val="424242"/>
                </a:solidFill>
                <a:effectLst/>
                <a:highlight>
                  <a:srgbClr val="FFFFFF"/>
                </a:highlight>
              </a:rPr>
              <a:t>A test of independence determines whether two factors are independent or not. You first encountered the term independence in Independent and Mutually Exclusive Events earlier. </a:t>
            </a:r>
          </a:p>
          <a:p>
            <a:endParaRPr lang="en-US" dirty="0"/>
          </a:p>
        </p:txBody>
      </p:sp>
      <p:pic>
        <p:nvPicPr>
          <p:cNvPr id="5" name="Picture 4">
            <a:extLst>
              <a:ext uri="{FF2B5EF4-FFF2-40B4-BE49-F238E27FC236}">
                <a16:creationId xmlns:a16="http://schemas.microsoft.com/office/drawing/2014/main" id="{26D71000-6263-A815-0848-08891B547566}"/>
              </a:ext>
            </a:extLst>
          </p:cNvPr>
          <p:cNvPicPr>
            <a:picLocks noChangeAspect="1"/>
          </p:cNvPicPr>
          <p:nvPr/>
        </p:nvPicPr>
        <p:blipFill>
          <a:blip r:embed="rId2"/>
          <a:stretch>
            <a:fillRect/>
          </a:stretch>
        </p:blipFill>
        <p:spPr>
          <a:xfrm>
            <a:off x="1961109" y="3069272"/>
            <a:ext cx="1614282" cy="905905"/>
          </a:xfrm>
          <a:prstGeom prst="rect">
            <a:avLst/>
          </a:prstGeom>
        </p:spPr>
      </p:pic>
      <p:pic>
        <p:nvPicPr>
          <p:cNvPr id="7" name="Picture 6">
            <a:extLst>
              <a:ext uri="{FF2B5EF4-FFF2-40B4-BE49-F238E27FC236}">
                <a16:creationId xmlns:a16="http://schemas.microsoft.com/office/drawing/2014/main" id="{2BF04AC4-FA4C-886C-BB6D-C84A4FD88121}"/>
              </a:ext>
            </a:extLst>
          </p:cNvPr>
          <p:cNvPicPr>
            <a:picLocks noChangeAspect="1"/>
          </p:cNvPicPr>
          <p:nvPr/>
        </p:nvPicPr>
        <p:blipFill>
          <a:blip r:embed="rId3"/>
          <a:stretch>
            <a:fillRect/>
          </a:stretch>
        </p:blipFill>
        <p:spPr>
          <a:xfrm>
            <a:off x="3701403" y="3025007"/>
            <a:ext cx="3947154" cy="2010073"/>
          </a:xfrm>
          <a:prstGeom prst="rect">
            <a:avLst/>
          </a:prstGeom>
        </p:spPr>
      </p:pic>
    </p:spTree>
    <p:extLst>
      <p:ext uri="{BB962C8B-B14F-4D97-AF65-F5344CB8AC3E}">
        <p14:creationId xmlns:p14="http://schemas.microsoft.com/office/powerpoint/2010/main" val="3875801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C621F-4405-60E3-5CF3-181A8334D29C}"/>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7222CD73-A1FC-DC2B-B840-7113BC5E4486}"/>
              </a:ext>
            </a:extLst>
          </p:cNvPr>
          <p:cNvSpPr>
            <a:spLocks noGrp="1"/>
          </p:cNvSpPr>
          <p:nvPr>
            <p:ph idx="1"/>
          </p:nvPr>
        </p:nvSpPr>
        <p:spPr/>
        <p:txBody>
          <a:bodyPr>
            <a:normAutofit fontScale="92500" lnSpcReduction="20000"/>
          </a:bodyPr>
          <a:lstStyle/>
          <a:p>
            <a:r>
              <a:rPr lang="en-US" b="0" i="0" dirty="0">
                <a:solidFill>
                  <a:srgbClr val="424242"/>
                </a:solidFill>
                <a:effectLst/>
              </a:rPr>
              <a:t>A volunteer group, provides from one to nine hours each week with disabled senior citizens. The program recruits among community college students, four-year college students, and nonstudents. In the table is a </a:t>
            </a:r>
            <a:r>
              <a:rPr lang="en-US" b="1" i="0" dirty="0">
                <a:solidFill>
                  <a:srgbClr val="424242"/>
                </a:solidFill>
                <a:effectLst/>
              </a:rPr>
              <a:t>sample</a:t>
            </a:r>
            <a:r>
              <a:rPr lang="en-US" b="0" i="0" dirty="0">
                <a:solidFill>
                  <a:srgbClr val="424242"/>
                </a:solidFill>
                <a:effectLst/>
              </a:rPr>
              <a:t> of the adult volunteers and the number of hours they volunteer per week.</a:t>
            </a:r>
          </a:p>
          <a:p>
            <a:endParaRPr lang="en-US" dirty="0">
              <a:solidFill>
                <a:srgbClr val="424242"/>
              </a:solidFill>
            </a:endParaRPr>
          </a:p>
          <a:p>
            <a:endParaRPr lang="en-US" dirty="0">
              <a:solidFill>
                <a:srgbClr val="424242"/>
              </a:solidFill>
            </a:endParaRPr>
          </a:p>
          <a:p>
            <a:endParaRPr lang="en-US" dirty="0">
              <a:solidFill>
                <a:srgbClr val="424242"/>
              </a:solidFill>
            </a:endParaRPr>
          </a:p>
          <a:p>
            <a:endParaRPr lang="en-US" dirty="0">
              <a:solidFill>
                <a:srgbClr val="424242"/>
              </a:solidFill>
            </a:endParaRPr>
          </a:p>
          <a:p>
            <a:endParaRPr lang="en-US" dirty="0">
              <a:solidFill>
                <a:srgbClr val="424242"/>
              </a:solidFill>
            </a:endParaRPr>
          </a:p>
          <a:p>
            <a:pPr marL="0" indent="0">
              <a:buNone/>
            </a:pPr>
            <a:br>
              <a:rPr lang="en-US" dirty="0"/>
            </a:br>
            <a:r>
              <a:rPr lang="en-US" b="0" i="0" dirty="0">
                <a:solidFill>
                  <a:srgbClr val="424242"/>
                </a:solidFill>
                <a:effectLst/>
              </a:rPr>
              <a:t>Is the number of hours volunteered </a:t>
            </a:r>
            <a:r>
              <a:rPr lang="en-US" b="1" i="0" dirty="0">
                <a:solidFill>
                  <a:srgbClr val="424242"/>
                </a:solidFill>
                <a:effectLst/>
              </a:rPr>
              <a:t>independent</a:t>
            </a:r>
            <a:r>
              <a:rPr lang="en-US" b="0" i="0" dirty="0">
                <a:solidFill>
                  <a:srgbClr val="424242"/>
                </a:solidFill>
                <a:effectLst/>
              </a:rPr>
              <a:t> of the type of volunteer?</a:t>
            </a:r>
            <a:endParaRPr lang="en-US" dirty="0"/>
          </a:p>
        </p:txBody>
      </p:sp>
      <p:pic>
        <p:nvPicPr>
          <p:cNvPr id="5" name="Picture 4">
            <a:extLst>
              <a:ext uri="{FF2B5EF4-FFF2-40B4-BE49-F238E27FC236}">
                <a16:creationId xmlns:a16="http://schemas.microsoft.com/office/drawing/2014/main" id="{9ECB00EA-418F-863D-E92F-DE94C6E3BDCC}"/>
              </a:ext>
            </a:extLst>
          </p:cNvPr>
          <p:cNvPicPr>
            <a:picLocks noChangeAspect="1"/>
          </p:cNvPicPr>
          <p:nvPr/>
        </p:nvPicPr>
        <p:blipFill>
          <a:blip r:embed="rId2"/>
          <a:stretch>
            <a:fillRect/>
          </a:stretch>
        </p:blipFill>
        <p:spPr>
          <a:xfrm>
            <a:off x="1160794" y="3144175"/>
            <a:ext cx="6978783" cy="1937042"/>
          </a:xfrm>
          <a:prstGeom prst="rect">
            <a:avLst/>
          </a:prstGeom>
        </p:spPr>
      </p:pic>
    </p:spTree>
    <p:extLst>
      <p:ext uri="{BB962C8B-B14F-4D97-AF65-F5344CB8AC3E}">
        <p14:creationId xmlns:p14="http://schemas.microsoft.com/office/powerpoint/2010/main" val="2638198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A36D2-E8D9-952A-D913-4BF0F447EBF3}"/>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717D9899-EA23-F136-5E11-B4CBFA0CB3CA}"/>
              </a:ext>
            </a:extLst>
          </p:cNvPr>
          <p:cNvSpPr>
            <a:spLocks noGrp="1"/>
          </p:cNvSpPr>
          <p:nvPr>
            <p:ph idx="1"/>
          </p:nvPr>
        </p:nvSpPr>
        <p:spPr/>
        <p:txBody>
          <a:bodyPr/>
          <a:lstStyle/>
          <a:p>
            <a:pPr algn="l"/>
            <a:r>
              <a:rPr lang="en-US" b="0" i="0" dirty="0">
                <a:solidFill>
                  <a:srgbClr val="424242"/>
                </a:solidFill>
                <a:effectLst/>
              </a:rPr>
              <a:t>The </a:t>
            </a:r>
            <a:r>
              <a:rPr lang="en-US" b="1" i="0" dirty="0">
                <a:solidFill>
                  <a:srgbClr val="424242"/>
                </a:solidFill>
                <a:effectLst/>
              </a:rPr>
              <a:t>observed table</a:t>
            </a:r>
            <a:r>
              <a:rPr lang="en-US" b="0" i="0" dirty="0">
                <a:solidFill>
                  <a:srgbClr val="424242"/>
                </a:solidFill>
                <a:effectLst/>
              </a:rPr>
              <a:t> and the question at the end of the problem, "Is the number of hours volunteered independent of the type of volunteer?" tell you this is a test of independence. The two factors are </a:t>
            </a:r>
            <a:r>
              <a:rPr lang="en-US" b="1" i="0" dirty="0">
                <a:solidFill>
                  <a:srgbClr val="424242"/>
                </a:solidFill>
                <a:effectLst/>
              </a:rPr>
              <a:t>number of hours volunteered</a:t>
            </a:r>
            <a:r>
              <a:rPr lang="en-US" b="0" i="0" dirty="0">
                <a:solidFill>
                  <a:srgbClr val="424242"/>
                </a:solidFill>
                <a:effectLst/>
              </a:rPr>
              <a:t> and </a:t>
            </a:r>
            <a:r>
              <a:rPr lang="en-US" b="1" i="0" dirty="0">
                <a:solidFill>
                  <a:srgbClr val="424242"/>
                </a:solidFill>
                <a:effectLst/>
              </a:rPr>
              <a:t>type of volunteer</a:t>
            </a:r>
            <a:r>
              <a:rPr lang="en-US" b="0" i="0" dirty="0">
                <a:solidFill>
                  <a:srgbClr val="424242"/>
                </a:solidFill>
                <a:effectLst/>
              </a:rPr>
              <a:t>. This test is always right-tailed.</a:t>
            </a:r>
          </a:p>
          <a:p>
            <a:pPr algn="l"/>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The number of hours volunteered is </a:t>
            </a:r>
            <a:r>
              <a:rPr lang="en-US" b="1" i="0" dirty="0">
                <a:solidFill>
                  <a:srgbClr val="424242"/>
                </a:solidFill>
                <a:effectLst/>
              </a:rPr>
              <a:t>independent</a:t>
            </a:r>
            <a:r>
              <a:rPr lang="en-US" b="0" i="0" dirty="0">
                <a:solidFill>
                  <a:srgbClr val="424242"/>
                </a:solidFill>
                <a:effectLst/>
              </a:rPr>
              <a:t> of the type of volunteer.</a:t>
            </a:r>
          </a:p>
          <a:p>
            <a:pPr algn="l"/>
            <a:r>
              <a:rPr lang="en-US" b="0" i="1" dirty="0">
                <a:solidFill>
                  <a:srgbClr val="424242"/>
                </a:solidFill>
                <a:effectLst/>
              </a:rPr>
              <a:t>H</a:t>
            </a:r>
            <a:r>
              <a:rPr lang="en-US" b="0" i="1" baseline="-25000" dirty="0">
                <a:solidFill>
                  <a:srgbClr val="424242"/>
                </a:solidFill>
                <a:effectLst/>
              </a:rPr>
              <a:t>a</a:t>
            </a:r>
            <a:r>
              <a:rPr lang="en-US" b="0" i="0" dirty="0">
                <a:solidFill>
                  <a:srgbClr val="424242"/>
                </a:solidFill>
                <a:effectLst/>
              </a:rPr>
              <a:t>: The number of hours volunteered is </a:t>
            </a:r>
            <a:r>
              <a:rPr lang="en-US" b="1" i="0" dirty="0">
                <a:solidFill>
                  <a:srgbClr val="424242"/>
                </a:solidFill>
                <a:effectLst/>
              </a:rPr>
              <a:t>dependent</a:t>
            </a:r>
            <a:r>
              <a:rPr lang="en-US" b="0" i="0" dirty="0">
                <a:solidFill>
                  <a:srgbClr val="424242"/>
                </a:solidFill>
                <a:effectLst/>
              </a:rPr>
              <a:t> on the type of volunteer.</a:t>
            </a:r>
          </a:p>
          <a:p>
            <a:pPr algn="l"/>
            <a:r>
              <a:rPr lang="en-US" b="0" i="0" dirty="0">
                <a:solidFill>
                  <a:srgbClr val="424242"/>
                </a:solidFill>
                <a:effectLst/>
              </a:rPr>
              <a:t>The expected results are in the table.</a:t>
            </a:r>
          </a:p>
          <a:p>
            <a:endParaRPr lang="en-US" dirty="0"/>
          </a:p>
        </p:txBody>
      </p:sp>
    </p:spTree>
    <p:extLst>
      <p:ext uri="{BB962C8B-B14F-4D97-AF65-F5344CB8AC3E}">
        <p14:creationId xmlns:p14="http://schemas.microsoft.com/office/powerpoint/2010/main" val="3489829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3D5F7-B8E4-703D-272F-220269BDB51A}"/>
              </a:ext>
            </a:extLst>
          </p:cNvPr>
          <p:cNvSpPr>
            <a:spLocks noGrp="1"/>
          </p:cNvSpPr>
          <p:nvPr>
            <p:ph type="title"/>
          </p:nvPr>
        </p:nvSpPr>
        <p:spPr/>
        <p:txBody>
          <a:bodyPr/>
          <a:lstStyle/>
          <a:p>
            <a:r>
              <a:rPr lang="en-US" dirty="0"/>
              <a:t>Example - Answers</a:t>
            </a:r>
          </a:p>
        </p:txBody>
      </p:sp>
      <p:pic>
        <p:nvPicPr>
          <p:cNvPr id="5" name="Picture 4">
            <a:extLst>
              <a:ext uri="{FF2B5EF4-FFF2-40B4-BE49-F238E27FC236}">
                <a16:creationId xmlns:a16="http://schemas.microsoft.com/office/drawing/2014/main" id="{FF5B9733-7388-AEAB-B797-77DE2FAF4B24}"/>
              </a:ext>
            </a:extLst>
          </p:cNvPr>
          <p:cNvPicPr>
            <a:picLocks noChangeAspect="1"/>
          </p:cNvPicPr>
          <p:nvPr/>
        </p:nvPicPr>
        <p:blipFill>
          <a:blip r:embed="rId2"/>
          <a:stretch>
            <a:fillRect/>
          </a:stretch>
        </p:blipFill>
        <p:spPr>
          <a:xfrm>
            <a:off x="1138893" y="2077137"/>
            <a:ext cx="10264642" cy="2411948"/>
          </a:xfrm>
          <a:prstGeom prst="rect">
            <a:avLst/>
          </a:prstGeom>
        </p:spPr>
      </p:pic>
    </p:spTree>
    <p:extLst>
      <p:ext uri="{BB962C8B-B14F-4D97-AF65-F5344CB8AC3E}">
        <p14:creationId xmlns:p14="http://schemas.microsoft.com/office/powerpoint/2010/main" val="3357894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63AA6-A2A4-6487-EAAD-09AF1DC14EBD}"/>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46F0FED-11AE-DDDF-3930-D24902939806}"/>
                  </a:ext>
                </a:extLst>
              </p:cNvPr>
              <p:cNvSpPr txBox="1"/>
              <p:nvPr/>
            </p:nvSpPr>
            <p:spPr>
              <a:xfrm>
                <a:off x="1277738" y="2125526"/>
                <a:ext cx="9767730" cy="1508170"/>
              </a:xfrm>
              <a:prstGeom prst="rect">
                <a:avLst/>
              </a:prstGeom>
              <a:noFill/>
            </p:spPr>
            <p:txBody>
              <a:bodyPr wrap="square" rtlCol="0">
                <a:spAutoFit/>
              </a:bodyPr>
              <a:lstStyle/>
              <a:p>
                <a:r>
                  <a:rPr lang="en-US" dirty="0"/>
                  <a:t>For example, the calculation for the expected frequency for the top left cell is:</a:t>
                </a: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𝐸</m:t>
                      </m:r>
                      <m:r>
                        <a:rPr lang="en-US" b="0" i="1" smtClean="0">
                          <a:latin typeface="Cambria Math" panose="02040503050406030204" pitchFamily="18" charset="0"/>
                        </a:rPr>
                        <m:t>=</m:t>
                      </m:r>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r>
                                <a:rPr lang="en-US" b="0" i="1" smtClean="0">
                                  <a:latin typeface="Cambria Math" panose="02040503050406030204" pitchFamily="18" charset="0"/>
                                </a:rPr>
                                <m:t>𝑟𝑜𝑤</m:t>
                              </m:r>
                              <m:r>
                                <a:rPr lang="en-US" b="0" i="1" smtClean="0">
                                  <a:latin typeface="Cambria Math" panose="02040503050406030204" pitchFamily="18" charset="0"/>
                                </a:rPr>
                                <m:t> </m:t>
                              </m:r>
                              <m:r>
                                <a:rPr lang="en-US" b="0" i="1" smtClean="0">
                                  <a:latin typeface="Cambria Math" panose="02040503050406030204" pitchFamily="18" charset="0"/>
                                </a:rPr>
                                <m:t>𝑡𝑜𝑡𝑎𝑙</m:t>
                              </m:r>
                            </m:e>
                          </m:d>
                          <m:d>
                            <m:dPr>
                              <m:ctrlPr>
                                <a:rPr lang="en-US" b="0" i="1" smtClean="0">
                                  <a:latin typeface="Cambria Math" panose="02040503050406030204" pitchFamily="18" charset="0"/>
                                </a:rPr>
                              </m:ctrlPr>
                            </m:dPr>
                            <m:e>
                              <m:r>
                                <a:rPr lang="en-US" b="0" i="1" smtClean="0">
                                  <a:latin typeface="Cambria Math" panose="02040503050406030204" pitchFamily="18" charset="0"/>
                                </a:rPr>
                                <m:t>𝑐𝑜𝑙𝑢𝑚𝑛</m:t>
                              </m:r>
                              <m:r>
                                <a:rPr lang="en-US" b="0" i="1" smtClean="0">
                                  <a:latin typeface="Cambria Math" panose="02040503050406030204" pitchFamily="18" charset="0"/>
                                </a:rPr>
                                <m:t> </m:t>
                              </m:r>
                              <m:r>
                                <a:rPr lang="en-US" b="0" i="1" smtClean="0">
                                  <a:latin typeface="Cambria Math" panose="02040503050406030204" pitchFamily="18" charset="0"/>
                                </a:rPr>
                                <m:t>𝑡𝑜𝑡𝑎𝑙</m:t>
                              </m:r>
                            </m:e>
                          </m:d>
                        </m:num>
                        <m:den>
                          <m:r>
                            <a:rPr lang="en-US" b="0" i="1" smtClean="0">
                              <a:latin typeface="Cambria Math" panose="02040503050406030204" pitchFamily="18" charset="0"/>
                            </a:rPr>
                            <m:t>𝑡𝑜𝑡𝑎𝑙</m:t>
                          </m:r>
                          <m:r>
                            <a:rPr lang="en-US" b="0" i="1" smtClean="0">
                              <a:latin typeface="Cambria Math" panose="02040503050406030204" pitchFamily="18" charset="0"/>
                            </a:rPr>
                            <m:t> </m:t>
                          </m:r>
                          <m:r>
                            <a:rPr lang="en-US" b="0" i="1" smtClean="0">
                              <a:latin typeface="Cambria Math" panose="02040503050406030204" pitchFamily="18" charset="0"/>
                            </a:rPr>
                            <m:t>𝑛𝑢𝑚𝑏𝑒𝑟</m:t>
                          </m:r>
                          <m:r>
                            <a:rPr lang="en-US" b="0" i="1" smtClean="0">
                              <a:latin typeface="Cambria Math" panose="02040503050406030204" pitchFamily="18" charset="0"/>
                            </a:rPr>
                            <m:t> </m:t>
                          </m:r>
                          <m:r>
                            <a:rPr lang="en-US" b="0" i="1" smtClean="0">
                              <a:latin typeface="Cambria Math" panose="02040503050406030204" pitchFamily="18" charset="0"/>
                            </a:rPr>
                            <m:t>𝑠𝑢𝑟𝑣𝑒𝑦𝑒𝑑</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r>
                                <a:rPr lang="en-US" b="0" i="1" smtClean="0">
                                  <a:latin typeface="Cambria Math" panose="02040503050406030204" pitchFamily="18" charset="0"/>
                                </a:rPr>
                                <m:t>255</m:t>
                              </m:r>
                            </m:e>
                          </m:d>
                          <m:d>
                            <m:dPr>
                              <m:ctrlPr>
                                <a:rPr lang="en-US" b="0" i="1" smtClean="0">
                                  <a:latin typeface="Cambria Math" panose="02040503050406030204" pitchFamily="18" charset="0"/>
                                </a:rPr>
                              </m:ctrlPr>
                            </m:dPr>
                            <m:e>
                              <m:r>
                                <a:rPr lang="en-US" b="0" i="1" smtClean="0">
                                  <a:latin typeface="Cambria Math" panose="02040503050406030204" pitchFamily="18" charset="0"/>
                                </a:rPr>
                                <m:t>298</m:t>
                              </m:r>
                            </m:e>
                          </m:d>
                        </m:num>
                        <m:den>
                          <m:r>
                            <a:rPr lang="en-US" b="0" i="1" smtClean="0">
                              <a:latin typeface="Cambria Math" panose="02040503050406030204" pitchFamily="18" charset="0"/>
                            </a:rPr>
                            <m:t>839</m:t>
                          </m:r>
                        </m:den>
                      </m:f>
                      <m:r>
                        <a:rPr lang="en-US" b="0" i="1" smtClean="0">
                          <a:latin typeface="Cambria Math" panose="02040503050406030204" pitchFamily="18" charset="0"/>
                        </a:rPr>
                        <m:t>=90.57</m:t>
                      </m:r>
                    </m:oMath>
                  </m:oMathPara>
                </a14:m>
                <a:endParaRPr lang="en-US" b="0" dirty="0"/>
              </a:p>
              <a:p>
                <a:r>
                  <a:rPr lang="en-US" dirty="0"/>
                  <a:t>The test statistic is: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𝜒</m:t>
                        </m:r>
                      </m:e>
                      <m:sup>
                        <m:r>
                          <a:rPr lang="en-US" b="0" i="1" smtClean="0">
                            <a:latin typeface="Cambria Math" panose="02040503050406030204" pitchFamily="18" charset="0"/>
                          </a:rPr>
                          <m:t>2</m:t>
                        </m:r>
                      </m:sup>
                    </m:sSup>
                    <m:r>
                      <a:rPr lang="en-US" b="0" i="1" smtClean="0">
                        <a:latin typeface="Cambria Math" panose="02040503050406030204" pitchFamily="18" charset="0"/>
                      </a:rPr>
                      <m:t>=12.99</m:t>
                    </m:r>
                  </m:oMath>
                </a14:m>
                <a:endParaRPr lang="en-US" b="0" dirty="0"/>
              </a:p>
              <a:p>
                <a:r>
                  <a:rPr lang="en-US" dirty="0"/>
                  <a:t>The distribution for the test is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𝜒</m:t>
                        </m:r>
                      </m:e>
                      <m:sub>
                        <m:r>
                          <a:rPr lang="en-US" b="0" i="1" smtClean="0">
                            <a:latin typeface="Cambria Math" panose="02040503050406030204" pitchFamily="18" charset="0"/>
                          </a:rPr>
                          <m:t>4</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oMath>
                </a14:m>
                <a:r>
                  <a:rPr lang="en-US" dirty="0"/>
                  <a:t> </a:t>
                </a:r>
                <a:r>
                  <a:rPr lang="en-US" dirty="0" err="1"/>
                  <a:t>df</a:t>
                </a:r>
                <a:r>
                  <a:rPr lang="en-US" dirty="0"/>
                  <a:t> =(3 columns – 1)(3 rows -1)=(2)(2)=4</a:t>
                </a:r>
              </a:p>
            </p:txBody>
          </p:sp>
        </mc:Choice>
        <mc:Fallback xmlns="">
          <p:sp>
            <p:nvSpPr>
              <p:cNvPr id="3" name="TextBox 2">
                <a:extLst>
                  <a:ext uri="{FF2B5EF4-FFF2-40B4-BE49-F238E27FC236}">
                    <a16:creationId xmlns:a16="http://schemas.microsoft.com/office/drawing/2014/main" id="{E46F0FED-11AE-DDDF-3930-D24902939806}"/>
                  </a:ext>
                </a:extLst>
              </p:cNvPr>
              <p:cNvSpPr txBox="1">
                <a:spLocks noRot="1" noChangeAspect="1" noMove="1" noResize="1" noEditPoints="1" noAdjustHandles="1" noChangeArrowheads="1" noChangeShapeType="1" noTextEdit="1"/>
              </p:cNvSpPr>
              <p:nvPr/>
            </p:nvSpPr>
            <p:spPr>
              <a:xfrm>
                <a:off x="1277738" y="2125526"/>
                <a:ext cx="9767730" cy="1508170"/>
              </a:xfrm>
              <a:prstGeom prst="rect">
                <a:avLst/>
              </a:prstGeom>
              <a:blipFill>
                <a:blip r:embed="rId2"/>
                <a:stretch>
                  <a:fillRect l="-562" t="-2429" b="-6073"/>
                </a:stretch>
              </a:blipFill>
            </p:spPr>
            <p:txBody>
              <a:bodyPr/>
              <a:lstStyle/>
              <a:p>
                <a:r>
                  <a:rPr lang="en-US">
                    <a:noFill/>
                  </a:rPr>
                  <a:t> </a:t>
                </a:r>
              </a:p>
            </p:txBody>
          </p:sp>
        </mc:Fallback>
      </mc:AlternateContent>
    </p:spTree>
    <p:extLst>
      <p:ext uri="{BB962C8B-B14F-4D97-AF65-F5344CB8AC3E}">
        <p14:creationId xmlns:p14="http://schemas.microsoft.com/office/powerpoint/2010/main" val="4659830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1CB88-890F-F9F3-31CA-9511343102BC}"/>
              </a:ext>
            </a:extLst>
          </p:cNvPr>
          <p:cNvSpPr>
            <a:spLocks noGrp="1"/>
          </p:cNvSpPr>
          <p:nvPr>
            <p:ph type="title"/>
          </p:nvPr>
        </p:nvSpPr>
        <p:spPr/>
        <p:txBody>
          <a:bodyPr/>
          <a:lstStyle/>
          <a:p>
            <a:r>
              <a:rPr lang="en-US" dirty="0"/>
              <a:t>Example - Answers</a:t>
            </a:r>
          </a:p>
        </p:txBody>
      </p:sp>
      <p:pic>
        <p:nvPicPr>
          <p:cNvPr id="7170" name="Picture 2" descr="Nonsymmetrical chi-square curve with values of 0 and 12.99 on the x-axis representing the test statistic of number of hours worked by volunteers of different types. A vertical upward line extends from 12.99 to the curve and the area to the right of this is equal to the p-value.">
            <a:extLst>
              <a:ext uri="{FF2B5EF4-FFF2-40B4-BE49-F238E27FC236}">
                <a16:creationId xmlns:a16="http://schemas.microsoft.com/office/drawing/2014/main" id="{964C26F1-A5CC-CFA1-4931-BC1BC2936A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8540" y="2288738"/>
            <a:ext cx="5282074" cy="3620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176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6134C-5B54-B55F-2D3A-0C6DC259546E}"/>
              </a:ext>
            </a:extLst>
          </p:cNvPr>
          <p:cNvSpPr>
            <a:spLocks noGrp="1"/>
          </p:cNvSpPr>
          <p:nvPr>
            <p:ph type="title"/>
          </p:nvPr>
        </p:nvSpPr>
        <p:spPr/>
        <p:txBody>
          <a:bodyPr/>
          <a:lstStyle/>
          <a:p>
            <a:r>
              <a:rPr lang="en-US" dirty="0"/>
              <a:t>The Chi-Square Distribution</a:t>
            </a:r>
          </a:p>
        </p:txBody>
      </p:sp>
      <p:sp>
        <p:nvSpPr>
          <p:cNvPr id="3" name="Content Placeholder 2">
            <a:extLst>
              <a:ext uri="{FF2B5EF4-FFF2-40B4-BE49-F238E27FC236}">
                <a16:creationId xmlns:a16="http://schemas.microsoft.com/office/drawing/2014/main" id="{74529EB3-0110-41C2-6CFC-BEEE239579EF}"/>
              </a:ext>
            </a:extLst>
          </p:cNvPr>
          <p:cNvSpPr>
            <a:spLocks noGrp="1"/>
          </p:cNvSpPr>
          <p:nvPr>
            <p:ph idx="1"/>
          </p:nvPr>
        </p:nvSpPr>
        <p:spPr/>
        <p:txBody>
          <a:bodyPr/>
          <a:lstStyle/>
          <a:p>
            <a:pPr algn="l"/>
            <a:r>
              <a:rPr lang="en-US" b="0" i="0" dirty="0">
                <a:solidFill>
                  <a:srgbClr val="424242"/>
                </a:solidFill>
                <a:effectLst/>
                <a:highlight>
                  <a:srgbClr val="FFFFFF"/>
                </a:highlight>
              </a:rPr>
              <a:t>In this chapter, you will learn the three major applications of the chi-square distribution:</a:t>
            </a:r>
          </a:p>
          <a:p>
            <a:pPr lvl="1">
              <a:buFont typeface="+mj-lt"/>
              <a:buAutoNum type="arabicPeriod"/>
            </a:pPr>
            <a:r>
              <a:rPr lang="en-US" b="0" i="0" dirty="0">
                <a:solidFill>
                  <a:srgbClr val="424242"/>
                </a:solidFill>
                <a:effectLst/>
                <a:highlight>
                  <a:srgbClr val="FFFFFF"/>
                </a:highlight>
              </a:rPr>
              <a:t>the goodness-of-fit test, which determines if data fit a particular distribution, such as in the lottery example</a:t>
            </a:r>
          </a:p>
          <a:p>
            <a:pPr lvl="1">
              <a:buFont typeface="+mj-lt"/>
              <a:buAutoNum type="arabicPeriod"/>
            </a:pPr>
            <a:r>
              <a:rPr lang="en-US" b="0" i="0" dirty="0">
                <a:solidFill>
                  <a:srgbClr val="424242"/>
                </a:solidFill>
                <a:effectLst/>
                <a:highlight>
                  <a:srgbClr val="FFFFFF"/>
                </a:highlight>
              </a:rPr>
              <a:t>the test of independence, which determines if events are independent, such as in the movie example</a:t>
            </a:r>
          </a:p>
          <a:p>
            <a:pPr lvl="1">
              <a:buFont typeface="+mj-lt"/>
              <a:buAutoNum type="arabicPeriod"/>
            </a:pPr>
            <a:r>
              <a:rPr lang="en-US" b="0" i="0" dirty="0">
                <a:solidFill>
                  <a:srgbClr val="424242"/>
                </a:solidFill>
                <a:effectLst/>
                <a:highlight>
                  <a:srgbClr val="FFFFFF"/>
                </a:highlight>
              </a:rPr>
              <a:t>the test of a single variance, which tests variability, such as in the coffee example</a:t>
            </a:r>
          </a:p>
          <a:p>
            <a:endParaRPr lang="en-US" dirty="0"/>
          </a:p>
        </p:txBody>
      </p:sp>
    </p:spTree>
    <p:extLst>
      <p:ext uri="{BB962C8B-B14F-4D97-AF65-F5344CB8AC3E}">
        <p14:creationId xmlns:p14="http://schemas.microsoft.com/office/powerpoint/2010/main" val="12117488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B4A07-E7AF-494A-AA33-A447E46DC67E}"/>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239000E-D567-96DE-552A-844FD38F9D15}"/>
                  </a:ext>
                </a:extLst>
              </p:cNvPr>
              <p:cNvSpPr>
                <a:spLocks noGrp="1"/>
              </p:cNvSpPr>
              <p:nvPr>
                <p:ph idx="1"/>
              </p:nvPr>
            </p:nvSpPr>
            <p:spPr/>
            <p:txBody>
              <a:bodyPr>
                <a:normAutofit/>
              </a:bodyPr>
              <a:lstStyle/>
              <a:p>
                <a:r>
                  <a:rPr lang="en-US" dirty="0"/>
                  <a:t>The graph of the Chi-square shows the distribution and marks the critical value with four degrees of freedom at 95% level of confidence, α = 0.05, 9.488. The graph also marks the calculated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𝜒</m:t>
                        </m:r>
                      </m:e>
                      <m:sub>
                        <m:r>
                          <a:rPr lang="en-US" b="0" i="1" smtClean="0">
                            <a:latin typeface="Cambria Math" panose="02040503050406030204" pitchFamily="18" charset="0"/>
                          </a:rPr>
                          <m:t>𝑐</m:t>
                        </m:r>
                      </m:sub>
                      <m:sup>
                        <m:r>
                          <a:rPr lang="en-US" b="0" i="1" smtClean="0">
                            <a:latin typeface="Cambria Math" panose="02040503050406030204" pitchFamily="18" charset="0"/>
                          </a:rPr>
                          <m:t>2</m:t>
                        </m:r>
                      </m:sup>
                    </m:sSubSup>
                  </m:oMath>
                </a14:m>
                <a:r>
                  <a:rPr lang="en-US" dirty="0"/>
                  <a:t> test statistic of 12.99. Comparing the test statistic with the critical value, as we have done with all other hypothesis tests, we reach the conclusion.</a:t>
                </a:r>
              </a:p>
              <a:p>
                <a:r>
                  <a:rPr lang="en-US" dirty="0"/>
                  <a:t>Make a decision: Because the calculated test statistic is in the tail we cannot accept H0. This means that the factors are not independent.</a:t>
                </a:r>
              </a:p>
              <a:p>
                <a:r>
                  <a:rPr lang="en-US" dirty="0"/>
                  <a:t>Conclusion: At a 5% level of significance, from the data, there is sufficient evidence to conclude that the number of hours volunteered and the type of volunteer are dependent on one another.</a:t>
                </a:r>
              </a:p>
            </p:txBody>
          </p:sp>
        </mc:Choice>
        <mc:Fallback xmlns="">
          <p:sp>
            <p:nvSpPr>
              <p:cNvPr id="3" name="Content Placeholder 2">
                <a:extLst>
                  <a:ext uri="{FF2B5EF4-FFF2-40B4-BE49-F238E27FC236}">
                    <a16:creationId xmlns:a16="http://schemas.microsoft.com/office/drawing/2014/main" id="{E239000E-D567-96DE-552A-844FD38F9D15}"/>
                  </a:ext>
                </a:extLst>
              </p:cNvPr>
              <p:cNvSpPr>
                <a:spLocks noGrp="1" noRot="1" noChangeAspect="1" noMove="1" noResize="1" noEditPoints="1" noAdjustHandles="1" noChangeArrowheads="1" noChangeShapeType="1" noTextEdit="1"/>
              </p:cNvSpPr>
              <p:nvPr>
                <p:ph idx="1"/>
              </p:nvPr>
            </p:nvSpPr>
            <p:spPr>
              <a:blipFill>
                <a:blip r:embed="rId2"/>
                <a:stretch>
                  <a:fillRect l="-545" t="-810" r="-1455"/>
                </a:stretch>
              </a:blipFill>
            </p:spPr>
            <p:txBody>
              <a:bodyPr/>
              <a:lstStyle/>
              <a:p>
                <a:r>
                  <a:rPr lang="en-US">
                    <a:noFill/>
                  </a:rPr>
                  <a:t> </a:t>
                </a:r>
              </a:p>
            </p:txBody>
          </p:sp>
        </mc:Fallback>
      </mc:AlternateContent>
    </p:spTree>
    <p:extLst>
      <p:ext uri="{BB962C8B-B14F-4D97-AF65-F5344CB8AC3E}">
        <p14:creationId xmlns:p14="http://schemas.microsoft.com/office/powerpoint/2010/main" val="35755295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1837B-346E-0A93-1F07-F14E00A14B2D}"/>
              </a:ext>
            </a:extLst>
          </p:cNvPr>
          <p:cNvSpPr>
            <a:spLocks noGrp="1"/>
          </p:cNvSpPr>
          <p:nvPr>
            <p:ph type="ctrTitle"/>
          </p:nvPr>
        </p:nvSpPr>
        <p:spPr/>
        <p:txBody>
          <a:bodyPr/>
          <a:lstStyle/>
          <a:p>
            <a:r>
              <a:rPr lang="en-US" dirty="0"/>
              <a:t>Section 11.4</a:t>
            </a:r>
          </a:p>
        </p:txBody>
      </p:sp>
      <p:sp>
        <p:nvSpPr>
          <p:cNvPr id="3" name="Subtitle 2">
            <a:extLst>
              <a:ext uri="{FF2B5EF4-FFF2-40B4-BE49-F238E27FC236}">
                <a16:creationId xmlns:a16="http://schemas.microsoft.com/office/drawing/2014/main" id="{8E037CB3-B727-7203-5AC6-1B1D71751842}"/>
              </a:ext>
            </a:extLst>
          </p:cNvPr>
          <p:cNvSpPr>
            <a:spLocks noGrp="1"/>
          </p:cNvSpPr>
          <p:nvPr>
            <p:ph type="subTitle" idx="1"/>
          </p:nvPr>
        </p:nvSpPr>
        <p:spPr/>
        <p:txBody>
          <a:bodyPr/>
          <a:lstStyle/>
          <a:p>
            <a:r>
              <a:rPr lang="en-US" dirty="0"/>
              <a:t>Test for Homogeneity</a:t>
            </a:r>
          </a:p>
        </p:txBody>
      </p:sp>
    </p:spTree>
    <p:extLst>
      <p:ext uri="{BB962C8B-B14F-4D97-AF65-F5344CB8AC3E}">
        <p14:creationId xmlns:p14="http://schemas.microsoft.com/office/powerpoint/2010/main" val="3778791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8C888-A2A3-483C-9621-C0164A44B7C3}"/>
              </a:ext>
            </a:extLst>
          </p:cNvPr>
          <p:cNvSpPr>
            <a:spLocks noGrp="1"/>
          </p:cNvSpPr>
          <p:nvPr>
            <p:ph type="title"/>
          </p:nvPr>
        </p:nvSpPr>
        <p:spPr/>
        <p:txBody>
          <a:bodyPr/>
          <a:lstStyle/>
          <a:p>
            <a:r>
              <a:rPr lang="en-US" dirty="0"/>
              <a:t>The Basics</a:t>
            </a:r>
          </a:p>
        </p:txBody>
      </p:sp>
      <p:sp>
        <p:nvSpPr>
          <p:cNvPr id="3" name="Content Placeholder 2">
            <a:extLst>
              <a:ext uri="{FF2B5EF4-FFF2-40B4-BE49-F238E27FC236}">
                <a16:creationId xmlns:a16="http://schemas.microsoft.com/office/drawing/2014/main" id="{153DD7E4-F720-216D-B62F-B36BF6F868EC}"/>
              </a:ext>
            </a:extLst>
          </p:cNvPr>
          <p:cNvSpPr>
            <a:spLocks noGrp="1"/>
          </p:cNvSpPr>
          <p:nvPr>
            <p:ph idx="1"/>
          </p:nvPr>
        </p:nvSpPr>
        <p:spPr/>
        <p:txBody>
          <a:bodyPr/>
          <a:lstStyle/>
          <a:p>
            <a:pPr>
              <a:buFont typeface="Arial" panose="020B0604020202020204" pitchFamily="34" charset="0"/>
              <a:buChar char="•"/>
            </a:pPr>
            <a:r>
              <a:rPr lang="en-US" b="0" i="0" dirty="0">
                <a:solidFill>
                  <a:srgbClr val="424242"/>
                </a:solidFill>
                <a:effectLst/>
                <a:highlight>
                  <a:srgbClr val="FFFFFF"/>
                </a:highlight>
              </a:rPr>
              <a:t>The goodness–of–fit test can be used to decide whether a population fits a given distribution, but it will not suffice to decide whether two populations follow the same unknown distribution. </a:t>
            </a:r>
          </a:p>
          <a:p>
            <a:pPr>
              <a:buFont typeface="Arial" panose="020B0604020202020204" pitchFamily="34" charset="0"/>
              <a:buChar char="•"/>
            </a:pPr>
            <a:r>
              <a:rPr lang="en-US" b="0" i="0" dirty="0">
                <a:solidFill>
                  <a:srgbClr val="424242"/>
                </a:solidFill>
                <a:effectLst/>
                <a:highlight>
                  <a:srgbClr val="FFFFFF"/>
                </a:highlight>
              </a:rPr>
              <a:t>A different test, called the </a:t>
            </a:r>
            <a:r>
              <a:rPr lang="en-US" b="1" i="0" dirty="0">
                <a:solidFill>
                  <a:srgbClr val="424242"/>
                </a:solidFill>
                <a:effectLst/>
                <a:highlight>
                  <a:srgbClr val="FFFFFF"/>
                </a:highlight>
              </a:rPr>
              <a:t>test for homogeneity</a:t>
            </a:r>
            <a:r>
              <a:rPr lang="en-US" b="0" i="0" dirty="0">
                <a:solidFill>
                  <a:srgbClr val="424242"/>
                </a:solidFill>
                <a:effectLst/>
                <a:highlight>
                  <a:srgbClr val="FFFFFF"/>
                </a:highlight>
              </a:rPr>
              <a:t>, can be used to draw a conclusion about whether two populations have the same distribution. </a:t>
            </a:r>
          </a:p>
          <a:p>
            <a:pPr>
              <a:buFont typeface="Arial" panose="020B0604020202020204" pitchFamily="34" charset="0"/>
              <a:buChar char="•"/>
            </a:pPr>
            <a:r>
              <a:rPr lang="en-US" b="0" i="0" dirty="0">
                <a:solidFill>
                  <a:srgbClr val="424242"/>
                </a:solidFill>
                <a:effectLst/>
                <a:highlight>
                  <a:srgbClr val="FFFFFF"/>
                </a:highlight>
              </a:rPr>
              <a:t>To calculate the test statistic for a test for homogeneity, follow the same procedure as with the test of independence. </a:t>
            </a:r>
          </a:p>
          <a:p>
            <a:pPr>
              <a:buFont typeface="Arial" panose="020B0604020202020204" pitchFamily="34" charset="0"/>
              <a:buChar char="•"/>
            </a:pPr>
            <a:r>
              <a:rPr lang="en-US" b="0" i="0" dirty="0">
                <a:solidFill>
                  <a:srgbClr val="424242"/>
                </a:solidFill>
                <a:effectLst/>
                <a:highlight>
                  <a:srgbClr val="FFFFFF"/>
                </a:highlight>
              </a:rPr>
              <a:t>The expected value inside each cell needs to be at least five in order for you to use this test.</a:t>
            </a:r>
            <a:endParaRPr lang="en-US" dirty="0"/>
          </a:p>
        </p:txBody>
      </p:sp>
    </p:spTree>
    <p:extLst>
      <p:ext uri="{BB962C8B-B14F-4D97-AF65-F5344CB8AC3E}">
        <p14:creationId xmlns:p14="http://schemas.microsoft.com/office/powerpoint/2010/main" val="2176829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90E08-4EE4-3432-7860-73CCC90E5F07}"/>
              </a:ext>
            </a:extLst>
          </p:cNvPr>
          <p:cNvSpPr>
            <a:spLocks noGrp="1"/>
          </p:cNvSpPr>
          <p:nvPr>
            <p:ph type="title"/>
          </p:nvPr>
        </p:nvSpPr>
        <p:spPr/>
        <p:txBody>
          <a:bodyPr/>
          <a:lstStyle/>
          <a:p>
            <a:r>
              <a:rPr lang="en-US" dirty="0"/>
              <a:t>Hypothesis Testing</a:t>
            </a:r>
          </a:p>
        </p:txBody>
      </p:sp>
      <p:pic>
        <p:nvPicPr>
          <p:cNvPr id="6" name="Picture 5">
            <a:extLst>
              <a:ext uri="{FF2B5EF4-FFF2-40B4-BE49-F238E27FC236}">
                <a16:creationId xmlns:a16="http://schemas.microsoft.com/office/drawing/2014/main" id="{7DE3F4F7-1B59-000E-B5CE-5989796CBA6A}"/>
              </a:ext>
            </a:extLst>
          </p:cNvPr>
          <p:cNvPicPr>
            <a:picLocks noChangeAspect="1"/>
          </p:cNvPicPr>
          <p:nvPr/>
        </p:nvPicPr>
        <p:blipFill>
          <a:blip r:embed="rId2"/>
          <a:stretch>
            <a:fillRect/>
          </a:stretch>
        </p:blipFill>
        <p:spPr>
          <a:xfrm>
            <a:off x="1097280" y="1973775"/>
            <a:ext cx="8731516" cy="4247307"/>
          </a:xfrm>
          <a:prstGeom prst="rect">
            <a:avLst/>
          </a:prstGeom>
        </p:spPr>
      </p:pic>
    </p:spTree>
    <p:extLst>
      <p:ext uri="{BB962C8B-B14F-4D97-AF65-F5344CB8AC3E}">
        <p14:creationId xmlns:p14="http://schemas.microsoft.com/office/powerpoint/2010/main" val="278721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9EF08-E21D-CD6E-1A45-BB15C8A44D19}"/>
              </a:ext>
            </a:extLst>
          </p:cNvPr>
          <p:cNvSpPr>
            <a:spLocks noGrp="1"/>
          </p:cNvSpPr>
          <p:nvPr>
            <p:ph type="title"/>
          </p:nvPr>
        </p:nvSpPr>
        <p:spPr/>
        <p:txBody>
          <a:bodyPr/>
          <a:lstStyle/>
          <a:p>
            <a:r>
              <a:rPr lang="en-US" dirty="0">
                <a:solidFill>
                  <a:schemeClr val="tx1"/>
                </a:solidFill>
              </a:rPr>
              <a:t>Example</a:t>
            </a:r>
          </a:p>
        </p:txBody>
      </p:sp>
      <p:sp>
        <p:nvSpPr>
          <p:cNvPr id="3" name="Content Placeholder 2">
            <a:extLst>
              <a:ext uri="{FF2B5EF4-FFF2-40B4-BE49-F238E27FC236}">
                <a16:creationId xmlns:a16="http://schemas.microsoft.com/office/drawing/2014/main" id="{E7008D13-3693-2C0D-D9E0-F7256E889E63}"/>
              </a:ext>
            </a:extLst>
          </p:cNvPr>
          <p:cNvSpPr>
            <a:spLocks noGrp="1"/>
          </p:cNvSpPr>
          <p:nvPr>
            <p:ph idx="1"/>
          </p:nvPr>
        </p:nvSpPr>
        <p:spPr/>
        <p:txBody>
          <a:bodyPr/>
          <a:lstStyle/>
          <a:p>
            <a:r>
              <a:rPr lang="en-US" b="0" i="0" dirty="0">
                <a:solidFill>
                  <a:schemeClr val="tx1"/>
                </a:solidFill>
                <a:effectLst/>
              </a:rPr>
              <a:t>Do men and women college students have the same distribution of living arrangements? Use a level of significance of 0.05. Suppose that 250 randomly selected men college students and 300 randomly selected women college students were asked about their living arrangements: dormitory, apartment, with parents, other. The results are shown in the table in Excel. Do men and women college students have the same distribution of living arrangements?</a:t>
            </a:r>
            <a:endParaRPr lang="en-US" dirty="0">
              <a:solidFill>
                <a:schemeClr val="tx1"/>
              </a:solidFill>
            </a:endParaRPr>
          </a:p>
        </p:txBody>
      </p:sp>
    </p:spTree>
    <p:extLst>
      <p:ext uri="{BB962C8B-B14F-4D97-AF65-F5344CB8AC3E}">
        <p14:creationId xmlns:p14="http://schemas.microsoft.com/office/powerpoint/2010/main" val="36790169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76019-3426-5DA2-6EE3-EC143974D605}"/>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ECADF8C-4F3D-B593-4B49-546D892E2F88}"/>
                  </a:ext>
                </a:extLst>
              </p:cNvPr>
              <p:cNvSpPr txBox="1"/>
              <p:nvPr/>
            </p:nvSpPr>
            <p:spPr>
              <a:xfrm>
                <a:off x="1097280" y="2034692"/>
                <a:ext cx="9913065" cy="3144451"/>
              </a:xfrm>
              <a:prstGeom prst="rect">
                <a:avLst/>
              </a:prstGeom>
              <a:noFill/>
            </p:spPr>
            <p:txBody>
              <a:bodyPr wrap="square" rtlCol="0">
                <a:spAutoFit/>
              </a:bodyPr>
              <a:lstStyle/>
              <a:p>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The distribution of living arrangements for men college students is the same as the distribution of living arrangements for women college students.</a:t>
                </a:r>
                <a:br>
                  <a:rPr lang="en-US" b="0" i="0" dirty="0">
                    <a:solidFill>
                      <a:srgbClr val="424242"/>
                    </a:solidFill>
                    <a:effectLst/>
                  </a:rPr>
                </a:br>
                <a:br>
                  <a:rPr lang="en-US" b="0" i="0" dirty="0">
                    <a:solidFill>
                      <a:srgbClr val="424242"/>
                    </a:solidFill>
                    <a:effectLst/>
                  </a:rPr>
                </a:br>
                <a:r>
                  <a:rPr lang="en-US" b="0" i="1" dirty="0">
                    <a:solidFill>
                      <a:srgbClr val="424242"/>
                    </a:solidFill>
                    <a:effectLst/>
                  </a:rPr>
                  <a:t>H</a:t>
                </a:r>
                <a:r>
                  <a:rPr lang="en-US" b="0" i="1" baseline="-25000" dirty="0">
                    <a:solidFill>
                      <a:srgbClr val="424242"/>
                    </a:solidFill>
                    <a:effectLst/>
                  </a:rPr>
                  <a:t>a</a:t>
                </a:r>
                <a:r>
                  <a:rPr lang="en-US" b="0" i="0" dirty="0">
                    <a:solidFill>
                      <a:srgbClr val="424242"/>
                    </a:solidFill>
                    <a:effectLst/>
                  </a:rPr>
                  <a:t>: The distribution of living arrangements for men college students is not the same as the distribution of living arrangements for women college students.</a:t>
                </a:r>
                <a:br>
                  <a:rPr lang="en-US" b="0" i="0" dirty="0">
                    <a:solidFill>
                      <a:srgbClr val="424242"/>
                    </a:solidFill>
                    <a:effectLst/>
                  </a:rPr>
                </a:br>
                <a:br>
                  <a:rPr lang="en-US" b="0" i="0" dirty="0">
                    <a:solidFill>
                      <a:srgbClr val="424242"/>
                    </a:solidFill>
                    <a:effectLst/>
                  </a:rPr>
                </a:br>
                <a:r>
                  <a:rPr lang="en-US" b="1" i="0" dirty="0">
                    <a:solidFill>
                      <a:srgbClr val="424242"/>
                    </a:solidFill>
                    <a:effectLst/>
                  </a:rPr>
                  <a:t>Degrees of Freedom (</a:t>
                </a:r>
                <a:r>
                  <a:rPr lang="en-US" b="1" i="1" dirty="0" err="1">
                    <a:solidFill>
                      <a:srgbClr val="424242"/>
                    </a:solidFill>
                    <a:effectLst/>
                  </a:rPr>
                  <a:t>df</a:t>
                </a:r>
                <a:r>
                  <a:rPr lang="en-US" b="1" i="0" dirty="0">
                    <a:solidFill>
                      <a:srgbClr val="424242"/>
                    </a:solidFill>
                    <a:effectLst/>
                  </a:rPr>
                  <a:t>):</a:t>
                </a:r>
                <a:r>
                  <a:rPr lang="en-US" dirty="0">
                    <a:solidFill>
                      <a:srgbClr val="424242"/>
                    </a:solidFill>
                  </a:rPr>
                  <a:t> </a:t>
                </a:r>
                <a:r>
                  <a:rPr lang="en-US" b="0" i="1" dirty="0" err="1">
                    <a:solidFill>
                      <a:srgbClr val="424242"/>
                    </a:solidFill>
                    <a:effectLst/>
                  </a:rPr>
                  <a:t>df</a:t>
                </a:r>
                <a:r>
                  <a:rPr lang="en-US" b="0" i="0" dirty="0">
                    <a:solidFill>
                      <a:srgbClr val="424242"/>
                    </a:solidFill>
                    <a:effectLst/>
                  </a:rPr>
                  <a:t> = number of columns – 1 = 4 – 1 = 3</a:t>
                </a:r>
              </a:p>
              <a:p>
                <a:endParaRPr lang="en-US" dirty="0">
                  <a:solidFill>
                    <a:srgbClr val="424242"/>
                  </a:solidFill>
                </a:endParaRPr>
              </a:p>
              <a:p>
                <a:r>
                  <a:rPr lang="en-US" b="1" dirty="0"/>
                  <a:t>Distribution for the test: </a:t>
                </a:r>
                <a14:m>
                  <m:oMath xmlns:m="http://schemas.openxmlformats.org/officeDocument/2006/math">
                    <m:sSubSup>
                      <m:sSubSupPr>
                        <m:ctrlPr>
                          <a:rPr lang="en-US" i="1" smtClean="0">
                            <a:latin typeface="Cambria Math" panose="02040503050406030204" pitchFamily="18" charset="0"/>
                          </a:rPr>
                        </m:ctrlPr>
                      </m:sSubSupPr>
                      <m:e>
                        <m:r>
                          <a:rPr lang="en-US" b="0" i="1" smtClean="0">
                            <a:latin typeface="Cambria Math" panose="02040503050406030204" pitchFamily="18" charset="0"/>
                          </a:rPr>
                          <m:t>𝜒</m:t>
                        </m:r>
                      </m:e>
                      <m:sub>
                        <m:r>
                          <a:rPr lang="en-US" b="0" i="1" smtClean="0">
                            <a:latin typeface="Cambria Math" panose="02040503050406030204" pitchFamily="18" charset="0"/>
                          </a:rPr>
                          <m:t>3</m:t>
                        </m:r>
                      </m:sub>
                      <m:sup>
                        <m:r>
                          <a:rPr lang="en-US" b="0" i="1" smtClean="0">
                            <a:latin typeface="Cambria Math" panose="02040503050406030204" pitchFamily="18" charset="0"/>
                          </a:rPr>
                          <m:t>2</m:t>
                        </m:r>
                      </m:sup>
                    </m:sSubSup>
                  </m:oMath>
                </a14:m>
                <a:endParaRPr lang="en-US" dirty="0"/>
              </a:p>
              <a:p>
                <a:endParaRPr lang="en-US" dirty="0"/>
              </a:p>
              <a:p>
                <a:r>
                  <a:rPr lang="en-US" dirty="0"/>
                  <a:t>The test statistic is 10.129</a:t>
                </a:r>
              </a:p>
            </p:txBody>
          </p:sp>
        </mc:Choice>
        <mc:Fallback xmlns="">
          <p:sp>
            <p:nvSpPr>
              <p:cNvPr id="3" name="TextBox 2">
                <a:extLst>
                  <a:ext uri="{FF2B5EF4-FFF2-40B4-BE49-F238E27FC236}">
                    <a16:creationId xmlns:a16="http://schemas.microsoft.com/office/drawing/2014/main" id="{7ECADF8C-4F3D-B593-4B49-546D892E2F88}"/>
                  </a:ext>
                </a:extLst>
              </p:cNvPr>
              <p:cNvSpPr txBox="1">
                <a:spLocks noRot="1" noChangeAspect="1" noMove="1" noResize="1" noEditPoints="1" noAdjustHandles="1" noChangeArrowheads="1" noChangeShapeType="1" noTextEdit="1"/>
              </p:cNvSpPr>
              <p:nvPr/>
            </p:nvSpPr>
            <p:spPr>
              <a:xfrm>
                <a:off x="1097280" y="2034692"/>
                <a:ext cx="9913065" cy="3144451"/>
              </a:xfrm>
              <a:prstGeom prst="rect">
                <a:avLst/>
              </a:prstGeom>
              <a:blipFill>
                <a:blip r:embed="rId2"/>
                <a:stretch>
                  <a:fillRect l="-492" t="-1163" r="-984" b="-2519"/>
                </a:stretch>
              </a:blipFill>
            </p:spPr>
            <p:txBody>
              <a:bodyPr/>
              <a:lstStyle/>
              <a:p>
                <a:r>
                  <a:rPr lang="en-US">
                    <a:noFill/>
                  </a:rPr>
                  <a:t> </a:t>
                </a:r>
              </a:p>
            </p:txBody>
          </p:sp>
        </mc:Fallback>
      </mc:AlternateContent>
    </p:spTree>
    <p:extLst>
      <p:ext uri="{BB962C8B-B14F-4D97-AF65-F5344CB8AC3E}">
        <p14:creationId xmlns:p14="http://schemas.microsoft.com/office/powerpoint/2010/main" val="19558716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1C84D-6121-BFA8-5D34-CE3BD78F4E55}"/>
              </a:ext>
            </a:extLst>
          </p:cNvPr>
          <p:cNvSpPr>
            <a:spLocks noGrp="1"/>
          </p:cNvSpPr>
          <p:nvPr>
            <p:ph type="title"/>
          </p:nvPr>
        </p:nvSpPr>
        <p:spPr/>
        <p:txBody>
          <a:bodyPr/>
          <a:lstStyle/>
          <a:p>
            <a:r>
              <a:rPr lang="en-US" dirty="0"/>
              <a:t>Example - Answers</a:t>
            </a:r>
          </a:p>
        </p:txBody>
      </p:sp>
      <p:pic>
        <p:nvPicPr>
          <p:cNvPr id="10242" name="Picture 2" descr="...">
            <a:extLst>
              <a:ext uri="{FF2B5EF4-FFF2-40B4-BE49-F238E27FC236}">
                <a16:creationId xmlns:a16="http://schemas.microsoft.com/office/drawing/2014/main" id="{291B043D-2029-93C4-DBE7-145C044B51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8372" y="2323233"/>
            <a:ext cx="5493502" cy="3738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6200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E8B68-1F6B-75C2-A640-E346C911117F}"/>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C6583FD1-F2BB-BC24-54AA-26EDAC305DD7}"/>
              </a:ext>
            </a:extLst>
          </p:cNvPr>
          <p:cNvSpPr>
            <a:spLocks noGrp="1"/>
          </p:cNvSpPr>
          <p:nvPr>
            <p:ph idx="1"/>
          </p:nvPr>
        </p:nvSpPr>
        <p:spPr/>
        <p:txBody>
          <a:bodyPr>
            <a:normAutofit fontScale="92500" lnSpcReduction="10000"/>
          </a:bodyPr>
          <a:lstStyle/>
          <a:p>
            <a:r>
              <a:rPr lang="en-US" b="0" i="0" dirty="0">
                <a:solidFill>
                  <a:schemeClr val="tx1"/>
                </a:solidFill>
                <a:effectLst/>
              </a:rPr>
              <a:t>The graph of the Chi-square shows the distribution and marks the critical value with three degrees of freedom at 95% level of confidence, α = 0.05, 7.815. The graph also marks the calculated </a:t>
            </a:r>
            <a:r>
              <a:rPr lang="en-US" b="0" i="1" dirty="0">
                <a:solidFill>
                  <a:schemeClr val="tx1"/>
                </a:solidFill>
                <a:effectLst/>
              </a:rPr>
              <a:t>χ</a:t>
            </a:r>
            <a:r>
              <a:rPr lang="en-US" b="0" i="0" baseline="30000" dirty="0">
                <a:solidFill>
                  <a:schemeClr val="tx1"/>
                </a:solidFill>
                <a:effectLst/>
              </a:rPr>
              <a:t>2</a:t>
            </a:r>
            <a:r>
              <a:rPr lang="en-US" b="0" i="0" dirty="0">
                <a:solidFill>
                  <a:schemeClr val="tx1"/>
                </a:solidFill>
                <a:effectLst/>
              </a:rPr>
              <a:t> test statistic of 10.129. Comparing the test statistic with the critical value, as we have done with all other hypothesis tests, we reach the conclusion.</a:t>
            </a:r>
            <a:br>
              <a:rPr lang="en-US" b="0" i="0" dirty="0">
                <a:solidFill>
                  <a:schemeClr val="tx1"/>
                </a:solidFill>
                <a:effectLst/>
              </a:rPr>
            </a:br>
            <a:br>
              <a:rPr lang="en-US" b="0" i="0" dirty="0">
                <a:solidFill>
                  <a:schemeClr val="tx1"/>
                </a:solidFill>
                <a:effectLst/>
              </a:rPr>
            </a:br>
            <a:r>
              <a:rPr lang="en-US" b="1" i="0" dirty="0">
                <a:solidFill>
                  <a:schemeClr val="tx1"/>
                </a:solidFill>
                <a:effectLst/>
              </a:rPr>
              <a:t>Make a decision:</a:t>
            </a:r>
            <a:r>
              <a:rPr lang="en-US" b="0" i="0" dirty="0">
                <a:solidFill>
                  <a:schemeClr val="tx1"/>
                </a:solidFill>
                <a:effectLst/>
              </a:rPr>
              <a:t> Because the calculated test statistic is in the tail we cannot accept </a:t>
            </a:r>
            <a:r>
              <a:rPr lang="en-US" b="0" i="1" dirty="0">
                <a:solidFill>
                  <a:schemeClr val="tx1"/>
                </a:solidFill>
                <a:effectLst/>
              </a:rPr>
              <a:t>H</a:t>
            </a:r>
            <a:r>
              <a:rPr lang="en-US" b="0" i="1" baseline="-25000" dirty="0">
                <a:solidFill>
                  <a:schemeClr val="tx1"/>
                </a:solidFill>
                <a:effectLst/>
              </a:rPr>
              <a:t>0</a:t>
            </a:r>
            <a:r>
              <a:rPr lang="en-US" b="0" i="0" dirty="0">
                <a:solidFill>
                  <a:schemeClr val="tx1"/>
                </a:solidFill>
                <a:effectLst/>
              </a:rPr>
              <a:t>. This means that the distributions are not the same.</a:t>
            </a:r>
            <a:br>
              <a:rPr lang="en-US" b="0" i="0" dirty="0">
                <a:solidFill>
                  <a:schemeClr val="tx1"/>
                </a:solidFill>
                <a:effectLst/>
              </a:rPr>
            </a:br>
            <a:br>
              <a:rPr lang="en-US" b="0" i="0" dirty="0">
                <a:solidFill>
                  <a:schemeClr val="tx1"/>
                </a:solidFill>
                <a:effectLst/>
              </a:rPr>
            </a:br>
            <a:r>
              <a:rPr lang="en-US" b="1" i="0" dirty="0">
                <a:solidFill>
                  <a:schemeClr val="tx1"/>
                </a:solidFill>
                <a:effectLst/>
              </a:rPr>
              <a:t>Conclusion:</a:t>
            </a:r>
            <a:r>
              <a:rPr lang="en-US" b="0" i="0" dirty="0">
                <a:solidFill>
                  <a:schemeClr val="tx1"/>
                </a:solidFill>
                <a:effectLst/>
              </a:rPr>
              <a:t> At a 5% level of significance, from the data, there is sufficient evidence to conclude that the distributions of living arrangements for men and women college students are not the same.</a:t>
            </a:r>
            <a:br>
              <a:rPr lang="en-US" b="0" i="0" dirty="0">
                <a:solidFill>
                  <a:schemeClr val="tx1"/>
                </a:solidFill>
                <a:effectLst/>
              </a:rPr>
            </a:br>
            <a:br>
              <a:rPr lang="en-US" b="0" i="0" dirty="0">
                <a:solidFill>
                  <a:schemeClr val="tx1"/>
                </a:solidFill>
                <a:effectLst/>
              </a:rPr>
            </a:br>
            <a:r>
              <a:rPr lang="en-US" b="0" i="0" dirty="0">
                <a:solidFill>
                  <a:schemeClr val="tx1"/>
                </a:solidFill>
                <a:effectLst/>
              </a:rPr>
              <a:t>Notice that the conclusion is only that the distributions are not the same. We cannot use the test for homogeneity to draw any conclusions about how they differ.</a:t>
            </a:r>
            <a:endParaRPr lang="en-US" dirty="0">
              <a:solidFill>
                <a:schemeClr val="tx1"/>
              </a:solidFill>
            </a:endParaRPr>
          </a:p>
        </p:txBody>
      </p:sp>
    </p:spTree>
    <p:extLst>
      <p:ext uri="{BB962C8B-B14F-4D97-AF65-F5344CB8AC3E}">
        <p14:creationId xmlns:p14="http://schemas.microsoft.com/office/powerpoint/2010/main" val="15950612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AA020-3B32-4450-1666-08536CAACD10}"/>
              </a:ext>
            </a:extLst>
          </p:cNvPr>
          <p:cNvSpPr>
            <a:spLocks noGrp="1"/>
          </p:cNvSpPr>
          <p:nvPr>
            <p:ph type="ctrTitle"/>
          </p:nvPr>
        </p:nvSpPr>
        <p:spPr/>
        <p:txBody>
          <a:bodyPr/>
          <a:lstStyle/>
          <a:p>
            <a:r>
              <a:rPr lang="en-US" dirty="0"/>
              <a:t>Section 11.5</a:t>
            </a:r>
          </a:p>
        </p:txBody>
      </p:sp>
      <p:sp>
        <p:nvSpPr>
          <p:cNvPr id="3" name="Subtitle 2">
            <a:extLst>
              <a:ext uri="{FF2B5EF4-FFF2-40B4-BE49-F238E27FC236}">
                <a16:creationId xmlns:a16="http://schemas.microsoft.com/office/drawing/2014/main" id="{EAA10A00-3711-0DD9-6762-DE8329675AF9}"/>
              </a:ext>
            </a:extLst>
          </p:cNvPr>
          <p:cNvSpPr>
            <a:spLocks noGrp="1"/>
          </p:cNvSpPr>
          <p:nvPr>
            <p:ph type="subTitle" idx="1"/>
          </p:nvPr>
        </p:nvSpPr>
        <p:spPr/>
        <p:txBody>
          <a:bodyPr/>
          <a:lstStyle/>
          <a:p>
            <a:r>
              <a:rPr lang="en-US" dirty="0"/>
              <a:t>Comparison of tests</a:t>
            </a:r>
          </a:p>
        </p:txBody>
      </p:sp>
      <p:sp>
        <p:nvSpPr>
          <p:cNvPr id="4" name="Slide Number Placeholder 3">
            <a:extLst>
              <a:ext uri="{FF2B5EF4-FFF2-40B4-BE49-F238E27FC236}">
                <a16:creationId xmlns:a16="http://schemas.microsoft.com/office/drawing/2014/main" id="{B433F983-8EE0-77D5-2698-DCC8394E19E5}"/>
              </a:ext>
            </a:extLst>
          </p:cNvPr>
          <p:cNvSpPr>
            <a:spLocks noGrp="1"/>
          </p:cNvSpPr>
          <p:nvPr>
            <p:ph type="sldNum" sz="quarter" idx="12"/>
          </p:nvPr>
        </p:nvSpPr>
        <p:spPr/>
        <p:txBody>
          <a:bodyPr/>
          <a:lstStyle/>
          <a:p>
            <a:fld id="{3A98EE3D-8CD1-4C3F-BD1C-C98C9596463C}" type="slidenum">
              <a:rPr lang="en-US" smtClean="0"/>
              <a:t>38</a:t>
            </a:fld>
            <a:endParaRPr lang="en-US" dirty="0"/>
          </a:p>
        </p:txBody>
      </p:sp>
    </p:spTree>
    <p:extLst>
      <p:ext uri="{BB962C8B-B14F-4D97-AF65-F5344CB8AC3E}">
        <p14:creationId xmlns:p14="http://schemas.microsoft.com/office/powerpoint/2010/main" val="39456124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92187-BBB4-8EB9-81C1-EBA955462A13}"/>
              </a:ext>
            </a:extLst>
          </p:cNvPr>
          <p:cNvSpPr>
            <a:spLocks noGrp="1"/>
          </p:cNvSpPr>
          <p:nvPr>
            <p:ph type="title"/>
          </p:nvPr>
        </p:nvSpPr>
        <p:spPr/>
        <p:txBody>
          <a:bodyPr/>
          <a:lstStyle/>
          <a:p>
            <a:r>
              <a:rPr lang="en-US" dirty="0"/>
              <a:t>Comparison of Tests</a:t>
            </a:r>
          </a:p>
        </p:txBody>
      </p:sp>
      <p:sp>
        <p:nvSpPr>
          <p:cNvPr id="3" name="Content Placeholder 2">
            <a:extLst>
              <a:ext uri="{FF2B5EF4-FFF2-40B4-BE49-F238E27FC236}">
                <a16:creationId xmlns:a16="http://schemas.microsoft.com/office/drawing/2014/main" id="{EAFBCDB7-3F7A-343B-EB1D-617C74D61C42}"/>
              </a:ext>
            </a:extLst>
          </p:cNvPr>
          <p:cNvSpPr>
            <a:spLocks noGrp="1"/>
          </p:cNvSpPr>
          <p:nvPr>
            <p:ph idx="1"/>
          </p:nvPr>
        </p:nvSpPr>
        <p:spPr>
          <a:xfrm>
            <a:off x="1097280" y="1956811"/>
            <a:ext cx="10058400" cy="3760891"/>
          </a:xfrm>
        </p:spPr>
        <p:txBody>
          <a:bodyPr>
            <a:noAutofit/>
          </a:bodyPr>
          <a:lstStyle/>
          <a:p>
            <a:pPr algn="l">
              <a:buFont typeface="Arial" panose="020B0604020202020204" pitchFamily="34" charset="0"/>
              <a:buChar char="•"/>
            </a:pPr>
            <a:r>
              <a:rPr lang="en-US" sz="1400" b="1" i="0" dirty="0">
                <a:solidFill>
                  <a:schemeClr val="tx1"/>
                </a:solidFill>
                <a:effectLst/>
              </a:rPr>
              <a:t>Goodness-of-Fit:</a:t>
            </a:r>
            <a:r>
              <a:rPr lang="en-US" sz="1400" b="0" i="0" dirty="0">
                <a:solidFill>
                  <a:schemeClr val="tx1"/>
                </a:solidFill>
                <a:effectLst/>
              </a:rPr>
              <a:t> Use the goodness-of-fit test to decide whether a population with an unknown distribution "fits" a known distribution. In this case there will be a single qualitative survey question or a single outcome of an experiment from a single population. Goodness-of-Fit is typically used to see if the population is uniform (all outcomes occur with equal frequency), the population is normal, or the population is the same as another population with a known distribution. The null and alternative hypotheses are:</a:t>
            </a:r>
            <a:br>
              <a:rPr lang="en-US" sz="1400" b="0" i="0" dirty="0">
                <a:solidFill>
                  <a:schemeClr val="tx1"/>
                </a:solidFill>
                <a:effectLst/>
              </a:rPr>
            </a:br>
            <a:r>
              <a:rPr lang="en-US" sz="1400" b="0" i="1" dirty="0">
                <a:solidFill>
                  <a:schemeClr val="tx1"/>
                </a:solidFill>
                <a:effectLst/>
              </a:rPr>
              <a:t>H</a:t>
            </a:r>
            <a:r>
              <a:rPr lang="en-US" sz="1400" b="0" i="1" baseline="-25000" dirty="0">
                <a:solidFill>
                  <a:schemeClr val="tx1"/>
                </a:solidFill>
                <a:effectLst/>
              </a:rPr>
              <a:t>0</a:t>
            </a:r>
            <a:r>
              <a:rPr lang="en-US" sz="1400" b="0" i="0" dirty="0">
                <a:solidFill>
                  <a:schemeClr val="tx1"/>
                </a:solidFill>
                <a:effectLst/>
              </a:rPr>
              <a:t>: The population fits the given distribution.</a:t>
            </a:r>
            <a:br>
              <a:rPr lang="en-US" sz="1400" b="0" i="0" dirty="0">
                <a:solidFill>
                  <a:schemeClr val="tx1"/>
                </a:solidFill>
                <a:effectLst/>
              </a:rPr>
            </a:br>
            <a:r>
              <a:rPr lang="en-US" sz="1400" b="0" i="1" dirty="0">
                <a:solidFill>
                  <a:schemeClr val="tx1"/>
                </a:solidFill>
                <a:effectLst/>
              </a:rPr>
              <a:t>H</a:t>
            </a:r>
            <a:r>
              <a:rPr lang="en-US" sz="1400" b="0" i="1" baseline="-25000" dirty="0">
                <a:solidFill>
                  <a:schemeClr val="tx1"/>
                </a:solidFill>
                <a:effectLst/>
              </a:rPr>
              <a:t>a</a:t>
            </a:r>
            <a:r>
              <a:rPr lang="en-US" sz="1400" b="0" i="0" dirty="0">
                <a:solidFill>
                  <a:schemeClr val="tx1"/>
                </a:solidFill>
                <a:effectLst/>
              </a:rPr>
              <a:t>: The population does not fit the given distribution.</a:t>
            </a:r>
          </a:p>
          <a:p>
            <a:pPr algn="l">
              <a:buFont typeface="Arial" panose="020B0604020202020204" pitchFamily="34" charset="0"/>
              <a:buChar char="•"/>
            </a:pPr>
            <a:r>
              <a:rPr lang="en-US" sz="1400" b="1" i="0" dirty="0">
                <a:solidFill>
                  <a:schemeClr val="tx1"/>
                </a:solidFill>
                <a:effectLst/>
              </a:rPr>
              <a:t>Independence:</a:t>
            </a:r>
            <a:r>
              <a:rPr lang="en-US" sz="1400" b="0" i="0" dirty="0">
                <a:solidFill>
                  <a:schemeClr val="tx1"/>
                </a:solidFill>
                <a:effectLst/>
              </a:rPr>
              <a:t> Use the test for independence to decide whether two variables (factors) are independent or dependent. In this case there will be two qualitative survey questions or experiments and a contingency table will be constructed. The goal is to see if the two variables are unrelated (independent) or related (dependent). The null and alternative hypotheses are:</a:t>
            </a:r>
            <a:br>
              <a:rPr lang="en-US" sz="1400" b="0" i="0" dirty="0">
                <a:solidFill>
                  <a:schemeClr val="tx1"/>
                </a:solidFill>
                <a:effectLst/>
              </a:rPr>
            </a:br>
            <a:r>
              <a:rPr lang="en-US" sz="1400" b="0" i="1" dirty="0">
                <a:solidFill>
                  <a:schemeClr val="tx1"/>
                </a:solidFill>
                <a:effectLst/>
              </a:rPr>
              <a:t>H</a:t>
            </a:r>
            <a:r>
              <a:rPr lang="en-US" sz="1400" b="0" i="1" baseline="-25000" dirty="0">
                <a:solidFill>
                  <a:schemeClr val="tx1"/>
                </a:solidFill>
                <a:effectLst/>
              </a:rPr>
              <a:t>0</a:t>
            </a:r>
            <a:r>
              <a:rPr lang="en-US" sz="1400" b="0" i="0" dirty="0">
                <a:solidFill>
                  <a:schemeClr val="tx1"/>
                </a:solidFill>
                <a:effectLst/>
              </a:rPr>
              <a:t>: The two variables (factors) are independent.</a:t>
            </a:r>
            <a:br>
              <a:rPr lang="en-US" sz="1400" b="0" i="0" dirty="0">
                <a:solidFill>
                  <a:schemeClr val="tx1"/>
                </a:solidFill>
                <a:effectLst/>
              </a:rPr>
            </a:br>
            <a:r>
              <a:rPr lang="en-US" sz="1400" b="0" i="1" dirty="0">
                <a:solidFill>
                  <a:schemeClr val="tx1"/>
                </a:solidFill>
                <a:effectLst/>
              </a:rPr>
              <a:t>H</a:t>
            </a:r>
            <a:r>
              <a:rPr lang="en-US" sz="1400" b="0" i="1" baseline="-25000" dirty="0">
                <a:solidFill>
                  <a:schemeClr val="tx1"/>
                </a:solidFill>
                <a:effectLst/>
              </a:rPr>
              <a:t>a</a:t>
            </a:r>
            <a:r>
              <a:rPr lang="en-US" sz="1400" b="0" i="0" dirty="0">
                <a:solidFill>
                  <a:schemeClr val="tx1"/>
                </a:solidFill>
                <a:effectLst/>
              </a:rPr>
              <a:t>: The two variables (factors) are dependent.</a:t>
            </a:r>
          </a:p>
          <a:p>
            <a:pPr algn="l">
              <a:buFont typeface="Arial" panose="020B0604020202020204" pitchFamily="34" charset="0"/>
              <a:buChar char="•"/>
            </a:pPr>
            <a:r>
              <a:rPr lang="en-US" sz="1400" b="1" i="0" dirty="0">
                <a:solidFill>
                  <a:schemeClr val="tx1"/>
                </a:solidFill>
                <a:effectLst/>
              </a:rPr>
              <a:t>Homogeneity:</a:t>
            </a:r>
            <a:r>
              <a:rPr lang="en-US" sz="1400" b="0" i="0" dirty="0">
                <a:solidFill>
                  <a:schemeClr val="tx1"/>
                </a:solidFill>
                <a:effectLst/>
              </a:rPr>
              <a:t> Use the test for homogeneity to decide if two populations with unknown distributions have the same distribution as each other. In this case there will be a single qualitative survey question or experiment given to two different populations. The null and alternative hypotheses are:</a:t>
            </a:r>
            <a:br>
              <a:rPr lang="en-US" sz="1400" b="0" i="0" dirty="0">
                <a:solidFill>
                  <a:schemeClr val="tx1"/>
                </a:solidFill>
                <a:effectLst/>
              </a:rPr>
            </a:br>
            <a:r>
              <a:rPr lang="en-US" sz="1400" b="0" i="1" dirty="0">
                <a:solidFill>
                  <a:schemeClr val="tx1"/>
                </a:solidFill>
                <a:effectLst/>
              </a:rPr>
              <a:t>H</a:t>
            </a:r>
            <a:r>
              <a:rPr lang="en-US" sz="1400" b="0" i="1" baseline="-25000" dirty="0">
                <a:solidFill>
                  <a:schemeClr val="tx1"/>
                </a:solidFill>
                <a:effectLst/>
              </a:rPr>
              <a:t>0</a:t>
            </a:r>
            <a:r>
              <a:rPr lang="en-US" sz="1400" b="0" i="0" dirty="0">
                <a:solidFill>
                  <a:schemeClr val="tx1"/>
                </a:solidFill>
                <a:effectLst/>
              </a:rPr>
              <a:t>: The two populations follow the same distribution.</a:t>
            </a:r>
            <a:br>
              <a:rPr lang="en-US" sz="1400" b="0" i="0" dirty="0">
                <a:solidFill>
                  <a:schemeClr val="tx1"/>
                </a:solidFill>
                <a:effectLst/>
              </a:rPr>
            </a:br>
            <a:r>
              <a:rPr lang="en-US" sz="1400" b="0" i="1" dirty="0">
                <a:solidFill>
                  <a:schemeClr val="tx1"/>
                </a:solidFill>
                <a:effectLst/>
              </a:rPr>
              <a:t>H</a:t>
            </a:r>
            <a:r>
              <a:rPr lang="en-US" sz="1400" b="0" i="1" baseline="-25000" dirty="0">
                <a:solidFill>
                  <a:schemeClr val="tx1"/>
                </a:solidFill>
                <a:effectLst/>
              </a:rPr>
              <a:t>a</a:t>
            </a:r>
            <a:r>
              <a:rPr lang="en-US" sz="1400" b="0" i="0" dirty="0">
                <a:solidFill>
                  <a:schemeClr val="tx1"/>
                </a:solidFill>
                <a:effectLst/>
              </a:rPr>
              <a:t>: The two populations have different distributions.</a:t>
            </a:r>
          </a:p>
        </p:txBody>
      </p:sp>
      <p:sp>
        <p:nvSpPr>
          <p:cNvPr id="4" name="Slide Number Placeholder 3">
            <a:extLst>
              <a:ext uri="{FF2B5EF4-FFF2-40B4-BE49-F238E27FC236}">
                <a16:creationId xmlns:a16="http://schemas.microsoft.com/office/drawing/2014/main" id="{7D49FFE6-AE52-CC6B-A6FD-3C42BC125118}"/>
              </a:ext>
            </a:extLst>
          </p:cNvPr>
          <p:cNvSpPr>
            <a:spLocks noGrp="1"/>
          </p:cNvSpPr>
          <p:nvPr>
            <p:ph type="sldNum" sz="quarter" idx="12"/>
          </p:nvPr>
        </p:nvSpPr>
        <p:spPr/>
        <p:txBody>
          <a:bodyPr/>
          <a:lstStyle/>
          <a:p>
            <a:fld id="{3A98EE3D-8CD1-4C3F-BD1C-C98C9596463C}" type="slidenum">
              <a:rPr lang="en-US" smtClean="0"/>
              <a:t>39</a:t>
            </a:fld>
            <a:endParaRPr lang="en-US" dirty="0"/>
          </a:p>
        </p:txBody>
      </p:sp>
    </p:spTree>
    <p:extLst>
      <p:ext uri="{BB962C8B-B14F-4D97-AF65-F5344CB8AC3E}">
        <p14:creationId xmlns:p14="http://schemas.microsoft.com/office/powerpoint/2010/main" val="1234088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9AE28-13C2-89A5-7B24-6D0F25E288C7}"/>
              </a:ext>
            </a:extLst>
          </p:cNvPr>
          <p:cNvSpPr>
            <a:spLocks noGrp="1"/>
          </p:cNvSpPr>
          <p:nvPr>
            <p:ph type="ctrTitle"/>
          </p:nvPr>
        </p:nvSpPr>
        <p:spPr/>
        <p:txBody>
          <a:bodyPr/>
          <a:lstStyle/>
          <a:p>
            <a:r>
              <a:rPr lang="en-US" dirty="0"/>
              <a:t>Section 11.1</a:t>
            </a:r>
          </a:p>
        </p:txBody>
      </p:sp>
      <p:sp>
        <p:nvSpPr>
          <p:cNvPr id="3" name="Subtitle 2">
            <a:extLst>
              <a:ext uri="{FF2B5EF4-FFF2-40B4-BE49-F238E27FC236}">
                <a16:creationId xmlns:a16="http://schemas.microsoft.com/office/drawing/2014/main" id="{3E31E35A-8C29-4CF1-F37C-12ABDF301005}"/>
              </a:ext>
            </a:extLst>
          </p:cNvPr>
          <p:cNvSpPr>
            <a:spLocks noGrp="1"/>
          </p:cNvSpPr>
          <p:nvPr>
            <p:ph type="subTitle" idx="1"/>
          </p:nvPr>
        </p:nvSpPr>
        <p:spPr/>
        <p:txBody>
          <a:bodyPr/>
          <a:lstStyle/>
          <a:p>
            <a:r>
              <a:rPr lang="en-US" dirty="0"/>
              <a:t>Facts About the Chi-Square Distribution</a:t>
            </a:r>
          </a:p>
        </p:txBody>
      </p:sp>
      <p:sp>
        <p:nvSpPr>
          <p:cNvPr id="4" name="Slide Number Placeholder 3">
            <a:extLst>
              <a:ext uri="{FF2B5EF4-FFF2-40B4-BE49-F238E27FC236}">
                <a16:creationId xmlns:a16="http://schemas.microsoft.com/office/drawing/2014/main" id="{E123B729-03F6-E71D-074B-6B6E05C5440F}"/>
              </a:ext>
            </a:extLst>
          </p:cNvPr>
          <p:cNvSpPr>
            <a:spLocks noGrp="1"/>
          </p:cNvSpPr>
          <p:nvPr>
            <p:ph type="sldNum" sz="quarter" idx="12"/>
          </p:nvPr>
        </p:nvSpPr>
        <p:spPr/>
        <p:txBody>
          <a:bodyPr/>
          <a:lstStyle/>
          <a:p>
            <a:fld id="{3A98EE3D-8CD1-4C3F-BD1C-C98C9596463C}" type="slidenum">
              <a:rPr lang="en-US" smtClean="0"/>
              <a:t>4</a:t>
            </a:fld>
            <a:endParaRPr lang="en-US" dirty="0"/>
          </a:p>
        </p:txBody>
      </p:sp>
    </p:spTree>
    <p:extLst>
      <p:ext uri="{BB962C8B-B14F-4D97-AF65-F5344CB8AC3E}">
        <p14:creationId xmlns:p14="http://schemas.microsoft.com/office/powerpoint/2010/main" val="34708706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9B9E7-AB59-257A-CF6D-619E8071E24F}"/>
              </a:ext>
            </a:extLst>
          </p:cNvPr>
          <p:cNvSpPr>
            <a:spLocks noGrp="1"/>
          </p:cNvSpPr>
          <p:nvPr>
            <p:ph type="ctrTitle"/>
          </p:nvPr>
        </p:nvSpPr>
        <p:spPr/>
        <p:txBody>
          <a:bodyPr/>
          <a:lstStyle/>
          <a:p>
            <a:r>
              <a:rPr lang="en-US" dirty="0"/>
              <a:t>Section 11.6</a:t>
            </a:r>
          </a:p>
        </p:txBody>
      </p:sp>
      <p:sp>
        <p:nvSpPr>
          <p:cNvPr id="3" name="Subtitle 2">
            <a:extLst>
              <a:ext uri="{FF2B5EF4-FFF2-40B4-BE49-F238E27FC236}">
                <a16:creationId xmlns:a16="http://schemas.microsoft.com/office/drawing/2014/main" id="{5DCF8457-CB20-55B9-39CC-A4A86E4CFEBB}"/>
              </a:ext>
            </a:extLst>
          </p:cNvPr>
          <p:cNvSpPr>
            <a:spLocks noGrp="1"/>
          </p:cNvSpPr>
          <p:nvPr>
            <p:ph type="subTitle" idx="1"/>
          </p:nvPr>
        </p:nvSpPr>
        <p:spPr/>
        <p:txBody>
          <a:bodyPr/>
          <a:lstStyle/>
          <a:p>
            <a:r>
              <a:rPr lang="en-US" dirty="0"/>
              <a:t>Tests for a single variance</a:t>
            </a:r>
          </a:p>
        </p:txBody>
      </p:sp>
      <p:sp>
        <p:nvSpPr>
          <p:cNvPr id="4" name="Slide Number Placeholder 3">
            <a:extLst>
              <a:ext uri="{FF2B5EF4-FFF2-40B4-BE49-F238E27FC236}">
                <a16:creationId xmlns:a16="http://schemas.microsoft.com/office/drawing/2014/main" id="{E14B7A93-18C0-B32A-A521-7E07805E27DF}"/>
              </a:ext>
            </a:extLst>
          </p:cNvPr>
          <p:cNvSpPr>
            <a:spLocks noGrp="1"/>
          </p:cNvSpPr>
          <p:nvPr>
            <p:ph type="sldNum" sz="quarter" idx="12"/>
          </p:nvPr>
        </p:nvSpPr>
        <p:spPr/>
        <p:txBody>
          <a:bodyPr/>
          <a:lstStyle/>
          <a:p>
            <a:fld id="{3A98EE3D-8CD1-4C3F-BD1C-C98C9596463C}" type="slidenum">
              <a:rPr lang="en-US" smtClean="0"/>
              <a:t>40</a:t>
            </a:fld>
            <a:endParaRPr lang="en-US" dirty="0"/>
          </a:p>
        </p:txBody>
      </p:sp>
    </p:spTree>
    <p:extLst>
      <p:ext uri="{BB962C8B-B14F-4D97-AF65-F5344CB8AC3E}">
        <p14:creationId xmlns:p14="http://schemas.microsoft.com/office/powerpoint/2010/main" val="15472340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69BD9-5926-8F5B-8971-1B48B0367BBC}"/>
              </a:ext>
            </a:extLst>
          </p:cNvPr>
          <p:cNvSpPr>
            <a:spLocks noGrp="1"/>
          </p:cNvSpPr>
          <p:nvPr>
            <p:ph type="title"/>
          </p:nvPr>
        </p:nvSpPr>
        <p:spPr/>
        <p:txBody>
          <a:bodyPr/>
          <a:lstStyle/>
          <a:p>
            <a:r>
              <a:rPr lang="en-US" dirty="0"/>
              <a:t>The Basics</a:t>
            </a:r>
          </a:p>
        </p:txBody>
      </p:sp>
      <p:sp>
        <p:nvSpPr>
          <p:cNvPr id="3" name="Content Placeholder 2">
            <a:extLst>
              <a:ext uri="{FF2B5EF4-FFF2-40B4-BE49-F238E27FC236}">
                <a16:creationId xmlns:a16="http://schemas.microsoft.com/office/drawing/2014/main" id="{17DC14A8-F5CC-78DC-1C9D-8E1D6378C466}"/>
              </a:ext>
            </a:extLst>
          </p:cNvPr>
          <p:cNvSpPr>
            <a:spLocks noGrp="1"/>
          </p:cNvSpPr>
          <p:nvPr>
            <p:ph idx="1"/>
          </p:nvPr>
        </p:nvSpPr>
        <p:spPr/>
        <p:txBody>
          <a:bodyPr>
            <a:normAutofit/>
          </a:bodyPr>
          <a:lstStyle/>
          <a:p>
            <a:pPr marL="0" indent="0">
              <a:buNone/>
            </a:pPr>
            <a:r>
              <a:rPr lang="en-US" b="0" i="0" dirty="0">
                <a:solidFill>
                  <a:srgbClr val="424242"/>
                </a:solidFill>
                <a:effectLst/>
                <a:highlight>
                  <a:srgbClr val="FFFFFF"/>
                </a:highlight>
              </a:rPr>
              <a:t>A </a:t>
            </a:r>
            <a:r>
              <a:rPr lang="en-US" b="1" i="0" dirty="0">
                <a:solidFill>
                  <a:srgbClr val="424242"/>
                </a:solidFill>
                <a:effectLst/>
                <a:highlight>
                  <a:srgbClr val="FFFFFF"/>
                </a:highlight>
              </a:rPr>
              <a:t>test of a single variance</a:t>
            </a:r>
            <a:r>
              <a:rPr lang="en-US" b="0" i="0" dirty="0">
                <a:solidFill>
                  <a:srgbClr val="424242"/>
                </a:solidFill>
                <a:effectLst/>
                <a:highlight>
                  <a:srgbClr val="FFFFFF"/>
                </a:highlight>
              </a:rPr>
              <a:t> assumes that the underlying distribution is </a:t>
            </a:r>
            <a:r>
              <a:rPr lang="en-US" b="1" i="0" dirty="0">
                <a:solidFill>
                  <a:srgbClr val="424242"/>
                </a:solidFill>
                <a:effectLst/>
                <a:highlight>
                  <a:srgbClr val="FFFFFF"/>
                </a:highlight>
              </a:rPr>
              <a:t>normal</a:t>
            </a:r>
            <a:r>
              <a:rPr lang="en-US" b="0" i="0" dirty="0">
                <a:solidFill>
                  <a:srgbClr val="424242"/>
                </a:solidFill>
                <a:effectLst/>
                <a:highlight>
                  <a:srgbClr val="FFFFFF"/>
                </a:highlight>
              </a:rPr>
              <a:t>. The null and alternative hypotheses are stated in terms of the </a:t>
            </a:r>
            <a:r>
              <a:rPr lang="en-US" b="1" i="0" dirty="0">
                <a:solidFill>
                  <a:srgbClr val="424242"/>
                </a:solidFill>
                <a:effectLst/>
                <a:highlight>
                  <a:srgbClr val="FFFFFF"/>
                </a:highlight>
              </a:rPr>
              <a:t>population variance</a:t>
            </a:r>
            <a:r>
              <a:rPr lang="en-US" b="0" i="0" dirty="0">
                <a:solidFill>
                  <a:srgbClr val="424242"/>
                </a:solidFill>
                <a:effectLst/>
                <a:highlight>
                  <a:srgbClr val="FFFFFF"/>
                </a:highlight>
              </a:rPr>
              <a:t>. The test statistic is:</a:t>
            </a:r>
          </a:p>
          <a:p>
            <a:pPr marL="0" indent="0">
              <a:buNone/>
            </a:pPr>
            <a:endParaRPr lang="en-US" dirty="0">
              <a:solidFill>
                <a:srgbClr val="424242"/>
              </a:solidFill>
              <a:highlight>
                <a:srgbClr val="FFFFFF"/>
              </a:highlight>
            </a:endParaRPr>
          </a:p>
          <a:p>
            <a:pPr marL="0" indent="0">
              <a:buNone/>
            </a:pPr>
            <a:endParaRPr lang="en-US" b="0" i="0" dirty="0">
              <a:solidFill>
                <a:srgbClr val="424242"/>
              </a:solidFill>
              <a:effectLst/>
              <a:highlight>
                <a:srgbClr val="FFFFFF"/>
              </a:highlight>
            </a:endParaRPr>
          </a:p>
          <a:p>
            <a:pPr marL="0" indent="0">
              <a:buNone/>
            </a:pPr>
            <a:endParaRPr lang="en-US" dirty="0">
              <a:solidFill>
                <a:srgbClr val="424242"/>
              </a:solidFill>
              <a:highlight>
                <a:srgbClr val="FFFFFF"/>
              </a:highlight>
            </a:endParaRPr>
          </a:p>
          <a:p>
            <a:pPr marL="0" indent="0">
              <a:buNone/>
            </a:pPr>
            <a:endParaRPr lang="en-US" dirty="0">
              <a:solidFill>
                <a:srgbClr val="424242"/>
              </a:solidFill>
              <a:highlight>
                <a:srgbClr val="FFFFFF"/>
              </a:highlight>
            </a:endParaRPr>
          </a:p>
          <a:p>
            <a:pPr marL="0" indent="0">
              <a:buNone/>
            </a:pPr>
            <a:r>
              <a:rPr lang="en-US" b="0" i="0" dirty="0">
                <a:solidFill>
                  <a:srgbClr val="424242"/>
                </a:solidFill>
                <a:effectLst/>
                <a:highlight>
                  <a:srgbClr val="FFFFFF"/>
                </a:highlight>
              </a:rPr>
              <a:t>You may think of </a:t>
            </a:r>
            <a:r>
              <a:rPr lang="en-US" b="0" i="1" dirty="0">
                <a:solidFill>
                  <a:srgbClr val="424242"/>
                </a:solidFill>
                <a:effectLst/>
                <a:highlight>
                  <a:srgbClr val="FFFFFF"/>
                </a:highlight>
              </a:rPr>
              <a:t>s</a:t>
            </a:r>
            <a:r>
              <a:rPr lang="en-US" b="0" i="0" dirty="0">
                <a:solidFill>
                  <a:srgbClr val="424242"/>
                </a:solidFill>
                <a:effectLst/>
                <a:highlight>
                  <a:srgbClr val="FFFFFF"/>
                </a:highlight>
              </a:rPr>
              <a:t> as the random variable in this test. The number of degrees of freedom is </a:t>
            </a:r>
            <a:r>
              <a:rPr lang="en-US" b="0" i="1" dirty="0" err="1">
                <a:solidFill>
                  <a:srgbClr val="424242"/>
                </a:solidFill>
                <a:effectLst/>
                <a:highlight>
                  <a:srgbClr val="FFFFFF"/>
                </a:highlight>
              </a:rPr>
              <a:t>df</a:t>
            </a:r>
            <a:r>
              <a:rPr lang="en-US" b="0" i="0" dirty="0">
                <a:solidFill>
                  <a:srgbClr val="424242"/>
                </a:solidFill>
                <a:effectLst/>
                <a:highlight>
                  <a:srgbClr val="FFFFFF"/>
                </a:highlight>
              </a:rPr>
              <a:t> = </a:t>
            </a:r>
            <a:r>
              <a:rPr lang="en-US" b="0" i="1" dirty="0">
                <a:solidFill>
                  <a:srgbClr val="424242"/>
                </a:solidFill>
                <a:effectLst/>
                <a:highlight>
                  <a:srgbClr val="FFFFFF"/>
                </a:highlight>
              </a:rPr>
              <a:t>n</a:t>
            </a:r>
            <a:r>
              <a:rPr lang="en-US" b="0" i="0" dirty="0">
                <a:solidFill>
                  <a:srgbClr val="424242"/>
                </a:solidFill>
                <a:effectLst/>
                <a:highlight>
                  <a:srgbClr val="FFFFFF"/>
                </a:highlight>
              </a:rPr>
              <a:t> - 1. A test of a single variance may be right-tailed, left-tailed, or two-tailed.</a:t>
            </a:r>
          </a:p>
          <a:p>
            <a:pPr>
              <a:buFont typeface="Wingdings" panose="05000000000000000000" pitchFamily="2" charset="2"/>
              <a:buChar char="q"/>
            </a:pPr>
            <a:endParaRPr lang="en-US" dirty="0">
              <a:solidFill>
                <a:srgbClr val="424242"/>
              </a:solidFill>
              <a:highlight>
                <a:srgbClr val="FFFFFF"/>
              </a:highlight>
            </a:endParaRPr>
          </a:p>
          <a:p>
            <a:pPr>
              <a:buFont typeface="Wingdings" panose="05000000000000000000" pitchFamily="2" charset="2"/>
              <a:buChar char="q"/>
            </a:pPr>
            <a:endParaRPr lang="en-US" dirty="0">
              <a:solidFill>
                <a:srgbClr val="424242"/>
              </a:solidFill>
              <a:highlight>
                <a:srgbClr val="FFFFFF"/>
              </a:highlight>
            </a:endParaRPr>
          </a:p>
          <a:p>
            <a:pPr>
              <a:buFont typeface="Wingdings" panose="05000000000000000000" pitchFamily="2" charset="2"/>
              <a:buChar char="q"/>
            </a:pPr>
            <a:endParaRPr lang="en-US" dirty="0"/>
          </a:p>
        </p:txBody>
      </p:sp>
      <p:pic>
        <p:nvPicPr>
          <p:cNvPr id="5" name="Picture 4">
            <a:extLst>
              <a:ext uri="{FF2B5EF4-FFF2-40B4-BE49-F238E27FC236}">
                <a16:creationId xmlns:a16="http://schemas.microsoft.com/office/drawing/2014/main" id="{C65FA819-FF51-A5BD-56C5-82B7A9CCA06B}"/>
              </a:ext>
            </a:extLst>
          </p:cNvPr>
          <p:cNvPicPr>
            <a:picLocks noChangeAspect="1"/>
          </p:cNvPicPr>
          <p:nvPr/>
        </p:nvPicPr>
        <p:blipFill>
          <a:blip r:embed="rId2"/>
          <a:stretch>
            <a:fillRect/>
          </a:stretch>
        </p:blipFill>
        <p:spPr>
          <a:xfrm>
            <a:off x="2214272" y="2847233"/>
            <a:ext cx="1785301" cy="898447"/>
          </a:xfrm>
          <a:prstGeom prst="rect">
            <a:avLst/>
          </a:prstGeom>
        </p:spPr>
      </p:pic>
      <p:pic>
        <p:nvPicPr>
          <p:cNvPr id="7" name="Picture 6">
            <a:extLst>
              <a:ext uri="{FF2B5EF4-FFF2-40B4-BE49-F238E27FC236}">
                <a16:creationId xmlns:a16="http://schemas.microsoft.com/office/drawing/2014/main" id="{28B322D8-911F-1159-0E9A-55FBF9A2FCFB}"/>
              </a:ext>
            </a:extLst>
          </p:cNvPr>
          <p:cNvPicPr>
            <a:picLocks noChangeAspect="1"/>
          </p:cNvPicPr>
          <p:nvPr/>
        </p:nvPicPr>
        <p:blipFill>
          <a:blip r:embed="rId3"/>
          <a:stretch>
            <a:fillRect/>
          </a:stretch>
        </p:blipFill>
        <p:spPr>
          <a:xfrm>
            <a:off x="4188020" y="2847233"/>
            <a:ext cx="5280491" cy="1878526"/>
          </a:xfrm>
          <a:prstGeom prst="rect">
            <a:avLst/>
          </a:prstGeom>
        </p:spPr>
      </p:pic>
    </p:spTree>
    <p:extLst>
      <p:ext uri="{BB962C8B-B14F-4D97-AF65-F5344CB8AC3E}">
        <p14:creationId xmlns:p14="http://schemas.microsoft.com/office/powerpoint/2010/main" val="42536976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61C6E-C7D0-BDEC-FE40-52F565395A1A}"/>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27604072-3676-35DE-3E7D-4B8CCBFF1357}"/>
              </a:ext>
            </a:extLst>
          </p:cNvPr>
          <p:cNvSpPr>
            <a:spLocks noGrp="1"/>
          </p:cNvSpPr>
          <p:nvPr>
            <p:ph idx="1"/>
          </p:nvPr>
        </p:nvSpPr>
        <p:spPr/>
        <p:txBody>
          <a:bodyPr/>
          <a:lstStyle/>
          <a:p>
            <a:r>
              <a:rPr lang="en-US" dirty="0"/>
              <a:t>Math instructors are not only interested in how their students do on exams, on average, but how the exam scores vary. To many instructors, the variance (or standard deviation) may be more important than the average.</a:t>
            </a:r>
          </a:p>
          <a:p>
            <a:r>
              <a:rPr lang="en-US" dirty="0"/>
              <a:t>Suppose a math instructor believes that the standard deviation for his final exam is five points. One of his best students thinks otherwise. The student claims that the standard deviation is more than five points. If the student were to conduct a hypothesis test, what would the null and alternative hypotheses be?</a:t>
            </a:r>
          </a:p>
        </p:txBody>
      </p:sp>
    </p:spTree>
    <p:extLst>
      <p:ext uri="{BB962C8B-B14F-4D97-AF65-F5344CB8AC3E}">
        <p14:creationId xmlns:p14="http://schemas.microsoft.com/office/powerpoint/2010/main" val="31574059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B288D-A9E0-C3AA-30E6-F73F390F77C1}"/>
              </a:ext>
            </a:extLst>
          </p:cNvPr>
          <p:cNvSpPr>
            <a:spLocks noGrp="1"/>
          </p:cNvSpPr>
          <p:nvPr>
            <p:ph type="title"/>
          </p:nvPr>
        </p:nvSpPr>
        <p:spPr/>
        <p:txBody>
          <a:bodyPr/>
          <a:lstStyle/>
          <a:p>
            <a:r>
              <a:rPr lang="en-US" dirty="0"/>
              <a:t>Solution</a:t>
            </a:r>
          </a:p>
        </p:txBody>
      </p:sp>
      <p:sp>
        <p:nvSpPr>
          <p:cNvPr id="3" name="Content Placeholder 2">
            <a:extLst>
              <a:ext uri="{FF2B5EF4-FFF2-40B4-BE49-F238E27FC236}">
                <a16:creationId xmlns:a16="http://schemas.microsoft.com/office/drawing/2014/main" id="{9F440648-56C3-B6C0-92A5-7B8E582969C2}"/>
              </a:ext>
            </a:extLst>
          </p:cNvPr>
          <p:cNvSpPr>
            <a:spLocks noGrp="1"/>
          </p:cNvSpPr>
          <p:nvPr>
            <p:ph idx="1"/>
          </p:nvPr>
        </p:nvSpPr>
        <p:spPr/>
        <p:txBody>
          <a:bodyPr/>
          <a:lstStyle/>
          <a:p>
            <a:pPr algn="l"/>
            <a:r>
              <a:rPr lang="en-US" b="0" i="0" dirty="0">
                <a:solidFill>
                  <a:srgbClr val="424242"/>
                </a:solidFill>
                <a:effectLst/>
              </a:rPr>
              <a:t>Even though we are given the population standard deviation, we can set up the test using the population variance as follows.</a:t>
            </a:r>
          </a:p>
          <a:p>
            <a:pPr algn="l">
              <a:buFont typeface="Arial" panose="020B0604020202020204" pitchFamily="34" charset="0"/>
              <a:buChar char="•"/>
            </a:pPr>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a:t>
            </a:r>
            <a:r>
              <a:rPr lang="en-US" b="0" i="1" dirty="0">
                <a:solidFill>
                  <a:srgbClr val="424242"/>
                </a:solidFill>
                <a:effectLst/>
              </a:rPr>
              <a:t>σ</a:t>
            </a:r>
            <a:r>
              <a:rPr lang="en-US" b="0" i="0" baseline="30000" dirty="0">
                <a:solidFill>
                  <a:srgbClr val="424242"/>
                </a:solidFill>
                <a:effectLst/>
              </a:rPr>
              <a:t>2</a:t>
            </a:r>
            <a:r>
              <a:rPr lang="en-US" b="0" i="0" dirty="0">
                <a:solidFill>
                  <a:srgbClr val="424242"/>
                </a:solidFill>
                <a:effectLst/>
              </a:rPr>
              <a:t> ≤ 5</a:t>
            </a:r>
            <a:r>
              <a:rPr lang="en-US" b="0" i="0" baseline="30000" dirty="0">
                <a:solidFill>
                  <a:srgbClr val="424242"/>
                </a:solidFill>
                <a:effectLst/>
              </a:rPr>
              <a:t>2</a:t>
            </a:r>
            <a:endParaRPr lang="en-US" b="0" i="0" dirty="0">
              <a:solidFill>
                <a:srgbClr val="424242"/>
              </a:solidFill>
              <a:effectLst/>
            </a:endParaRPr>
          </a:p>
          <a:p>
            <a:pPr algn="l">
              <a:buFont typeface="Arial" panose="020B0604020202020204" pitchFamily="34" charset="0"/>
              <a:buChar char="•"/>
            </a:pPr>
            <a:r>
              <a:rPr lang="en-US" b="0" i="1" dirty="0">
                <a:solidFill>
                  <a:srgbClr val="424242"/>
                </a:solidFill>
                <a:effectLst/>
              </a:rPr>
              <a:t>H</a:t>
            </a:r>
            <a:r>
              <a:rPr lang="en-US" b="0" i="1" baseline="-25000" dirty="0">
                <a:solidFill>
                  <a:srgbClr val="424242"/>
                </a:solidFill>
                <a:effectLst/>
              </a:rPr>
              <a:t>a</a:t>
            </a:r>
            <a:r>
              <a:rPr lang="en-US" b="0" i="0" dirty="0">
                <a:solidFill>
                  <a:srgbClr val="424242"/>
                </a:solidFill>
                <a:effectLst/>
              </a:rPr>
              <a:t>: </a:t>
            </a:r>
            <a:r>
              <a:rPr lang="en-US" b="0" i="1" dirty="0">
                <a:solidFill>
                  <a:srgbClr val="424242"/>
                </a:solidFill>
                <a:effectLst/>
              </a:rPr>
              <a:t>σ</a:t>
            </a:r>
            <a:r>
              <a:rPr lang="en-US" b="0" i="0" baseline="30000" dirty="0">
                <a:solidFill>
                  <a:srgbClr val="424242"/>
                </a:solidFill>
                <a:effectLst/>
              </a:rPr>
              <a:t>2</a:t>
            </a:r>
            <a:r>
              <a:rPr lang="en-US" b="0" i="0" dirty="0">
                <a:solidFill>
                  <a:srgbClr val="424242"/>
                </a:solidFill>
                <a:effectLst/>
              </a:rPr>
              <a:t> &gt; 5</a:t>
            </a:r>
            <a:r>
              <a:rPr lang="en-US" b="0" i="0" baseline="30000" dirty="0">
                <a:solidFill>
                  <a:srgbClr val="424242"/>
                </a:solidFill>
                <a:effectLst/>
              </a:rPr>
              <a:t>2</a:t>
            </a:r>
            <a:endParaRPr lang="en-US" b="0" i="0" dirty="0">
              <a:solidFill>
                <a:srgbClr val="424242"/>
              </a:solidFill>
              <a:effectLst/>
            </a:endParaRPr>
          </a:p>
          <a:p>
            <a:endParaRPr lang="en-US" dirty="0"/>
          </a:p>
        </p:txBody>
      </p:sp>
    </p:spTree>
    <p:extLst>
      <p:ext uri="{BB962C8B-B14F-4D97-AF65-F5344CB8AC3E}">
        <p14:creationId xmlns:p14="http://schemas.microsoft.com/office/powerpoint/2010/main" val="12675003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0EFA9-99ED-6D41-8823-F9CFA3B4F929}"/>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2C69977-04FB-A075-8576-A2CF5B4691E2}"/>
              </a:ext>
            </a:extLst>
          </p:cNvPr>
          <p:cNvSpPr>
            <a:spLocks noGrp="1"/>
          </p:cNvSpPr>
          <p:nvPr>
            <p:ph idx="1"/>
          </p:nvPr>
        </p:nvSpPr>
        <p:spPr/>
        <p:txBody>
          <a:bodyPr/>
          <a:lstStyle/>
          <a:p>
            <a:pPr algn="l"/>
            <a:r>
              <a:rPr lang="en-US" b="0" i="0" dirty="0">
                <a:solidFill>
                  <a:srgbClr val="424242"/>
                </a:solidFill>
                <a:effectLst/>
              </a:rPr>
              <a:t>With individual lines at its various windows, a post office finds that the standard deviation for waiting times for customers on Friday afternoon is 7.2 minutes. The post office experiments with a single, main waiting line and finds that for a random sample of 25 customers, the waiting times for customers have a standard deviation of 3.5 minutes on a Friday afternoon.</a:t>
            </a:r>
          </a:p>
          <a:p>
            <a:pPr algn="l"/>
            <a:r>
              <a:rPr lang="en-US" b="0" i="0" dirty="0">
                <a:solidFill>
                  <a:srgbClr val="424242"/>
                </a:solidFill>
                <a:effectLst/>
              </a:rPr>
              <a:t>With a significance level of 5%, test the claim that </a:t>
            </a:r>
            <a:r>
              <a:rPr lang="en-US" b="1" i="0" dirty="0">
                <a:solidFill>
                  <a:srgbClr val="424242"/>
                </a:solidFill>
                <a:effectLst/>
              </a:rPr>
              <a:t>a single line causes lower variation among waiting times for customers</a:t>
            </a:r>
            <a:r>
              <a:rPr lang="en-US" b="0" i="0" dirty="0">
                <a:solidFill>
                  <a:srgbClr val="424242"/>
                </a:solidFill>
                <a:effectLst/>
              </a:rPr>
              <a:t>.</a:t>
            </a:r>
          </a:p>
          <a:p>
            <a:endParaRPr lang="en-US" dirty="0"/>
          </a:p>
        </p:txBody>
      </p:sp>
    </p:spTree>
    <p:extLst>
      <p:ext uri="{BB962C8B-B14F-4D97-AF65-F5344CB8AC3E}">
        <p14:creationId xmlns:p14="http://schemas.microsoft.com/office/powerpoint/2010/main" val="1127307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207CE-1DDC-40A8-94AF-52C137F7191E}"/>
              </a:ext>
            </a:extLst>
          </p:cNvPr>
          <p:cNvSpPr>
            <a:spLocks noGrp="1"/>
          </p:cNvSpPr>
          <p:nvPr>
            <p:ph type="title"/>
          </p:nvPr>
        </p:nvSpPr>
        <p:spPr/>
        <p:txBody>
          <a:bodyPr/>
          <a:lstStyle/>
          <a:p>
            <a:r>
              <a:rPr lang="en-US" dirty="0"/>
              <a:t>Solution</a:t>
            </a:r>
          </a:p>
        </p:txBody>
      </p:sp>
      <p:pic>
        <p:nvPicPr>
          <p:cNvPr id="5" name="Picture 4">
            <a:extLst>
              <a:ext uri="{FF2B5EF4-FFF2-40B4-BE49-F238E27FC236}">
                <a16:creationId xmlns:a16="http://schemas.microsoft.com/office/drawing/2014/main" id="{3FF5649D-33EE-D62E-A5AE-841BD802FC8A}"/>
              </a:ext>
            </a:extLst>
          </p:cNvPr>
          <p:cNvPicPr>
            <a:picLocks noChangeAspect="1"/>
          </p:cNvPicPr>
          <p:nvPr/>
        </p:nvPicPr>
        <p:blipFill>
          <a:blip r:embed="rId2">
            <a:biLevel thresh="75000"/>
          </a:blip>
          <a:stretch>
            <a:fillRect/>
          </a:stretch>
        </p:blipFill>
        <p:spPr>
          <a:xfrm>
            <a:off x="1097280" y="2075347"/>
            <a:ext cx="9360228" cy="3787413"/>
          </a:xfrm>
          <a:prstGeom prst="rect">
            <a:avLst/>
          </a:prstGeom>
        </p:spPr>
      </p:pic>
    </p:spTree>
    <p:extLst>
      <p:ext uri="{BB962C8B-B14F-4D97-AF65-F5344CB8AC3E}">
        <p14:creationId xmlns:p14="http://schemas.microsoft.com/office/powerpoint/2010/main" val="17262908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CB9F1-5618-5E2F-4DE6-559405FB042E}"/>
              </a:ext>
            </a:extLst>
          </p:cNvPr>
          <p:cNvSpPr>
            <a:spLocks noGrp="1"/>
          </p:cNvSpPr>
          <p:nvPr>
            <p:ph type="title"/>
          </p:nvPr>
        </p:nvSpPr>
        <p:spPr/>
        <p:txBody>
          <a:bodyPr/>
          <a:lstStyle/>
          <a:p>
            <a:r>
              <a:rPr lang="en-US" dirty="0"/>
              <a:t>Solution</a:t>
            </a:r>
          </a:p>
        </p:txBody>
      </p:sp>
      <p:pic>
        <p:nvPicPr>
          <p:cNvPr id="5" name="Picture 4">
            <a:extLst>
              <a:ext uri="{FF2B5EF4-FFF2-40B4-BE49-F238E27FC236}">
                <a16:creationId xmlns:a16="http://schemas.microsoft.com/office/drawing/2014/main" id="{00F50299-DE52-9BA6-47EE-2CE02963FD5E}"/>
              </a:ext>
            </a:extLst>
          </p:cNvPr>
          <p:cNvPicPr>
            <a:picLocks noChangeAspect="1"/>
          </p:cNvPicPr>
          <p:nvPr/>
        </p:nvPicPr>
        <p:blipFill>
          <a:blip r:embed="rId2">
            <a:biLevel thresh="75000"/>
          </a:blip>
          <a:stretch>
            <a:fillRect/>
          </a:stretch>
        </p:blipFill>
        <p:spPr>
          <a:xfrm>
            <a:off x="1097279" y="2074923"/>
            <a:ext cx="3891225" cy="1450757"/>
          </a:xfrm>
          <a:prstGeom prst="rect">
            <a:avLst/>
          </a:prstGeom>
        </p:spPr>
      </p:pic>
      <p:pic>
        <p:nvPicPr>
          <p:cNvPr id="3074" name="Picture 2" descr="This is a nonsymmetrical chi-square curve with values of 0 and 5.67 labeled on the horizontal axis. The point 5.67 lies to the left of the peak of the curve. A vertical upward line extends from 5.67 to the curve and the region to the left of this line is shaded. The shaded area is equal to the p-value.">
            <a:extLst>
              <a:ext uri="{FF2B5EF4-FFF2-40B4-BE49-F238E27FC236}">
                <a16:creationId xmlns:a16="http://schemas.microsoft.com/office/drawing/2014/main" id="{44B394A9-17BA-5864-52E2-A7B99AC080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0582" y="2239459"/>
            <a:ext cx="4622064" cy="3821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956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BE686-4364-96A2-37BF-5FB95A9BFEB4}"/>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341491C-DC40-8176-8061-5B6F5604F1CF}"/>
              </a:ext>
            </a:extLst>
          </p:cNvPr>
          <p:cNvSpPr>
            <a:spLocks noGrp="1"/>
          </p:cNvSpPr>
          <p:nvPr>
            <p:ph idx="1"/>
          </p:nvPr>
        </p:nvSpPr>
        <p:spPr/>
        <p:txBody>
          <a:bodyPr/>
          <a:lstStyle/>
          <a:p>
            <a:r>
              <a:rPr lang="en-US" b="0" i="0" dirty="0">
                <a:solidFill>
                  <a:srgbClr val="424242"/>
                </a:solidFill>
                <a:effectLst/>
              </a:rPr>
              <a:t>Professor Holmes has a weakness for cream filled donuts, but they believe that some bakeries are not properly filling the donuts. A sample of 24 donuts reveals a mean amount of filling equal to 0.04 cups, and the sample standard deviation is 0.11 cups. Professor Holmes has an interest in the average quantity of filling, of course, but he is particularly distressed if one donut is radically different from another. Professor Holmes does not like surprises. Test at 95% the null hypothesis that the population variance of donut filling is significantly different from the average amount of filling.</a:t>
            </a:r>
            <a:endParaRPr lang="en-US" dirty="0"/>
          </a:p>
        </p:txBody>
      </p:sp>
    </p:spTree>
    <p:extLst>
      <p:ext uri="{BB962C8B-B14F-4D97-AF65-F5344CB8AC3E}">
        <p14:creationId xmlns:p14="http://schemas.microsoft.com/office/powerpoint/2010/main" val="24224676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7CCA8-409D-1726-12D1-DB4351C09CD0}"/>
              </a:ext>
            </a:extLst>
          </p:cNvPr>
          <p:cNvSpPr>
            <a:spLocks noGrp="1"/>
          </p:cNvSpPr>
          <p:nvPr>
            <p:ph type="title"/>
          </p:nvPr>
        </p:nvSpPr>
        <p:spPr/>
        <p:txBody>
          <a:bodyPr/>
          <a:lstStyle/>
          <a:p>
            <a:r>
              <a:rPr lang="en-US" dirty="0"/>
              <a:t>Solution</a:t>
            </a:r>
          </a:p>
        </p:txBody>
      </p:sp>
      <p:pic>
        <p:nvPicPr>
          <p:cNvPr id="5" name="Picture 4">
            <a:extLst>
              <a:ext uri="{FF2B5EF4-FFF2-40B4-BE49-F238E27FC236}">
                <a16:creationId xmlns:a16="http://schemas.microsoft.com/office/drawing/2014/main" id="{37315CD6-C11B-E93F-6240-815C28576978}"/>
              </a:ext>
            </a:extLst>
          </p:cNvPr>
          <p:cNvPicPr>
            <a:picLocks noChangeAspect="1"/>
          </p:cNvPicPr>
          <p:nvPr/>
        </p:nvPicPr>
        <p:blipFill>
          <a:blip r:embed="rId2">
            <a:biLevel thresh="75000"/>
          </a:blip>
          <a:stretch>
            <a:fillRect/>
          </a:stretch>
        </p:blipFill>
        <p:spPr>
          <a:xfrm>
            <a:off x="1097280" y="2050060"/>
            <a:ext cx="10100378" cy="2083245"/>
          </a:xfrm>
          <a:prstGeom prst="rect">
            <a:avLst/>
          </a:prstGeom>
        </p:spPr>
      </p:pic>
    </p:spTree>
    <p:extLst>
      <p:ext uri="{BB962C8B-B14F-4D97-AF65-F5344CB8AC3E}">
        <p14:creationId xmlns:p14="http://schemas.microsoft.com/office/powerpoint/2010/main" val="27023044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68B6B-9B78-3D5C-3705-C9CC9C093BED}"/>
              </a:ext>
            </a:extLst>
          </p:cNvPr>
          <p:cNvSpPr>
            <a:spLocks noGrp="1"/>
          </p:cNvSpPr>
          <p:nvPr>
            <p:ph type="title"/>
          </p:nvPr>
        </p:nvSpPr>
        <p:spPr/>
        <p:txBody>
          <a:bodyPr/>
          <a:lstStyle/>
          <a:p>
            <a:r>
              <a:rPr lang="en-US" dirty="0"/>
              <a:t>Solution</a:t>
            </a:r>
          </a:p>
        </p:txBody>
      </p:sp>
      <p:pic>
        <p:nvPicPr>
          <p:cNvPr id="5" name="Picture 4">
            <a:extLst>
              <a:ext uri="{FF2B5EF4-FFF2-40B4-BE49-F238E27FC236}">
                <a16:creationId xmlns:a16="http://schemas.microsoft.com/office/drawing/2014/main" id="{0A761AD1-5F0B-CAD4-DD3A-52A0096D0B13}"/>
              </a:ext>
            </a:extLst>
          </p:cNvPr>
          <p:cNvPicPr>
            <a:picLocks noChangeAspect="1"/>
          </p:cNvPicPr>
          <p:nvPr/>
        </p:nvPicPr>
        <p:blipFill>
          <a:blip r:embed="rId2">
            <a:biLevel thresh="75000"/>
          </a:blip>
          <a:stretch>
            <a:fillRect/>
          </a:stretch>
        </p:blipFill>
        <p:spPr>
          <a:xfrm>
            <a:off x="1097280" y="1993924"/>
            <a:ext cx="9930274" cy="3189525"/>
          </a:xfrm>
          <a:prstGeom prst="rect">
            <a:avLst/>
          </a:prstGeom>
        </p:spPr>
      </p:pic>
    </p:spTree>
    <p:extLst>
      <p:ext uri="{BB962C8B-B14F-4D97-AF65-F5344CB8AC3E}">
        <p14:creationId xmlns:p14="http://schemas.microsoft.com/office/powerpoint/2010/main" val="2521310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83944-B934-D46E-C352-D6ADB284F9EF}"/>
              </a:ext>
            </a:extLst>
          </p:cNvPr>
          <p:cNvSpPr>
            <a:spLocks noGrp="1"/>
          </p:cNvSpPr>
          <p:nvPr>
            <p:ph type="title"/>
          </p:nvPr>
        </p:nvSpPr>
        <p:spPr/>
        <p:txBody>
          <a:bodyPr/>
          <a:lstStyle/>
          <a:p>
            <a:r>
              <a:rPr lang="en-US" dirty="0"/>
              <a:t>The Notation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DC61258-3613-5D86-9E71-812ECAC76861}"/>
                  </a:ext>
                </a:extLst>
              </p:cNvPr>
              <p:cNvSpPr>
                <a:spLocks noGrp="1"/>
              </p:cNvSpPr>
              <p:nvPr>
                <p:ph idx="1"/>
              </p:nvPr>
            </p:nvSpPr>
            <p:spPr/>
            <p:txBody>
              <a:bodyPr>
                <a:normAutofit fontScale="77500" lnSpcReduction="20000"/>
              </a:bodyPr>
              <a:lstStyle/>
              <a:p>
                <a:pPr>
                  <a:buFont typeface="Arial" panose="020B0604020202020204" pitchFamily="34" charset="0"/>
                  <a:buChar char="•"/>
                </a:pPr>
                <a:r>
                  <a:rPr lang="en-US" dirty="0"/>
                  <a:t>The notation for the chi-square distribution is:</a:t>
                </a:r>
              </a:p>
              <a:p>
                <a:pPr>
                  <a:buFont typeface="Arial" panose="020B0604020202020204" pitchFamily="34" charset="0"/>
                  <a:buChar char="•"/>
                </a:pPr>
                <a:endParaRPr lang="en-US" dirty="0"/>
              </a:p>
              <a:p>
                <a:pPr>
                  <a:buFont typeface="Arial" panose="020B0604020202020204" pitchFamily="34" charset="0"/>
                  <a:buChar char="•"/>
                </a:pPr>
                <a:endParaRPr lang="en-US" dirty="0"/>
              </a:p>
              <a:p>
                <a:pPr marL="0" indent="0">
                  <a:buNone/>
                </a:pPr>
                <a:r>
                  <a:rPr lang="en-US" b="0" i="0" dirty="0">
                    <a:solidFill>
                      <a:srgbClr val="424242"/>
                    </a:solidFill>
                    <a:effectLst/>
                    <a:highlight>
                      <a:srgbClr val="FFFFFF"/>
                    </a:highlight>
                  </a:rPr>
                  <a:t>where </a:t>
                </a:r>
                <a:r>
                  <a:rPr lang="en-US" b="0" i="1" dirty="0" err="1">
                    <a:solidFill>
                      <a:srgbClr val="424242"/>
                    </a:solidFill>
                    <a:effectLst/>
                    <a:highlight>
                      <a:srgbClr val="FFFFFF"/>
                    </a:highlight>
                  </a:rPr>
                  <a:t>df</a:t>
                </a:r>
                <a:r>
                  <a:rPr lang="en-US" b="0" i="0" dirty="0">
                    <a:solidFill>
                      <a:srgbClr val="424242"/>
                    </a:solidFill>
                    <a:effectLst/>
                    <a:highlight>
                      <a:srgbClr val="FFFFFF"/>
                    </a:highlight>
                  </a:rPr>
                  <a:t> = degrees of freedom which depends on how chi-square is being used. (If you want to practice calculating chi-square probabilities then use </a:t>
                </a:r>
                <a:r>
                  <a:rPr lang="en-US" b="0" i="1" dirty="0" err="1">
                    <a:solidFill>
                      <a:srgbClr val="424242"/>
                    </a:solidFill>
                    <a:effectLst/>
                    <a:highlight>
                      <a:srgbClr val="FFFFFF"/>
                    </a:highlight>
                  </a:rPr>
                  <a:t>df</a:t>
                </a:r>
                <a:r>
                  <a:rPr lang="en-US" b="0" i="0" dirty="0">
                    <a:solidFill>
                      <a:srgbClr val="424242"/>
                    </a:solidFill>
                    <a:effectLst/>
                    <a:highlight>
                      <a:srgbClr val="FFFFFF"/>
                    </a:highlight>
                  </a:rPr>
                  <a:t> = </a:t>
                </a:r>
                <a:r>
                  <a:rPr lang="en-US" b="0" i="1" dirty="0">
                    <a:solidFill>
                      <a:srgbClr val="424242"/>
                    </a:solidFill>
                    <a:effectLst/>
                    <a:highlight>
                      <a:srgbClr val="FFFFFF"/>
                    </a:highlight>
                  </a:rPr>
                  <a:t>n</a:t>
                </a:r>
                <a:r>
                  <a:rPr lang="en-US" b="0" i="0" dirty="0">
                    <a:solidFill>
                      <a:srgbClr val="424242"/>
                    </a:solidFill>
                    <a:effectLst/>
                    <a:highlight>
                      <a:srgbClr val="FFFFFF"/>
                    </a:highlight>
                  </a:rPr>
                  <a:t> - 1. The degrees of freedom for the three major uses are each calculated differently.)</a:t>
                </a:r>
                <a:endParaRPr lang="en-US" dirty="0">
                  <a:solidFill>
                    <a:srgbClr val="424242"/>
                  </a:solidFill>
                  <a:highlight>
                    <a:srgbClr val="FFFFFF"/>
                  </a:highlight>
                </a:endParaRPr>
              </a:p>
              <a:p>
                <a:pPr>
                  <a:buFont typeface="Arial" panose="020B0604020202020204" pitchFamily="34" charset="0"/>
                  <a:buChar char="•"/>
                </a:pPr>
                <a:r>
                  <a:rPr lang="en-US" dirty="0"/>
                  <a:t>For the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𝜒</m:t>
                        </m:r>
                      </m:e>
                      <m:sup>
                        <m:r>
                          <a:rPr lang="en-US" b="0" i="1" smtClean="0">
                            <a:latin typeface="Cambria Math" panose="02040503050406030204" pitchFamily="18" charset="0"/>
                          </a:rPr>
                          <m:t>2</m:t>
                        </m:r>
                      </m:sup>
                    </m:sSup>
                  </m:oMath>
                </a14:m>
                <a:r>
                  <a:rPr lang="en-US" dirty="0"/>
                  <a:t> distribution, the population mean is μ = </a:t>
                </a:r>
                <a:r>
                  <a:rPr lang="en-US" dirty="0" err="1"/>
                  <a:t>df</a:t>
                </a:r>
                <a:r>
                  <a:rPr lang="en-US" dirty="0"/>
                  <a:t> and the population standard deviation is  </a:t>
                </a:r>
                <a14:m>
                  <m:oMath xmlns:m="http://schemas.openxmlformats.org/officeDocument/2006/math">
                    <m:r>
                      <a:rPr lang="en-US" i="1" dirty="0" smtClean="0">
                        <a:latin typeface="Cambria Math" panose="02040503050406030204" pitchFamily="18" charset="0"/>
                      </a:rPr>
                      <m:t>𝜎</m:t>
                    </m:r>
                    <m:r>
                      <a:rPr lang="en-US" i="1" dirty="0" smtClean="0">
                        <a:latin typeface="Cambria Math" panose="02040503050406030204" pitchFamily="18" charset="0"/>
                      </a:rPr>
                      <m:t>=</m:t>
                    </m:r>
                    <m:rad>
                      <m:radPr>
                        <m:degHide m:val="on"/>
                        <m:ctrlPr>
                          <a:rPr lang="en-US" b="0" i="1" dirty="0" smtClean="0">
                            <a:latin typeface="Cambria Math" panose="02040503050406030204" pitchFamily="18" charset="0"/>
                          </a:rPr>
                        </m:ctrlPr>
                      </m:radPr>
                      <m:deg/>
                      <m:e>
                        <m:r>
                          <a:rPr lang="en-US" b="0" i="1" dirty="0" smtClean="0">
                            <a:latin typeface="Cambria Math" panose="02040503050406030204" pitchFamily="18" charset="0"/>
                          </a:rPr>
                          <m:t>2</m:t>
                        </m:r>
                        <m:r>
                          <a:rPr lang="en-US" b="0" i="1" dirty="0" smtClean="0">
                            <a:latin typeface="Cambria Math" panose="02040503050406030204" pitchFamily="18" charset="0"/>
                          </a:rPr>
                          <m:t>𝑑𝑓</m:t>
                        </m:r>
                      </m:e>
                    </m:rad>
                  </m:oMath>
                </a14:m>
                <a:r>
                  <a:rPr lang="en-US" dirty="0"/>
                  <a:t>.</a:t>
                </a:r>
              </a:p>
              <a:p>
                <a:pPr>
                  <a:buFont typeface="Arial" panose="020B0604020202020204" pitchFamily="34" charset="0"/>
                  <a:buChar char="•"/>
                </a:pPr>
                <a:r>
                  <a:rPr lang="en-US" dirty="0"/>
                  <a:t>The random variable is shown as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𝜒</m:t>
                        </m:r>
                      </m:e>
                      <m:sup>
                        <m:r>
                          <a:rPr lang="en-US" b="0" i="1" smtClean="0">
                            <a:latin typeface="Cambria Math" panose="02040503050406030204" pitchFamily="18" charset="0"/>
                          </a:rPr>
                          <m:t>2</m:t>
                        </m:r>
                      </m:sup>
                    </m:sSup>
                  </m:oMath>
                </a14:m>
                <a:r>
                  <a:rPr lang="en-US" dirty="0"/>
                  <a:t>.</a:t>
                </a:r>
              </a:p>
              <a:p>
                <a:pPr algn="l">
                  <a:buFont typeface="Arial" panose="020B0604020202020204" pitchFamily="34" charset="0"/>
                  <a:buChar char="•"/>
                </a:pPr>
                <a:r>
                  <a:rPr lang="en-US" b="0" i="0" dirty="0">
                    <a:solidFill>
                      <a:srgbClr val="424242"/>
                    </a:solidFill>
                    <a:effectLst/>
                    <a:highlight>
                      <a:srgbClr val="FFFFFF"/>
                    </a:highlight>
                  </a:rPr>
                  <a:t>The random variable for a chi-square distribution with </a:t>
                </a:r>
                <a:r>
                  <a:rPr lang="en-US" b="0" i="1" dirty="0">
                    <a:solidFill>
                      <a:srgbClr val="424242"/>
                    </a:solidFill>
                    <a:effectLst/>
                    <a:highlight>
                      <a:srgbClr val="FFFFFF"/>
                    </a:highlight>
                  </a:rPr>
                  <a:t>k</a:t>
                </a:r>
                <a:r>
                  <a:rPr lang="en-US" b="0" i="0" dirty="0">
                    <a:solidFill>
                      <a:srgbClr val="424242"/>
                    </a:solidFill>
                    <a:effectLst/>
                    <a:highlight>
                      <a:srgbClr val="FFFFFF"/>
                    </a:highlight>
                  </a:rPr>
                  <a:t> degrees of freedom is the sum of </a:t>
                </a:r>
                <a:r>
                  <a:rPr lang="en-US" b="0" i="1" dirty="0">
                    <a:solidFill>
                      <a:srgbClr val="424242"/>
                    </a:solidFill>
                    <a:effectLst/>
                    <a:highlight>
                      <a:srgbClr val="FFFFFF"/>
                    </a:highlight>
                  </a:rPr>
                  <a:t>k</a:t>
                </a:r>
                <a:r>
                  <a:rPr lang="en-US" b="0" i="0" dirty="0">
                    <a:solidFill>
                      <a:srgbClr val="424242"/>
                    </a:solidFill>
                    <a:effectLst/>
                    <a:highlight>
                      <a:srgbClr val="FFFFFF"/>
                    </a:highlight>
                  </a:rPr>
                  <a:t> independent, squared standard normal variables.</a:t>
                </a:r>
              </a:p>
              <a:p>
                <a:pPr algn="l">
                  <a:buFont typeface="Arial" panose="020B0604020202020204" pitchFamily="34" charset="0"/>
                  <a:buChar char="•"/>
                </a:pPr>
                <a14:m>
                  <m:oMath xmlns:m="http://schemas.openxmlformats.org/officeDocument/2006/math">
                    <m:r>
                      <a:rPr lang="en-US" b="0" i="1" dirty="0" smtClean="0">
                        <a:solidFill>
                          <a:srgbClr val="424242"/>
                        </a:solidFill>
                        <a:effectLst/>
                        <a:highlight>
                          <a:srgbClr val="FFFFFF"/>
                        </a:highlight>
                        <a:latin typeface="Cambria Math" panose="02040503050406030204" pitchFamily="18" charset="0"/>
                      </a:rPr>
                      <m:t>𝜒</m:t>
                    </m:r>
                    <m:r>
                      <a:rPr lang="en-US" b="0" i="1" baseline="30000" dirty="0">
                        <a:solidFill>
                          <a:srgbClr val="424242"/>
                        </a:solidFill>
                        <a:effectLst/>
                        <a:highlight>
                          <a:srgbClr val="FFFFFF"/>
                        </a:highlight>
                        <a:latin typeface="Cambria Math" panose="02040503050406030204" pitchFamily="18" charset="0"/>
                      </a:rPr>
                      <m:t>2</m:t>
                    </m:r>
                    <m:r>
                      <a:rPr lang="en-US" b="0" i="1" dirty="0">
                        <a:solidFill>
                          <a:srgbClr val="424242"/>
                        </a:solidFill>
                        <a:effectLst/>
                        <a:highlight>
                          <a:srgbClr val="FFFFFF"/>
                        </a:highlight>
                        <a:latin typeface="Cambria Math" panose="02040503050406030204" pitchFamily="18" charset="0"/>
                      </a:rPr>
                      <m:t> = (</m:t>
                    </m:r>
                    <m:r>
                      <a:rPr lang="en-US" b="0" i="1" dirty="0">
                        <a:solidFill>
                          <a:srgbClr val="424242"/>
                        </a:solidFill>
                        <a:effectLst/>
                        <a:highlight>
                          <a:srgbClr val="FFFFFF"/>
                        </a:highlight>
                        <a:latin typeface="Cambria Math" panose="02040503050406030204" pitchFamily="18" charset="0"/>
                      </a:rPr>
                      <m:t>𝑍</m:t>
                    </m:r>
                    <m:r>
                      <a:rPr lang="en-US" b="0" i="1" baseline="-25000" dirty="0">
                        <a:solidFill>
                          <a:srgbClr val="424242"/>
                        </a:solidFill>
                        <a:effectLst/>
                        <a:highlight>
                          <a:srgbClr val="FFFFFF"/>
                        </a:highlight>
                        <a:latin typeface="Cambria Math" panose="02040503050406030204" pitchFamily="18" charset="0"/>
                      </a:rPr>
                      <m:t>1</m:t>
                    </m:r>
                    <m:r>
                      <a:rPr lang="en-US" b="0" i="1" dirty="0">
                        <a:solidFill>
                          <a:srgbClr val="424242"/>
                        </a:solidFill>
                        <a:effectLst/>
                        <a:highlight>
                          <a:srgbClr val="FFFFFF"/>
                        </a:highlight>
                        <a:latin typeface="Cambria Math" panose="02040503050406030204" pitchFamily="18" charset="0"/>
                      </a:rPr>
                      <m:t>)</m:t>
                    </m:r>
                    <m:r>
                      <a:rPr lang="en-US" b="0" i="1" baseline="30000" dirty="0">
                        <a:solidFill>
                          <a:srgbClr val="424242"/>
                        </a:solidFill>
                        <a:effectLst/>
                        <a:highlight>
                          <a:srgbClr val="FFFFFF"/>
                        </a:highlight>
                        <a:latin typeface="Cambria Math" panose="02040503050406030204" pitchFamily="18" charset="0"/>
                      </a:rPr>
                      <m:t>2</m:t>
                    </m:r>
                    <m:r>
                      <a:rPr lang="en-US" b="0" i="1" dirty="0">
                        <a:solidFill>
                          <a:srgbClr val="424242"/>
                        </a:solidFill>
                        <a:effectLst/>
                        <a:highlight>
                          <a:srgbClr val="FFFFFF"/>
                        </a:highlight>
                        <a:latin typeface="Cambria Math" panose="02040503050406030204" pitchFamily="18" charset="0"/>
                      </a:rPr>
                      <m:t> + (</m:t>
                    </m:r>
                    <m:r>
                      <a:rPr lang="en-US" b="0" i="1" dirty="0">
                        <a:solidFill>
                          <a:srgbClr val="424242"/>
                        </a:solidFill>
                        <a:effectLst/>
                        <a:highlight>
                          <a:srgbClr val="FFFFFF"/>
                        </a:highlight>
                        <a:latin typeface="Cambria Math" panose="02040503050406030204" pitchFamily="18" charset="0"/>
                      </a:rPr>
                      <m:t>𝑍</m:t>
                    </m:r>
                    <m:r>
                      <a:rPr lang="en-US" b="0" i="1" baseline="-25000" dirty="0">
                        <a:solidFill>
                          <a:srgbClr val="424242"/>
                        </a:solidFill>
                        <a:effectLst/>
                        <a:highlight>
                          <a:srgbClr val="FFFFFF"/>
                        </a:highlight>
                        <a:latin typeface="Cambria Math" panose="02040503050406030204" pitchFamily="18" charset="0"/>
                      </a:rPr>
                      <m:t>2</m:t>
                    </m:r>
                    <m:r>
                      <a:rPr lang="en-US" b="0" i="1" dirty="0">
                        <a:solidFill>
                          <a:srgbClr val="424242"/>
                        </a:solidFill>
                        <a:effectLst/>
                        <a:highlight>
                          <a:srgbClr val="FFFFFF"/>
                        </a:highlight>
                        <a:latin typeface="Cambria Math" panose="02040503050406030204" pitchFamily="18" charset="0"/>
                      </a:rPr>
                      <m:t>)</m:t>
                    </m:r>
                    <m:r>
                      <a:rPr lang="en-US" b="0" i="1" baseline="30000" dirty="0">
                        <a:solidFill>
                          <a:srgbClr val="424242"/>
                        </a:solidFill>
                        <a:effectLst/>
                        <a:highlight>
                          <a:srgbClr val="FFFFFF"/>
                        </a:highlight>
                        <a:latin typeface="Cambria Math" panose="02040503050406030204" pitchFamily="18" charset="0"/>
                      </a:rPr>
                      <m:t>2</m:t>
                    </m:r>
                    <m:r>
                      <a:rPr lang="en-US" b="0" i="1" dirty="0">
                        <a:solidFill>
                          <a:srgbClr val="424242"/>
                        </a:solidFill>
                        <a:effectLst/>
                        <a:highlight>
                          <a:srgbClr val="FFFFFF"/>
                        </a:highlight>
                        <a:latin typeface="Cambria Math" panose="02040503050406030204" pitchFamily="18" charset="0"/>
                      </a:rPr>
                      <m:t> + … + (</m:t>
                    </m:r>
                    <m:r>
                      <a:rPr lang="en-US" b="0" i="1" dirty="0" err="1">
                        <a:solidFill>
                          <a:srgbClr val="424242"/>
                        </a:solidFill>
                        <a:effectLst/>
                        <a:highlight>
                          <a:srgbClr val="FFFFFF"/>
                        </a:highlight>
                        <a:latin typeface="Cambria Math" panose="02040503050406030204" pitchFamily="18" charset="0"/>
                      </a:rPr>
                      <m:t>𝑍</m:t>
                    </m:r>
                    <m:r>
                      <a:rPr lang="en-US" b="0" i="1" baseline="-25000" dirty="0" err="1">
                        <a:solidFill>
                          <a:srgbClr val="424242"/>
                        </a:solidFill>
                        <a:effectLst/>
                        <a:highlight>
                          <a:srgbClr val="FFFFFF"/>
                        </a:highlight>
                        <a:latin typeface="Cambria Math" panose="02040503050406030204" pitchFamily="18" charset="0"/>
                      </a:rPr>
                      <m:t>𝑘</m:t>
                    </m:r>
                    <m:r>
                      <a:rPr lang="en-US" b="0" i="1" dirty="0">
                        <a:solidFill>
                          <a:srgbClr val="424242"/>
                        </a:solidFill>
                        <a:effectLst/>
                        <a:highlight>
                          <a:srgbClr val="FFFFFF"/>
                        </a:highlight>
                        <a:latin typeface="Cambria Math" panose="02040503050406030204" pitchFamily="18" charset="0"/>
                      </a:rPr>
                      <m:t>)</m:t>
                    </m:r>
                    <m:r>
                      <a:rPr lang="en-US" b="0" i="1" baseline="30000" dirty="0">
                        <a:solidFill>
                          <a:srgbClr val="424242"/>
                        </a:solidFill>
                        <a:effectLst/>
                        <a:highlight>
                          <a:srgbClr val="FFFFFF"/>
                        </a:highlight>
                        <a:latin typeface="Cambria Math" panose="02040503050406030204" pitchFamily="18" charset="0"/>
                      </a:rPr>
                      <m:t>2</m:t>
                    </m:r>
                  </m:oMath>
                </a14:m>
                <a:endParaRPr lang="en-US" b="0" i="0" dirty="0">
                  <a:solidFill>
                    <a:srgbClr val="424242"/>
                  </a:solidFill>
                  <a:effectLst/>
                  <a:highlight>
                    <a:srgbClr val="FFFFFF"/>
                  </a:highlight>
                </a:endParaRP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2DC61258-3613-5D86-9E71-812ECAC76861}"/>
                  </a:ext>
                </a:extLst>
              </p:cNvPr>
              <p:cNvSpPr>
                <a:spLocks noGrp="1" noRot="1" noChangeAspect="1" noMove="1" noResize="1" noEditPoints="1" noAdjustHandles="1" noChangeArrowheads="1" noChangeShapeType="1" noTextEdit="1"/>
              </p:cNvSpPr>
              <p:nvPr>
                <p:ph idx="1"/>
              </p:nvPr>
            </p:nvSpPr>
            <p:spPr>
              <a:blipFill>
                <a:blip r:embed="rId2"/>
                <a:stretch>
                  <a:fillRect l="-1152" t="-810" r="-485"/>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23773E25-D871-243B-C31C-93895EC5997B}"/>
              </a:ext>
            </a:extLst>
          </p:cNvPr>
          <p:cNvPicPr>
            <a:picLocks noChangeAspect="1"/>
          </p:cNvPicPr>
          <p:nvPr/>
        </p:nvPicPr>
        <p:blipFill>
          <a:blip r:embed="rId3"/>
          <a:stretch>
            <a:fillRect/>
          </a:stretch>
        </p:blipFill>
        <p:spPr>
          <a:xfrm>
            <a:off x="1659377" y="2448174"/>
            <a:ext cx="1368127" cy="794661"/>
          </a:xfrm>
          <a:prstGeom prst="rect">
            <a:avLst/>
          </a:prstGeom>
        </p:spPr>
      </p:pic>
    </p:spTree>
    <p:extLst>
      <p:ext uri="{BB962C8B-B14F-4D97-AF65-F5344CB8AC3E}">
        <p14:creationId xmlns:p14="http://schemas.microsoft.com/office/powerpoint/2010/main" val="4084865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26130-6BAB-BA4C-2043-46A754D17F5A}"/>
              </a:ext>
            </a:extLst>
          </p:cNvPr>
          <p:cNvSpPr>
            <a:spLocks noGrp="1"/>
          </p:cNvSpPr>
          <p:nvPr>
            <p:ph type="title"/>
          </p:nvPr>
        </p:nvSpPr>
        <p:spPr/>
        <p:txBody>
          <a:bodyPr/>
          <a:lstStyle/>
          <a:p>
            <a:r>
              <a:rPr lang="en-US" dirty="0"/>
              <a:t>Solution</a:t>
            </a:r>
          </a:p>
        </p:txBody>
      </p:sp>
      <p:pic>
        <p:nvPicPr>
          <p:cNvPr id="4098" name="Picture 2" descr=".">
            <a:extLst>
              <a:ext uri="{FF2B5EF4-FFF2-40B4-BE49-F238E27FC236}">
                <a16:creationId xmlns:a16="http://schemas.microsoft.com/office/drawing/2014/main" id="{29E2E495-77AE-9540-4E6B-AAC0A5EE59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2149829"/>
            <a:ext cx="6124747" cy="3517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088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AE17E-CA45-7D54-96E2-6F160AD17959}"/>
              </a:ext>
            </a:extLst>
          </p:cNvPr>
          <p:cNvSpPr>
            <a:spLocks noGrp="1"/>
          </p:cNvSpPr>
          <p:nvPr>
            <p:ph type="title"/>
          </p:nvPr>
        </p:nvSpPr>
        <p:spPr/>
        <p:txBody>
          <a:bodyPr/>
          <a:lstStyle/>
          <a:p>
            <a:r>
              <a:rPr lang="en-US" dirty="0"/>
              <a:t>A Few Facts</a:t>
            </a:r>
          </a:p>
        </p:txBody>
      </p:sp>
      <p:sp>
        <p:nvSpPr>
          <p:cNvPr id="3" name="Content Placeholder 2">
            <a:extLst>
              <a:ext uri="{FF2B5EF4-FFF2-40B4-BE49-F238E27FC236}">
                <a16:creationId xmlns:a16="http://schemas.microsoft.com/office/drawing/2014/main" id="{CC3B7251-677D-5624-3263-78CBE33BE038}"/>
              </a:ext>
            </a:extLst>
          </p:cNvPr>
          <p:cNvSpPr>
            <a:spLocks noGrp="1"/>
          </p:cNvSpPr>
          <p:nvPr>
            <p:ph idx="1"/>
          </p:nvPr>
        </p:nvSpPr>
        <p:spPr/>
        <p:txBody>
          <a:bodyPr>
            <a:normAutofit/>
          </a:bodyPr>
          <a:lstStyle/>
          <a:p>
            <a:pPr marL="544068" lvl="1" indent="-342900">
              <a:buFont typeface="+mj-lt"/>
              <a:buAutoNum type="arabicPeriod"/>
            </a:pPr>
            <a:r>
              <a:rPr lang="en-US" b="0" i="0" dirty="0">
                <a:solidFill>
                  <a:srgbClr val="424242"/>
                </a:solidFill>
                <a:effectLst/>
                <a:highlight>
                  <a:srgbClr val="FFFFFF"/>
                </a:highlight>
              </a:rPr>
              <a:t>The curve is nonsymmetrical and skewed to the right.</a:t>
            </a:r>
          </a:p>
          <a:p>
            <a:pPr marL="544068" lvl="1" indent="-342900">
              <a:buFont typeface="+mj-lt"/>
              <a:buAutoNum type="arabicPeriod"/>
            </a:pPr>
            <a:r>
              <a:rPr lang="en-US" b="0" i="0" dirty="0">
                <a:solidFill>
                  <a:srgbClr val="424242"/>
                </a:solidFill>
                <a:effectLst/>
                <a:highlight>
                  <a:srgbClr val="FFFFFF"/>
                </a:highlight>
              </a:rPr>
              <a:t>There is a different chi-square curve for each </a:t>
            </a:r>
            <a:r>
              <a:rPr lang="en-US" b="0" i="1" dirty="0" err="1">
                <a:solidFill>
                  <a:srgbClr val="424242"/>
                </a:solidFill>
                <a:effectLst/>
                <a:highlight>
                  <a:srgbClr val="FFFFFF"/>
                </a:highlight>
              </a:rPr>
              <a:t>df</a:t>
            </a:r>
            <a:r>
              <a:rPr lang="en-US" b="0" i="0" dirty="0">
                <a:solidFill>
                  <a:srgbClr val="424242"/>
                </a:solidFill>
                <a:effectLst/>
                <a:highlight>
                  <a:srgbClr val="FFFFFF"/>
                </a:highlight>
              </a:rPr>
              <a:t>.</a:t>
            </a:r>
          </a:p>
          <a:p>
            <a:pPr marL="201168" lvl="1" indent="0">
              <a:buNone/>
            </a:pPr>
            <a:br>
              <a:rPr lang="en-US" dirty="0"/>
            </a:br>
            <a:endParaRPr lang="en-US" dirty="0"/>
          </a:p>
        </p:txBody>
      </p:sp>
      <p:pic>
        <p:nvPicPr>
          <p:cNvPr id="5" name="Picture 4">
            <a:extLst>
              <a:ext uri="{FF2B5EF4-FFF2-40B4-BE49-F238E27FC236}">
                <a16:creationId xmlns:a16="http://schemas.microsoft.com/office/drawing/2014/main" id="{BCE9D15D-CC93-209C-467B-B8DEF334B898}"/>
              </a:ext>
            </a:extLst>
          </p:cNvPr>
          <p:cNvPicPr>
            <a:picLocks noChangeAspect="1"/>
          </p:cNvPicPr>
          <p:nvPr/>
        </p:nvPicPr>
        <p:blipFill>
          <a:blip r:embed="rId2"/>
          <a:stretch>
            <a:fillRect/>
          </a:stretch>
        </p:blipFill>
        <p:spPr>
          <a:xfrm>
            <a:off x="1748241" y="3075591"/>
            <a:ext cx="3152286" cy="1781025"/>
          </a:xfrm>
          <a:prstGeom prst="rect">
            <a:avLst/>
          </a:prstGeom>
        </p:spPr>
      </p:pic>
      <p:pic>
        <p:nvPicPr>
          <p:cNvPr id="1026" name="Picture 2" descr="Part (a) shows a chi-square curve with 2 degrees of freedom. It is nonsymmetrical and slopes downward continually. Part (b) shows a chi-square curve with 24 df. This nonsymmetrical curve does have a peak and is skewed to the right. The graphs illustrate that different degrees of freedom produce different chi-square curves.">
            <a:extLst>
              <a:ext uri="{FF2B5EF4-FFF2-40B4-BE49-F238E27FC236}">
                <a16:creationId xmlns:a16="http://schemas.microsoft.com/office/drawing/2014/main" id="{A1B3F7CF-C7B6-3571-DBC5-EC59E9122E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2564"/>
          <a:stretch/>
        </p:blipFill>
        <p:spPr bwMode="auto">
          <a:xfrm>
            <a:off x="5131896" y="3009646"/>
            <a:ext cx="4883509" cy="2064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082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40607-0AA0-EAD2-C6FB-DE97B3E7ABFC}"/>
              </a:ext>
            </a:extLst>
          </p:cNvPr>
          <p:cNvSpPr>
            <a:spLocks noGrp="1"/>
          </p:cNvSpPr>
          <p:nvPr>
            <p:ph type="title"/>
          </p:nvPr>
        </p:nvSpPr>
        <p:spPr/>
        <p:txBody>
          <a:bodyPr/>
          <a:lstStyle/>
          <a:p>
            <a:r>
              <a:rPr lang="en-US" dirty="0"/>
              <a:t>A Few Facts, cont.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DFE1509-8603-7E47-0992-283A0386ECF6}"/>
                  </a:ext>
                </a:extLst>
              </p:cNvPr>
              <p:cNvSpPr>
                <a:spLocks noGrp="1"/>
              </p:cNvSpPr>
              <p:nvPr>
                <p:ph idx="1"/>
              </p:nvPr>
            </p:nvSpPr>
            <p:spPr/>
            <p:txBody>
              <a:bodyPr>
                <a:normAutofit fontScale="92500"/>
              </a:bodyPr>
              <a:lstStyle/>
              <a:p>
                <a:pPr marL="0" indent="0">
                  <a:buNone/>
                </a:pPr>
                <a:r>
                  <a:rPr lang="en-US" dirty="0"/>
                  <a:t>3. The test statistic for any test is always greater than or equal to zero.</a:t>
                </a:r>
              </a:p>
              <a:p>
                <a:pPr marL="0" indent="0">
                  <a:buNone/>
                </a:pPr>
                <a:r>
                  <a:rPr lang="en-US" dirty="0"/>
                  <a:t>4. When </a:t>
                </a:r>
                <a:r>
                  <a:rPr lang="en-US" dirty="0" err="1"/>
                  <a:t>df</a:t>
                </a:r>
                <a:r>
                  <a:rPr lang="en-US" dirty="0"/>
                  <a:t> &gt; 90, the chi-square curve approximates the normal distribution. For </a:t>
                </a:r>
                <a14:m>
                  <m:oMath xmlns:m="http://schemas.openxmlformats.org/officeDocument/2006/math">
                    <m:r>
                      <a:rPr lang="en-US" b="0" i="1" smtClean="0">
                        <a:latin typeface="Cambria Math" panose="02040503050406030204" pitchFamily="18" charset="0"/>
                      </a:rPr>
                      <m:t>𝜒</m:t>
                    </m:r>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𝜒</m:t>
                        </m:r>
                      </m:e>
                      <m:sub>
                        <m:r>
                          <a:rPr lang="en-US" b="0" i="1" smtClean="0">
                            <a:latin typeface="Cambria Math" panose="02040503050406030204" pitchFamily="18" charset="0"/>
                          </a:rPr>
                          <m:t>1000</m:t>
                        </m:r>
                      </m:sub>
                      <m:sup>
                        <m:r>
                          <a:rPr lang="en-US" b="0" i="1" smtClean="0">
                            <a:latin typeface="Cambria Math" panose="02040503050406030204" pitchFamily="18" charset="0"/>
                          </a:rPr>
                          <m:t>2</m:t>
                        </m:r>
                      </m:sup>
                    </m:sSubSup>
                  </m:oMath>
                </a14:m>
                <a:r>
                  <a:rPr lang="en-US" dirty="0"/>
                  <a:t>the mean, </a:t>
                </a:r>
                <a14:m>
                  <m:oMath xmlns:m="http://schemas.openxmlformats.org/officeDocument/2006/math">
                    <m:r>
                      <a:rPr lang="en-US" i="1" dirty="0" smtClean="0">
                        <a:latin typeface="Cambria Math" panose="02040503050406030204" pitchFamily="18" charset="0"/>
                      </a:rPr>
                      <m:t>𝜇</m:t>
                    </m:r>
                    <m:r>
                      <a:rPr lang="en-US" i="1" dirty="0" smtClean="0">
                        <a:latin typeface="Cambria Math" panose="02040503050406030204" pitchFamily="18" charset="0"/>
                      </a:rPr>
                      <m:t> = </m:t>
                    </m:r>
                    <m:r>
                      <a:rPr lang="en-US" i="1" dirty="0" err="1" smtClean="0">
                        <a:latin typeface="Cambria Math" panose="02040503050406030204" pitchFamily="18" charset="0"/>
                      </a:rPr>
                      <m:t>𝑑𝑓</m:t>
                    </m:r>
                    <m:r>
                      <a:rPr lang="en-US" i="1" dirty="0" smtClean="0">
                        <a:latin typeface="Cambria Math" panose="02040503050406030204" pitchFamily="18" charset="0"/>
                      </a:rPr>
                      <m:t> = 1,000 </m:t>
                    </m:r>
                  </m:oMath>
                </a14:m>
                <a:r>
                  <a:rPr lang="en-US" dirty="0"/>
                  <a:t>and the standard deviation, σ =  </a:t>
                </a:r>
                <a14:m>
                  <m:oMath xmlns:m="http://schemas.openxmlformats.org/officeDocument/2006/math">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2∗1000</m:t>
                        </m:r>
                      </m:e>
                    </m:rad>
                  </m:oMath>
                </a14:m>
                <a:r>
                  <a:rPr lang="en-US" dirty="0"/>
                  <a:t> = 44.7. Therefore, X ~ N(1,000, 44.7), approximately.</a:t>
                </a:r>
              </a:p>
              <a:p>
                <a:pPr marL="0" indent="0">
                  <a:buNone/>
                </a:pPr>
                <a:r>
                  <a:rPr lang="en-US" dirty="0"/>
                  <a:t>5. The mean, μ, is located just to the right of the peak.</a:t>
                </a:r>
              </a:p>
              <a:p>
                <a:endParaRPr lang="en-US" dirty="0"/>
              </a:p>
            </p:txBody>
          </p:sp>
        </mc:Choice>
        <mc:Fallback xmlns="">
          <p:sp>
            <p:nvSpPr>
              <p:cNvPr id="3" name="Content Placeholder 2">
                <a:extLst>
                  <a:ext uri="{FF2B5EF4-FFF2-40B4-BE49-F238E27FC236}">
                    <a16:creationId xmlns:a16="http://schemas.microsoft.com/office/drawing/2014/main" id="{6DFE1509-8603-7E47-0992-283A0386ECF6}"/>
                  </a:ext>
                </a:extLst>
              </p:cNvPr>
              <p:cNvSpPr>
                <a:spLocks noGrp="1" noRot="1" noChangeAspect="1" noMove="1" noResize="1" noEditPoints="1" noAdjustHandles="1" noChangeArrowheads="1" noChangeShapeType="1" noTextEdit="1"/>
              </p:cNvSpPr>
              <p:nvPr>
                <p:ph idx="1"/>
              </p:nvPr>
            </p:nvSpPr>
            <p:spPr>
              <a:blipFill>
                <a:blip r:embed="rId2"/>
                <a:stretch>
                  <a:fillRect l="-1394"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FF59DA0-949C-0177-4B93-8203728CB627}"/>
              </a:ext>
            </a:extLst>
          </p:cNvPr>
          <p:cNvSpPr>
            <a:spLocks noGrp="1"/>
          </p:cNvSpPr>
          <p:nvPr>
            <p:ph type="sldNum" sz="quarter" idx="12"/>
          </p:nvPr>
        </p:nvSpPr>
        <p:spPr/>
        <p:txBody>
          <a:bodyPr/>
          <a:lstStyle/>
          <a:p>
            <a:fld id="{3A98EE3D-8CD1-4C3F-BD1C-C98C9596463C}" type="slidenum">
              <a:rPr lang="en-US" smtClean="0"/>
              <a:t>7</a:t>
            </a:fld>
            <a:endParaRPr lang="en-US" dirty="0"/>
          </a:p>
        </p:txBody>
      </p:sp>
      <p:pic>
        <p:nvPicPr>
          <p:cNvPr id="2051" name="Picture 3" descr="This is a nonsymmetrical chi-square curve which is skewed to the right. The mean, m, is labeled on the horizontal axis and is located to the right of the curve's peak.">
            <a:extLst>
              <a:ext uri="{FF2B5EF4-FFF2-40B4-BE49-F238E27FC236}">
                <a16:creationId xmlns:a16="http://schemas.microsoft.com/office/drawing/2014/main" id="{D3F06608-D7A3-65B7-7AF1-258FD556C9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3690" y="3760547"/>
            <a:ext cx="3023648" cy="2023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0892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7CA73-AA31-C9A8-587B-DBAF9E0AD2CB}"/>
              </a:ext>
            </a:extLst>
          </p:cNvPr>
          <p:cNvSpPr>
            <a:spLocks noGrp="1"/>
          </p:cNvSpPr>
          <p:nvPr>
            <p:ph type="ctrTitle"/>
          </p:nvPr>
        </p:nvSpPr>
        <p:spPr/>
        <p:txBody>
          <a:bodyPr/>
          <a:lstStyle/>
          <a:p>
            <a:r>
              <a:rPr lang="en-US" dirty="0"/>
              <a:t>Section 11.2</a:t>
            </a:r>
          </a:p>
        </p:txBody>
      </p:sp>
      <p:sp>
        <p:nvSpPr>
          <p:cNvPr id="3" name="Subtitle 2">
            <a:extLst>
              <a:ext uri="{FF2B5EF4-FFF2-40B4-BE49-F238E27FC236}">
                <a16:creationId xmlns:a16="http://schemas.microsoft.com/office/drawing/2014/main" id="{06E2583E-BD9B-6F64-8CCD-CAE402C40E3B}"/>
              </a:ext>
            </a:extLst>
          </p:cNvPr>
          <p:cNvSpPr>
            <a:spLocks noGrp="1"/>
          </p:cNvSpPr>
          <p:nvPr>
            <p:ph type="subTitle" idx="1"/>
          </p:nvPr>
        </p:nvSpPr>
        <p:spPr/>
        <p:txBody>
          <a:bodyPr/>
          <a:lstStyle/>
          <a:p>
            <a:r>
              <a:rPr lang="en-US" dirty="0"/>
              <a:t>Goodness-of-Fit Test</a:t>
            </a:r>
          </a:p>
        </p:txBody>
      </p:sp>
      <p:sp>
        <p:nvSpPr>
          <p:cNvPr id="4" name="Slide Number Placeholder 3">
            <a:extLst>
              <a:ext uri="{FF2B5EF4-FFF2-40B4-BE49-F238E27FC236}">
                <a16:creationId xmlns:a16="http://schemas.microsoft.com/office/drawing/2014/main" id="{9870B04C-5263-D394-4AD3-66E826D57DC8}"/>
              </a:ext>
            </a:extLst>
          </p:cNvPr>
          <p:cNvSpPr>
            <a:spLocks noGrp="1"/>
          </p:cNvSpPr>
          <p:nvPr>
            <p:ph type="sldNum" sz="quarter" idx="12"/>
          </p:nvPr>
        </p:nvSpPr>
        <p:spPr/>
        <p:txBody>
          <a:bodyPr/>
          <a:lstStyle/>
          <a:p>
            <a:fld id="{3A98EE3D-8CD1-4C3F-BD1C-C98C9596463C}" type="slidenum">
              <a:rPr lang="en-US" smtClean="0"/>
              <a:t>8</a:t>
            </a:fld>
            <a:endParaRPr lang="en-US" dirty="0"/>
          </a:p>
        </p:txBody>
      </p:sp>
    </p:spTree>
    <p:extLst>
      <p:ext uri="{BB962C8B-B14F-4D97-AF65-F5344CB8AC3E}">
        <p14:creationId xmlns:p14="http://schemas.microsoft.com/office/powerpoint/2010/main" val="1344563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5E57-592B-D20E-C323-26BF988F9A3B}"/>
              </a:ext>
            </a:extLst>
          </p:cNvPr>
          <p:cNvSpPr>
            <a:spLocks noGrp="1"/>
          </p:cNvSpPr>
          <p:nvPr>
            <p:ph type="title"/>
          </p:nvPr>
        </p:nvSpPr>
        <p:spPr/>
        <p:txBody>
          <a:bodyPr/>
          <a:lstStyle/>
          <a:p>
            <a:r>
              <a:rPr lang="en-US" dirty="0"/>
              <a:t>The Basics</a:t>
            </a:r>
          </a:p>
        </p:txBody>
      </p:sp>
      <p:sp>
        <p:nvSpPr>
          <p:cNvPr id="3" name="Content Placeholder 2">
            <a:extLst>
              <a:ext uri="{FF2B5EF4-FFF2-40B4-BE49-F238E27FC236}">
                <a16:creationId xmlns:a16="http://schemas.microsoft.com/office/drawing/2014/main" id="{0D6545F1-E9C2-C5DE-5FF0-9A2F69753BA9}"/>
              </a:ext>
            </a:extLst>
          </p:cNvPr>
          <p:cNvSpPr>
            <a:spLocks noGrp="1"/>
          </p:cNvSpPr>
          <p:nvPr>
            <p:ph idx="1"/>
          </p:nvPr>
        </p:nvSpPr>
        <p:spPr/>
        <p:txBody>
          <a:bodyPr/>
          <a:lstStyle/>
          <a:p>
            <a:pPr>
              <a:buFont typeface="Arial" panose="020B0604020202020204" pitchFamily="34" charset="0"/>
              <a:buChar char="•"/>
            </a:pPr>
            <a:r>
              <a:rPr lang="en-US" b="0" i="0" dirty="0">
                <a:solidFill>
                  <a:srgbClr val="424242"/>
                </a:solidFill>
                <a:effectLst/>
                <a:highlight>
                  <a:srgbClr val="FFFFFF"/>
                </a:highlight>
              </a:rPr>
              <a:t>In this type of hypothesis test, you determine whether the data </a:t>
            </a:r>
            <a:r>
              <a:rPr lang="en-US" b="1" i="0" dirty="0">
                <a:solidFill>
                  <a:srgbClr val="424242"/>
                </a:solidFill>
                <a:effectLst/>
                <a:highlight>
                  <a:srgbClr val="FFFFFF"/>
                </a:highlight>
              </a:rPr>
              <a:t>"fit"</a:t>
            </a:r>
            <a:r>
              <a:rPr lang="en-US" b="0" i="0" dirty="0">
                <a:solidFill>
                  <a:srgbClr val="424242"/>
                </a:solidFill>
                <a:effectLst/>
                <a:highlight>
                  <a:srgbClr val="FFFFFF"/>
                </a:highlight>
              </a:rPr>
              <a:t> a particular distribution or not. For example, you may suspect your unknown data fit a binomial distribution. </a:t>
            </a:r>
          </a:p>
          <a:p>
            <a:pPr>
              <a:buFont typeface="Arial" panose="020B0604020202020204" pitchFamily="34" charset="0"/>
              <a:buChar char="•"/>
            </a:pPr>
            <a:r>
              <a:rPr lang="en-US" b="0" i="0" dirty="0">
                <a:solidFill>
                  <a:srgbClr val="424242"/>
                </a:solidFill>
                <a:effectLst/>
                <a:highlight>
                  <a:srgbClr val="FFFFFF"/>
                </a:highlight>
              </a:rPr>
              <a:t>You use a chi-square test (meaning the distribution for the hypothesis test is chi-square) to determine if there is a fit or not. </a:t>
            </a:r>
            <a:r>
              <a:rPr lang="en-US" b="1" i="0" dirty="0">
                <a:solidFill>
                  <a:srgbClr val="424242"/>
                </a:solidFill>
                <a:effectLst/>
                <a:highlight>
                  <a:srgbClr val="FFFFFF"/>
                </a:highlight>
              </a:rPr>
              <a:t>The null and the alternative hypotheses for this test may be written in sentences or may be stated as equations or inequalities.</a:t>
            </a:r>
          </a:p>
          <a:p>
            <a:pPr>
              <a:buFont typeface="Arial" panose="020B0604020202020204" pitchFamily="34" charset="0"/>
              <a:buChar char="•"/>
            </a:pPr>
            <a:r>
              <a:rPr lang="en-US" b="0" i="0" dirty="0">
                <a:solidFill>
                  <a:srgbClr val="424242"/>
                </a:solidFill>
                <a:effectLst/>
                <a:highlight>
                  <a:srgbClr val="FFFFFF"/>
                </a:highlight>
              </a:rPr>
              <a:t>The test statistic for a goodness-of-fit test is:</a:t>
            </a:r>
            <a:endParaRPr lang="en-US" dirty="0"/>
          </a:p>
        </p:txBody>
      </p:sp>
      <p:pic>
        <p:nvPicPr>
          <p:cNvPr id="5" name="Picture 4">
            <a:extLst>
              <a:ext uri="{FF2B5EF4-FFF2-40B4-BE49-F238E27FC236}">
                <a16:creationId xmlns:a16="http://schemas.microsoft.com/office/drawing/2014/main" id="{53E1A5D0-F945-9F46-B106-3F92C3C7420C}"/>
              </a:ext>
            </a:extLst>
          </p:cNvPr>
          <p:cNvPicPr>
            <a:picLocks noChangeAspect="1"/>
          </p:cNvPicPr>
          <p:nvPr/>
        </p:nvPicPr>
        <p:blipFill>
          <a:blip r:embed="rId2"/>
          <a:stretch>
            <a:fillRect/>
          </a:stretch>
        </p:blipFill>
        <p:spPr>
          <a:xfrm>
            <a:off x="1890818" y="4661449"/>
            <a:ext cx="1962505" cy="1021378"/>
          </a:xfrm>
          <a:prstGeom prst="rect">
            <a:avLst/>
          </a:prstGeom>
        </p:spPr>
      </p:pic>
      <p:pic>
        <p:nvPicPr>
          <p:cNvPr id="7" name="Picture 6">
            <a:extLst>
              <a:ext uri="{FF2B5EF4-FFF2-40B4-BE49-F238E27FC236}">
                <a16:creationId xmlns:a16="http://schemas.microsoft.com/office/drawing/2014/main" id="{7532CA81-C977-0A9C-354A-F7B340040719}"/>
              </a:ext>
            </a:extLst>
          </p:cNvPr>
          <p:cNvPicPr>
            <a:picLocks noChangeAspect="1"/>
          </p:cNvPicPr>
          <p:nvPr/>
        </p:nvPicPr>
        <p:blipFill>
          <a:blip r:embed="rId3"/>
          <a:stretch>
            <a:fillRect/>
          </a:stretch>
        </p:blipFill>
        <p:spPr>
          <a:xfrm>
            <a:off x="4072485" y="4589835"/>
            <a:ext cx="4266194" cy="1092992"/>
          </a:xfrm>
          <a:prstGeom prst="rect">
            <a:avLst/>
          </a:prstGeom>
        </p:spPr>
      </p:pic>
    </p:spTree>
    <p:extLst>
      <p:ext uri="{BB962C8B-B14F-4D97-AF65-F5344CB8AC3E}">
        <p14:creationId xmlns:p14="http://schemas.microsoft.com/office/powerpoint/2010/main" val="3344545689"/>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3.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Statistics focus</Template>
  <TotalTime>16523</TotalTime>
  <Words>3323</Words>
  <Application>Microsoft Office PowerPoint</Application>
  <PresentationFormat>Widescreen</PresentationFormat>
  <Paragraphs>209</Paragraphs>
  <Slides>50</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Aptos</vt:lpstr>
      <vt:lpstr>Aptos Narrow</vt:lpstr>
      <vt:lpstr>Arial</vt:lpstr>
      <vt:lpstr>Bookman Old Style</vt:lpstr>
      <vt:lpstr>Calibri</vt:lpstr>
      <vt:lpstr>Cambria Math</vt:lpstr>
      <vt:lpstr>Franklin Gothic Book</vt:lpstr>
      <vt:lpstr>Neue Helvetica W01</vt:lpstr>
      <vt:lpstr>Wingdings</vt:lpstr>
      <vt:lpstr>Custom</vt:lpstr>
      <vt:lpstr>Chapter 11 The Chi-Square Distribution</vt:lpstr>
      <vt:lpstr>Objectives</vt:lpstr>
      <vt:lpstr>The Chi-Square Distribution</vt:lpstr>
      <vt:lpstr>Section 11.1</vt:lpstr>
      <vt:lpstr>The Notation</vt:lpstr>
      <vt:lpstr>A Few Facts</vt:lpstr>
      <vt:lpstr>A Few Facts, cont.</vt:lpstr>
      <vt:lpstr>Section 11.2</vt:lpstr>
      <vt:lpstr>The Basics</vt:lpstr>
      <vt:lpstr>More on Hypothesis Testing</vt:lpstr>
      <vt:lpstr>Example</vt:lpstr>
      <vt:lpstr>Example - Answers</vt:lpstr>
      <vt:lpstr>Example - Answers</vt:lpstr>
      <vt:lpstr>Example - Answers</vt:lpstr>
      <vt:lpstr>Example</vt:lpstr>
      <vt:lpstr>Example - Answers</vt:lpstr>
      <vt:lpstr>Example - Answers</vt:lpstr>
      <vt:lpstr>Example</vt:lpstr>
      <vt:lpstr>Solution</vt:lpstr>
      <vt:lpstr>Solution</vt:lpstr>
      <vt:lpstr>Solution</vt:lpstr>
      <vt:lpstr>Solution</vt:lpstr>
      <vt:lpstr>Section 11.3</vt:lpstr>
      <vt:lpstr>The Basics</vt:lpstr>
      <vt:lpstr>Example</vt:lpstr>
      <vt:lpstr>Example - Answers</vt:lpstr>
      <vt:lpstr>Example - Answers</vt:lpstr>
      <vt:lpstr>Example - Answers</vt:lpstr>
      <vt:lpstr>Example - Answers</vt:lpstr>
      <vt:lpstr>Example - Answers</vt:lpstr>
      <vt:lpstr>Section 11.4</vt:lpstr>
      <vt:lpstr>The Basics</vt:lpstr>
      <vt:lpstr>Hypothesis Testing</vt:lpstr>
      <vt:lpstr>Example</vt:lpstr>
      <vt:lpstr>Example - Answers</vt:lpstr>
      <vt:lpstr>Example - Answers</vt:lpstr>
      <vt:lpstr>Example - Answers</vt:lpstr>
      <vt:lpstr>Section 11.5</vt:lpstr>
      <vt:lpstr>Comparison of Tests</vt:lpstr>
      <vt:lpstr>Section 11.6</vt:lpstr>
      <vt:lpstr>The Basics</vt:lpstr>
      <vt:lpstr>Example</vt:lpstr>
      <vt:lpstr>Solution</vt:lpstr>
      <vt:lpstr>Example</vt:lpstr>
      <vt:lpstr>Solution</vt:lpstr>
      <vt:lpstr>Solution</vt:lpstr>
      <vt:lpstr>Example</vt:lpstr>
      <vt:lpstr>Solution</vt:lpstr>
      <vt:lpstr>Solution</vt:lpstr>
      <vt:lpstr>Solution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Jen Hill</cp:lastModifiedBy>
  <cp:revision>10</cp:revision>
  <dcterms:created xsi:type="dcterms:W3CDTF">2025-02-12T15:23:18Z</dcterms:created>
  <dcterms:modified xsi:type="dcterms:W3CDTF">2025-05-02T19:02:26Z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