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4"/>
  </p:notesMasterIdLst>
  <p:sldIdLst>
    <p:sldId id="298" r:id="rId5"/>
    <p:sldId id="299" r:id="rId6"/>
    <p:sldId id="301" r:id="rId7"/>
    <p:sldId id="302" r:id="rId8"/>
    <p:sldId id="303" r:id="rId9"/>
    <p:sldId id="304" r:id="rId10"/>
    <p:sldId id="305" r:id="rId11"/>
    <p:sldId id="306" r:id="rId12"/>
    <p:sldId id="307" r:id="rId13"/>
    <p:sldId id="308" r:id="rId14"/>
    <p:sldId id="309" r:id="rId15"/>
    <p:sldId id="310" r:id="rId16"/>
    <p:sldId id="311" r:id="rId17"/>
    <p:sldId id="312" r:id="rId18"/>
    <p:sldId id="313" r:id="rId19"/>
    <p:sldId id="314" r:id="rId20"/>
    <p:sldId id="382" r:id="rId21"/>
    <p:sldId id="409" r:id="rId22"/>
    <p:sldId id="411" r:id="rId23"/>
    <p:sldId id="410" r:id="rId24"/>
    <p:sldId id="414" r:id="rId25"/>
    <p:sldId id="413" r:id="rId26"/>
    <p:sldId id="415" r:id="rId27"/>
    <p:sldId id="421" r:id="rId28"/>
    <p:sldId id="422" r:id="rId29"/>
    <p:sldId id="423" r:id="rId30"/>
    <p:sldId id="416" r:id="rId31"/>
    <p:sldId id="417" r:id="rId32"/>
    <p:sldId id="418" r:id="rId33"/>
    <p:sldId id="419" r:id="rId34"/>
    <p:sldId id="397" r:id="rId35"/>
    <p:sldId id="420" r:id="rId36"/>
    <p:sldId id="424" r:id="rId37"/>
    <p:sldId id="425" r:id="rId38"/>
    <p:sldId id="426" r:id="rId39"/>
    <p:sldId id="427" r:id="rId40"/>
    <p:sldId id="428" r:id="rId41"/>
    <p:sldId id="429" r:id="rId42"/>
    <p:sldId id="430" r:id="rId43"/>
    <p:sldId id="431" r:id="rId44"/>
    <p:sldId id="432" r:id="rId45"/>
    <p:sldId id="390" r:id="rId46"/>
    <p:sldId id="391" r:id="rId47"/>
    <p:sldId id="392" r:id="rId48"/>
    <p:sldId id="433" r:id="rId49"/>
    <p:sldId id="434" r:id="rId50"/>
    <p:sldId id="435" r:id="rId51"/>
    <p:sldId id="436" r:id="rId52"/>
    <p:sldId id="437" r:id="rId53"/>
    <p:sldId id="438" r:id="rId54"/>
    <p:sldId id="439" r:id="rId55"/>
    <p:sldId id="442" r:id="rId56"/>
    <p:sldId id="443" r:id="rId57"/>
    <p:sldId id="440" r:id="rId58"/>
    <p:sldId id="444" r:id="rId59"/>
    <p:sldId id="445" r:id="rId60"/>
    <p:sldId id="441" r:id="rId61"/>
    <p:sldId id="446" r:id="rId62"/>
    <p:sldId id="447"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7488" autoAdjust="0"/>
    <p:restoredTop sz="94619" autoAdjust="0"/>
  </p:normalViewPr>
  <p:slideViewPr>
    <p:cSldViewPr snapToGrid="0">
      <p:cViewPr>
        <p:scale>
          <a:sx n="75" d="100"/>
          <a:sy n="75" d="100"/>
        </p:scale>
        <p:origin x="195" y="50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66C8F3-0599-4B9E-94DE-FE7A426A9B8F}" type="datetimeFigureOut">
              <a:rPr lang="en-US" smtClean="0"/>
              <a:t>3/13/2026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143074-8DF4-4D1B-81E0-5FAF7DB87AF3}" type="slidenum">
              <a:rPr lang="en-US" smtClean="0"/>
              <a:t>‹#›</a:t>
            </a:fld>
            <a:endParaRPr lang="en-US"/>
          </a:p>
        </p:txBody>
      </p:sp>
    </p:spTree>
    <p:extLst>
      <p:ext uri="{BB962C8B-B14F-4D97-AF65-F5344CB8AC3E}">
        <p14:creationId xmlns:p14="http://schemas.microsoft.com/office/powerpoint/2010/main" val="35188462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018F8735-6B25-410A-8936-E29DA821E262}" type="datetime1">
              <a:rPr lang="en-US" smtClean="0"/>
              <a:t>3/13/2026</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23437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18096F25-83C6-4159-8286-BCB9C7A92405}" type="datetime1">
              <a:rPr lang="en-US" smtClean="0"/>
              <a:t>3/13/2026</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40465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ABFD9328-A4E4-4915-B1A6-2C43818E4879}" type="datetime1">
              <a:rPr lang="en-US" smtClean="0"/>
              <a:t>3/13/2026</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62783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579036CD-EE71-430D-9766-6BC4CB92C20D}" type="datetime1">
              <a:rPr lang="en-US" smtClean="0"/>
              <a:t>3/13/2026</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88359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C25AC53D-642D-4C2E-908E-7A48C76CFAE2}" type="datetime1">
              <a:rPr lang="en-US" smtClean="0"/>
              <a:t>3/13/2026</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63925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F0CBA6F9-0908-4B54-9C6C-8D80D4DCC1F8}" type="datetime1">
              <a:rPr lang="en-US" smtClean="0"/>
              <a:t>3/13/2026</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68543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70D4FFF7-9613-44CB-833C-DE664117F20B}" type="datetime1">
              <a:rPr lang="en-US" smtClean="0"/>
              <a:t>3/13/2026</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3393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35B37557-D27D-4B9B-A23D-1EFA36086BBB}" type="datetime1">
              <a:rPr lang="en-US" smtClean="0"/>
              <a:t>3/13/2026</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771184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2BECCD43-0010-4D50-A073-939FFDC33220}" type="datetime1">
              <a:rPr lang="en-US" smtClean="0"/>
              <a:t>3/13/2026</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01613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C2AB1FAC-93BB-470C-ACF8-3DA324B9EAD4}" type="datetime1">
              <a:rPr lang="en-US" smtClean="0"/>
              <a:t>3/13/2026</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6030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hyperlink" Target="https://openstax.org/books/introductory-statistics-2e/pages/1-introduction"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2FDF0794-1B86-42B2-B8C7-F60123E63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panose="020F0502020204030204"/>
              <a:ea typeface="+mn-ea"/>
              <a:cs typeface="+mn-cs"/>
            </a:endParaRPr>
          </a:p>
        </p:txBody>
      </p:sp>
      <p:pic>
        <p:nvPicPr>
          <p:cNvPr id="4" name="Picture 3" descr="A close up of a piece of paper with a pencil laying on top">
            <a:extLst>
              <a:ext uri="{FF2B5EF4-FFF2-40B4-BE49-F238E27FC236}">
                <a16:creationId xmlns:a16="http://schemas.microsoft.com/office/drawing/2014/main" id="{65810330-F0B5-43C9-BC34-094FFB5C0529}"/>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35" name="Rectangle 34">
            <a:extLst>
              <a:ext uri="{FF2B5EF4-FFF2-40B4-BE49-F238E27FC236}">
                <a16:creationId xmlns:a16="http://schemas.microsoft.com/office/drawing/2014/main" id="{C5373426-E26E-431D-959C-5DB96C0B6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12607" y="1238442"/>
            <a:ext cx="3635926" cy="4355751"/>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panose="020F0502020204030204"/>
              <a:ea typeface="+mn-ea"/>
              <a:cs typeface="+mn-cs"/>
            </a:endParaRPr>
          </a:p>
        </p:txBody>
      </p:sp>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8123416" y="1475234"/>
            <a:ext cx="3214307" cy="2901694"/>
          </a:xfrm>
        </p:spPr>
        <p:txBody>
          <a:bodyPr anchor="b">
            <a:normAutofit/>
          </a:bodyPr>
          <a:lstStyle/>
          <a:p>
            <a:r>
              <a:rPr lang="en-US" sz="4000" dirty="0">
                <a:solidFill>
                  <a:schemeClr val="tx1"/>
                </a:solidFill>
              </a:rPr>
              <a:t>Chapter 12 Linear Regression and Correlation</a:t>
            </a:r>
          </a:p>
        </p:txBody>
      </p:sp>
      <p:sp>
        <p:nvSpPr>
          <p:cNvPr id="3" name="Subtitle 2">
            <a:extLst>
              <a:ext uri="{FF2B5EF4-FFF2-40B4-BE49-F238E27FC236}">
                <a16:creationId xmlns:a16="http://schemas.microsoft.com/office/drawing/2014/main" id="{255E1F2F-E259-4EA8-9FFD-3A10AF541859}"/>
              </a:ext>
            </a:extLst>
          </p:cNvPr>
          <p:cNvSpPr>
            <a:spLocks noGrp="1"/>
          </p:cNvSpPr>
          <p:nvPr>
            <p:ph type="subTitle" idx="1"/>
          </p:nvPr>
        </p:nvSpPr>
        <p:spPr>
          <a:xfrm>
            <a:off x="8127750" y="4608576"/>
            <a:ext cx="3205640" cy="774186"/>
          </a:xfrm>
        </p:spPr>
        <p:txBody>
          <a:bodyPr anchor="t">
            <a:normAutofit/>
          </a:bodyPr>
          <a:lstStyle/>
          <a:p>
            <a:pPr>
              <a:lnSpc>
                <a:spcPct val="100000"/>
              </a:lnSpc>
            </a:pPr>
            <a:r>
              <a:rPr lang="en-US" sz="1600" dirty="0" err="1"/>
              <a:t>Openstax</a:t>
            </a:r>
            <a:r>
              <a:rPr lang="en-US" sz="1600" dirty="0"/>
              <a:t> statistics</a:t>
            </a:r>
          </a:p>
        </p:txBody>
      </p:sp>
      <p:cxnSp>
        <p:nvCxnSpPr>
          <p:cNvPr id="37" name="Straight Connector 36">
            <a:extLst>
              <a:ext uri="{FF2B5EF4-FFF2-40B4-BE49-F238E27FC236}">
                <a16:creationId xmlns:a16="http://schemas.microsoft.com/office/drawing/2014/main" id="{96D07482-83A3-4451-943C-B469610829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76090" y="4508519"/>
            <a:ext cx="31089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EDC90921-9082-491B-940E-827D679F3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 name="Slide Number Placeholder 4">
            <a:extLst>
              <a:ext uri="{FF2B5EF4-FFF2-40B4-BE49-F238E27FC236}">
                <a16:creationId xmlns:a16="http://schemas.microsoft.com/office/drawing/2014/main" id="{54C7451E-96D9-D768-013F-333A084E91ED}"/>
              </a:ext>
            </a:extLst>
          </p:cNvPr>
          <p:cNvSpPr>
            <a:spLocks noGrp="1"/>
          </p:cNvSpPr>
          <p:nvPr>
            <p:ph type="sldNum" sz="quarter" idx="12"/>
          </p:nvPr>
        </p:nvSpPr>
        <p:spPr/>
        <p:txBody>
          <a:bodyPr/>
          <a:lstStyle/>
          <a:p>
            <a:fld id="{3A98EE3D-8CD1-4C3F-BD1C-C98C9596463C}" type="slidenum">
              <a:rPr lang="en-US" smtClean="0"/>
              <a:t>1</a:t>
            </a:fld>
            <a:endParaRPr lang="en-US" dirty="0"/>
          </a:p>
        </p:txBody>
      </p:sp>
      <p:sp>
        <p:nvSpPr>
          <p:cNvPr id="6" name="TextBox 5">
            <a:extLst>
              <a:ext uri="{FF2B5EF4-FFF2-40B4-BE49-F238E27FC236}">
                <a16:creationId xmlns:a16="http://schemas.microsoft.com/office/drawing/2014/main" id="{57DCBCB3-D304-28E7-B8A3-09E9B5FF9D6B}"/>
              </a:ext>
            </a:extLst>
          </p:cNvPr>
          <p:cNvSpPr txBox="1"/>
          <p:nvPr/>
        </p:nvSpPr>
        <p:spPr>
          <a:xfrm>
            <a:off x="6288" y="6446868"/>
            <a:ext cx="11542245" cy="369332"/>
          </a:xfrm>
          <a:prstGeom prst="rect">
            <a:avLst/>
          </a:prstGeom>
          <a:noFill/>
        </p:spPr>
        <p:txBody>
          <a:bodyPr wrap="square" rtlCol="0">
            <a:spAutoFit/>
          </a:bodyPr>
          <a:lstStyle/>
          <a:p>
            <a:r>
              <a:rPr lang="en-US" dirty="0"/>
              <a:t>Access for free at </a:t>
            </a:r>
            <a:r>
              <a:rPr lang="en-US" u="sng" dirty="0">
                <a:hlinkClick r:id="rId4"/>
              </a:rPr>
              <a:t>https://openstax.org/books/introductory-statistics-2e/pages/1-introduction</a:t>
            </a:r>
            <a:endParaRPr lang="en-US" dirty="0"/>
          </a:p>
        </p:txBody>
      </p:sp>
    </p:spTree>
    <p:extLst>
      <p:ext uri="{BB962C8B-B14F-4D97-AF65-F5344CB8AC3E}">
        <p14:creationId xmlns:p14="http://schemas.microsoft.com/office/powerpoint/2010/main" val="19314396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45E03-63B0-C85D-7EBF-2F021F46F645}"/>
              </a:ext>
            </a:extLst>
          </p:cNvPr>
          <p:cNvSpPr>
            <a:spLocks noGrp="1"/>
          </p:cNvSpPr>
          <p:nvPr>
            <p:ph type="title"/>
          </p:nvPr>
        </p:nvSpPr>
        <p:spPr/>
        <p:txBody>
          <a:bodyPr/>
          <a:lstStyle/>
          <a:p>
            <a:r>
              <a:rPr lang="en-US" dirty="0"/>
              <a:t>Example - Answers</a:t>
            </a:r>
          </a:p>
        </p:txBody>
      </p:sp>
      <p:sp>
        <p:nvSpPr>
          <p:cNvPr id="3" name="Content Placeholder 2">
            <a:extLst>
              <a:ext uri="{FF2B5EF4-FFF2-40B4-BE49-F238E27FC236}">
                <a16:creationId xmlns:a16="http://schemas.microsoft.com/office/drawing/2014/main" id="{B81B26B2-BF5D-9E62-0114-E4241819C7AB}"/>
              </a:ext>
            </a:extLst>
          </p:cNvPr>
          <p:cNvSpPr>
            <a:spLocks noGrp="1"/>
          </p:cNvSpPr>
          <p:nvPr>
            <p:ph idx="1"/>
          </p:nvPr>
        </p:nvSpPr>
        <p:spPr/>
        <p:txBody>
          <a:bodyPr/>
          <a:lstStyle/>
          <a:p>
            <a:r>
              <a:rPr lang="en-US" dirty="0"/>
              <a:t>Let x = the number of hours it takes to get the job done.</a:t>
            </a:r>
          </a:p>
          <a:p>
            <a:r>
              <a:rPr lang="en-US" dirty="0"/>
              <a:t>Let y = the total cost to the customer.</a:t>
            </a:r>
          </a:p>
          <a:p>
            <a:r>
              <a:rPr lang="en-US" dirty="0"/>
              <a:t>The $31.50 is a fixed cost. If it takes x hours to complete the tax return, then (32)(x) is the cost of the tax return processing only. The total cost is: y = 31.50 + 32x</a:t>
            </a:r>
          </a:p>
        </p:txBody>
      </p:sp>
      <p:sp>
        <p:nvSpPr>
          <p:cNvPr id="4" name="Slide Number Placeholder 3">
            <a:extLst>
              <a:ext uri="{FF2B5EF4-FFF2-40B4-BE49-F238E27FC236}">
                <a16:creationId xmlns:a16="http://schemas.microsoft.com/office/drawing/2014/main" id="{5482991B-69FF-D904-CCC9-B728E88B8FC7}"/>
              </a:ext>
            </a:extLst>
          </p:cNvPr>
          <p:cNvSpPr>
            <a:spLocks noGrp="1"/>
          </p:cNvSpPr>
          <p:nvPr>
            <p:ph type="sldNum" sz="quarter" idx="12"/>
          </p:nvPr>
        </p:nvSpPr>
        <p:spPr/>
        <p:txBody>
          <a:bodyPr/>
          <a:lstStyle/>
          <a:p>
            <a:fld id="{3A98EE3D-8CD1-4C3F-BD1C-C98C9596463C}" type="slidenum">
              <a:rPr lang="en-US" smtClean="0"/>
              <a:t>10</a:t>
            </a:fld>
            <a:endParaRPr lang="en-US" dirty="0"/>
          </a:p>
        </p:txBody>
      </p:sp>
    </p:spTree>
    <p:extLst>
      <p:ext uri="{BB962C8B-B14F-4D97-AF65-F5344CB8AC3E}">
        <p14:creationId xmlns:p14="http://schemas.microsoft.com/office/powerpoint/2010/main" val="31402263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4CD24-F17E-886C-5DD5-CE9A22CF6A88}"/>
              </a:ext>
            </a:extLst>
          </p:cNvPr>
          <p:cNvSpPr>
            <a:spLocks noGrp="1"/>
          </p:cNvSpPr>
          <p:nvPr>
            <p:ph type="title"/>
          </p:nvPr>
        </p:nvSpPr>
        <p:spPr/>
        <p:txBody>
          <a:bodyPr/>
          <a:lstStyle/>
          <a:p>
            <a:r>
              <a:rPr lang="en-US" dirty="0"/>
              <a:t>Slope and Y-Intercept of </a:t>
            </a:r>
            <a:br>
              <a:rPr lang="en-US" dirty="0"/>
            </a:br>
            <a:r>
              <a:rPr lang="en-US" dirty="0"/>
              <a:t>a Linear Equation</a:t>
            </a:r>
          </a:p>
        </p:txBody>
      </p:sp>
      <p:sp>
        <p:nvSpPr>
          <p:cNvPr id="3" name="Content Placeholder 2">
            <a:extLst>
              <a:ext uri="{FF2B5EF4-FFF2-40B4-BE49-F238E27FC236}">
                <a16:creationId xmlns:a16="http://schemas.microsoft.com/office/drawing/2014/main" id="{30675D11-CF4A-959F-83FB-14B6801B93DF}"/>
              </a:ext>
            </a:extLst>
          </p:cNvPr>
          <p:cNvSpPr>
            <a:spLocks noGrp="1"/>
          </p:cNvSpPr>
          <p:nvPr>
            <p:ph idx="1"/>
          </p:nvPr>
        </p:nvSpPr>
        <p:spPr/>
        <p:txBody>
          <a:bodyPr/>
          <a:lstStyle/>
          <a:p>
            <a:r>
              <a:rPr lang="en-US" sz="2000" dirty="0"/>
              <a:t>For the linear equation </a:t>
            </a:r>
            <a:r>
              <a:rPr lang="en-US" sz="2000" i="1" dirty="0"/>
              <a:t>y </a:t>
            </a:r>
            <a:r>
              <a:rPr lang="en-US" sz="2000" dirty="0"/>
              <a:t>= </a:t>
            </a:r>
            <a:r>
              <a:rPr lang="en-US" sz="2000" i="1" dirty="0"/>
              <a:t>a </a:t>
            </a:r>
            <a:r>
              <a:rPr lang="en-US" sz="2000" dirty="0"/>
              <a:t>+ </a:t>
            </a:r>
            <a:r>
              <a:rPr lang="en-US" sz="2000" i="1" dirty="0"/>
              <a:t>bx</a:t>
            </a:r>
            <a:r>
              <a:rPr lang="en-US" sz="2000" dirty="0"/>
              <a:t>, </a:t>
            </a:r>
            <a:r>
              <a:rPr lang="en-US" sz="2000" i="1" dirty="0"/>
              <a:t>b </a:t>
            </a:r>
            <a:r>
              <a:rPr lang="en-US" sz="2000" dirty="0"/>
              <a:t>= slope and </a:t>
            </a:r>
            <a:r>
              <a:rPr lang="en-US" sz="2000" i="1" dirty="0"/>
              <a:t>a </a:t>
            </a:r>
            <a:r>
              <a:rPr lang="en-US" sz="2000" dirty="0"/>
              <a:t>= </a:t>
            </a:r>
            <a:r>
              <a:rPr lang="en-US" sz="2000" i="1" dirty="0"/>
              <a:t>y</a:t>
            </a:r>
            <a:r>
              <a:rPr lang="en-US" sz="2000" dirty="0"/>
              <a:t>-intercept. </a:t>
            </a:r>
          </a:p>
          <a:p>
            <a:r>
              <a:rPr lang="en-US" sz="2000" dirty="0"/>
              <a:t>From algebra recall that the slope is a number that describes the steepness of a line, and the </a:t>
            </a:r>
            <a:r>
              <a:rPr lang="en-US" sz="2000" i="1" dirty="0"/>
              <a:t>y</a:t>
            </a:r>
            <a:r>
              <a:rPr lang="en-US" sz="2000" dirty="0"/>
              <a:t>-intercept is the </a:t>
            </a:r>
            <a:r>
              <a:rPr lang="en-US" sz="2000" i="1" dirty="0"/>
              <a:t>y </a:t>
            </a:r>
            <a:r>
              <a:rPr lang="en-US" sz="2000" dirty="0"/>
              <a:t>coordinate of the point (0, </a:t>
            </a:r>
            <a:r>
              <a:rPr lang="en-US" sz="2000" i="1" dirty="0"/>
              <a:t>a</a:t>
            </a:r>
            <a:r>
              <a:rPr lang="en-US" sz="2000" dirty="0"/>
              <a:t>) where the line crosses the </a:t>
            </a:r>
            <a:r>
              <a:rPr lang="en-US" sz="2000" i="1" dirty="0"/>
              <a:t>y</a:t>
            </a:r>
            <a:r>
              <a:rPr lang="en-US" sz="2000" dirty="0"/>
              <a:t>-axis.</a:t>
            </a:r>
            <a:endParaRPr lang="en-US" sz="1600" dirty="0"/>
          </a:p>
          <a:p>
            <a:endParaRPr lang="en-US" dirty="0"/>
          </a:p>
        </p:txBody>
      </p:sp>
      <p:sp>
        <p:nvSpPr>
          <p:cNvPr id="4" name="Slide Number Placeholder 3">
            <a:extLst>
              <a:ext uri="{FF2B5EF4-FFF2-40B4-BE49-F238E27FC236}">
                <a16:creationId xmlns:a16="http://schemas.microsoft.com/office/drawing/2014/main" id="{9EA4BDD1-17D2-55EC-0090-24FAB6D74DBE}"/>
              </a:ext>
            </a:extLst>
          </p:cNvPr>
          <p:cNvSpPr>
            <a:spLocks noGrp="1"/>
          </p:cNvSpPr>
          <p:nvPr>
            <p:ph type="sldNum" sz="quarter" idx="12"/>
          </p:nvPr>
        </p:nvSpPr>
        <p:spPr/>
        <p:txBody>
          <a:bodyPr/>
          <a:lstStyle/>
          <a:p>
            <a:fld id="{3A98EE3D-8CD1-4C3F-BD1C-C98C9596463C}" type="slidenum">
              <a:rPr lang="en-US" smtClean="0"/>
              <a:t>11</a:t>
            </a:fld>
            <a:endParaRPr lang="en-US" dirty="0"/>
          </a:p>
        </p:txBody>
      </p:sp>
      <p:pic>
        <p:nvPicPr>
          <p:cNvPr id="5" name="Picture Placeholder 3" descr="Three possible graphs of y = a + bx. (a) If b &gt; 0, the line slopes upward to the right. (b) If b = 0, the line is horizontal. (c) If b &lt; 0, the line slopes downward to the right." title="Figure">
            <a:extLst>
              <a:ext uri="{FF2B5EF4-FFF2-40B4-BE49-F238E27FC236}">
                <a16:creationId xmlns:a16="http://schemas.microsoft.com/office/drawing/2014/main" id="{3BA09C04-5D09-E332-E5E7-2110C3BCA637}"/>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t="-4994" b="-5179"/>
          <a:stretch/>
        </p:blipFill>
        <p:spPr>
          <a:xfrm>
            <a:off x="1332339" y="3988646"/>
            <a:ext cx="6133614" cy="1587159"/>
          </a:xfrm>
          <a:prstGeom prst="rect">
            <a:avLst/>
          </a:prstGeom>
        </p:spPr>
      </p:pic>
      <p:sp>
        <p:nvSpPr>
          <p:cNvPr id="6" name="Text Placeholder 6">
            <a:extLst>
              <a:ext uri="{FF2B5EF4-FFF2-40B4-BE49-F238E27FC236}">
                <a16:creationId xmlns:a16="http://schemas.microsoft.com/office/drawing/2014/main" id="{4198D1C7-C0FA-150D-DF69-334815A0D31B}"/>
              </a:ext>
            </a:extLst>
          </p:cNvPr>
          <p:cNvSpPr txBox="1">
            <a:spLocks/>
          </p:cNvSpPr>
          <p:nvPr/>
        </p:nvSpPr>
        <p:spPr>
          <a:xfrm>
            <a:off x="7792855" y="3596286"/>
            <a:ext cx="4184439" cy="1964018"/>
          </a:xfrm>
          <a:prstGeom prst="rect">
            <a:avLst/>
          </a:prstGeom>
        </p:spPr>
        <p:txBody>
          <a:bodyPr>
            <a:normAutofit fontScale="92500"/>
          </a:bodyPr>
          <a:lst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600" dirty="0"/>
              <a:t>Three possible graphs of </a:t>
            </a:r>
            <a:r>
              <a:rPr lang="en-US" sz="1600" i="1" dirty="0"/>
              <a:t>y </a:t>
            </a:r>
            <a:r>
              <a:rPr lang="en-US" sz="1600" dirty="0"/>
              <a:t>= </a:t>
            </a:r>
            <a:r>
              <a:rPr lang="en-US" sz="1600" i="1" dirty="0"/>
              <a:t>a </a:t>
            </a:r>
            <a:r>
              <a:rPr lang="en-US" sz="1600" dirty="0"/>
              <a:t>+ </a:t>
            </a:r>
            <a:r>
              <a:rPr lang="en-US" sz="1600" i="1" dirty="0"/>
              <a:t>bx</a:t>
            </a:r>
            <a:r>
              <a:rPr lang="en-US" sz="1600" dirty="0"/>
              <a:t>.</a:t>
            </a:r>
          </a:p>
          <a:p>
            <a:pPr marL="342900" indent="-342900">
              <a:buFont typeface="Calibri" panose="020F0502020204030204" pitchFamily="34" charset="0"/>
              <a:buAutoNum type="alphaLcParenBoth"/>
            </a:pPr>
            <a:r>
              <a:rPr lang="en-US" sz="1600" dirty="0"/>
              <a:t>If </a:t>
            </a:r>
            <a:r>
              <a:rPr lang="en-US" sz="1600" i="1" dirty="0"/>
              <a:t>b </a:t>
            </a:r>
            <a:r>
              <a:rPr lang="en-US" sz="1600" dirty="0"/>
              <a:t>&gt; 0, the line slopes upward to the right.</a:t>
            </a:r>
          </a:p>
          <a:p>
            <a:pPr marL="342900" indent="-342900">
              <a:buFont typeface="Calibri" panose="020F0502020204030204" pitchFamily="34" charset="0"/>
              <a:buAutoNum type="alphaLcParenBoth"/>
            </a:pPr>
            <a:r>
              <a:rPr lang="en-US" sz="1600" dirty="0"/>
              <a:t>If </a:t>
            </a:r>
            <a:r>
              <a:rPr lang="en-US" sz="1600" i="1" dirty="0"/>
              <a:t>b </a:t>
            </a:r>
            <a:r>
              <a:rPr lang="en-US" sz="1600" dirty="0"/>
              <a:t>= 0, the line is horizontal.</a:t>
            </a:r>
          </a:p>
          <a:p>
            <a:pPr marL="342900" indent="-342900">
              <a:buFont typeface="Calibri" panose="020F0502020204030204" pitchFamily="34" charset="0"/>
              <a:buAutoNum type="alphaLcParenBoth"/>
            </a:pPr>
            <a:r>
              <a:rPr lang="en-US" sz="1600" dirty="0"/>
              <a:t>If </a:t>
            </a:r>
            <a:r>
              <a:rPr lang="en-US" sz="1600" i="1" dirty="0"/>
              <a:t>b </a:t>
            </a:r>
            <a:r>
              <a:rPr lang="en-US" sz="1600" dirty="0"/>
              <a:t>&lt; 0, the line slopes downward to the right.</a:t>
            </a:r>
          </a:p>
        </p:txBody>
      </p:sp>
    </p:spTree>
    <p:extLst>
      <p:ext uri="{BB962C8B-B14F-4D97-AF65-F5344CB8AC3E}">
        <p14:creationId xmlns:p14="http://schemas.microsoft.com/office/powerpoint/2010/main" val="10588238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3672F-869E-012A-55CE-97547CDD0232}"/>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494CCBCC-68E8-CEFC-4860-303138317E82}"/>
              </a:ext>
            </a:extLst>
          </p:cNvPr>
          <p:cNvSpPr>
            <a:spLocks noGrp="1"/>
          </p:cNvSpPr>
          <p:nvPr>
            <p:ph idx="1"/>
          </p:nvPr>
        </p:nvSpPr>
        <p:spPr/>
        <p:txBody>
          <a:bodyPr/>
          <a:lstStyle/>
          <a:p>
            <a:r>
              <a:rPr lang="en-US" sz="2000" dirty="0"/>
              <a:t>Svetlana tutors to make extra money for college. For each tutoring session, she charges a one-time fee of $25 plus $15 per hour of tutoring. A linear equation that expresses the total amount of money Svetlana earns for each session she tutors is </a:t>
            </a:r>
            <a:r>
              <a:rPr lang="en-US" sz="2000" i="1" dirty="0"/>
              <a:t>y</a:t>
            </a:r>
            <a:r>
              <a:rPr lang="en-US" sz="2000" dirty="0"/>
              <a:t> = 25 + 15</a:t>
            </a:r>
            <a:r>
              <a:rPr lang="en-US" sz="2000" i="1" dirty="0"/>
              <a:t>x</a:t>
            </a:r>
            <a:r>
              <a:rPr lang="en-US" sz="2000" dirty="0"/>
              <a:t>.</a:t>
            </a:r>
          </a:p>
          <a:p>
            <a:r>
              <a:rPr lang="en-US" sz="2000" dirty="0"/>
              <a:t>What are the independent and dependent variables? What is the </a:t>
            </a:r>
            <a:r>
              <a:rPr lang="en-US" sz="2000" i="1" dirty="0"/>
              <a:t>y</a:t>
            </a:r>
            <a:r>
              <a:rPr lang="en-US" sz="2000" dirty="0"/>
              <a:t>-intercept and what is the slope? Interpret them using complete sentences.</a:t>
            </a:r>
          </a:p>
          <a:p>
            <a:endParaRPr lang="en-US" dirty="0"/>
          </a:p>
        </p:txBody>
      </p:sp>
      <p:sp>
        <p:nvSpPr>
          <p:cNvPr id="4" name="Slide Number Placeholder 3">
            <a:extLst>
              <a:ext uri="{FF2B5EF4-FFF2-40B4-BE49-F238E27FC236}">
                <a16:creationId xmlns:a16="http://schemas.microsoft.com/office/drawing/2014/main" id="{DDB820F4-CE65-A60E-5D38-2A827E161228}"/>
              </a:ext>
            </a:extLst>
          </p:cNvPr>
          <p:cNvSpPr>
            <a:spLocks noGrp="1"/>
          </p:cNvSpPr>
          <p:nvPr>
            <p:ph type="sldNum" sz="quarter" idx="12"/>
          </p:nvPr>
        </p:nvSpPr>
        <p:spPr/>
        <p:txBody>
          <a:bodyPr/>
          <a:lstStyle/>
          <a:p>
            <a:fld id="{3A98EE3D-8CD1-4C3F-BD1C-C98C9596463C}" type="slidenum">
              <a:rPr lang="en-US" smtClean="0"/>
              <a:t>12</a:t>
            </a:fld>
            <a:endParaRPr lang="en-US" dirty="0"/>
          </a:p>
        </p:txBody>
      </p:sp>
    </p:spTree>
    <p:extLst>
      <p:ext uri="{BB962C8B-B14F-4D97-AF65-F5344CB8AC3E}">
        <p14:creationId xmlns:p14="http://schemas.microsoft.com/office/powerpoint/2010/main" val="37518345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2F997-A6DC-9693-F6B6-6CDD16AF1482}"/>
              </a:ext>
            </a:extLst>
          </p:cNvPr>
          <p:cNvSpPr>
            <a:spLocks noGrp="1"/>
          </p:cNvSpPr>
          <p:nvPr>
            <p:ph type="title"/>
          </p:nvPr>
        </p:nvSpPr>
        <p:spPr/>
        <p:txBody>
          <a:bodyPr/>
          <a:lstStyle/>
          <a:p>
            <a:r>
              <a:rPr lang="en-US" dirty="0"/>
              <a:t>Example - Answers</a:t>
            </a:r>
          </a:p>
        </p:txBody>
      </p:sp>
      <p:sp>
        <p:nvSpPr>
          <p:cNvPr id="3" name="Content Placeholder 2">
            <a:extLst>
              <a:ext uri="{FF2B5EF4-FFF2-40B4-BE49-F238E27FC236}">
                <a16:creationId xmlns:a16="http://schemas.microsoft.com/office/drawing/2014/main" id="{2B5B9E67-4C95-4E24-305A-B87F6BBA8CD7}"/>
              </a:ext>
            </a:extLst>
          </p:cNvPr>
          <p:cNvSpPr>
            <a:spLocks noGrp="1"/>
          </p:cNvSpPr>
          <p:nvPr>
            <p:ph idx="1"/>
          </p:nvPr>
        </p:nvSpPr>
        <p:spPr/>
        <p:txBody>
          <a:bodyPr/>
          <a:lstStyle/>
          <a:p>
            <a:r>
              <a:rPr lang="en-US" dirty="0"/>
              <a:t>The independent variable (x) is the number of hours Svetlana tutors each session. The dependent variable (y) is the amount, in dollars, Svetlana earns for each session.</a:t>
            </a:r>
          </a:p>
          <a:p>
            <a:r>
              <a:rPr lang="en-US" dirty="0"/>
              <a:t>The y-intercept is 25 (a = 25). At the start of the tutoring session, Svetlana charges a one-time fee of $25 (this is when x = 0). The slope is 15 (b = 15). For each session, Svetlana earns $15 for each hour she tutors.</a:t>
            </a:r>
          </a:p>
          <a:p>
            <a:endParaRPr lang="en-US" dirty="0"/>
          </a:p>
          <a:p>
            <a:endParaRPr lang="en-US" dirty="0"/>
          </a:p>
        </p:txBody>
      </p:sp>
      <p:sp>
        <p:nvSpPr>
          <p:cNvPr id="4" name="Slide Number Placeholder 3">
            <a:extLst>
              <a:ext uri="{FF2B5EF4-FFF2-40B4-BE49-F238E27FC236}">
                <a16:creationId xmlns:a16="http://schemas.microsoft.com/office/drawing/2014/main" id="{0DEF7014-6756-C0D1-9A85-A9F39F4A5F12}"/>
              </a:ext>
            </a:extLst>
          </p:cNvPr>
          <p:cNvSpPr>
            <a:spLocks noGrp="1"/>
          </p:cNvSpPr>
          <p:nvPr>
            <p:ph type="sldNum" sz="quarter" idx="12"/>
          </p:nvPr>
        </p:nvSpPr>
        <p:spPr/>
        <p:txBody>
          <a:bodyPr/>
          <a:lstStyle/>
          <a:p>
            <a:fld id="{3A98EE3D-8CD1-4C3F-BD1C-C98C9596463C}" type="slidenum">
              <a:rPr lang="en-US" smtClean="0"/>
              <a:t>13</a:t>
            </a:fld>
            <a:endParaRPr lang="en-US" dirty="0"/>
          </a:p>
        </p:txBody>
      </p:sp>
    </p:spTree>
    <p:extLst>
      <p:ext uri="{BB962C8B-B14F-4D97-AF65-F5344CB8AC3E}">
        <p14:creationId xmlns:p14="http://schemas.microsoft.com/office/powerpoint/2010/main" val="21806064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A4D28-5464-C477-0EB0-A9534A7DA1D2}"/>
              </a:ext>
            </a:extLst>
          </p:cNvPr>
          <p:cNvSpPr>
            <a:spLocks noGrp="1"/>
          </p:cNvSpPr>
          <p:nvPr>
            <p:ph type="ctrTitle"/>
          </p:nvPr>
        </p:nvSpPr>
        <p:spPr/>
        <p:txBody>
          <a:bodyPr/>
          <a:lstStyle/>
          <a:p>
            <a:r>
              <a:rPr lang="en-US" dirty="0"/>
              <a:t>Section 12.2</a:t>
            </a:r>
          </a:p>
        </p:txBody>
      </p:sp>
      <p:sp>
        <p:nvSpPr>
          <p:cNvPr id="3" name="Subtitle 2">
            <a:extLst>
              <a:ext uri="{FF2B5EF4-FFF2-40B4-BE49-F238E27FC236}">
                <a16:creationId xmlns:a16="http://schemas.microsoft.com/office/drawing/2014/main" id="{956A4D14-92BA-0960-FDF7-6103B2378250}"/>
              </a:ext>
            </a:extLst>
          </p:cNvPr>
          <p:cNvSpPr>
            <a:spLocks noGrp="1"/>
          </p:cNvSpPr>
          <p:nvPr>
            <p:ph type="subTitle" idx="1"/>
          </p:nvPr>
        </p:nvSpPr>
        <p:spPr/>
        <p:txBody>
          <a:bodyPr/>
          <a:lstStyle/>
          <a:p>
            <a:r>
              <a:rPr lang="en-US" dirty="0"/>
              <a:t>scatter plots</a:t>
            </a:r>
          </a:p>
        </p:txBody>
      </p:sp>
      <p:sp>
        <p:nvSpPr>
          <p:cNvPr id="4" name="Slide Number Placeholder 3">
            <a:extLst>
              <a:ext uri="{FF2B5EF4-FFF2-40B4-BE49-F238E27FC236}">
                <a16:creationId xmlns:a16="http://schemas.microsoft.com/office/drawing/2014/main" id="{DFF0BD58-6252-4595-9359-C1E9C42B6259}"/>
              </a:ext>
            </a:extLst>
          </p:cNvPr>
          <p:cNvSpPr>
            <a:spLocks noGrp="1"/>
          </p:cNvSpPr>
          <p:nvPr>
            <p:ph type="sldNum" sz="quarter" idx="12"/>
          </p:nvPr>
        </p:nvSpPr>
        <p:spPr/>
        <p:txBody>
          <a:bodyPr/>
          <a:lstStyle/>
          <a:p>
            <a:fld id="{3A98EE3D-8CD1-4C3F-BD1C-C98C9596463C}" type="slidenum">
              <a:rPr lang="en-US" smtClean="0"/>
              <a:t>14</a:t>
            </a:fld>
            <a:endParaRPr lang="en-US" dirty="0"/>
          </a:p>
        </p:txBody>
      </p:sp>
    </p:spTree>
    <p:extLst>
      <p:ext uri="{BB962C8B-B14F-4D97-AF65-F5344CB8AC3E}">
        <p14:creationId xmlns:p14="http://schemas.microsoft.com/office/powerpoint/2010/main" val="30916638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A2CE2-8A6E-CBBA-0476-EEC308249AF7}"/>
              </a:ext>
            </a:extLst>
          </p:cNvPr>
          <p:cNvSpPr>
            <a:spLocks noGrp="1"/>
          </p:cNvSpPr>
          <p:nvPr>
            <p:ph type="title"/>
          </p:nvPr>
        </p:nvSpPr>
        <p:spPr/>
        <p:txBody>
          <a:bodyPr/>
          <a:lstStyle/>
          <a:p>
            <a:r>
              <a:rPr lang="en-US" dirty="0"/>
              <a:t>Scatter Plots</a:t>
            </a:r>
          </a:p>
        </p:txBody>
      </p:sp>
      <p:sp>
        <p:nvSpPr>
          <p:cNvPr id="3" name="Content Placeholder 2">
            <a:extLst>
              <a:ext uri="{FF2B5EF4-FFF2-40B4-BE49-F238E27FC236}">
                <a16:creationId xmlns:a16="http://schemas.microsoft.com/office/drawing/2014/main" id="{6345AA3D-DF9C-33D7-6609-4A82682DAD41}"/>
              </a:ext>
            </a:extLst>
          </p:cNvPr>
          <p:cNvSpPr>
            <a:spLocks noGrp="1"/>
          </p:cNvSpPr>
          <p:nvPr>
            <p:ph idx="1"/>
          </p:nvPr>
        </p:nvSpPr>
        <p:spPr/>
        <p:txBody>
          <a:bodyPr>
            <a:normAutofit/>
          </a:bodyPr>
          <a:lstStyle/>
          <a:p>
            <a:pPr>
              <a:buFont typeface="Arial" panose="020B0604020202020204" pitchFamily="34" charset="0"/>
              <a:buChar char="•"/>
            </a:pPr>
            <a:r>
              <a:rPr lang="en-US" dirty="0"/>
              <a:t>Before we take up the discussion of linear regression and correlation, we need to examine a way to display the relation between two variables </a:t>
            </a:r>
            <a:r>
              <a:rPr lang="en-US" i="1" dirty="0"/>
              <a:t>x </a:t>
            </a:r>
            <a:r>
              <a:rPr lang="en-US" dirty="0"/>
              <a:t>and </a:t>
            </a:r>
            <a:r>
              <a:rPr lang="en-US" i="1" dirty="0"/>
              <a:t>y</a:t>
            </a:r>
            <a:r>
              <a:rPr lang="en-US" dirty="0"/>
              <a:t>. </a:t>
            </a:r>
          </a:p>
          <a:p>
            <a:pPr>
              <a:buFont typeface="Arial" panose="020B0604020202020204" pitchFamily="34" charset="0"/>
              <a:buChar char="•"/>
            </a:pPr>
            <a:r>
              <a:rPr lang="en-US" dirty="0"/>
              <a:t>The most common and easiest way is a </a:t>
            </a:r>
            <a:r>
              <a:rPr lang="en-US" b="1" dirty="0"/>
              <a:t>scatter plot</a:t>
            </a:r>
            <a:r>
              <a:rPr lang="en-US" dirty="0"/>
              <a:t>.</a:t>
            </a:r>
          </a:p>
          <a:p>
            <a:pPr>
              <a:buFont typeface="Arial" panose="020B0604020202020204" pitchFamily="34" charset="0"/>
              <a:buChar char="•"/>
            </a:pPr>
            <a:r>
              <a:rPr lang="en-US" dirty="0"/>
              <a:t>A scatter plot shows the </a:t>
            </a:r>
            <a:r>
              <a:rPr lang="en-US" b="1" dirty="0"/>
              <a:t>direction </a:t>
            </a:r>
            <a:r>
              <a:rPr lang="en-US" dirty="0"/>
              <a:t>of a relationship between the variables. </a:t>
            </a:r>
          </a:p>
          <a:p>
            <a:pPr>
              <a:buFont typeface="Arial" panose="020B0604020202020204" pitchFamily="34" charset="0"/>
              <a:buChar char="•"/>
            </a:pPr>
            <a:r>
              <a:rPr lang="en-US" dirty="0"/>
              <a:t>A clear direction happens when there is either:</a:t>
            </a:r>
          </a:p>
          <a:p>
            <a:pPr lvl="1">
              <a:buFont typeface="Arial" panose="020B0604020202020204" pitchFamily="34" charset="0"/>
              <a:buChar char="•"/>
            </a:pPr>
            <a:r>
              <a:rPr lang="en-US" dirty="0"/>
              <a:t>High values of one variable occurring with high values of the other variable or low values of one variable occurring with low values of the other variable.</a:t>
            </a:r>
          </a:p>
          <a:p>
            <a:pPr lvl="1">
              <a:buFont typeface="Arial" panose="020B0604020202020204" pitchFamily="34" charset="0"/>
              <a:buChar char="•"/>
            </a:pPr>
            <a:r>
              <a:rPr lang="en-US" dirty="0"/>
              <a:t>High values of one variable occurring with low values of the other variable.</a:t>
            </a:r>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0C186726-26F8-7582-9866-851E5B193CB8}"/>
              </a:ext>
            </a:extLst>
          </p:cNvPr>
          <p:cNvSpPr>
            <a:spLocks noGrp="1"/>
          </p:cNvSpPr>
          <p:nvPr>
            <p:ph type="sldNum" sz="quarter" idx="12"/>
          </p:nvPr>
        </p:nvSpPr>
        <p:spPr/>
        <p:txBody>
          <a:bodyPr/>
          <a:lstStyle/>
          <a:p>
            <a:fld id="{3A98EE3D-8CD1-4C3F-BD1C-C98C9596463C}" type="slidenum">
              <a:rPr lang="en-US" smtClean="0"/>
              <a:t>15</a:t>
            </a:fld>
            <a:endParaRPr lang="en-US" dirty="0"/>
          </a:p>
        </p:txBody>
      </p:sp>
    </p:spTree>
    <p:extLst>
      <p:ext uri="{BB962C8B-B14F-4D97-AF65-F5344CB8AC3E}">
        <p14:creationId xmlns:p14="http://schemas.microsoft.com/office/powerpoint/2010/main" val="36505505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9D8E4-B451-B68B-973B-0D8C1DE751DC}"/>
              </a:ext>
            </a:extLst>
          </p:cNvPr>
          <p:cNvSpPr>
            <a:spLocks noGrp="1"/>
          </p:cNvSpPr>
          <p:nvPr>
            <p:ph type="title"/>
          </p:nvPr>
        </p:nvSpPr>
        <p:spPr/>
        <p:txBody>
          <a:bodyPr/>
          <a:lstStyle/>
          <a:p>
            <a:r>
              <a:rPr lang="en-US" dirty="0"/>
              <a:t>Scatter Plots, cont.</a:t>
            </a:r>
          </a:p>
        </p:txBody>
      </p:sp>
      <p:sp>
        <p:nvSpPr>
          <p:cNvPr id="3" name="Content Placeholder 2">
            <a:extLst>
              <a:ext uri="{FF2B5EF4-FFF2-40B4-BE49-F238E27FC236}">
                <a16:creationId xmlns:a16="http://schemas.microsoft.com/office/drawing/2014/main" id="{0EFCCD5A-B1D2-3305-B0CF-CB30AA423ABE}"/>
              </a:ext>
            </a:extLst>
          </p:cNvPr>
          <p:cNvSpPr>
            <a:spLocks noGrp="1"/>
          </p:cNvSpPr>
          <p:nvPr>
            <p:ph idx="1"/>
          </p:nvPr>
        </p:nvSpPr>
        <p:spPr/>
        <p:txBody>
          <a:bodyPr/>
          <a:lstStyle/>
          <a:p>
            <a:pPr>
              <a:buFont typeface="Arial" panose="020B0604020202020204" pitchFamily="34" charset="0"/>
              <a:buChar char="•"/>
            </a:pPr>
            <a:r>
              <a:rPr lang="en-US" dirty="0"/>
              <a:t>You can determine the </a:t>
            </a:r>
            <a:r>
              <a:rPr lang="en-US" b="1" dirty="0"/>
              <a:t>strength </a:t>
            </a:r>
            <a:r>
              <a:rPr lang="en-US" dirty="0"/>
              <a:t>of the relationship by looking at the scatter plot and seeing how close the points are to a line.</a:t>
            </a:r>
          </a:p>
          <a:p>
            <a:pPr>
              <a:buFont typeface="Arial" panose="020B0604020202020204" pitchFamily="34" charset="0"/>
              <a:buChar char="•"/>
            </a:pPr>
            <a:r>
              <a:rPr lang="en-US" dirty="0"/>
              <a:t>When you look at a scatterplot, you want to notice the </a:t>
            </a:r>
            <a:r>
              <a:rPr lang="en-US" b="1" dirty="0"/>
              <a:t>overall pattern </a:t>
            </a:r>
            <a:r>
              <a:rPr lang="en-US" dirty="0"/>
              <a:t>and any </a:t>
            </a:r>
            <a:r>
              <a:rPr lang="en-US" b="1" dirty="0"/>
              <a:t>deviations </a:t>
            </a:r>
            <a:r>
              <a:rPr lang="en-US" dirty="0"/>
              <a:t>from the pattern. </a:t>
            </a:r>
          </a:p>
          <a:p>
            <a:pPr>
              <a:buFont typeface="Arial" panose="020B0604020202020204" pitchFamily="34" charset="0"/>
              <a:buChar char="•"/>
            </a:pPr>
            <a:r>
              <a:rPr lang="en-US" dirty="0"/>
              <a:t>The following scatterplot examples illustrate these concepts.</a:t>
            </a:r>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F4990E08-022D-1314-DEE4-C37ACE6C53A6}"/>
              </a:ext>
            </a:extLst>
          </p:cNvPr>
          <p:cNvSpPr>
            <a:spLocks noGrp="1"/>
          </p:cNvSpPr>
          <p:nvPr>
            <p:ph type="sldNum" sz="quarter" idx="12"/>
          </p:nvPr>
        </p:nvSpPr>
        <p:spPr/>
        <p:txBody>
          <a:bodyPr/>
          <a:lstStyle/>
          <a:p>
            <a:fld id="{3A98EE3D-8CD1-4C3F-BD1C-C98C9596463C}" type="slidenum">
              <a:rPr lang="en-US" smtClean="0"/>
              <a:t>16</a:t>
            </a:fld>
            <a:endParaRPr lang="en-US" dirty="0"/>
          </a:p>
        </p:txBody>
      </p:sp>
    </p:spTree>
    <p:extLst>
      <p:ext uri="{BB962C8B-B14F-4D97-AF65-F5344CB8AC3E}">
        <p14:creationId xmlns:p14="http://schemas.microsoft.com/office/powerpoint/2010/main" val="6421845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0197D-36D9-CF73-D1A8-1E62BF400D5C}"/>
              </a:ext>
            </a:extLst>
          </p:cNvPr>
          <p:cNvSpPr>
            <a:spLocks noGrp="1"/>
          </p:cNvSpPr>
          <p:nvPr>
            <p:ph type="title"/>
          </p:nvPr>
        </p:nvSpPr>
        <p:spPr/>
        <p:txBody>
          <a:bodyPr/>
          <a:lstStyle/>
          <a:p>
            <a:r>
              <a:rPr lang="en-US" dirty="0"/>
              <a:t>Some Scatter Plots</a:t>
            </a:r>
          </a:p>
        </p:txBody>
      </p:sp>
      <p:pic>
        <p:nvPicPr>
          <p:cNvPr id="5" name="Picture 4">
            <a:extLst>
              <a:ext uri="{FF2B5EF4-FFF2-40B4-BE49-F238E27FC236}">
                <a16:creationId xmlns:a16="http://schemas.microsoft.com/office/drawing/2014/main" id="{C9B0DF3C-2E12-EB6E-2D4E-8A3B31AB1280}"/>
              </a:ext>
            </a:extLst>
          </p:cNvPr>
          <p:cNvPicPr>
            <a:picLocks noChangeAspect="1"/>
          </p:cNvPicPr>
          <p:nvPr/>
        </p:nvPicPr>
        <p:blipFill>
          <a:blip r:embed="rId2"/>
          <a:stretch>
            <a:fillRect/>
          </a:stretch>
        </p:blipFill>
        <p:spPr>
          <a:xfrm>
            <a:off x="1097280" y="2058871"/>
            <a:ext cx="5742667" cy="4013402"/>
          </a:xfrm>
          <a:prstGeom prst="rect">
            <a:avLst/>
          </a:prstGeom>
        </p:spPr>
      </p:pic>
      <p:sp>
        <p:nvSpPr>
          <p:cNvPr id="7" name="TextBox 6">
            <a:extLst>
              <a:ext uri="{FF2B5EF4-FFF2-40B4-BE49-F238E27FC236}">
                <a16:creationId xmlns:a16="http://schemas.microsoft.com/office/drawing/2014/main" id="{713A15CE-039A-BAB0-3C23-7748C3B79D97}"/>
              </a:ext>
            </a:extLst>
          </p:cNvPr>
          <p:cNvSpPr txBox="1"/>
          <p:nvPr/>
        </p:nvSpPr>
        <p:spPr>
          <a:xfrm>
            <a:off x="6792312" y="1922897"/>
            <a:ext cx="4654132" cy="1754326"/>
          </a:xfrm>
          <a:prstGeom prst="rect">
            <a:avLst/>
          </a:prstGeom>
          <a:noFill/>
        </p:spPr>
        <p:txBody>
          <a:bodyPr wrap="square">
            <a:spAutoFit/>
          </a:bodyPr>
          <a:lstStyle/>
          <a:p>
            <a:r>
              <a:rPr lang="en-US" b="0" i="0" dirty="0">
                <a:solidFill>
                  <a:srgbClr val="424242"/>
                </a:solidFill>
                <a:effectLst/>
              </a:rPr>
              <a:t>Remember, all the correlation coefficient tells us is whether or not the data are linearly related. In panel (d) the variables obviously have some type of very specific relationship to each other, but the correlation coefficient is zero, indicating no </a:t>
            </a:r>
            <a:r>
              <a:rPr lang="en-US" b="1" i="0" dirty="0">
                <a:solidFill>
                  <a:srgbClr val="424242"/>
                </a:solidFill>
                <a:effectLst/>
              </a:rPr>
              <a:t>linear</a:t>
            </a:r>
            <a:r>
              <a:rPr lang="en-US" b="0" i="0" dirty="0">
                <a:solidFill>
                  <a:srgbClr val="424242"/>
                </a:solidFill>
                <a:effectLst/>
              </a:rPr>
              <a:t> relationship exists.</a:t>
            </a:r>
            <a:endParaRPr lang="en-US" dirty="0"/>
          </a:p>
        </p:txBody>
      </p:sp>
    </p:spTree>
    <p:extLst>
      <p:ext uri="{BB962C8B-B14F-4D97-AF65-F5344CB8AC3E}">
        <p14:creationId xmlns:p14="http://schemas.microsoft.com/office/powerpoint/2010/main" val="4684153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E8DA1-C6E4-75E0-D6DE-FE6DDA5D04F7}"/>
              </a:ext>
            </a:extLst>
          </p:cNvPr>
          <p:cNvSpPr>
            <a:spLocks noGrp="1"/>
          </p:cNvSpPr>
          <p:nvPr>
            <p:ph type="title"/>
          </p:nvPr>
        </p:nvSpPr>
        <p:spPr/>
        <p:txBody>
          <a:bodyPr/>
          <a:lstStyle/>
          <a:p>
            <a:r>
              <a:rPr lang="en-US" dirty="0"/>
              <a:t>Some More Scatter Plots</a:t>
            </a:r>
          </a:p>
        </p:txBody>
      </p:sp>
      <p:pic>
        <p:nvPicPr>
          <p:cNvPr id="25602" name="Picture 2" descr="The first graph is a scatter plot with 6 points plotted. The points form a pattern that moves upward to the right, almost in a straight line. The second graph is a scatter plot with the same 6 points as the first graph. A 7th point is plotted in the top left corner of the quadrant. It falls outside the general pattern set by the other 6 points.">
            <a:extLst>
              <a:ext uri="{FF2B5EF4-FFF2-40B4-BE49-F238E27FC236}">
                <a16:creationId xmlns:a16="http://schemas.microsoft.com/office/drawing/2014/main" id="{FC8620FA-778E-8A3F-06B2-A54558AC0D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7151" y="2420149"/>
            <a:ext cx="8252997" cy="27004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895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E8DA1-C6E4-75E0-D6DE-FE6DDA5D04F7}"/>
              </a:ext>
            </a:extLst>
          </p:cNvPr>
          <p:cNvSpPr>
            <a:spLocks noGrp="1"/>
          </p:cNvSpPr>
          <p:nvPr>
            <p:ph type="title"/>
          </p:nvPr>
        </p:nvSpPr>
        <p:spPr/>
        <p:txBody>
          <a:bodyPr/>
          <a:lstStyle/>
          <a:p>
            <a:r>
              <a:rPr lang="en-US" dirty="0"/>
              <a:t>Some More Scatter Plots</a:t>
            </a:r>
          </a:p>
        </p:txBody>
      </p:sp>
      <p:pic>
        <p:nvPicPr>
          <p:cNvPr id="26626" name="Picture 2" descr="The first graph is a scatter plot with 6 points plotted. The points form a pattern that moves downward to the right, almost in a straight line. The second graph is a scatter plot of 8 points. These points form a general downward pattern, but the point do not align in a tight pattern.">
            <a:extLst>
              <a:ext uri="{FF2B5EF4-FFF2-40B4-BE49-F238E27FC236}">
                <a16:creationId xmlns:a16="http://schemas.microsoft.com/office/drawing/2014/main" id="{8E167AE7-123D-3F56-9D26-67DDE369E9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1975" y="2359555"/>
            <a:ext cx="8726041" cy="28552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20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DC39D-A80D-ECC5-0BE8-E46F3B74276B}"/>
              </a:ext>
            </a:extLst>
          </p:cNvPr>
          <p:cNvSpPr>
            <a:spLocks noGrp="1"/>
          </p:cNvSpPr>
          <p:nvPr>
            <p:ph type="title"/>
          </p:nvPr>
        </p:nvSpPr>
        <p:spPr/>
        <p:txBody>
          <a:bodyPr/>
          <a:lstStyle/>
          <a:p>
            <a:r>
              <a:rPr lang="en-US" dirty="0"/>
              <a:t>Objectives</a:t>
            </a:r>
          </a:p>
        </p:txBody>
      </p:sp>
      <p:sp>
        <p:nvSpPr>
          <p:cNvPr id="3" name="Content Placeholder 2">
            <a:extLst>
              <a:ext uri="{FF2B5EF4-FFF2-40B4-BE49-F238E27FC236}">
                <a16:creationId xmlns:a16="http://schemas.microsoft.com/office/drawing/2014/main" id="{754DB0D4-017A-8BA1-E810-41E2FF308FCE}"/>
              </a:ext>
            </a:extLst>
          </p:cNvPr>
          <p:cNvSpPr>
            <a:spLocks noGrp="1"/>
          </p:cNvSpPr>
          <p:nvPr>
            <p:ph idx="1"/>
          </p:nvPr>
        </p:nvSpPr>
        <p:spPr/>
        <p:txBody>
          <a:bodyPr>
            <a:normAutofit/>
          </a:bodyPr>
          <a:lstStyle/>
          <a:p>
            <a:pPr algn="l">
              <a:buNone/>
            </a:pPr>
            <a:r>
              <a:rPr lang="en-US" b="0" i="0" dirty="0">
                <a:solidFill>
                  <a:srgbClr val="424242"/>
                </a:solidFill>
                <a:effectLst/>
              </a:rPr>
              <a:t>By the end of this chapter, the student should be able to:</a:t>
            </a:r>
          </a:p>
          <a:p>
            <a:pPr algn="l">
              <a:buFont typeface="Arial" panose="020B0604020202020204" pitchFamily="34" charset="0"/>
              <a:buChar char="•"/>
            </a:pPr>
            <a:r>
              <a:rPr lang="en-US" b="0" i="0" dirty="0">
                <a:solidFill>
                  <a:srgbClr val="424242"/>
                </a:solidFill>
                <a:effectLst/>
              </a:rPr>
              <a:t>Discuss basic ideas of linear regression and correlation.</a:t>
            </a:r>
          </a:p>
          <a:p>
            <a:pPr algn="l">
              <a:buFont typeface="Arial" panose="020B0604020202020204" pitchFamily="34" charset="0"/>
              <a:buChar char="•"/>
            </a:pPr>
            <a:r>
              <a:rPr lang="en-US" b="0" i="0" dirty="0">
                <a:solidFill>
                  <a:srgbClr val="424242"/>
                </a:solidFill>
                <a:effectLst/>
              </a:rPr>
              <a:t>Create and interpret a line of best fit.</a:t>
            </a:r>
          </a:p>
          <a:p>
            <a:pPr algn="l">
              <a:buFont typeface="Arial" panose="020B0604020202020204" pitchFamily="34" charset="0"/>
              <a:buChar char="•"/>
            </a:pPr>
            <a:r>
              <a:rPr lang="en-US" b="0" i="0" dirty="0">
                <a:solidFill>
                  <a:srgbClr val="424242"/>
                </a:solidFill>
                <a:effectLst/>
              </a:rPr>
              <a:t>Calculate and interpret the correlation coefficient.</a:t>
            </a:r>
          </a:p>
          <a:p>
            <a:pPr algn="l">
              <a:buFont typeface="Arial" panose="020B0604020202020204" pitchFamily="34" charset="0"/>
              <a:buChar char="•"/>
            </a:pPr>
            <a:r>
              <a:rPr lang="en-US" b="0" i="0" dirty="0">
                <a:solidFill>
                  <a:srgbClr val="424242"/>
                </a:solidFill>
                <a:effectLst/>
              </a:rPr>
              <a:t>Calculate and interpret outliers.</a:t>
            </a:r>
          </a:p>
        </p:txBody>
      </p:sp>
      <p:sp>
        <p:nvSpPr>
          <p:cNvPr id="4" name="Slide Number Placeholder 3">
            <a:extLst>
              <a:ext uri="{FF2B5EF4-FFF2-40B4-BE49-F238E27FC236}">
                <a16:creationId xmlns:a16="http://schemas.microsoft.com/office/drawing/2014/main" id="{108700FC-2FF8-120D-633A-72E5FFB5770E}"/>
              </a:ext>
            </a:extLst>
          </p:cNvPr>
          <p:cNvSpPr>
            <a:spLocks noGrp="1"/>
          </p:cNvSpPr>
          <p:nvPr>
            <p:ph type="sldNum" sz="quarter" idx="12"/>
          </p:nvPr>
        </p:nvSpPr>
        <p:spPr/>
        <p:txBody>
          <a:bodyPr/>
          <a:lstStyle/>
          <a:p>
            <a:fld id="{3A98EE3D-8CD1-4C3F-BD1C-C98C9596463C}" type="slidenum">
              <a:rPr lang="en-US" smtClean="0"/>
              <a:t>2</a:t>
            </a:fld>
            <a:endParaRPr lang="en-US" dirty="0"/>
          </a:p>
        </p:txBody>
      </p:sp>
    </p:spTree>
    <p:extLst>
      <p:ext uri="{BB962C8B-B14F-4D97-AF65-F5344CB8AC3E}">
        <p14:creationId xmlns:p14="http://schemas.microsoft.com/office/powerpoint/2010/main" val="24383192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E8DA1-C6E4-75E0-D6DE-FE6DDA5D04F7}"/>
              </a:ext>
            </a:extLst>
          </p:cNvPr>
          <p:cNvSpPr>
            <a:spLocks noGrp="1"/>
          </p:cNvSpPr>
          <p:nvPr>
            <p:ph type="title"/>
          </p:nvPr>
        </p:nvSpPr>
        <p:spPr/>
        <p:txBody>
          <a:bodyPr/>
          <a:lstStyle/>
          <a:p>
            <a:r>
              <a:rPr lang="en-US" dirty="0"/>
              <a:t>Some More Scatter Plots</a:t>
            </a:r>
          </a:p>
        </p:txBody>
      </p:sp>
      <p:pic>
        <p:nvPicPr>
          <p:cNvPr id="27650" name="Picture 2" descr="The first graph is a scatter plot of 7 points in an exponential pattern. The pattern of the points begins along the x-axis and curves steeply upward to the right side of the quadrant. The second graph shows a scatter plot with many points scattered everywhere, exhibiting no pattern.">
            <a:extLst>
              <a:ext uri="{FF2B5EF4-FFF2-40B4-BE49-F238E27FC236}">
                <a16:creationId xmlns:a16="http://schemas.microsoft.com/office/drawing/2014/main" id="{DFDF29DA-EAA2-9C64-67E9-B19B2C4513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8172" y="2338694"/>
            <a:ext cx="9492604" cy="3106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12346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72899-4E85-C9C0-7F07-5705B222AEDB}"/>
              </a:ext>
            </a:extLst>
          </p:cNvPr>
          <p:cNvSpPr>
            <a:spLocks noGrp="1"/>
          </p:cNvSpPr>
          <p:nvPr>
            <p:ph type="ctrTitle"/>
          </p:nvPr>
        </p:nvSpPr>
        <p:spPr/>
        <p:txBody>
          <a:bodyPr/>
          <a:lstStyle/>
          <a:p>
            <a:r>
              <a:rPr lang="en-US" dirty="0"/>
              <a:t>Section 12.3</a:t>
            </a:r>
          </a:p>
        </p:txBody>
      </p:sp>
      <p:sp>
        <p:nvSpPr>
          <p:cNvPr id="3" name="Subtitle 2">
            <a:extLst>
              <a:ext uri="{FF2B5EF4-FFF2-40B4-BE49-F238E27FC236}">
                <a16:creationId xmlns:a16="http://schemas.microsoft.com/office/drawing/2014/main" id="{63072BC0-86DE-AFB9-98C6-DBFD94E65AB9}"/>
              </a:ext>
            </a:extLst>
          </p:cNvPr>
          <p:cNvSpPr>
            <a:spLocks noGrp="1"/>
          </p:cNvSpPr>
          <p:nvPr>
            <p:ph type="subTitle" idx="1"/>
          </p:nvPr>
        </p:nvSpPr>
        <p:spPr/>
        <p:txBody>
          <a:bodyPr/>
          <a:lstStyle/>
          <a:p>
            <a:r>
              <a:rPr lang="en-US" dirty="0"/>
              <a:t>The Regression Equation</a:t>
            </a:r>
          </a:p>
        </p:txBody>
      </p:sp>
      <p:sp>
        <p:nvSpPr>
          <p:cNvPr id="4" name="Slide Number Placeholder 3">
            <a:extLst>
              <a:ext uri="{FF2B5EF4-FFF2-40B4-BE49-F238E27FC236}">
                <a16:creationId xmlns:a16="http://schemas.microsoft.com/office/drawing/2014/main" id="{03991C88-4B48-7473-C9D6-8C320D0DBAFA}"/>
              </a:ext>
            </a:extLst>
          </p:cNvPr>
          <p:cNvSpPr>
            <a:spLocks noGrp="1"/>
          </p:cNvSpPr>
          <p:nvPr>
            <p:ph type="sldNum" sz="quarter" idx="12"/>
          </p:nvPr>
        </p:nvSpPr>
        <p:spPr/>
        <p:txBody>
          <a:bodyPr/>
          <a:lstStyle/>
          <a:p>
            <a:fld id="{3A98EE3D-8CD1-4C3F-BD1C-C98C9596463C}" type="slidenum">
              <a:rPr lang="en-US" smtClean="0"/>
              <a:t>21</a:t>
            </a:fld>
            <a:endParaRPr lang="en-US" dirty="0"/>
          </a:p>
        </p:txBody>
      </p:sp>
    </p:spTree>
    <p:extLst>
      <p:ext uri="{BB962C8B-B14F-4D97-AF65-F5344CB8AC3E}">
        <p14:creationId xmlns:p14="http://schemas.microsoft.com/office/powerpoint/2010/main" val="28187421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466C5-9348-656A-21D9-6604E5CB827B}"/>
              </a:ext>
            </a:extLst>
          </p:cNvPr>
          <p:cNvSpPr>
            <a:spLocks noGrp="1"/>
          </p:cNvSpPr>
          <p:nvPr>
            <p:ph type="title"/>
          </p:nvPr>
        </p:nvSpPr>
        <p:spPr/>
        <p:txBody>
          <a:bodyPr/>
          <a:lstStyle/>
          <a:p>
            <a:r>
              <a:rPr lang="en-US" dirty="0"/>
              <a:t>Regression Line</a:t>
            </a:r>
          </a:p>
        </p:txBody>
      </p:sp>
      <p:sp>
        <p:nvSpPr>
          <p:cNvPr id="3" name="Content Placeholder 2">
            <a:extLst>
              <a:ext uri="{FF2B5EF4-FFF2-40B4-BE49-F238E27FC236}">
                <a16:creationId xmlns:a16="http://schemas.microsoft.com/office/drawing/2014/main" id="{26BA63F9-0384-7A82-4F09-52CC07E4FB6B}"/>
              </a:ext>
            </a:extLst>
          </p:cNvPr>
          <p:cNvSpPr>
            <a:spLocks noGrp="1"/>
          </p:cNvSpPr>
          <p:nvPr>
            <p:ph idx="1"/>
          </p:nvPr>
        </p:nvSpPr>
        <p:spPr/>
        <p:txBody>
          <a:bodyPr>
            <a:normAutofit fontScale="92500"/>
          </a:bodyPr>
          <a:lstStyle/>
          <a:p>
            <a:pPr>
              <a:buFont typeface="Arial" panose="020B0604020202020204" pitchFamily="34" charset="0"/>
              <a:buChar char="•"/>
            </a:pPr>
            <a:r>
              <a:rPr lang="en-US" sz="2000" dirty="0"/>
              <a:t>In this chapter, we are interested in scatter plots that show a linear pattern.</a:t>
            </a:r>
          </a:p>
          <a:p>
            <a:pPr>
              <a:buFont typeface="Arial" panose="020B0604020202020204" pitchFamily="34" charset="0"/>
              <a:buChar char="•"/>
            </a:pPr>
            <a:r>
              <a:rPr lang="en-US" sz="2000" dirty="0"/>
              <a:t>If we think that the points show a linear relationship, we would like to draw a line on the scatter plot. This line can be calculated through a process called </a:t>
            </a:r>
            <a:r>
              <a:rPr lang="en-US" sz="2000" b="1" dirty="0"/>
              <a:t>linear regression</a:t>
            </a:r>
            <a:r>
              <a:rPr lang="en-US" sz="2000" dirty="0"/>
              <a:t>.</a:t>
            </a:r>
          </a:p>
          <a:p>
            <a:pPr>
              <a:buFont typeface="Arial" panose="020B0604020202020204" pitchFamily="34" charset="0"/>
              <a:buChar char="•"/>
            </a:pPr>
            <a:r>
              <a:rPr lang="en-US" sz="2000" dirty="0"/>
              <a:t>If </a:t>
            </a:r>
            <a:r>
              <a:rPr lang="en-US" sz="2000" i="1" dirty="0"/>
              <a:t>x </a:t>
            </a:r>
            <a:r>
              <a:rPr lang="en-US" sz="2000" dirty="0"/>
              <a:t>is the independent variable and </a:t>
            </a:r>
            <a:r>
              <a:rPr lang="en-US" sz="2000" i="1" dirty="0"/>
              <a:t>y </a:t>
            </a:r>
            <a:r>
              <a:rPr lang="en-US" sz="2000" dirty="0"/>
              <a:t>the dependent variable, then we can use a regression line to predict </a:t>
            </a:r>
            <a:r>
              <a:rPr lang="en-US" sz="2000" i="1" dirty="0"/>
              <a:t>y </a:t>
            </a:r>
            <a:r>
              <a:rPr lang="en-US" sz="2000" dirty="0"/>
              <a:t>for a given value of </a:t>
            </a:r>
            <a:r>
              <a:rPr lang="en-US" sz="2000" i="1" dirty="0"/>
              <a:t>x.</a:t>
            </a:r>
          </a:p>
          <a:p>
            <a:pPr>
              <a:buFont typeface="Arial" panose="020B0604020202020204" pitchFamily="34" charset="0"/>
              <a:buChar char="•"/>
            </a:pPr>
            <a:r>
              <a:rPr lang="en-US" sz="2000" dirty="0"/>
              <a:t>Typically, you have a set of data whose scatter plot appears to </a:t>
            </a:r>
            <a:r>
              <a:rPr lang="en-US" sz="2000" b="1" dirty="0"/>
              <a:t>"fit" </a:t>
            </a:r>
            <a:r>
              <a:rPr lang="en-US" sz="2000" dirty="0"/>
              <a:t>a straight line. This is called a </a:t>
            </a:r>
            <a:r>
              <a:rPr lang="en-US" sz="2000" b="1" dirty="0"/>
              <a:t>Line of Best Fit or Least-Squares Line</a:t>
            </a:r>
            <a:r>
              <a:rPr lang="en-US" sz="2000" dirty="0"/>
              <a:t>.</a:t>
            </a:r>
          </a:p>
          <a:p>
            <a:pPr>
              <a:buFont typeface="Arial" panose="020B0604020202020204" pitchFamily="34" charset="0"/>
              <a:buChar char="•"/>
            </a:pPr>
            <a:r>
              <a:rPr lang="en-US" sz="2000" b="1" dirty="0"/>
              <a:t>Note: </a:t>
            </a:r>
            <a:r>
              <a:rPr lang="en-US" sz="2000" dirty="0"/>
              <a:t>Computer spreadsheets, statistical software, and many calculators can quickly calculate the best-fit line and create the graphs. The calculations tend to be tedious if done by hand. </a:t>
            </a:r>
          </a:p>
          <a:p>
            <a:endParaRPr lang="en-US" dirty="0"/>
          </a:p>
        </p:txBody>
      </p:sp>
      <p:sp>
        <p:nvSpPr>
          <p:cNvPr id="4" name="Slide Number Placeholder 3">
            <a:extLst>
              <a:ext uri="{FF2B5EF4-FFF2-40B4-BE49-F238E27FC236}">
                <a16:creationId xmlns:a16="http://schemas.microsoft.com/office/drawing/2014/main" id="{2270A7E4-CA7F-78A9-340B-3A4F9D6E5E0A}"/>
              </a:ext>
            </a:extLst>
          </p:cNvPr>
          <p:cNvSpPr>
            <a:spLocks noGrp="1"/>
          </p:cNvSpPr>
          <p:nvPr>
            <p:ph type="sldNum" sz="quarter" idx="12"/>
          </p:nvPr>
        </p:nvSpPr>
        <p:spPr/>
        <p:txBody>
          <a:bodyPr/>
          <a:lstStyle/>
          <a:p>
            <a:fld id="{3A98EE3D-8CD1-4C3F-BD1C-C98C9596463C}" type="slidenum">
              <a:rPr lang="en-US" smtClean="0"/>
              <a:t>22</a:t>
            </a:fld>
            <a:endParaRPr lang="en-US" dirty="0"/>
          </a:p>
        </p:txBody>
      </p:sp>
    </p:spTree>
    <p:extLst>
      <p:ext uri="{BB962C8B-B14F-4D97-AF65-F5344CB8AC3E}">
        <p14:creationId xmlns:p14="http://schemas.microsoft.com/office/powerpoint/2010/main" val="16450053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C4158-A32F-75E2-9EAB-1F3670C42AFC}"/>
              </a:ext>
            </a:extLst>
          </p:cNvPr>
          <p:cNvSpPr>
            <a:spLocks noGrp="1"/>
          </p:cNvSpPr>
          <p:nvPr>
            <p:ph type="title"/>
          </p:nvPr>
        </p:nvSpPr>
        <p:spPr/>
        <p:txBody>
          <a:bodyPr/>
          <a:lstStyle/>
          <a:p>
            <a:r>
              <a:rPr lang="en-US" dirty="0"/>
              <a:t>Reminder about The Regression Line</a:t>
            </a:r>
          </a:p>
        </p:txBody>
      </p:sp>
      <p:sp>
        <p:nvSpPr>
          <p:cNvPr id="3" name="Content Placeholder 2">
            <a:extLst>
              <a:ext uri="{FF2B5EF4-FFF2-40B4-BE49-F238E27FC236}">
                <a16:creationId xmlns:a16="http://schemas.microsoft.com/office/drawing/2014/main" id="{15020D8E-3516-235F-9AB7-0557B0E2B34C}"/>
              </a:ext>
            </a:extLst>
          </p:cNvPr>
          <p:cNvSpPr>
            <a:spLocks noGrp="1"/>
          </p:cNvSpPr>
          <p:nvPr>
            <p:ph idx="1"/>
          </p:nvPr>
        </p:nvSpPr>
        <p:spPr/>
        <p:txBody>
          <a:bodyPr/>
          <a:lstStyle/>
          <a:p>
            <a:r>
              <a:rPr lang="en-US" sz="2000" dirty="0"/>
              <a:t>Remember, it is always important to plot a scatter diagram first. If the scatter plot indicates that there is a linear relationship between the variables, then it is reasonable to use a best fit line to make predictions for </a:t>
            </a:r>
            <a:r>
              <a:rPr lang="en-US" sz="2000" i="1" dirty="0"/>
              <a:t>y</a:t>
            </a:r>
            <a:r>
              <a:rPr lang="en-US" sz="2000" dirty="0"/>
              <a:t> given </a:t>
            </a:r>
            <a:r>
              <a:rPr lang="en-US" sz="2000" i="1" dirty="0"/>
              <a:t>x</a:t>
            </a:r>
            <a:r>
              <a:rPr lang="en-US" sz="2000" dirty="0"/>
              <a:t> within the domain of </a:t>
            </a:r>
            <a:r>
              <a:rPr lang="en-US" sz="2000" i="1" dirty="0"/>
              <a:t>x</a:t>
            </a:r>
            <a:r>
              <a:rPr lang="en-US" sz="2000" dirty="0"/>
              <a:t>-values in the sample data, </a:t>
            </a:r>
            <a:r>
              <a:rPr lang="en-US" sz="2000" b="1" dirty="0"/>
              <a:t>but not necessarily for </a:t>
            </a:r>
            <a:r>
              <a:rPr lang="en-US" sz="2000" b="1" i="1" dirty="0"/>
              <a:t>x</a:t>
            </a:r>
            <a:r>
              <a:rPr lang="en-US" sz="2000" b="1" dirty="0"/>
              <a:t>-values outside that domain.</a:t>
            </a:r>
            <a:r>
              <a:rPr lang="en-US" sz="2000" dirty="0"/>
              <a:t> You could use the line to predict the final exam score for a student who earned a grade of 73 on the third exam. You should NOT use the line to predict the final exam score for a student who earned a grade of 50 on the third exam, because 50 is not within the domain of the </a:t>
            </a:r>
            <a:r>
              <a:rPr lang="en-US" sz="2000" i="1" dirty="0"/>
              <a:t>x</a:t>
            </a:r>
            <a:r>
              <a:rPr lang="en-US" sz="2000" dirty="0"/>
              <a:t>-values in the sample data, which are between 65 and 75.</a:t>
            </a:r>
          </a:p>
          <a:p>
            <a:endParaRPr lang="en-US" dirty="0"/>
          </a:p>
        </p:txBody>
      </p:sp>
      <p:sp>
        <p:nvSpPr>
          <p:cNvPr id="4" name="Slide Number Placeholder 3">
            <a:extLst>
              <a:ext uri="{FF2B5EF4-FFF2-40B4-BE49-F238E27FC236}">
                <a16:creationId xmlns:a16="http://schemas.microsoft.com/office/drawing/2014/main" id="{DD45B948-D1DF-43E2-EFBE-A4E76F2D4234}"/>
              </a:ext>
            </a:extLst>
          </p:cNvPr>
          <p:cNvSpPr>
            <a:spLocks noGrp="1"/>
          </p:cNvSpPr>
          <p:nvPr>
            <p:ph type="sldNum" sz="quarter" idx="12"/>
          </p:nvPr>
        </p:nvSpPr>
        <p:spPr/>
        <p:txBody>
          <a:bodyPr/>
          <a:lstStyle/>
          <a:p>
            <a:fld id="{3A98EE3D-8CD1-4C3F-BD1C-C98C9596463C}" type="slidenum">
              <a:rPr lang="en-US" smtClean="0"/>
              <a:t>23</a:t>
            </a:fld>
            <a:endParaRPr lang="en-US" dirty="0"/>
          </a:p>
        </p:txBody>
      </p:sp>
    </p:spTree>
    <p:extLst>
      <p:ext uri="{BB962C8B-B14F-4D97-AF65-F5344CB8AC3E}">
        <p14:creationId xmlns:p14="http://schemas.microsoft.com/office/powerpoint/2010/main" val="16241598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1A159-5CB4-A78A-C751-66310A6642BD}"/>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5FBE986C-E238-D8B3-9A2E-E3F75DAD4A21}"/>
              </a:ext>
            </a:extLst>
          </p:cNvPr>
          <p:cNvSpPr>
            <a:spLocks noGrp="1"/>
          </p:cNvSpPr>
          <p:nvPr>
            <p:ph idx="1"/>
          </p:nvPr>
        </p:nvSpPr>
        <p:spPr>
          <a:xfrm>
            <a:off x="1097280" y="2108201"/>
            <a:ext cx="5757692" cy="3760891"/>
          </a:xfrm>
        </p:spPr>
        <p:txBody>
          <a:bodyPr/>
          <a:lstStyle/>
          <a:p>
            <a:r>
              <a:rPr lang="en-US" dirty="0"/>
              <a:t>A random sample of 11 statistics students produced the following data, where x is the third exam score out of 80, and y is the final exam score out of 200. Can you predict the final exam score of a random student if you know the third exam score? See Excel spreadsheet.</a:t>
            </a:r>
          </a:p>
          <a:p>
            <a:endParaRPr lang="en-US" dirty="0"/>
          </a:p>
        </p:txBody>
      </p:sp>
      <p:sp>
        <p:nvSpPr>
          <p:cNvPr id="4" name="Slide Number Placeholder 3">
            <a:extLst>
              <a:ext uri="{FF2B5EF4-FFF2-40B4-BE49-F238E27FC236}">
                <a16:creationId xmlns:a16="http://schemas.microsoft.com/office/drawing/2014/main" id="{DC9FA0BF-794E-CECA-610D-C062D0A26EE7}"/>
              </a:ext>
            </a:extLst>
          </p:cNvPr>
          <p:cNvSpPr>
            <a:spLocks noGrp="1"/>
          </p:cNvSpPr>
          <p:nvPr>
            <p:ph type="sldNum" sz="quarter" idx="12"/>
          </p:nvPr>
        </p:nvSpPr>
        <p:spPr/>
        <p:txBody>
          <a:bodyPr/>
          <a:lstStyle/>
          <a:p>
            <a:fld id="{3A98EE3D-8CD1-4C3F-BD1C-C98C9596463C}" type="slidenum">
              <a:rPr lang="en-US" smtClean="0"/>
              <a:t>24</a:t>
            </a:fld>
            <a:endParaRPr lang="en-US" dirty="0"/>
          </a:p>
        </p:txBody>
      </p:sp>
      <p:graphicFrame>
        <p:nvGraphicFramePr>
          <p:cNvPr id="6" name="Table 5">
            <a:extLst>
              <a:ext uri="{FF2B5EF4-FFF2-40B4-BE49-F238E27FC236}">
                <a16:creationId xmlns:a16="http://schemas.microsoft.com/office/drawing/2014/main" id="{F6583925-3DDB-382B-A4EC-656C56DB5B55}"/>
              </a:ext>
            </a:extLst>
          </p:cNvPr>
          <p:cNvGraphicFramePr>
            <a:graphicFrameLocks noGrp="1"/>
          </p:cNvGraphicFramePr>
          <p:nvPr>
            <p:extLst>
              <p:ext uri="{D42A27DB-BD31-4B8C-83A1-F6EECF244321}">
                <p14:modId xmlns:p14="http://schemas.microsoft.com/office/powerpoint/2010/main" val="3949875558"/>
              </p:ext>
            </p:extLst>
          </p:nvPr>
        </p:nvGraphicFramePr>
        <p:xfrm>
          <a:off x="7118528" y="1951254"/>
          <a:ext cx="4037152" cy="3727382"/>
        </p:xfrm>
        <a:graphic>
          <a:graphicData uri="http://schemas.openxmlformats.org/drawingml/2006/table">
            <a:tbl>
              <a:tblPr>
                <a:tableStyleId>{2D5ABB26-0587-4C30-8999-92F81FD0307C}</a:tableStyleId>
              </a:tblPr>
              <a:tblGrid>
                <a:gridCol w="2018576">
                  <a:extLst>
                    <a:ext uri="{9D8B030D-6E8A-4147-A177-3AD203B41FA5}">
                      <a16:colId xmlns:a16="http://schemas.microsoft.com/office/drawing/2014/main" val="3304921140"/>
                    </a:ext>
                  </a:extLst>
                </a:gridCol>
                <a:gridCol w="2018576">
                  <a:extLst>
                    <a:ext uri="{9D8B030D-6E8A-4147-A177-3AD203B41FA5}">
                      <a16:colId xmlns:a16="http://schemas.microsoft.com/office/drawing/2014/main" val="4149870174"/>
                    </a:ext>
                  </a:extLst>
                </a:gridCol>
              </a:tblGrid>
              <a:tr h="401642">
                <a:tc>
                  <a:txBody>
                    <a:bodyPr/>
                    <a:lstStyle/>
                    <a:p>
                      <a:pPr algn="l" fontAlgn="b"/>
                      <a:r>
                        <a:rPr lang="en-US" sz="1500" b="1">
                          <a:effectLst/>
                        </a:rPr>
                        <a:t>x (third exam score)</a:t>
                      </a:r>
                    </a:p>
                  </a:txBody>
                  <a:tcPr marL="73741" marR="73741" marT="36870" marB="36870" anchor="b"/>
                </a:tc>
                <a:tc>
                  <a:txBody>
                    <a:bodyPr/>
                    <a:lstStyle/>
                    <a:p>
                      <a:pPr algn="l" fontAlgn="b"/>
                      <a:r>
                        <a:rPr lang="en-US" sz="1500" b="1">
                          <a:effectLst/>
                        </a:rPr>
                        <a:t>y (final exam score)</a:t>
                      </a:r>
                    </a:p>
                  </a:txBody>
                  <a:tcPr marL="73741" marR="73741" marT="36870" marB="36870" anchor="b"/>
                </a:tc>
                <a:extLst>
                  <a:ext uri="{0D108BD9-81ED-4DB2-BD59-A6C34878D82A}">
                    <a16:rowId xmlns:a16="http://schemas.microsoft.com/office/drawing/2014/main" val="934277302"/>
                  </a:ext>
                </a:extLst>
              </a:tr>
              <a:tr h="228712">
                <a:tc>
                  <a:txBody>
                    <a:bodyPr/>
                    <a:lstStyle/>
                    <a:p>
                      <a:pPr fontAlgn="ctr"/>
                      <a:r>
                        <a:rPr lang="en-US" sz="1500">
                          <a:effectLst/>
                        </a:rPr>
                        <a:t>65</a:t>
                      </a:r>
                    </a:p>
                  </a:txBody>
                  <a:tcPr marL="73741" marR="73741" marT="36870" marB="36870" anchor="ctr"/>
                </a:tc>
                <a:tc>
                  <a:txBody>
                    <a:bodyPr/>
                    <a:lstStyle/>
                    <a:p>
                      <a:pPr fontAlgn="ctr"/>
                      <a:r>
                        <a:rPr lang="en-US" sz="1500">
                          <a:effectLst/>
                        </a:rPr>
                        <a:t>175</a:t>
                      </a:r>
                    </a:p>
                  </a:txBody>
                  <a:tcPr marL="73741" marR="73741" marT="36870" marB="36870" anchor="ctr"/>
                </a:tc>
                <a:extLst>
                  <a:ext uri="{0D108BD9-81ED-4DB2-BD59-A6C34878D82A}">
                    <a16:rowId xmlns:a16="http://schemas.microsoft.com/office/drawing/2014/main" val="1168149392"/>
                  </a:ext>
                </a:extLst>
              </a:tr>
              <a:tr h="228712">
                <a:tc>
                  <a:txBody>
                    <a:bodyPr/>
                    <a:lstStyle/>
                    <a:p>
                      <a:pPr fontAlgn="ctr"/>
                      <a:r>
                        <a:rPr lang="en-US" sz="1500" dirty="0">
                          <a:effectLst/>
                        </a:rPr>
                        <a:t>67</a:t>
                      </a:r>
                    </a:p>
                  </a:txBody>
                  <a:tcPr marL="73741" marR="73741" marT="36870" marB="36870" anchor="ctr"/>
                </a:tc>
                <a:tc>
                  <a:txBody>
                    <a:bodyPr/>
                    <a:lstStyle/>
                    <a:p>
                      <a:pPr fontAlgn="ctr"/>
                      <a:r>
                        <a:rPr lang="en-US" sz="1500">
                          <a:effectLst/>
                        </a:rPr>
                        <a:t>133</a:t>
                      </a:r>
                    </a:p>
                  </a:txBody>
                  <a:tcPr marL="73741" marR="73741" marT="36870" marB="36870" anchor="ctr"/>
                </a:tc>
                <a:extLst>
                  <a:ext uri="{0D108BD9-81ED-4DB2-BD59-A6C34878D82A}">
                    <a16:rowId xmlns:a16="http://schemas.microsoft.com/office/drawing/2014/main" val="3849023448"/>
                  </a:ext>
                </a:extLst>
              </a:tr>
              <a:tr h="228712">
                <a:tc>
                  <a:txBody>
                    <a:bodyPr/>
                    <a:lstStyle/>
                    <a:p>
                      <a:pPr fontAlgn="ctr"/>
                      <a:r>
                        <a:rPr lang="en-US" sz="1500">
                          <a:effectLst/>
                        </a:rPr>
                        <a:t>71</a:t>
                      </a:r>
                    </a:p>
                  </a:txBody>
                  <a:tcPr marL="73741" marR="73741" marT="36870" marB="36870" anchor="ctr"/>
                </a:tc>
                <a:tc>
                  <a:txBody>
                    <a:bodyPr/>
                    <a:lstStyle/>
                    <a:p>
                      <a:pPr fontAlgn="ctr"/>
                      <a:r>
                        <a:rPr lang="en-US" sz="1500">
                          <a:effectLst/>
                        </a:rPr>
                        <a:t>185</a:t>
                      </a:r>
                    </a:p>
                  </a:txBody>
                  <a:tcPr marL="73741" marR="73741" marT="36870" marB="36870" anchor="ctr"/>
                </a:tc>
                <a:extLst>
                  <a:ext uri="{0D108BD9-81ED-4DB2-BD59-A6C34878D82A}">
                    <a16:rowId xmlns:a16="http://schemas.microsoft.com/office/drawing/2014/main" val="1841137763"/>
                  </a:ext>
                </a:extLst>
              </a:tr>
              <a:tr h="228712">
                <a:tc>
                  <a:txBody>
                    <a:bodyPr/>
                    <a:lstStyle/>
                    <a:p>
                      <a:pPr fontAlgn="ctr"/>
                      <a:r>
                        <a:rPr lang="en-US" sz="1500" dirty="0">
                          <a:effectLst/>
                        </a:rPr>
                        <a:t>71</a:t>
                      </a:r>
                    </a:p>
                  </a:txBody>
                  <a:tcPr marL="73741" marR="73741" marT="36870" marB="36870" anchor="ctr"/>
                </a:tc>
                <a:tc>
                  <a:txBody>
                    <a:bodyPr/>
                    <a:lstStyle/>
                    <a:p>
                      <a:pPr fontAlgn="ctr"/>
                      <a:r>
                        <a:rPr lang="en-US" sz="1500">
                          <a:effectLst/>
                        </a:rPr>
                        <a:t>163</a:t>
                      </a:r>
                    </a:p>
                  </a:txBody>
                  <a:tcPr marL="73741" marR="73741" marT="36870" marB="36870" anchor="ctr"/>
                </a:tc>
                <a:extLst>
                  <a:ext uri="{0D108BD9-81ED-4DB2-BD59-A6C34878D82A}">
                    <a16:rowId xmlns:a16="http://schemas.microsoft.com/office/drawing/2014/main" val="1020682283"/>
                  </a:ext>
                </a:extLst>
              </a:tr>
              <a:tr h="228712">
                <a:tc>
                  <a:txBody>
                    <a:bodyPr/>
                    <a:lstStyle/>
                    <a:p>
                      <a:pPr fontAlgn="ctr"/>
                      <a:r>
                        <a:rPr lang="en-US" sz="1500">
                          <a:effectLst/>
                        </a:rPr>
                        <a:t>66</a:t>
                      </a:r>
                    </a:p>
                  </a:txBody>
                  <a:tcPr marL="73741" marR="73741" marT="36870" marB="36870" anchor="ctr"/>
                </a:tc>
                <a:tc>
                  <a:txBody>
                    <a:bodyPr/>
                    <a:lstStyle/>
                    <a:p>
                      <a:pPr fontAlgn="ctr"/>
                      <a:r>
                        <a:rPr lang="en-US" sz="1500">
                          <a:effectLst/>
                        </a:rPr>
                        <a:t>126</a:t>
                      </a:r>
                    </a:p>
                  </a:txBody>
                  <a:tcPr marL="73741" marR="73741" marT="36870" marB="36870" anchor="ctr"/>
                </a:tc>
                <a:extLst>
                  <a:ext uri="{0D108BD9-81ED-4DB2-BD59-A6C34878D82A}">
                    <a16:rowId xmlns:a16="http://schemas.microsoft.com/office/drawing/2014/main" val="847291907"/>
                  </a:ext>
                </a:extLst>
              </a:tr>
              <a:tr h="228712">
                <a:tc>
                  <a:txBody>
                    <a:bodyPr/>
                    <a:lstStyle/>
                    <a:p>
                      <a:pPr fontAlgn="ctr"/>
                      <a:r>
                        <a:rPr lang="en-US" sz="1500">
                          <a:effectLst/>
                        </a:rPr>
                        <a:t>75</a:t>
                      </a:r>
                    </a:p>
                  </a:txBody>
                  <a:tcPr marL="73741" marR="73741" marT="36870" marB="36870" anchor="ctr"/>
                </a:tc>
                <a:tc>
                  <a:txBody>
                    <a:bodyPr/>
                    <a:lstStyle/>
                    <a:p>
                      <a:pPr fontAlgn="ctr"/>
                      <a:r>
                        <a:rPr lang="en-US" sz="1500">
                          <a:effectLst/>
                        </a:rPr>
                        <a:t>198</a:t>
                      </a:r>
                    </a:p>
                  </a:txBody>
                  <a:tcPr marL="73741" marR="73741" marT="36870" marB="36870" anchor="ctr"/>
                </a:tc>
                <a:extLst>
                  <a:ext uri="{0D108BD9-81ED-4DB2-BD59-A6C34878D82A}">
                    <a16:rowId xmlns:a16="http://schemas.microsoft.com/office/drawing/2014/main" val="2467072236"/>
                  </a:ext>
                </a:extLst>
              </a:tr>
              <a:tr h="228712">
                <a:tc>
                  <a:txBody>
                    <a:bodyPr/>
                    <a:lstStyle/>
                    <a:p>
                      <a:pPr fontAlgn="ctr"/>
                      <a:r>
                        <a:rPr lang="en-US" sz="1500">
                          <a:effectLst/>
                        </a:rPr>
                        <a:t>67</a:t>
                      </a:r>
                    </a:p>
                  </a:txBody>
                  <a:tcPr marL="73741" marR="73741" marT="36870" marB="36870" anchor="ctr"/>
                </a:tc>
                <a:tc>
                  <a:txBody>
                    <a:bodyPr/>
                    <a:lstStyle/>
                    <a:p>
                      <a:pPr fontAlgn="ctr"/>
                      <a:r>
                        <a:rPr lang="en-US" sz="1500">
                          <a:effectLst/>
                        </a:rPr>
                        <a:t>153</a:t>
                      </a:r>
                    </a:p>
                  </a:txBody>
                  <a:tcPr marL="73741" marR="73741" marT="36870" marB="36870" anchor="ctr"/>
                </a:tc>
                <a:extLst>
                  <a:ext uri="{0D108BD9-81ED-4DB2-BD59-A6C34878D82A}">
                    <a16:rowId xmlns:a16="http://schemas.microsoft.com/office/drawing/2014/main" val="3457827429"/>
                  </a:ext>
                </a:extLst>
              </a:tr>
              <a:tr h="228712">
                <a:tc>
                  <a:txBody>
                    <a:bodyPr/>
                    <a:lstStyle/>
                    <a:p>
                      <a:pPr fontAlgn="ctr"/>
                      <a:r>
                        <a:rPr lang="en-US" sz="1500">
                          <a:effectLst/>
                        </a:rPr>
                        <a:t>70</a:t>
                      </a:r>
                    </a:p>
                  </a:txBody>
                  <a:tcPr marL="73741" marR="73741" marT="36870" marB="36870" anchor="ctr"/>
                </a:tc>
                <a:tc>
                  <a:txBody>
                    <a:bodyPr/>
                    <a:lstStyle/>
                    <a:p>
                      <a:pPr fontAlgn="ctr"/>
                      <a:r>
                        <a:rPr lang="en-US" sz="1500">
                          <a:effectLst/>
                        </a:rPr>
                        <a:t>163</a:t>
                      </a:r>
                    </a:p>
                  </a:txBody>
                  <a:tcPr marL="73741" marR="73741" marT="36870" marB="36870" anchor="ctr"/>
                </a:tc>
                <a:extLst>
                  <a:ext uri="{0D108BD9-81ED-4DB2-BD59-A6C34878D82A}">
                    <a16:rowId xmlns:a16="http://schemas.microsoft.com/office/drawing/2014/main" val="396098058"/>
                  </a:ext>
                </a:extLst>
              </a:tr>
              <a:tr h="228712">
                <a:tc>
                  <a:txBody>
                    <a:bodyPr/>
                    <a:lstStyle/>
                    <a:p>
                      <a:pPr fontAlgn="ctr"/>
                      <a:r>
                        <a:rPr lang="en-US" sz="1500">
                          <a:effectLst/>
                        </a:rPr>
                        <a:t>71</a:t>
                      </a:r>
                    </a:p>
                  </a:txBody>
                  <a:tcPr marL="73741" marR="73741" marT="36870" marB="36870" anchor="ctr"/>
                </a:tc>
                <a:tc>
                  <a:txBody>
                    <a:bodyPr/>
                    <a:lstStyle/>
                    <a:p>
                      <a:pPr fontAlgn="ctr"/>
                      <a:r>
                        <a:rPr lang="en-US" sz="1500">
                          <a:effectLst/>
                        </a:rPr>
                        <a:t>159</a:t>
                      </a:r>
                    </a:p>
                  </a:txBody>
                  <a:tcPr marL="73741" marR="73741" marT="36870" marB="36870" anchor="ctr"/>
                </a:tc>
                <a:extLst>
                  <a:ext uri="{0D108BD9-81ED-4DB2-BD59-A6C34878D82A}">
                    <a16:rowId xmlns:a16="http://schemas.microsoft.com/office/drawing/2014/main" val="792242451"/>
                  </a:ext>
                </a:extLst>
              </a:tr>
              <a:tr h="228712">
                <a:tc>
                  <a:txBody>
                    <a:bodyPr/>
                    <a:lstStyle/>
                    <a:p>
                      <a:pPr fontAlgn="ctr"/>
                      <a:r>
                        <a:rPr lang="en-US" sz="1500">
                          <a:effectLst/>
                        </a:rPr>
                        <a:t>69</a:t>
                      </a:r>
                    </a:p>
                  </a:txBody>
                  <a:tcPr marL="73741" marR="73741" marT="36870" marB="36870" anchor="ctr"/>
                </a:tc>
                <a:tc>
                  <a:txBody>
                    <a:bodyPr/>
                    <a:lstStyle/>
                    <a:p>
                      <a:pPr fontAlgn="ctr"/>
                      <a:r>
                        <a:rPr lang="en-US" sz="1500">
                          <a:effectLst/>
                        </a:rPr>
                        <a:t>151</a:t>
                      </a:r>
                    </a:p>
                  </a:txBody>
                  <a:tcPr marL="73741" marR="73741" marT="36870" marB="36870" anchor="ctr"/>
                </a:tc>
                <a:extLst>
                  <a:ext uri="{0D108BD9-81ED-4DB2-BD59-A6C34878D82A}">
                    <a16:rowId xmlns:a16="http://schemas.microsoft.com/office/drawing/2014/main" val="3302403656"/>
                  </a:ext>
                </a:extLst>
              </a:tr>
              <a:tr h="228712">
                <a:tc>
                  <a:txBody>
                    <a:bodyPr/>
                    <a:lstStyle/>
                    <a:p>
                      <a:pPr fontAlgn="ctr"/>
                      <a:r>
                        <a:rPr lang="en-US" sz="1500">
                          <a:effectLst/>
                        </a:rPr>
                        <a:t>69</a:t>
                      </a:r>
                    </a:p>
                  </a:txBody>
                  <a:tcPr marL="73741" marR="73741" marT="36870" marB="36870" anchor="ctr"/>
                </a:tc>
                <a:tc>
                  <a:txBody>
                    <a:bodyPr/>
                    <a:lstStyle/>
                    <a:p>
                      <a:pPr fontAlgn="ctr"/>
                      <a:r>
                        <a:rPr lang="en-US" sz="1500" dirty="0">
                          <a:effectLst/>
                        </a:rPr>
                        <a:t>159</a:t>
                      </a:r>
                    </a:p>
                  </a:txBody>
                  <a:tcPr marL="73741" marR="73741" marT="36870" marB="36870" anchor="ctr"/>
                </a:tc>
                <a:extLst>
                  <a:ext uri="{0D108BD9-81ED-4DB2-BD59-A6C34878D82A}">
                    <a16:rowId xmlns:a16="http://schemas.microsoft.com/office/drawing/2014/main" val="1544578357"/>
                  </a:ext>
                </a:extLst>
              </a:tr>
            </a:tbl>
          </a:graphicData>
        </a:graphic>
      </p:graphicFrame>
    </p:spTree>
    <p:extLst>
      <p:ext uri="{BB962C8B-B14F-4D97-AF65-F5344CB8AC3E}">
        <p14:creationId xmlns:p14="http://schemas.microsoft.com/office/powerpoint/2010/main" val="3716144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951CD-E845-7EFA-D931-0DB74CCCCD1B}"/>
              </a:ext>
            </a:extLst>
          </p:cNvPr>
          <p:cNvSpPr>
            <a:spLocks noGrp="1"/>
          </p:cNvSpPr>
          <p:nvPr>
            <p:ph type="title"/>
          </p:nvPr>
        </p:nvSpPr>
        <p:spPr/>
        <p:txBody>
          <a:bodyPr/>
          <a:lstStyle/>
          <a:p>
            <a:r>
              <a:rPr lang="en-US" dirty="0"/>
              <a:t>Example - Answers</a:t>
            </a:r>
          </a:p>
        </p:txBody>
      </p:sp>
      <p:sp>
        <p:nvSpPr>
          <p:cNvPr id="4" name="Slide Number Placeholder 3">
            <a:extLst>
              <a:ext uri="{FF2B5EF4-FFF2-40B4-BE49-F238E27FC236}">
                <a16:creationId xmlns:a16="http://schemas.microsoft.com/office/drawing/2014/main" id="{87E30CDC-EE0C-C988-9C7E-B872C0F4ED42}"/>
              </a:ext>
            </a:extLst>
          </p:cNvPr>
          <p:cNvSpPr>
            <a:spLocks noGrp="1"/>
          </p:cNvSpPr>
          <p:nvPr>
            <p:ph type="sldNum" sz="quarter" idx="12"/>
          </p:nvPr>
        </p:nvSpPr>
        <p:spPr/>
        <p:txBody>
          <a:bodyPr/>
          <a:lstStyle/>
          <a:p>
            <a:fld id="{3A98EE3D-8CD1-4C3F-BD1C-C98C9596463C}" type="slidenum">
              <a:rPr lang="en-US" smtClean="0"/>
              <a:t>25</a:t>
            </a:fld>
            <a:endParaRPr lang="en-US" dirty="0"/>
          </a:p>
        </p:txBody>
      </p:sp>
      <p:pic>
        <p:nvPicPr>
          <p:cNvPr id="3074" name="Picture 2" descr="This is a scatter plot of the data provided. The third exam score is plotted on the x-axis, and the final exam score is plotted on the y-axis. The points form a strong, positive, linear pattern.">
            <a:extLst>
              <a:ext uri="{FF2B5EF4-FFF2-40B4-BE49-F238E27FC236}">
                <a16:creationId xmlns:a16="http://schemas.microsoft.com/office/drawing/2014/main" id="{8CB74DD6-A0BA-043F-403B-4F5055EF8F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0212" y="2230671"/>
            <a:ext cx="4114798" cy="2552854"/>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The scatter plot of exam scores with a line of best fit. One data point is highlighted along with the corresponding point on the line of best fit.">
            <a:extLst>
              <a:ext uri="{FF2B5EF4-FFF2-40B4-BE49-F238E27FC236}">
                <a16:creationId xmlns:a16="http://schemas.microsoft.com/office/drawing/2014/main" id="{A5C04D4B-ACC8-35B9-9EF6-B0A76A17CF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2137" y="2230671"/>
            <a:ext cx="4114798" cy="25528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84597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EF326-693B-A202-7B36-A2E58015C412}"/>
              </a:ext>
            </a:extLst>
          </p:cNvPr>
          <p:cNvSpPr>
            <a:spLocks noGrp="1"/>
          </p:cNvSpPr>
          <p:nvPr>
            <p:ph type="title"/>
          </p:nvPr>
        </p:nvSpPr>
        <p:spPr/>
        <p:txBody>
          <a:bodyPr/>
          <a:lstStyle/>
          <a:p>
            <a:r>
              <a:rPr lang="en-US" dirty="0"/>
              <a:t>Least Squares Method</a:t>
            </a:r>
          </a:p>
        </p:txBody>
      </p:sp>
      <p:sp>
        <p:nvSpPr>
          <p:cNvPr id="3" name="Content Placeholder 2">
            <a:extLst>
              <a:ext uri="{FF2B5EF4-FFF2-40B4-BE49-F238E27FC236}">
                <a16:creationId xmlns:a16="http://schemas.microsoft.com/office/drawing/2014/main" id="{4B02FCCE-D2BC-39D8-B5E6-D60BCCF6BAF7}"/>
              </a:ext>
            </a:extLst>
          </p:cNvPr>
          <p:cNvSpPr>
            <a:spLocks noGrp="1"/>
          </p:cNvSpPr>
          <p:nvPr>
            <p:ph idx="1"/>
          </p:nvPr>
        </p:nvSpPr>
        <p:spPr/>
        <p:txBody>
          <a:bodyPr/>
          <a:lstStyle/>
          <a:p>
            <a:pPr algn="l">
              <a:buFont typeface="Arial" panose="020B0604020202020204" pitchFamily="34" charset="0"/>
              <a:buChar char="•"/>
            </a:pPr>
            <a:r>
              <a:rPr lang="en-US" b="0" i="0" dirty="0">
                <a:solidFill>
                  <a:srgbClr val="424242"/>
                </a:solidFill>
                <a:effectLst/>
                <a:latin typeface="Neue Helvetica W01"/>
              </a:rPr>
              <a:t> The third exam score, </a:t>
            </a:r>
            <a:r>
              <a:rPr lang="en-US" b="0" i="1" dirty="0">
                <a:solidFill>
                  <a:srgbClr val="424242"/>
                </a:solidFill>
                <a:effectLst/>
                <a:latin typeface="Neue Helvetica W01"/>
              </a:rPr>
              <a:t>x</a:t>
            </a:r>
            <a:r>
              <a:rPr lang="en-US" b="0" i="0" dirty="0">
                <a:solidFill>
                  <a:srgbClr val="424242"/>
                </a:solidFill>
                <a:effectLst/>
                <a:latin typeface="Neue Helvetica W01"/>
              </a:rPr>
              <a:t>, is the independent variable and the final exam score, </a:t>
            </a:r>
            <a:r>
              <a:rPr lang="en-US" b="0" i="1" dirty="0">
                <a:solidFill>
                  <a:srgbClr val="424242"/>
                </a:solidFill>
                <a:effectLst/>
                <a:latin typeface="Neue Helvetica W01"/>
              </a:rPr>
              <a:t>y</a:t>
            </a:r>
            <a:r>
              <a:rPr lang="en-US" b="0" i="0" dirty="0">
                <a:solidFill>
                  <a:srgbClr val="424242"/>
                </a:solidFill>
                <a:effectLst/>
                <a:latin typeface="Neue Helvetica W01"/>
              </a:rPr>
              <a:t>, is the dependent variable. We will plot a regression line that best "fits" the data. </a:t>
            </a:r>
          </a:p>
          <a:p>
            <a:pPr algn="l">
              <a:buFont typeface="Arial" panose="020B0604020202020204" pitchFamily="34" charset="0"/>
              <a:buChar char="•"/>
            </a:pPr>
            <a:r>
              <a:rPr lang="en-US" dirty="0">
                <a:solidFill>
                  <a:srgbClr val="424242"/>
                </a:solidFill>
                <a:latin typeface="Neue Helvetica W01"/>
              </a:rPr>
              <a:t> </a:t>
            </a:r>
            <a:r>
              <a:rPr lang="en-US" b="0" i="0" dirty="0">
                <a:solidFill>
                  <a:srgbClr val="424242"/>
                </a:solidFill>
                <a:effectLst/>
                <a:latin typeface="Neue Helvetica W01"/>
              </a:rPr>
              <a:t>If each of you were to fit a line "by eye," you would draw different lines. We can use what is called a </a:t>
            </a:r>
            <a:r>
              <a:rPr lang="en-US" b="1" i="0" dirty="0">
                <a:solidFill>
                  <a:srgbClr val="424242"/>
                </a:solidFill>
                <a:effectLst/>
                <a:latin typeface="Neue Helvetica W01"/>
              </a:rPr>
              <a:t>least-squares regression line</a:t>
            </a:r>
            <a:r>
              <a:rPr lang="en-US" b="0" i="0" dirty="0">
                <a:solidFill>
                  <a:srgbClr val="424242"/>
                </a:solidFill>
                <a:effectLst/>
                <a:latin typeface="Neue Helvetica W01"/>
              </a:rPr>
              <a:t> to obtain the best fit line.</a:t>
            </a:r>
          </a:p>
          <a:p>
            <a:pPr algn="l">
              <a:buFont typeface="Arial" panose="020B0604020202020204" pitchFamily="34" charset="0"/>
              <a:buChar char="•"/>
            </a:pPr>
            <a:r>
              <a:rPr lang="en-US" b="0" i="0" dirty="0">
                <a:solidFill>
                  <a:srgbClr val="424242"/>
                </a:solidFill>
                <a:effectLst/>
                <a:latin typeface="Neue Helvetica W01"/>
              </a:rPr>
              <a:t> Consider the following diagram. Each point of data is of the </a:t>
            </a:r>
            <a:r>
              <a:rPr lang="en-US" b="0" i="0" dirty="0" err="1">
                <a:solidFill>
                  <a:srgbClr val="424242"/>
                </a:solidFill>
                <a:effectLst/>
                <a:latin typeface="Neue Helvetica W01"/>
              </a:rPr>
              <a:t>the</a:t>
            </a:r>
            <a:r>
              <a:rPr lang="en-US" b="0" i="0" dirty="0">
                <a:solidFill>
                  <a:srgbClr val="424242"/>
                </a:solidFill>
                <a:effectLst/>
                <a:latin typeface="Neue Helvetica W01"/>
              </a:rPr>
              <a:t> form (</a:t>
            </a:r>
            <a:r>
              <a:rPr lang="en-US" b="0" i="1" dirty="0">
                <a:solidFill>
                  <a:srgbClr val="424242"/>
                </a:solidFill>
                <a:effectLst/>
                <a:latin typeface="Neue Helvetica W01"/>
              </a:rPr>
              <a:t>x</a:t>
            </a:r>
            <a:r>
              <a:rPr lang="en-US" b="0" i="0" dirty="0">
                <a:solidFill>
                  <a:srgbClr val="424242"/>
                </a:solidFill>
                <a:effectLst/>
                <a:latin typeface="Neue Helvetica W01"/>
              </a:rPr>
              <a:t>, </a:t>
            </a:r>
            <a:r>
              <a:rPr lang="en-US" b="0" i="1" dirty="0">
                <a:solidFill>
                  <a:srgbClr val="424242"/>
                </a:solidFill>
                <a:effectLst/>
                <a:latin typeface="Neue Helvetica W01"/>
              </a:rPr>
              <a:t>y</a:t>
            </a:r>
            <a:r>
              <a:rPr lang="en-US" b="0" i="0" dirty="0">
                <a:solidFill>
                  <a:srgbClr val="424242"/>
                </a:solidFill>
                <a:effectLst/>
                <a:latin typeface="Neue Helvetica W01"/>
              </a:rPr>
              <a:t>) and each point of the line of best fit using least-squares linear regression has the form (</a:t>
            </a:r>
            <a:r>
              <a:rPr lang="en-US" b="0" i="1" dirty="0">
                <a:solidFill>
                  <a:srgbClr val="424242"/>
                </a:solidFill>
                <a:effectLst/>
                <a:latin typeface="Neue Helvetica W01"/>
              </a:rPr>
              <a:t>x</a:t>
            </a:r>
            <a:r>
              <a:rPr lang="en-US" b="0" i="0" dirty="0">
                <a:solidFill>
                  <a:srgbClr val="424242"/>
                </a:solidFill>
                <a:effectLst/>
                <a:latin typeface="Neue Helvetica W01"/>
              </a:rPr>
              <a:t>, </a:t>
            </a:r>
            <a:r>
              <a:rPr lang="en-US" b="0" i="1" dirty="0">
                <a:solidFill>
                  <a:srgbClr val="424242"/>
                </a:solidFill>
                <a:effectLst/>
                <a:latin typeface="Neue Helvetica W01"/>
              </a:rPr>
              <a:t>ŷ</a:t>
            </a:r>
            <a:r>
              <a:rPr lang="en-US" b="0" i="0" dirty="0">
                <a:solidFill>
                  <a:srgbClr val="424242"/>
                </a:solidFill>
                <a:effectLst/>
                <a:latin typeface="Neue Helvetica W01"/>
              </a:rPr>
              <a:t>).</a:t>
            </a:r>
          </a:p>
          <a:p>
            <a:pPr>
              <a:buFont typeface="Arial" panose="020B0604020202020204" pitchFamily="34" charset="0"/>
              <a:buChar char="•"/>
            </a:pPr>
            <a:endParaRPr lang="en-US" dirty="0"/>
          </a:p>
        </p:txBody>
      </p:sp>
      <p:pic>
        <p:nvPicPr>
          <p:cNvPr id="28674" name="Picture 2" descr="The scatter plot of exam scores with a line of best fit. One data point is highlighted along with the corresponding point on the line of best fit. Both points have the same x-coordinate. The distance between these two points illustrates how to compute the sum of squared errors.">
            <a:extLst>
              <a:ext uri="{FF2B5EF4-FFF2-40B4-BE49-F238E27FC236}">
                <a16:creationId xmlns:a16="http://schemas.microsoft.com/office/drawing/2014/main" id="{E4910767-262F-22F6-5E25-D8735D7902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0796" y="4599378"/>
            <a:ext cx="3524611" cy="150025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28CE92E-0623-4CDF-7BC3-11EF3316980D}"/>
              </a:ext>
            </a:extLst>
          </p:cNvPr>
          <p:cNvSpPr txBox="1"/>
          <p:nvPr/>
        </p:nvSpPr>
        <p:spPr>
          <a:xfrm>
            <a:off x="4872087" y="4887840"/>
            <a:ext cx="6096912" cy="923330"/>
          </a:xfrm>
          <a:prstGeom prst="rect">
            <a:avLst/>
          </a:prstGeom>
          <a:noFill/>
        </p:spPr>
        <p:txBody>
          <a:bodyPr wrap="square">
            <a:spAutoFit/>
          </a:bodyPr>
          <a:lstStyle/>
          <a:p>
            <a:r>
              <a:rPr lang="en-US" b="0" i="0" dirty="0">
                <a:solidFill>
                  <a:srgbClr val="424242"/>
                </a:solidFill>
                <a:effectLst/>
                <a:latin typeface="Neue Helvetica W01"/>
              </a:rPr>
              <a:t>The </a:t>
            </a:r>
            <a:r>
              <a:rPr lang="en-US" b="0" i="1" dirty="0">
                <a:solidFill>
                  <a:srgbClr val="424242"/>
                </a:solidFill>
                <a:effectLst/>
                <a:latin typeface="Neue Helvetica W01"/>
              </a:rPr>
              <a:t>ŷ</a:t>
            </a:r>
            <a:r>
              <a:rPr lang="en-US" b="0" i="0" dirty="0">
                <a:solidFill>
                  <a:srgbClr val="424242"/>
                </a:solidFill>
                <a:effectLst/>
                <a:latin typeface="Neue Helvetica W01"/>
              </a:rPr>
              <a:t> is read </a:t>
            </a:r>
            <a:r>
              <a:rPr lang="en-US" b="1" i="0" dirty="0">
                <a:solidFill>
                  <a:srgbClr val="424242"/>
                </a:solidFill>
                <a:effectLst/>
                <a:latin typeface="Neue Helvetica W01"/>
              </a:rPr>
              <a:t>"</a:t>
            </a:r>
            <a:r>
              <a:rPr lang="en-US" b="1" i="1" dirty="0">
                <a:solidFill>
                  <a:srgbClr val="424242"/>
                </a:solidFill>
                <a:effectLst/>
                <a:latin typeface="Neue Helvetica W01"/>
              </a:rPr>
              <a:t>y</a:t>
            </a:r>
            <a:r>
              <a:rPr lang="en-US" b="1" i="0" dirty="0">
                <a:solidFill>
                  <a:srgbClr val="424242"/>
                </a:solidFill>
                <a:effectLst/>
                <a:latin typeface="Neue Helvetica W01"/>
              </a:rPr>
              <a:t> hat"</a:t>
            </a:r>
            <a:r>
              <a:rPr lang="en-US" b="0" i="0" dirty="0">
                <a:solidFill>
                  <a:srgbClr val="424242"/>
                </a:solidFill>
                <a:effectLst/>
                <a:latin typeface="Neue Helvetica W01"/>
              </a:rPr>
              <a:t> and is the </a:t>
            </a:r>
            <a:r>
              <a:rPr lang="en-US" b="1" i="0" dirty="0">
                <a:solidFill>
                  <a:srgbClr val="424242"/>
                </a:solidFill>
                <a:effectLst/>
                <a:latin typeface="Neue Helvetica W01"/>
              </a:rPr>
              <a:t>estimated value of </a:t>
            </a:r>
            <a:r>
              <a:rPr lang="en-US" b="1" i="1" dirty="0">
                <a:solidFill>
                  <a:srgbClr val="424242"/>
                </a:solidFill>
                <a:effectLst/>
                <a:latin typeface="Neue Helvetica W01"/>
              </a:rPr>
              <a:t>y</a:t>
            </a:r>
            <a:r>
              <a:rPr lang="en-US" b="0" i="0" dirty="0">
                <a:solidFill>
                  <a:srgbClr val="424242"/>
                </a:solidFill>
                <a:effectLst/>
                <a:latin typeface="Neue Helvetica W01"/>
              </a:rPr>
              <a:t>. It is the value of </a:t>
            </a:r>
            <a:r>
              <a:rPr lang="en-US" b="0" i="1" dirty="0">
                <a:solidFill>
                  <a:srgbClr val="424242"/>
                </a:solidFill>
                <a:effectLst/>
                <a:latin typeface="Neue Helvetica W01"/>
              </a:rPr>
              <a:t>y</a:t>
            </a:r>
            <a:r>
              <a:rPr lang="en-US" b="0" i="0" dirty="0">
                <a:solidFill>
                  <a:srgbClr val="424242"/>
                </a:solidFill>
                <a:effectLst/>
                <a:latin typeface="Neue Helvetica W01"/>
              </a:rPr>
              <a:t> obtained using the regression line. It is not generally equal to </a:t>
            </a:r>
            <a:r>
              <a:rPr lang="en-US" b="0" i="1" dirty="0">
                <a:solidFill>
                  <a:srgbClr val="424242"/>
                </a:solidFill>
                <a:effectLst/>
                <a:latin typeface="Neue Helvetica W01"/>
              </a:rPr>
              <a:t>y</a:t>
            </a:r>
            <a:r>
              <a:rPr lang="en-US" b="0" i="0" dirty="0">
                <a:solidFill>
                  <a:srgbClr val="424242"/>
                </a:solidFill>
                <a:effectLst/>
                <a:latin typeface="Neue Helvetica W01"/>
              </a:rPr>
              <a:t> from data.</a:t>
            </a:r>
            <a:endParaRPr lang="en-US" dirty="0"/>
          </a:p>
        </p:txBody>
      </p:sp>
    </p:spTree>
    <p:extLst>
      <p:ext uri="{BB962C8B-B14F-4D97-AF65-F5344CB8AC3E}">
        <p14:creationId xmlns:p14="http://schemas.microsoft.com/office/powerpoint/2010/main" val="30768286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3A994-B6C9-8C31-D57A-139F04EBF1A5}"/>
              </a:ext>
            </a:extLst>
          </p:cNvPr>
          <p:cNvSpPr>
            <a:spLocks noGrp="1"/>
          </p:cNvSpPr>
          <p:nvPr>
            <p:ph type="title"/>
          </p:nvPr>
        </p:nvSpPr>
        <p:spPr/>
        <p:txBody>
          <a:bodyPr/>
          <a:lstStyle/>
          <a:p>
            <a:r>
              <a:rPr lang="en-US" dirty="0"/>
              <a:t>The Correlation Coefficient r</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8C51BC8-A51D-A5F1-75E8-C608D3D2E241}"/>
                  </a:ext>
                </a:extLst>
              </p:cNvPr>
              <p:cNvSpPr>
                <a:spLocks noGrp="1"/>
              </p:cNvSpPr>
              <p:nvPr>
                <p:ph idx="1"/>
              </p:nvPr>
            </p:nvSpPr>
            <p:spPr/>
            <p:txBody>
              <a:bodyPr>
                <a:normAutofit/>
              </a:bodyPr>
              <a:lstStyle/>
              <a:p>
                <a:pPr>
                  <a:buFont typeface="Arial" panose="020B0604020202020204" pitchFamily="34" charset="0"/>
                  <a:buChar char="•"/>
                </a:pPr>
                <a:r>
                  <a:rPr lang="en-US" dirty="0"/>
                  <a:t>Besides looking at the scatter plot and seeing that a line seems reasonable, you can use the correlation coefficient as another indicator (besides the scatterplot) of the strength of the relationship between </a:t>
                </a:r>
                <a:r>
                  <a:rPr lang="en-US" i="1" dirty="0"/>
                  <a:t>x </a:t>
                </a:r>
                <a:r>
                  <a:rPr lang="en-US" dirty="0"/>
                  <a:t>and </a:t>
                </a:r>
                <a:r>
                  <a:rPr lang="en-US" i="1" dirty="0"/>
                  <a:t>y</a:t>
                </a:r>
                <a:r>
                  <a:rPr lang="en-US" dirty="0"/>
                  <a:t>.</a:t>
                </a:r>
              </a:p>
              <a:p>
                <a:pPr>
                  <a:buFont typeface="Arial" panose="020B0604020202020204" pitchFamily="34" charset="0"/>
                  <a:buChar char="•"/>
                </a:pPr>
                <a:r>
                  <a:rPr lang="en-US" dirty="0"/>
                  <a:t>The </a:t>
                </a:r>
                <a:r>
                  <a:rPr lang="en-US" b="1" dirty="0"/>
                  <a:t>correlation coefficient, </a:t>
                </a:r>
                <a:r>
                  <a:rPr lang="en-US" b="1" i="1" dirty="0"/>
                  <a:t>r</a:t>
                </a:r>
                <a:r>
                  <a:rPr lang="en-US" b="1" dirty="0"/>
                  <a:t>, </a:t>
                </a:r>
                <a:r>
                  <a:rPr lang="en-US" dirty="0"/>
                  <a:t>is numerical and provides a measure of strength and direction of the linear association between the independent variable </a:t>
                </a:r>
                <a:r>
                  <a:rPr lang="en-US" i="1" dirty="0"/>
                  <a:t>x </a:t>
                </a:r>
                <a:r>
                  <a:rPr lang="en-US" dirty="0"/>
                  <a:t>and the dependent variable </a:t>
                </a:r>
                <a:r>
                  <a:rPr lang="en-US" i="1" dirty="0"/>
                  <a:t>y</a:t>
                </a:r>
                <a:r>
                  <a:rPr lang="en-US" dirty="0"/>
                  <a:t>.</a:t>
                </a:r>
              </a:p>
              <a:p>
                <a:pPr>
                  <a:buFont typeface="Arial" panose="020B0604020202020204" pitchFamily="34" charset="0"/>
                  <a:buChar char="•"/>
                </a:pPr>
                <a:r>
                  <a:rPr lang="en-US" dirty="0"/>
                  <a:t>The correlation coefficient is calculated as:</a:t>
                </a:r>
              </a:p>
              <a:p>
                <a:pPr>
                  <a:buFont typeface="Arial" panose="020B0604020202020204" pitchFamily="34" charset="0"/>
                  <a:buChar char="•"/>
                </a:pPr>
                <a14:m>
                  <m:oMath xmlns:m="http://schemas.openxmlformats.org/officeDocument/2006/math">
                    <m:r>
                      <m:rPr>
                        <m:sty m:val="p"/>
                      </m:rPr>
                      <a:rPr lang="en-US">
                        <a:latin typeface="Cambria Math" panose="02040503050406030204" pitchFamily="18" charset="0"/>
                      </a:rPr>
                      <m:t>r</m:t>
                    </m:r>
                    <m:r>
                      <a:rPr lang="en-US">
                        <a:latin typeface="Cambria Math" panose="02040503050406030204" pitchFamily="18" charset="0"/>
                      </a:rPr>
                      <m:t>=</m:t>
                    </m:r>
                    <m:f>
                      <m:fPr>
                        <m:ctrlPr>
                          <a:rPr lang="en-US" i="1">
                            <a:latin typeface="Cambria Math" panose="02040503050406030204" pitchFamily="18" charset="0"/>
                          </a:rPr>
                        </m:ctrlPr>
                      </m:fPr>
                      <m:num>
                        <m:r>
                          <m:rPr>
                            <m:sty m:val="p"/>
                          </m:rPr>
                          <a:rPr lang="en-US">
                            <a:latin typeface="Cambria Math" panose="02040503050406030204" pitchFamily="18" charset="0"/>
                          </a:rPr>
                          <m:t>n</m:t>
                        </m:r>
                        <m:nary>
                          <m:naryPr>
                            <m:chr m:val="∑"/>
                            <m:limLoc m:val="undOvr"/>
                            <m:subHide m:val="on"/>
                            <m:supHide m:val="on"/>
                            <m:ctrlPr>
                              <a:rPr lang="en-US" i="1">
                                <a:latin typeface="Cambria Math" panose="02040503050406030204" pitchFamily="18" charset="0"/>
                              </a:rPr>
                            </m:ctrlPr>
                          </m:naryPr>
                          <m:sub/>
                          <m:sup/>
                          <m:e>
                            <m:r>
                              <m:rPr>
                                <m:sty m:val="p"/>
                              </m:rPr>
                              <a:rPr lang="en-US">
                                <a:latin typeface="Cambria Math" panose="02040503050406030204" pitchFamily="18" charset="0"/>
                              </a:rPr>
                              <m:t>xy</m:t>
                            </m:r>
                          </m:e>
                        </m:nary>
                        <m:r>
                          <a:rPr lang="en-US" i="1">
                            <a:latin typeface="Cambria Math" panose="02040503050406030204" pitchFamily="18" charset="0"/>
                          </a:rPr>
                          <m:t>−</m:t>
                        </m:r>
                        <m:r>
                          <a:rPr lang="en-US">
                            <a:latin typeface="Cambria Math" panose="02040503050406030204" pitchFamily="18" charset="0"/>
                          </a:rPr>
                          <m:t>(</m:t>
                        </m:r>
                        <m:nary>
                          <m:naryPr>
                            <m:chr m:val="∑"/>
                            <m:limLoc m:val="undOvr"/>
                            <m:subHide m:val="on"/>
                            <m:supHide m:val="on"/>
                            <m:ctrlPr>
                              <a:rPr lang="en-US" i="1">
                                <a:latin typeface="Cambria Math" panose="02040503050406030204" pitchFamily="18" charset="0"/>
                              </a:rPr>
                            </m:ctrlPr>
                          </m:naryPr>
                          <m:sub/>
                          <m:sup/>
                          <m:e>
                            <m:r>
                              <m:rPr>
                                <m:sty m:val="p"/>
                              </m:rPr>
                              <a:rPr lang="en-US">
                                <a:latin typeface="Cambria Math" panose="02040503050406030204" pitchFamily="18" charset="0"/>
                              </a:rPr>
                              <m:t>x</m:t>
                            </m:r>
                          </m:e>
                        </m:nary>
                        <m:r>
                          <a:rPr lang="en-US">
                            <a:latin typeface="Cambria Math" panose="02040503050406030204" pitchFamily="18" charset="0"/>
                          </a:rPr>
                          <m:t>)(</m:t>
                        </m:r>
                        <m:nary>
                          <m:naryPr>
                            <m:chr m:val="∑"/>
                            <m:limLoc m:val="undOvr"/>
                            <m:subHide m:val="on"/>
                            <m:supHide m:val="on"/>
                            <m:ctrlPr>
                              <a:rPr lang="en-US" i="1">
                                <a:latin typeface="Cambria Math" panose="02040503050406030204" pitchFamily="18" charset="0"/>
                              </a:rPr>
                            </m:ctrlPr>
                          </m:naryPr>
                          <m:sub/>
                          <m:sup/>
                          <m:e>
                            <m:r>
                              <m:rPr>
                                <m:sty m:val="p"/>
                              </m:rPr>
                              <a:rPr lang="en-US">
                                <a:latin typeface="Cambria Math" panose="02040503050406030204" pitchFamily="18" charset="0"/>
                              </a:rPr>
                              <m:t>y</m:t>
                            </m:r>
                          </m:e>
                        </m:nary>
                        <m:r>
                          <a:rPr lang="en-US">
                            <a:latin typeface="Cambria Math" panose="02040503050406030204" pitchFamily="18" charset="0"/>
                          </a:rPr>
                          <m:t>)</m:t>
                        </m:r>
                      </m:num>
                      <m:den>
                        <m:rad>
                          <m:radPr>
                            <m:degHide m:val="on"/>
                            <m:ctrlPr>
                              <a:rPr lang="en-US" i="1">
                                <a:latin typeface="Cambria Math" panose="02040503050406030204" pitchFamily="18" charset="0"/>
                              </a:rPr>
                            </m:ctrlPr>
                          </m:radPr>
                          <m:deg/>
                          <m:e>
                            <m:r>
                              <m:rPr>
                                <m:sty m:val="p"/>
                              </m:rPr>
                              <a:rPr lang="en-US">
                                <a:latin typeface="Cambria Math" panose="02040503050406030204" pitchFamily="18" charset="0"/>
                              </a:rPr>
                              <m:t>n</m:t>
                            </m:r>
                            <m:nary>
                              <m:naryPr>
                                <m:chr m:val="∑"/>
                                <m:limLoc m:val="undOvr"/>
                                <m:subHide m:val="on"/>
                                <m:supHide m:val="on"/>
                                <m:ctrlPr>
                                  <a:rPr lang="en-US" i="1">
                                    <a:latin typeface="Cambria Math" panose="02040503050406030204" pitchFamily="18" charset="0"/>
                                  </a:rPr>
                                </m:ctrlPr>
                              </m:naryPr>
                              <m:sub/>
                              <m:sup/>
                              <m:e>
                                <m:sSup>
                                  <m:sSupPr>
                                    <m:ctrlPr>
                                      <a:rPr lang="en-US" i="1">
                                        <a:latin typeface="Cambria Math" panose="02040503050406030204" pitchFamily="18" charset="0"/>
                                      </a:rPr>
                                    </m:ctrlPr>
                                  </m:sSupPr>
                                  <m:e>
                                    <m:r>
                                      <m:rPr>
                                        <m:sty m:val="p"/>
                                      </m:rPr>
                                      <a:rPr lang="en-US">
                                        <a:latin typeface="Cambria Math" panose="02040503050406030204" pitchFamily="18" charset="0"/>
                                      </a:rPr>
                                      <m:t>x</m:t>
                                    </m:r>
                                  </m:e>
                                  <m:sup>
                                    <m:r>
                                      <a:rPr lang="en-US">
                                        <a:latin typeface="Cambria Math" panose="02040503050406030204" pitchFamily="18" charset="0"/>
                                      </a:rPr>
                                      <m:t>2</m:t>
                                    </m:r>
                                  </m:sup>
                                </m:sSup>
                              </m:e>
                            </m:nary>
                            <m:r>
                              <a:rPr lang="en-US" i="1">
                                <a:latin typeface="Cambria Math" panose="02040503050406030204" pitchFamily="18" charset="0"/>
                              </a:rPr>
                              <m:t>−</m:t>
                            </m:r>
                            <m:sSup>
                              <m:sSupPr>
                                <m:ctrlPr>
                                  <a:rPr lang="en-US" i="1">
                                    <a:latin typeface="Cambria Math" panose="02040503050406030204" pitchFamily="18" charset="0"/>
                                  </a:rPr>
                                </m:ctrlPr>
                              </m:sSupPr>
                              <m:e>
                                <m:d>
                                  <m:dPr>
                                    <m:ctrlPr>
                                      <a:rPr lang="en-US" i="1">
                                        <a:latin typeface="Cambria Math" panose="02040503050406030204" pitchFamily="18" charset="0"/>
                                      </a:rPr>
                                    </m:ctrlPr>
                                  </m:dPr>
                                  <m:e>
                                    <m:nary>
                                      <m:naryPr>
                                        <m:chr m:val="∑"/>
                                        <m:limLoc m:val="undOvr"/>
                                        <m:subHide m:val="on"/>
                                        <m:supHide m:val="on"/>
                                        <m:ctrlPr>
                                          <a:rPr lang="en-US" i="1">
                                            <a:latin typeface="Cambria Math" panose="02040503050406030204" pitchFamily="18" charset="0"/>
                                          </a:rPr>
                                        </m:ctrlPr>
                                      </m:naryPr>
                                      <m:sub/>
                                      <m:sup/>
                                      <m:e>
                                        <m:r>
                                          <m:rPr>
                                            <m:sty m:val="p"/>
                                          </m:rPr>
                                          <a:rPr lang="en-US">
                                            <a:latin typeface="Cambria Math" panose="02040503050406030204" pitchFamily="18" charset="0"/>
                                          </a:rPr>
                                          <m:t>x</m:t>
                                        </m:r>
                                      </m:e>
                                    </m:nary>
                                  </m:e>
                                </m:d>
                              </m:e>
                              <m:sup>
                                <m:r>
                                  <a:rPr lang="en-US">
                                    <a:latin typeface="Cambria Math" panose="02040503050406030204" pitchFamily="18" charset="0"/>
                                  </a:rPr>
                                  <m:t>2</m:t>
                                </m:r>
                              </m:sup>
                            </m:sSup>
                          </m:e>
                        </m:rad>
                        <m:rad>
                          <m:radPr>
                            <m:degHide m:val="on"/>
                            <m:ctrlPr>
                              <a:rPr lang="en-US" i="1">
                                <a:latin typeface="Cambria Math" panose="02040503050406030204" pitchFamily="18" charset="0"/>
                              </a:rPr>
                            </m:ctrlPr>
                          </m:radPr>
                          <m:deg/>
                          <m:e>
                            <m:r>
                              <m:rPr>
                                <m:sty m:val="p"/>
                              </m:rPr>
                              <a:rPr lang="en-US">
                                <a:latin typeface="Cambria Math" panose="02040503050406030204" pitchFamily="18" charset="0"/>
                              </a:rPr>
                              <m:t>n</m:t>
                            </m:r>
                            <m:nary>
                              <m:naryPr>
                                <m:chr m:val="∑"/>
                                <m:limLoc m:val="undOvr"/>
                                <m:subHide m:val="on"/>
                                <m:supHide m:val="on"/>
                                <m:ctrlPr>
                                  <a:rPr lang="en-US" i="1">
                                    <a:latin typeface="Cambria Math" panose="02040503050406030204" pitchFamily="18" charset="0"/>
                                  </a:rPr>
                                </m:ctrlPr>
                              </m:naryPr>
                              <m:sub/>
                              <m:sup/>
                              <m:e>
                                <m:sSup>
                                  <m:sSupPr>
                                    <m:ctrlPr>
                                      <a:rPr lang="en-US" i="1">
                                        <a:latin typeface="Cambria Math" panose="02040503050406030204" pitchFamily="18" charset="0"/>
                                      </a:rPr>
                                    </m:ctrlPr>
                                  </m:sSupPr>
                                  <m:e>
                                    <m:r>
                                      <m:rPr>
                                        <m:sty m:val="p"/>
                                      </m:rPr>
                                      <a:rPr lang="en-US">
                                        <a:latin typeface="Cambria Math" panose="02040503050406030204" pitchFamily="18" charset="0"/>
                                      </a:rPr>
                                      <m:t>y</m:t>
                                    </m:r>
                                  </m:e>
                                  <m:sup>
                                    <m:r>
                                      <a:rPr lang="en-US">
                                        <a:latin typeface="Cambria Math" panose="02040503050406030204" pitchFamily="18" charset="0"/>
                                      </a:rPr>
                                      <m:t>2</m:t>
                                    </m:r>
                                  </m:sup>
                                </m:sSup>
                              </m:e>
                            </m:nary>
                            <m:r>
                              <a:rPr lang="en-US" i="1">
                                <a:latin typeface="Cambria Math" panose="02040503050406030204" pitchFamily="18" charset="0"/>
                              </a:rPr>
                              <m:t>−</m:t>
                            </m:r>
                            <m:sSup>
                              <m:sSupPr>
                                <m:ctrlPr>
                                  <a:rPr lang="en-US" i="1">
                                    <a:latin typeface="Cambria Math" panose="02040503050406030204" pitchFamily="18" charset="0"/>
                                  </a:rPr>
                                </m:ctrlPr>
                              </m:sSupPr>
                              <m:e>
                                <m:d>
                                  <m:dPr>
                                    <m:ctrlPr>
                                      <a:rPr lang="en-US" i="1">
                                        <a:latin typeface="Cambria Math" panose="02040503050406030204" pitchFamily="18" charset="0"/>
                                      </a:rPr>
                                    </m:ctrlPr>
                                  </m:dPr>
                                  <m:e>
                                    <m:nary>
                                      <m:naryPr>
                                        <m:chr m:val="∑"/>
                                        <m:limLoc m:val="undOvr"/>
                                        <m:subHide m:val="on"/>
                                        <m:supHide m:val="on"/>
                                        <m:ctrlPr>
                                          <a:rPr lang="en-US" i="1">
                                            <a:latin typeface="Cambria Math" panose="02040503050406030204" pitchFamily="18" charset="0"/>
                                          </a:rPr>
                                        </m:ctrlPr>
                                      </m:naryPr>
                                      <m:sub/>
                                      <m:sup/>
                                      <m:e>
                                        <m:r>
                                          <m:rPr>
                                            <m:sty m:val="p"/>
                                          </m:rPr>
                                          <a:rPr lang="en-US">
                                            <a:latin typeface="Cambria Math" panose="02040503050406030204" pitchFamily="18" charset="0"/>
                                          </a:rPr>
                                          <m:t>y</m:t>
                                        </m:r>
                                      </m:e>
                                    </m:nary>
                                  </m:e>
                                </m:d>
                              </m:e>
                              <m:sup>
                                <m:r>
                                  <a:rPr lang="en-US">
                                    <a:latin typeface="Cambria Math" panose="02040503050406030204" pitchFamily="18" charset="0"/>
                                  </a:rPr>
                                  <m:t>2</m:t>
                                </m:r>
                              </m:sup>
                            </m:sSup>
                          </m:e>
                        </m:rad>
                      </m:den>
                    </m:f>
                  </m:oMath>
                </a14:m>
                <a:endParaRPr lang="en-US" dirty="0"/>
              </a:p>
              <a:p>
                <a:pPr>
                  <a:buFont typeface="Arial" panose="020B0604020202020204" pitchFamily="34" charset="0"/>
                  <a:buChar char="•"/>
                </a:pPr>
                <a:r>
                  <a:rPr lang="en-US" dirty="0"/>
                  <a:t>where </a:t>
                </a:r>
                <a:r>
                  <a:rPr lang="en-US" i="1" dirty="0"/>
                  <a:t>n </a:t>
                </a:r>
                <a:r>
                  <a:rPr lang="en-US" dirty="0"/>
                  <a:t>= the number of data points.</a:t>
                </a:r>
                <a:endParaRPr lang="en-US" sz="1400" dirty="0"/>
              </a:p>
              <a:p>
                <a:pPr>
                  <a:buFont typeface="Arial" panose="020B0604020202020204" pitchFamily="34" charset="0"/>
                  <a:buChar char="•"/>
                </a:pPr>
                <a:endParaRPr lang="en-US" dirty="0"/>
              </a:p>
            </p:txBody>
          </p:sp>
        </mc:Choice>
        <mc:Fallback xmlns="">
          <p:sp>
            <p:nvSpPr>
              <p:cNvPr id="3" name="Content Placeholder 2">
                <a:extLst>
                  <a:ext uri="{FF2B5EF4-FFF2-40B4-BE49-F238E27FC236}">
                    <a16:creationId xmlns:a16="http://schemas.microsoft.com/office/drawing/2014/main" id="{F8C51BC8-A51D-A5F1-75E8-C608D3D2E241}"/>
                  </a:ext>
                </a:extLst>
              </p:cNvPr>
              <p:cNvSpPr>
                <a:spLocks noGrp="1" noRot="1" noChangeAspect="1" noMove="1" noResize="1" noEditPoints="1" noAdjustHandles="1" noChangeArrowheads="1" noChangeShapeType="1" noTextEdit="1"/>
              </p:cNvSpPr>
              <p:nvPr>
                <p:ph idx="1"/>
              </p:nvPr>
            </p:nvSpPr>
            <p:spPr>
              <a:blipFill>
                <a:blip r:embed="rId2"/>
                <a:stretch>
                  <a:fillRect l="-1333" t="-810" r="-1818"/>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501C9983-A849-7D1E-4554-9A6F9637D2C2}"/>
              </a:ext>
            </a:extLst>
          </p:cNvPr>
          <p:cNvSpPr>
            <a:spLocks noGrp="1"/>
          </p:cNvSpPr>
          <p:nvPr>
            <p:ph type="sldNum" sz="quarter" idx="12"/>
          </p:nvPr>
        </p:nvSpPr>
        <p:spPr/>
        <p:txBody>
          <a:bodyPr/>
          <a:lstStyle/>
          <a:p>
            <a:fld id="{3A98EE3D-8CD1-4C3F-BD1C-C98C9596463C}" type="slidenum">
              <a:rPr lang="en-US" smtClean="0"/>
              <a:t>27</a:t>
            </a:fld>
            <a:endParaRPr lang="en-US" dirty="0"/>
          </a:p>
        </p:txBody>
      </p:sp>
    </p:spTree>
    <p:extLst>
      <p:ext uri="{BB962C8B-B14F-4D97-AF65-F5344CB8AC3E}">
        <p14:creationId xmlns:p14="http://schemas.microsoft.com/office/powerpoint/2010/main" val="17928608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F7FAB-7BAC-8B2D-0EDA-37865FD6CE41}"/>
              </a:ext>
            </a:extLst>
          </p:cNvPr>
          <p:cNvSpPr>
            <a:spLocks noGrp="1"/>
          </p:cNvSpPr>
          <p:nvPr>
            <p:ph type="title"/>
          </p:nvPr>
        </p:nvSpPr>
        <p:spPr/>
        <p:txBody>
          <a:bodyPr/>
          <a:lstStyle/>
          <a:p>
            <a:r>
              <a:rPr lang="en-US" dirty="0"/>
              <a:t>The Correlation Coefficient r, cont.</a:t>
            </a:r>
          </a:p>
        </p:txBody>
      </p:sp>
      <p:sp>
        <p:nvSpPr>
          <p:cNvPr id="3" name="Content Placeholder 2">
            <a:extLst>
              <a:ext uri="{FF2B5EF4-FFF2-40B4-BE49-F238E27FC236}">
                <a16:creationId xmlns:a16="http://schemas.microsoft.com/office/drawing/2014/main" id="{C13D1E3E-6DE1-B598-1832-AF3D7F273D5C}"/>
              </a:ext>
            </a:extLst>
          </p:cNvPr>
          <p:cNvSpPr>
            <a:spLocks noGrp="1"/>
          </p:cNvSpPr>
          <p:nvPr>
            <p:ph idx="1"/>
          </p:nvPr>
        </p:nvSpPr>
        <p:spPr/>
        <p:txBody>
          <a:bodyPr>
            <a:normAutofit/>
          </a:bodyPr>
          <a:lstStyle/>
          <a:p>
            <a:pPr>
              <a:buFont typeface="Arial" panose="020B0604020202020204" pitchFamily="34" charset="0"/>
              <a:buChar char="•"/>
            </a:pPr>
            <a:r>
              <a:rPr lang="en-US" b="1" dirty="0"/>
              <a:t>What the VALUE of </a:t>
            </a:r>
            <a:r>
              <a:rPr lang="en-US" b="1" i="1" dirty="0"/>
              <a:t>r </a:t>
            </a:r>
            <a:r>
              <a:rPr lang="en-US" b="1" dirty="0"/>
              <a:t>tells us:</a:t>
            </a:r>
          </a:p>
          <a:p>
            <a:pPr lvl="1">
              <a:buFont typeface="Arial" panose="020B0604020202020204" pitchFamily="34" charset="0"/>
              <a:buChar char="•"/>
            </a:pPr>
            <a:r>
              <a:rPr lang="en-US" dirty="0"/>
              <a:t>The value of </a:t>
            </a:r>
            <a:r>
              <a:rPr lang="en-US" i="1" dirty="0"/>
              <a:t>r </a:t>
            </a:r>
            <a:r>
              <a:rPr lang="en-US" dirty="0"/>
              <a:t>is always between –1 and +1: –1 ≤ </a:t>
            </a:r>
            <a:r>
              <a:rPr lang="en-US" i="1" dirty="0"/>
              <a:t>r </a:t>
            </a:r>
            <a:r>
              <a:rPr lang="en-US" dirty="0"/>
              <a:t>≤ 1.</a:t>
            </a:r>
          </a:p>
          <a:p>
            <a:pPr lvl="1">
              <a:buFont typeface="Arial" panose="020B0604020202020204" pitchFamily="34" charset="0"/>
              <a:buChar char="•"/>
            </a:pPr>
            <a:r>
              <a:rPr lang="en-US" dirty="0"/>
              <a:t>The size of the correlation </a:t>
            </a:r>
            <a:r>
              <a:rPr lang="en-US" i="1" dirty="0"/>
              <a:t>r </a:t>
            </a:r>
            <a:r>
              <a:rPr lang="en-US" dirty="0"/>
              <a:t>indicates the strength of the linear relationship between </a:t>
            </a:r>
            <a:r>
              <a:rPr lang="en-US" i="1" dirty="0"/>
              <a:t>x </a:t>
            </a:r>
            <a:r>
              <a:rPr lang="en-US" dirty="0"/>
              <a:t>and </a:t>
            </a:r>
            <a:r>
              <a:rPr lang="en-US" i="1" dirty="0"/>
              <a:t>y</a:t>
            </a:r>
            <a:r>
              <a:rPr lang="en-US" dirty="0"/>
              <a:t>. Values of </a:t>
            </a:r>
            <a:r>
              <a:rPr lang="en-US" i="1" dirty="0"/>
              <a:t>r </a:t>
            </a:r>
            <a:r>
              <a:rPr lang="en-US" dirty="0"/>
              <a:t>close to –1 or to +1 indicate a </a:t>
            </a:r>
            <a:r>
              <a:rPr lang="en-US" b="1" dirty="0"/>
              <a:t>stronger</a:t>
            </a:r>
            <a:r>
              <a:rPr lang="en-US" dirty="0"/>
              <a:t> linear relationship between </a:t>
            </a:r>
            <a:r>
              <a:rPr lang="en-US" i="1" dirty="0"/>
              <a:t>x </a:t>
            </a:r>
            <a:r>
              <a:rPr lang="en-US" dirty="0"/>
              <a:t>and </a:t>
            </a:r>
            <a:r>
              <a:rPr lang="en-US" i="1" dirty="0"/>
              <a:t>y</a:t>
            </a:r>
            <a:r>
              <a:rPr lang="en-US" dirty="0"/>
              <a:t>.</a:t>
            </a:r>
          </a:p>
          <a:p>
            <a:pPr lvl="1">
              <a:buFont typeface="Arial" panose="020B0604020202020204" pitchFamily="34" charset="0"/>
              <a:buChar char="•"/>
            </a:pPr>
            <a:r>
              <a:rPr lang="en-US" dirty="0"/>
              <a:t>If </a:t>
            </a:r>
            <a:r>
              <a:rPr lang="en-US" i="1" dirty="0"/>
              <a:t>r </a:t>
            </a:r>
            <a:r>
              <a:rPr lang="en-US" dirty="0"/>
              <a:t>= 0 there is absolutely no linear relationship between </a:t>
            </a:r>
            <a:r>
              <a:rPr lang="en-US" i="1" dirty="0"/>
              <a:t>x </a:t>
            </a:r>
            <a:r>
              <a:rPr lang="en-US" dirty="0"/>
              <a:t>and </a:t>
            </a:r>
            <a:r>
              <a:rPr lang="en-US" i="1" dirty="0"/>
              <a:t>y </a:t>
            </a:r>
            <a:r>
              <a:rPr lang="en-US" b="1" dirty="0"/>
              <a:t>(no linear correlation)</a:t>
            </a:r>
            <a:r>
              <a:rPr lang="en-US" dirty="0"/>
              <a:t>.</a:t>
            </a:r>
          </a:p>
          <a:p>
            <a:pPr lvl="1">
              <a:buFont typeface="Arial" panose="020B0604020202020204" pitchFamily="34" charset="0"/>
              <a:buChar char="•"/>
            </a:pPr>
            <a:r>
              <a:rPr lang="en-US" dirty="0"/>
              <a:t>If </a:t>
            </a:r>
            <a:r>
              <a:rPr lang="en-US" i="1" dirty="0"/>
              <a:t>r </a:t>
            </a:r>
            <a:r>
              <a:rPr lang="en-US" dirty="0"/>
              <a:t>= 1, there is </a:t>
            </a:r>
            <a:r>
              <a:rPr lang="en-US" b="1" dirty="0"/>
              <a:t>perfect</a:t>
            </a:r>
            <a:r>
              <a:rPr lang="en-US" dirty="0"/>
              <a:t> </a:t>
            </a:r>
            <a:r>
              <a:rPr lang="en-US" b="1" dirty="0"/>
              <a:t>positive</a:t>
            </a:r>
            <a:r>
              <a:rPr lang="en-US" dirty="0"/>
              <a:t> correlation. If </a:t>
            </a:r>
            <a:r>
              <a:rPr lang="en-US" i="1" dirty="0"/>
              <a:t>r </a:t>
            </a:r>
            <a:r>
              <a:rPr lang="en-US" dirty="0"/>
              <a:t>= –1, there is </a:t>
            </a:r>
            <a:r>
              <a:rPr lang="en-US" b="1" dirty="0"/>
              <a:t>perfect negative </a:t>
            </a:r>
            <a:r>
              <a:rPr lang="en-US" dirty="0"/>
              <a:t>correlation. </a:t>
            </a:r>
          </a:p>
          <a:p>
            <a:pPr>
              <a:buFont typeface="Arial" panose="020B0604020202020204" pitchFamily="34" charset="0"/>
              <a:buChar char="•"/>
            </a:pPr>
            <a:r>
              <a:rPr lang="en-US" dirty="0"/>
              <a:t>In both these cases, all of the original data points lie on a straight line. Of course, in the real world, this will not generally happen.</a:t>
            </a:r>
            <a:endParaRPr lang="en-US" sz="1400" dirty="0"/>
          </a:p>
          <a:p>
            <a:endParaRPr lang="en-US" dirty="0"/>
          </a:p>
        </p:txBody>
      </p:sp>
      <p:sp>
        <p:nvSpPr>
          <p:cNvPr id="4" name="Slide Number Placeholder 3">
            <a:extLst>
              <a:ext uri="{FF2B5EF4-FFF2-40B4-BE49-F238E27FC236}">
                <a16:creationId xmlns:a16="http://schemas.microsoft.com/office/drawing/2014/main" id="{BF2366AF-340C-46E5-9460-DC7EA0E30EEC}"/>
              </a:ext>
            </a:extLst>
          </p:cNvPr>
          <p:cNvSpPr>
            <a:spLocks noGrp="1"/>
          </p:cNvSpPr>
          <p:nvPr>
            <p:ph type="sldNum" sz="quarter" idx="12"/>
          </p:nvPr>
        </p:nvSpPr>
        <p:spPr/>
        <p:txBody>
          <a:bodyPr/>
          <a:lstStyle/>
          <a:p>
            <a:fld id="{3A98EE3D-8CD1-4C3F-BD1C-C98C9596463C}" type="slidenum">
              <a:rPr lang="en-US" smtClean="0"/>
              <a:t>28</a:t>
            </a:fld>
            <a:endParaRPr lang="en-US" dirty="0"/>
          </a:p>
        </p:txBody>
      </p:sp>
    </p:spTree>
    <p:extLst>
      <p:ext uri="{BB962C8B-B14F-4D97-AF65-F5344CB8AC3E}">
        <p14:creationId xmlns:p14="http://schemas.microsoft.com/office/powerpoint/2010/main" val="34771438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266C4C-0FB8-F7F4-1544-F80FEBFE4A68}"/>
              </a:ext>
            </a:extLst>
          </p:cNvPr>
          <p:cNvSpPr>
            <a:spLocks noGrp="1"/>
          </p:cNvSpPr>
          <p:nvPr>
            <p:ph type="title"/>
          </p:nvPr>
        </p:nvSpPr>
        <p:spPr/>
        <p:txBody>
          <a:bodyPr/>
          <a:lstStyle/>
          <a:p>
            <a:r>
              <a:rPr lang="en-US" dirty="0"/>
              <a:t>The Correlation Coefficient r, cont.</a:t>
            </a:r>
          </a:p>
        </p:txBody>
      </p:sp>
      <p:sp>
        <p:nvSpPr>
          <p:cNvPr id="3" name="Content Placeholder 2">
            <a:extLst>
              <a:ext uri="{FF2B5EF4-FFF2-40B4-BE49-F238E27FC236}">
                <a16:creationId xmlns:a16="http://schemas.microsoft.com/office/drawing/2014/main" id="{3411F167-62CC-9C8A-D5E0-A82DBDE926D1}"/>
              </a:ext>
            </a:extLst>
          </p:cNvPr>
          <p:cNvSpPr>
            <a:spLocks noGrp="1"/>
          </p:cNvSpPr>
          <p:nvPr>
            <p:ph idx="1"/>
          </p:nvPr>
        </p:nvSpPr>
        <p:spPr/>
        <p:txBody>
          <a:bodyPr>
            <a:normAutofit/>
          </a:bodyPr>
          <a:lstStyle/>
          <a:p>
            <a:pPr>
              <a:buFont typeface="Arial" panose="020B0604020202020204" pitchFamily="34" charset="0"/>
              <a:buChar char="•"/>
            </a:pPr>
            <a:r>
              <a:rPr lang="en-US" sz="2000" b="1" dirty="0"/>
              <a:t>What the SIGN of </a:t>
            </a:r>
            <a:r>
              <a:rPr lang="en-US" sz="2000" b="1" i="1" dirty="0"/>
              <a:t>r </a:t>
            </a:r>
            <a:r>
              <a:rPr lang="en-US" sz="2000" b="1" dirty="0"/>
              <a:t>tells us</a:t>
            </a:r>
          </a:p>
          <a:p>
            <a:pPr lvl="1">
              <a:buFont typeface="Arial" panose="020B0604020202020204" pitchFamily="34" charset="0"/>
              <a:buChar char="•"/>
            </a:pPr>
            <a:r>
              <a:rPr lang="en-US" sz="2000" dirty="0"/>
              <a:t> A positive value of </a:t>
            </a:r>
            <a:r>
              <a:rPr lang="en-US" sz="2000" i="1" dirty="0"/>
              <a:t>r </a:t>
            </a:r>
            <a:r>
              <a:rPr lang="en-US" sz="2000" dirty="0"/>
              <a:t>means that when </a:t>
            </a:r>
            <a:r>
              <a:rPr lang="en-US" sz="2000" i="1" dirty="0"/>
              <a:t>x </a:t>
            </a:r>
            <a:r>
              <a:rPr lang="en-US" sz="2000" dirty="0"/>
              <a:t>increases, </a:t>
            </a:r>
            <a:r>
              <a:rPr lang="en-US" sz="2000" i="1" dirty="0"/>
              <a:t>y </a:t>
            </a:r>
            <a:r>
              <a:rPr lang="en-US" sz="2000" dirty="0"/>
              <a:t>tends to increase and when </a:t>
            </a:r>
            <a:r>
              <a:rPr lang="en-US" sz="2000" i="1" dirty="0"/>
              <a:t>x </a:t>
            </a:r>
            <a:r>
              <a:rPr lang="en-US" sz="2000" dirty="0"/>
              <a:t>decreases, </a:t>
            </a:r>
            <a:r>
              <a:rPr lang="en-US" sz="2000" i="1" dirty="0"/>
              <a:t>y </a:t>
            </a:r>
            <a:r>
              <a:rPr lang="en-US" sz="2000" dirty="0"/>
              <a:t>tends to decrease </a:t>
            </a:r>
            <a:r>
              <a:rPr lang="en-US" sz="2000" b="1" dirty="0"/>
              <a:t>(positive correlation)</a:t>
            </a:r>
            <a:r>
              <a:rPr lang="en-US" sz="2000" dirty="0"/>
              <a:t>.</a:t>
            </a:r>
          </a:p>
          <a:p>
            <a:pPr lvl="1">
              <a:buFont typeface="Arial" panose="020B0604020202020204" pitchFamily="34" charset="0"/>
              <a:buChar char="•"/>
            </a:pPr>
            <a:r>
              <a:rPr lang="en-US" sz="2000" dirty="0"/>
              <a:t> A negative value of </a:t>
            </a:r>
            <a:r>
              <a:rPr lang="en-US" sz="2000" i="1" dirty="0"/>
              <a:t>r </a:t>
            </a:r>
            <a:r>
              <a:rPr lang="en-US" sz="2000" dirty="0"/>
              <a:t>means that when </a:t>
            </a:r>
            <a:r>
              <a:rPr lang="en-US" sz="2000" i="1" dirty="0"/>
              <a:t>x </a:t>
            </a:r>
            <a:r>
              <a:rPr lang="en-US" sz="2000" dirty="0"/>
              <a:t>increases, </a:t>
            </a:r>
            <a:r>
              <a:rPr lang="en-US" sz="2000" i="1" dirty="0"/>
              <a:t>y </a:t>
            </a:r>
            <a:r>
              <a:rPr lang="en-US" sz="2000" dirty="0"/>
              <a:t>tends to decrease and when </a:t>
            </a:r>
            <a:r>
              <a:rPr lang="en-US" sz="2000" i="1" dirty="0"/>
              <a:t>x </a:t>
            </a:r>
            <a:r>
              <a:rPr lang="en-US" sz="2000" dirty="0"/>
              <a:t>decreases, </a:t>
            </a:r>
            <a:r>
              <a:rPr lang="en-US" sz="2000" i="1" dirty="0"/>
              <a:t>y </a:t>
            </a:r>
            <a:r>
              <a:rPr lang="en-US" sz="2000" dirty="0"/>
              <a:t>tends to increase </a:t>
            </a:r>
            <a:r>
              <a:rPr lang="en-US" sz="2000" b="1" dirty="0"/>
              <a:t>(negative correlation)</a:t>
            </a:r>
            <a:r>
              <a:rPr lang="en-US" sz="2000" dirty="0"/>
              <a:t>.</a:t>
            </a:r>
          </a:p>
          <a:p>
            <a:pPr lvl="1">
              <a:buFont typeface="Arial" panose="020B0604020202020204" pitchFamily="34" charset="0"/>
              <a:buChar char="•"/>
            </a:pPr>
            <a:r>
              <a:rPr lang="en-US" sz="2000" dirty="0"/>
              <a:t> The sign of </a:t>
            </a:r>
            <a:r>
              <a:rPr lang="en-US" sz="2000" i="1" dirty="0"/>
              <a:t>r </a:t>
            </a:r>
            <a:r>
              <a:rPr lang="en-US" sz="2000" dirty="0"/>
              <a:t>is the same as the sign of the slope, </a:t>
            </a:r>
            <a:r>
              <a:rPr lang="en-US" sz="2000" i="1" dirty="0"/>
              <a:t>b</a:t>
            </a:r>
            <a:r>
              <a:rPr lang="en-US" sz="2000" dirty="0"/>
              <a:t>, of the best-fit line.</a:t>
            </a:r>
          </a:p>
          <a:p>
            <a:pPr>
              <a:buFont typeface="Arial" panose="020B0604020202020204" pitchFamily="34" charset="0"/>
              <a:buChar char="•"/>
            </a:pPr>
            <a:r>
              <a:rPr lang="en-US" sz="2000" dirty="0"/>
              <a:t>Strong correlation does not suggest that x causes y or y causes x. We say "correlation does not imply causation." </a:t>
            </a:r>
          </a:p>
          <a:p>
            <a:pPr>
              <a:buFont typeface="Arial" panose="020B0604020202020204" pitchFamily="34" charset="0"/>
              <a:buChar char="•"/>
            </a:pPr>
            <a:endParaRPr lang="en-US" sz="2000" dirty="0"/>
          </a:p>
        </p:txBody>
      </p:sp>
      <p:sp>
        <p:nvSpPr>
          <p:cNvPr id="4" name="Slide Number Placeholder 3">
            <a:extLst>
              <a:ext uri="{FF2B5EF4-FFF2-40B4-BE49-F238E27FC236}">
                <a16:creationId xmlns:a16="http://schemas.microsoft.com/office/drawing/2014/main" id="{B5AB759E-118A-412B-F8F5-D0BA51149E38}"/>
              </a:ext>
            </a:extLst>
          </p:cNvPr>
          <p:cNvSpPr>
            <a:spLocks noGrp="1"/>
          </p:cNvSpPr>
          <p:nvPr>
            <p:ph type="sldNum" sz="quarter" idx="12"/>
          </p:nvPr>
        </p:nvSpPr>
        <p:spPr/>
        <p:txBody>
          <a:bodyPr/>
          <a:lstStyle/>
          <a:p>
            <a:fld id="{3A98EE3D-8CD1-4C3F-BD1C-C98C9596463C}" type="slidenum">
              <a:rPr lang="en-US" smtClean="0"/>
              <a:t>29</a:t>
            </a:fld>
            <a:endParaRPr lang="en-US" dirty="0"/>
          </a:p>
        </p:txBody>
      </p:sp>
    </p:spTree>
    <p:extLst>
      <p:ext uri="{BB962C8B-B14F-4D97-AF65-F5344CB8AC3E}">
        <p14:creationId xmlns:p14="http://schemas.microsoft.com/office/powerpoint/2010/main" val="33753140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BD72F-5231-03C4-E494-0103051E5B72}"/>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43662A5B-D07D-CB74-06A7-7C33C28BD0A6}"/>
              </a:ext>
            </a:extLst>
          </p:cNvPr>
          <p:cNvSpPr>
            <a:spLocks noGrp="1"/>
          </p:cNvSpPr>
          <p:nvPr>
            <p:ph idx="1"/>
          </p:nvPr>
        </p:nvSpPr>
        <p:spPr/>
        <p:txBody>
          <a:bodyPr>
            <a:normAutofit/>
          </a:bodyPr>
          <a:lstStyle/>
          <a:p>
            <a:pPr>
              <a:buFont typeface="Arial" panose="020B0604020202020204" pitchFamily="34" charset="0"/>
              <a:buChar char="•"/>
            </a:pPr>
            <a:r>
              <a:rPr lang="en-US" sz="2000" dirty="0"/>
              <a:t> </a:t>
            </a:r>
            <a:r>
              <a:rPr lang="en-US" sz="2000" b="0" i="0" dirty="0">
                <a:solidFill>
                  <a:srgbClr val="424242"/>
                </a:solidFill>
                <a:effectLst/>
              </a:rPr>
              <a:t>Professionals often want to know how two or more numeric variables are related. </a:t>
            </a:r>
          </a:p>
          <a:p>
            <a:pPr>
              <a:buFont typeface="Arial" panose="020B0604020202020204" pitchFamily="34" charset="0"/>
              <a:buChar char="•"/>
            </a:pPr>
            <a:r>
              <a:rPr lang="en-US" sz="2000" dirty="0">
                <a:solidFill>
                  <a:srgbClr val="424242"/>
                </a:solidFill>
              </a:rPr>
              <a:t> </a:t>
            </a:r>
            <a:r>
              <a:rPr lang="en-US" sz="2000" b="0" i="0" dirty="0">
                <a:solidFill>
                  <a:srgbClr val="424242"/>
                </a:solidFill>
                <a:effectLst/>
              </a:rPr>
              <a:t>For example, is there a relationship between the grade on the second math exam a student takes and the grade on the final exam? If there is a relationship, what is the relationship and how strong is it?</a:t>
            </a:r>
          </a:p>
          <a:p>
            <a:pPr>
              <a:buFont typeface="Arial" panose="020B0604020202020204" pitchFamily="34" charset="0"/>
              <a:buChar char="•"/>
            </a:pPr>
            <a:r>
              <a:rPr lang="en-US" sz="2000" dirty="0">
                <a:solidFill>
                  <a:srgbClr val="424242"/>
                </a:solidFill>
              </a:rPr>
              <a:t> </a:t>
            </a:r>
            <a:r>
              <a:rPr lang="en-US" sz="2000" b="0" i="0" dirty="0">
                <a:solidFill>
                  <a:srgbClr val="424242"/>
                </a:solidFill>
                <a:effectLst/>
              </a:rPr>
              <a:t>In this chapter we will begin with correlation, the investigation of relationships among variables that may or may not be founded on a cause and effect model. The variables simply move in the same, or opposite, direction. That is to say, they do not move randomly. </a:t>
            </a:r>
          </a:p>
          <a:p>
            <a:pPr>
              <a:buFont typeface="Arial" panose="020B0604020202020204" pitchFamily="34" charset="0"/>
              <a:buChar char="•"/>
            </a:pPr>
            <a:r>
              <a:rPr lang="en-US" sz="2000" dirty="0">
                <a:solidFill>
                  <a:srgbClr val="424242"/>
                </a:solidFill>
              </a:rPr>
              <a:t> </a:t>
            </a:r>
            <a:r>
              <a:rPr lang="en-US" sz="2000" b="0" i="0" dirty="0">
                <a:solidFill>
                  <a:srgbClr val="424242"/>
                </a:solidFill>
                <a:effectLst/>
              </a:rPr>
              <a:t>Correlation provides a measure of the degree to which this is true. </a:t>
            </a:r>
            <a:endParaRPr lang="en-US" sz="2000" dirty="0"/>
          </a:p>
        </p:txBody>
      </p:sp>
      <p:sp>
        <p:nvSpPr>
          <p:cNvPr id="4" name="Slide Number Placeholder 3">
            <a:extLst>
              <a:ext uri="{FF2B5EF4-FFF2-40B4-BE49-F238E27FC236}">
                <a16:creationId xmlns:a16="http://schemas.microsoft.com/office/drawing/2014/main" id="{91ABD8EB-709C-B616-4592-FAA5A5CFCA58}"/>
              </a:ext>
            </a:extLst>
          </p:cNvPr>
          <p:cNvSpPr>
            <a:spLocks noGrp="1"/>
          </p:cNvSpPr>
          <p:nvPr>
            <p:ph type="sldNum" sz="quarter" idx="12"/>
          </p:nvPr>
        </p:nvSpPr>
        <p:spPr/>
        <p:txBody>
          <a:bodyPr/>
          <a:lstStyle/>
          <a:p>
            <a:fld id="{3A98EE3D-8CD1-4C3F-BD1C-C98C9596463C}" type="slidenum">
              <a:rPr lang="en-US" smtClean="0"/>
              <a:t>3</a:t>
            </a:fld>
            <a:endParaRPr lang="en-US" dirty="0"/>
          </a:p>
        </p:txBody>
      </p:sp>
    </p:spTree>
    <p:extLst>
      <p:ext uri="{BB962C8B-B14F-4D97-AF65-F5344CB8AC3E}">
        <p14:creationId xmlns:p14="http://schemas.microsoft.com/office/powerpoint/2010/main" val="13715818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38B6C-39E9-EAFF-97A9-23F2534EC502}"/>
              </a:ext>
            </a:extLst>
          </p:cNvPr>
          <p:cNvSpPr>
            <a:spLocks noGrp="1"/>
          </p:cNvSpPr>
          <p:nvPr>
            <p:ph type="title"/>
          </p:nvPr>
        </p:nvSpPr>
        <p:spPr/>
        <p:txBody>
          <a:bodyPr/>
          <a:lstStyle/>
          <a:p>
            <a:r>
              <a:rPr lang="en-US" dirty="0"/>
              <a:t>The Correlation Coefficient r, cont.</a:t>
            </a:r>
          </a:p>
        </p:txBody>
      </p:sp>
      <p:sp>
        <p:nvSpPr>
          <p:cNvPr id="4" name="Slide Number Placeholder 3">
            <a:extLst>
              <a:ext uri="{FF2B5EF4-FFF2-40B4-BE49-F238E27FC236}">
                <a16:creationId xmlns:a16="http://schemas.microsoft.com/office/drawing/2014/main" id="{16232EDB-F6BC-5F10-88D3-5B86F818F722}"/>
              </a:ext>
            </a:extLst>
          </p:cNvPr>
          <p:cNvSpPr>
            <a:spLocks noGrp="1"/>
          </p:cNvSpPr>
          <p:nvPr>
            <p:ph type="sldNum" sz="quarter" idx="12"/>
          </p:nvPr>
        </p:nvSpPr>
        <p:spPr/>
        <p:txBody>
          <a:bodyPr/>
          <a:lstStyle/>
          <a:p>
            <a:fld id="{3A98EE3D-8CD1-4C3F-BD1C-C98C9596463C}" type="slidenum">
              <a:rPr lang="en-US" smtClean="0"/>
              <a:t>30</a:t>
            </a:fld>
            <a:endParaRPr lang="en-US" dirty="0"/>
          </a:p>
        </p:txBody>
      </p:sp>
      <p:pic>
        <p:nvPicPr>
          <p:cNvPr id="5" name="Picture Placeholder 3" descr="fig-ch12_06_01.jpg" title="Correlation of LinReg Line">
            <a:extLst>
              <a:ext uri="{FF2B5EF4-FFF2-40B4-BE49-F238E27FC236}">
                <a16:creationId xmlns:a16="http://schemas.microsoft.com/office/drawing/2014/main" id="{A6C218C8-9105-F601-D4A3-C6162E47DEEA}"/>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t="-3006" b="-9450"/>
          <a:stretch/>
        </p:blipFill>
        <p:spPr>
          <a:xfrm>
            <a:off x="2064543" y="2224403"/>
            <a:ext cx="8062913" cy="1934307"/>
          </a:xfrm>
          <a:prstGeom prst="rect">
            <a:avLst/>
          </a:prstGeom>
        </p:spPr>
      </p:pic>
      <p:sp>
        <p:nvSpPr>
          <p:cNvPr id="6" name="Text Placeholder 6">
            <a:extLst>
              <a:ext uri="{FF2B5EF4-FFF2-40B4-BE49-F238E27FC236}">
                <a16:creationId xmlns:a16="http://schemas.microsoft.com/office/drawing/2014/main" id="{0B6C4914-D5A9-EF74-D8B3-963C36CAD066}"/>
              </a:ext>
            </a:extLst>
          </p:cNvPr>
          <p:cNvSpPr txBox="1">
            <a:spLocks/>
          </p:cNvSpPr>
          <p:nvPr/>
        </p:nvSpPr>
        <p:spPr>
          <a:xfrm>
            <a:off x="2017511" y="4289430"/>
            <a:ext cx="9068305" cy="1795646"/>
          </a:xfrm>
          <a:prstGeom prst="rect">
            <a:avLst/>
          </a:prstGeom>
        </p:spPr>
        <p:txBody>
          <a:bodyPr>
            <a:normAutofit/>
          </a:bodyPr>
          <a:lst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42900" indent="-342900">
              <a:buFont typeface="Calibri" panose="020F0502020204030204" pitchFamily="34" charset="0"/>
              <a:buAutoNum type="alphaLcParenBoth"/>
            </a:pPr>
            <a:r>
              <a:rPr lang="en-US" sz="2000" dirty="0"/>
              <a:t>A scatter plot showing data with a positive correlation. 0 &lt; </a:t>
            </a:r>
            <a:r>
              <a:rPr lang="en-US" sz="2000" i="1" dirty="0"/>
              <a:t>r </a:t>
            </a:r>
            <a:r>
              <a:rPr lang="en-US" sz="2000" dirty="0"/>
              <a:t>&lt; 1</a:t>
            </a:r>
          </a:p>
          <a:p>
            <a:pPr marL="342900" indent="-342900">
              <a:buFont typeface="Calibri" panose="020F0502020204030204" pitchFamily="34" charset="0"/>
              <a:buAutoNum type="alphaLcParenBoth"/>
            </a:pPr>
            <a:r>
              <a:rPr lang="en-US" sz="2000" dirty="0"/>
              <a:t>A scatter plot showing data with a negative correlation. –1 &lt; </a:t>
            </a:r>
            <a:r>
              <a:rPr lang="en-US" sz="2000" i="1" dirty="0"/>
              <a:t>r </a:t>
            </a:r>
            <a:r>
              <a:rPr lang="en-US" sz="2000" dirty="0"/>
              <a:t>&lt; 0</a:t>
            </a:r>
          </a:p>
          <a:p>
            <a:pPr marL="342900" indent="-342900">
              <a:buFont typeface="Calibri" panose="020F0502020204030204" pitchFamily="34" charset="0"/>
              <a:buAutoNum type="alphaLcParenBoth"/>
            </a:pPr>
            <a:r>
              <a:rPr lang="en-US" sz="2000" dirty="0"/>
              <a:t>A scatter plot showing data with zero correlation. </a:t>
            </a:r>
            <a:r>
              <a:rPr lang="en-US" sz="2000" i="1" dirty="0"/>
              <a:t>r </a:t>
            </a:r>
            <a:r>
              <a:rPr lang="en-US" sz="2000" dirty="0"/>
              <a:t>= 0</a:t>
            </a:r>
          </a:p>
        </p:txBody>
      </p:sp>
    </p:spTree>
    <p:extLst>
      <p:ext uri="{BB962C8B-B14F-4D97-AF65-F5344CB8AC3E}">
        <p14:creationId xmlns:p14="http://schemas.microsoft.com/office/powerpoint/2010/main" val="5556841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CD51C-6CE8-79C1-3A70-3594B5669E4D}"/>
              </a:ext>
            </a:extLst>
          </p:cNvPr>
          <p:cNvSpPr>
            <a:spLocks noGrp="1"/>
          </p:cNvSpPr>
          <p:nvPr>
            <p:ph type="title"/>
          </p:nvPr>
        </p:nvSpPr>
        <p:spPr/>
        <p:txBody>
          <a:bodyPr/>
          <a:lstStyle/>
          <a:p>
            <a:r>
              <a:rPr lang="en-US" dirty="0"/>
              <a:t>Interpreting the Intercept and Slope</a:t>
            </a:r>
          </a:p>
        </p:txBody>
      </p:sp>
      <p:sp>
        <p:nvSpPr>
          <p:cNvPr id="3" name="Content Placeholder 2">
            <a:extLst>
              <a:ext uri="{FF2B5EF4-FFF2-40B4-BE49-F238E27FC236}">
                <a16:creationId xmlns:a16="http://schemas.microsoft.com/office/drawing/2014/main" id="{1BEF67DB-F607-38CF-DDC7-63D4D65E113A}"/>
              </a:ext>
            </a:extLst>
          </p:cNvPr>
          <p:cNvSpPr>
            <a:spLocks noGrp="1"/>
          </p:cNvSpPr>
          <p:nvPr>
            <p:ph idx="1"/>
          </p:nvPr>
        </p:nvSpPr>
        <p:spPr/>
        <p:txBody>
          <a:bodyPr/>
          <a:lstStyle/>
          <a:p>
            <a:pPr>
              <a:buFont typeface="Arial" panose="020B0604020202020204" pitchFamily="34" charset="0"/>
              <a:buChar char="•"/>
            </a:pPr>
            <a:r>
              <a:rPr lang="en-US" dirty="0"/>
              <a:t> </a:t>
            </a:r>
            <a:r>
              <a:rPr lang="en-US" b="0" i="0" dirty="0">
                <a:solidFill>
                  <a:srgbClr val="424242"/>
                </a:solidFill>
                <a:effectLst/>
              </a:rPr>
              <a:t>For the linear equation </a:t>
            </a:r>
            <a:r>
              <a:rPr lang="en-US" b="0" i="1" dirty="0">
                <a:solidFill>
                  <a:srgbClr val="424242"/>
                </a:solidFill>
                <a:effectLst/>
              </a:rPr>
              <a:t>y</a:t>
            </a:r>
            <a:r>
              <a:rPr lang="en-US" b="0" i="0" dirty="0">
                <a:solidFill>
                  <a:srgbClr val="424242"/>
                </a:solidFill>
                <a:effectLst/>
              </a:rPr>
              <a:t> = </a:t>
            </a:r>
            <a:r>
              <a:rPr lang="en-US" b="0" i="1" dirty="0">
                <a:solidFill>
                  <a:srgbClr val="424242"/>
                </a:solidFill>
                <a:effectLst/>
              </a:rPr>
              <a:t>a</a:t>
            </a:r>
            <a:r>
              <a:rPr lang="en-US" b="0" i="0" dirty="0">
                <a:solidFill>
                  <a:srgbClr val="424242"/>
                </a:solidFill>
                <a:effectLst/>
              </a:rPr>
              <a:t> + </a:t>
            </a:r>
            <a:r>
              <a:rPr lang="en-US" b="0" i="1" dirty="0">
                <a:solidFill>
                  <a:srgbClr val="424242"/>
                </a:solidFill>
                <a:effectLst/>
              </a:rPr>
              <a:t>bx</a:t>
            </a:r>
            <a:r>
              <a:rPr lang="en-US" b="0" i="0" dirty="0">
                <a:solidFill>
                  <a:srgbClr val="424242"/>
                </a:solidFill>
                <a:effectLst/>
              </a:rPr>
              <a:t>, </a:t>
            </a:r>
            <a:r>
              <a:rPr lang="en-US" b="0" i="1" dirty="0">
                <a:solidFill>
                  <a:srgbClr val="424242"/>
                </a:solidFill>
                <a:effectLst/>
              </a:rPr>
              <a:t>b</a:t>
            </a:r>
            <a:r>
              <a:rPr lang="en-US" b="0" i="0" dirty="0">
                <a:solidFill>
                  <a:srgbClr val="424242"/>
                </a:solidFill>
                <a:effectLst/>
              </a:rPr>
              <a:t> = slope and </a:t>
            </a:r>
            <a:r>
              <a:rPr lang="en-US" b="0" i="1" dirty="0">
                <a:solidFill>
                  <a:srgbClr val="424242"/>
                </a:solidFill>
                <a:effectLst/>
              </a:rPr>
              <a:t>a</a:t>
            </a:r>
            <a:r>
              <a:rPr lang="en-US" b="0" i="0" dirty="0">
                <a:solidFill>
                  <a:srgbClr val="424242"/>
                </a:solidFill>
                <a:effectLst/>
              </a:rPr>
              <a:t> = </a:t>
            </a:r>
            <a:r>
              <a:rPr lang="en-US" b="0" i="1" dirty="0">
                <a:solidFill>
                  <a:srgbClr val="424242"/>
                </a:solidFill>
                <a:effectLst/>
              </a:rPr>
              <a:t>y</a:t>
            </a:r>
            <a:r>
              <a:rPr lang="en-US" b="0" i="0" dirty="0">
                <a:solidFill>
                  <a:srgbClr val="424242"/>
                </a:solidFill>
                <a:effectLst/>
              </a:rPr>
              <a:t>-intercept. </a:t>
            </a:r>
          </a:p>
          <a:p>
            <a:pPr>
              <a:buFont typeface="Arial" panose="020B0604020202020204" pitchFamily="34" charset="0"/>
              <a:buChar char="•"/>
            </a:pPr>
            <a:r>
              <a:rPr lang="en-US" dirty="0">
                <a:solidFill>
                  <a:srgbClr val="424242"/>
                </a:solidFill>
              </a:rPr>
              <a:t> </a:t>
            </a:r>
            <a:r>
              <a:rPr lang="en-US" b="0" i="0" dirty="0">
                <a:solidFill>
                  <a:srgbClr val="424242"/>
                </a:solidFill>
                <a:effectLst/>
              </a:rPr>
              <a:t>From algebra recall that the slope is a number that describes the steepness of a line, and the </a:t>
            </a:r>
            <a:r>
              <a:rPr lang="en-US" b="0" i="1" dirty="0">
                <a:solidFill>
                  <a:srgbClr val="424242"/>
                </a:solidFill>
                <a:effectLst/>
              </a:rPr>
              <a:t>y</a:t>
            </a:r>
            <a:r>
              <a:rPr lang="en-US" b="0" i="0" dirty="0">
                <a:solidFill>
                  <a:srgbClr val="424242"/>
                </a:solidFill>
                <a:effectLst/>
              </a:rPr>
              <a:t>-intercept is the </a:t>
            </a:r>
            <a:r>
              <a:rPr lang="en-US" b="0" i="1" dirty="0">
                <a:solidFill>
                  <a:srgbClr val="424242"/>
                </a:solidFill>
                <a:effectLst/>
              </a:rPr>
              <a:t>y</a:t>
            </a:r>
            <a:r>
              <a:rPr lang="en-US" b="0" i="0" dirty="0">
                <a:solidFill>
                  <a:srgbClr val="424242"/>
                </a:solidFill>
                <a:effectLst/>
              </a:rPr>
              <a:t> coordinate of the point (0, </a:t>
            </a:r>
            <a:r>
              <a:rPr lang="en-US" b="0" i="1" dirty="0">
                <a:solidFill>
                  <a:srgbClr val="424242"/>
                </a:solidFill>
                <a:effectLst/>
              </a:rPr>
              <a:t>a</a:t>
            </a:r>
            <a:r>
              <a:rPr lang="en-US" b="0" i="0" dirty="0">
                <a:solidFill>
                  <a:srgbClr val="424242"/>
                </a:solidFill>
                <a:effectLst/>
              </a:rPr>
              <a:t>) where the line crosses the </a:t>
            </a:r>
            <a:r>
              <a:rPr lang="en-US" b="0" i="1" dirty="0">
                <a:solidFill>
                  <a:srgbClr val="424242"/>
                </a:solidFill>
                <a:effectLst/>
              </a:rPr>
              <a:t>y</a:t>
            </a:r>
            <a:r>
              <a:rPr lang="en-US" b="0" i="0" dirty="0">
                <a:solidFill>
                  <a:srgbClr val="424242"/>
                </a:solidFill>
                <a:effectLst/>
              </a:rPr>
              <a:t>-axis. </a:t>
            </a:r>
          </a:p>
          <a:p>
            <a:pPr lvl="1">
              <a:buFont typeface="Arial" panose="020B0604020202020204" pitchFamily="34" charset="0"/>
              <a:buChar char="•"/>
            </a:pPr>
            <a:r>
              <a:rPr lang="en-US" b="0" i="0" dirty="0">
                <a:solidFill>
                  <a:srgbClr val="424242"/>
                </a:solidFill>
                <a:effectLst/>
              </a:rPr>
              <a:t>From calculus the slope is the first derivative of the function. For a linear function the slope is </a:t>
            </a:r>
            <a:r>
              <a:rPr lang="en-US" b="0" i="1" dirty="0" err="1">
                <a:solidFill>
                  <a:srgbClr val="424242"/>
                </a:solidFill>
                <a:effectLst/>
              </a:rPr>
              <a:t>dy</a:t>
            </a:r>
            <a:r>
              <a:rPr lang="en-US" b="0" i="0" dirty="0">
                <a:solidFill>
                  <a:srgbClr val="424242"/>
                </a:solidFill>
                <a:effectLst/>
              </a:rPr>
              <a:t> / </a:t>
            </a:r>
            <a:r>
              <a:rPr lang="en-US" b="0" i="1" dirty="0">
                <a:solidFill>
                  <a:srgbClr val="424242"/>
                </a:solidFill>
                <a:effectLst/>
              </a:rPr>
              <a:t>dx</a:t>
            </a:r>
            <a:r>
              <a:rPr lang="en-US" b="0" i="0" dirty="0">
                <a:solidFill>
                  <a:srgbClr val="424242"/>
                </a:solidFill>
                <a:effectLst/>
              </a:rPr>
              <a:t> = </a:t>
            </a:r>
            <a:r>
              <a:rPr lang="en-US" b="0" i="1" dirty="0">
                <a:solidFill>
                  <a:srgbClr val="424242"/>
                </a:solidFill>
                <a:effectLst/>
              </a:rPr>
              <a:t>b</a:t>
            </a:r>
            <a:r>
              <a:rPr lang="en-US" b="0" i="0" dirty="0">
                <a:solidFill>
                  <a:srgbClr val="424242"/>
                </a:solidFill>
                <a:effectLst/>
              </a:rPr>
              <a:t> where we can read the mathematical expression as "the change in </a:t>
            </a:r>
            <a:r>
              <a:rPr lang="en-US" b="0" i="1" dirty="0">
                <a:solidFill>
                  <a:srgbClr val="424242"/>
                </a:solidFill>
                <a:effectLst/>
              </a:rPr>
              <a:t>y</a:t>
            </a:r>
            <a:r>
              <a:rPr lang="en-US" b="0" i="0" dirty="0">
                <a:solidFill>
                  <a:srgbClr val="424242"/>
                </a:solidFill>
                <a:effectLst/>
              </a:rPr>
              <a:t> (</a:t>
            </a:r>
            <a:r>
              <a:rPr lang="en-US" b="0" i="1" dirty="0" err="1">
                <a:solidFill>
                  <a:srgbClr val="424242"/>
                </a:solidFill>
                <a:effectLst/>
              </a:rPr>
              <a:t>dy</a:t>
            </a:r>
            <a:r>
              <a:rPr lang="en-US" b="0" i="0" dirty="0">
                <a:solidFill>
                  <a:srgbClr val="424242"/>
                </a:solidFill>
                <a:effectLst/>
              </a:rPr>
              <a:t>) that results from a change in </a:t>
            </a:r>
            <a:r>
              <a:rPr lang="en-US" b="0" i="1" dirty="0">
                <a:solidFill>
                  <a:srgbClr val="424242"/>
                </a:solidFill>
                <a:effectLst/>
              </a:rPr>
              <a:t>x</a:t>
            </a:r>
            <a:r>
              <a:rPr lang="en-US" b="0" i="0" dirty="0">
                <a:solidFill>
                  <a:srgbClr val="424242"/>
                </a:solidFill>
                <a:effectLst/>
              </a:rPr>
              <a:t> (</a:t>
            </a:r>
            <a:r>
              <a:rPr lang="en-US" b="0" i="1" dirty="0">
                <a:solidFill>
                  <a:srgbClr val="424242"/>
                </a:solidFill>
                <a:effectLst/>
              </a:rPr>
              <a:t>dx</a:t>
            </a:r>
            <a:r>
              <a:rPr lang="en-US" b="0" i="0" dirty="0">
                <a:solidFill>
                  <a:srgbClr val="424242"/>
                </a:solidFill>
                <a:effectLst/>
              </a:rPr>
              <a:t>) = </a:t>
            </a:r>
            <a:r>
              <a:rPr lang="en-US" b="0" i="1" dirty="0">
                <a:solidFill>
                  <a:srgbClr val="424242"/>
                </a:solidFill>
                <a:effectLst/>
              </a:rPr>
              <a:t>b</a:t>
            </a:r>
            <a:r>
              <a:rPr lang="en-US" b="0" i="0" dirty="0">
                <a:solidFill>
                  <a:srgbClr val="424242"/>
                </a:solidFill>
                <a:effectLst/>
              </a:rPr>
              <a:t> * </a:t>
            </a:r>
            <a:r>
              <a:rPr lang="en-US" b="0" i="1" dirty="0">
                <a:solidFill>
                  <a:srgbClr val="424242"/>
                </a:solidFill>
                <a:effectLst/>
              </a:rPr>
              <a:t>dx</a:t>
            </a:r>
            <a:r>
              <a:rPr lang="en-US" b="0" i="0" dirty="0">
                <a:solidFill>
                  <a:srgbClr val="424242"/>
                </a:solidFill>
                <a:effectLst/>
              </a:rPr>
              <a:t>".</a:t>
            </a:r>
          </a:p>
          <a:p>
            <a:pPr>
              <a:buFont typeface="Arial" panose="020B0604020202020204" pitchFamily="34" charset="0"/>
              <a:buChar char="•"/>
            </a:pPr>
            <a:r>
              <a:rPr lang="en-US" dirty="0">
                <a:solidFill>
                  <a:srgbClr val="424242"/>
                </a:solidFill>
              </a:rPr>
              <a:t> Again, here are some possible situations in linear regression:</a:t>
            </a:r>
            <a:endParaRPr lang="en-US" b="0" i="0" dirty="0">
              <a:solidFill>
                <a:srgbClr val="424242"/>
              </a:solidFill>
              <a:effectLst/>
            </a:endParaRPr>
          </a:p>
        </p:txBody>
      </p:sp>
      <p:pic>
        <p:nvPicPr>
          <p:cNvPr id="23554" name="Picture 2" descr="Three possible graphs of the equation y = a + bx. For the first graph, (a), b &gt; 0 and so the line slopes upward to the right. For the second, b = 0 and the graph of the equation is a horizontal line. In the third graph, (c), b &lt; 0 and the line slopes downward to the right.">
            <a:extLst>
              <a:ext uri="{FF2B5EF4-FFF2-40B4-BE49-F238E27FC236}">
                <a16:creationId xmlns:a16="http://schemas.microsoft.com/office/drawing/2014/main" id="{545BCB21-8629-26D8-F587-6AC15BE8EF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4338" y="4833987"/>
            <a:ext cx="5557212" cy="14059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96493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06BDB-9398-8C45-8E2B-EFDBB8D74B99}"/>
              </a:ext>
            </a:extLst>
          </p:cNvPr>
          <p:cNvSpPr>
            <a:spLocks noGrp="1"/>
          </p:cNvSpPr>
          <p:nvPr>
            <p:ph type="title"/>
          </p:nvPr>
        </p:nvSpPr>
        <p:spPr/>
        <p:txBody>
          <a:bodyPr/>
          <a:lstStyle/>
          <a:p>
            <a:r>
              <a:rPr lang="en-US" dirty="0"/>
              <a:t>The Coefficient of Determination</a:t>
            </a:r>
          </a:p>
        </p:txBody>
      </p:sp>
      <p:sp>
        <p:nvSpPr>
          <p:cNvPr id="3" name="Content Placeholder 2">
            <a:extLst>
              <a:ext uri="{FF2B5EF4-FFF2-40B4-BE49-F238E27FC236}">
                <a16:creationId xmlns:a16="http://schemas.microsoft.com/office/drawing/2014/main" id="{6FCB428D-BF95-B12D-B3D3-BDA9FC98BD1D}"/>
              </a:ext>
            </a:extLst>
          </p:cNvPr>
          <p:cNvSpPr>
            <a:spLocks noGrp="1"/>
          </p:cNvSpPr>
          <p:nvPr>
            <p:ph idx="1"/>
          </p:nvPr>
        </p:nvSpPr>
        <p:spPr/>
        <p:txBody>
          <a:bodyPr>
            <a:normAutofit/>
          </a:bodyPr>
          <a:lstStyle/>
          <a:p>
            <a:pPr>
              <a:buFont typeface="Arial" panose="020B0604020202020204" pitchFamily="34" charset="0"/>
              <a:buChar char="•"/>
            </a:pPr>
            <a:r>
              <a:rPr lang="en-US" b="1" dirty="0"/>
              <a:t>The variable </a:t>
            </a:r>
            <a:r>
              <a:rPr lang="en-US" b="1" i="1" dirty="0"/>
              <a:t>r</a:t>
            </a:r>
            <a:r>
              <a:rPr lang="en-US" b="1" baseline="30000" dirty="0"/>
              <a:t>2</a:t>
            </a:r>
            <a:r>
              <a:rPr lang="en-US" b="1" dirty="0"/>
              <a:t> is called the coefficient of determination </a:t>
            </a:r>
            <a:r>
              <a:rPr lang="en-US" dirty="0"/>
              <a:t>and is the square of the correlation coefficient, but is usually stated as a percent, rather than in decimal form. </a:t>
            </a:r>
          </a:p>
          <a:p>
            <a:pPr>
              <a:buFont typeface="Arial" panose="020B0604020202020204" pitchFamily="34" charset="0"/>
              <a:buChar char="•"/>
            </a:pPr>
            <a:r>
              <a:rPr lang="en-US" dirty="0"/>
              <a:t>It has an interpretation in the context of the data:</a:t>
            </a:r>
          </a:p>
          <a:p>
            <a:pPr lvl="1">
              <a:buFont typeface="Arial" panose="020B0604020202020204" pitchFamily="34" charset="0"/>
              <a:buChar char="•"/>
            </a:pPr>
            <a:r>
              <a:rPr lang="en-US" i="1" dirty="0"/>
              <a:t>r</a:t>
            </a:r>
            <a:r>
              <a:rPr lang="en-US" baseline="30000" dirty="0"/>
              <a:t>2</a:t>
            </a:r>
            <a:r>
              <a:rPr lang="en-US" dirty="0"/>
              <a:t> , when expressed as a percent, represents the </a:t>
            </a:r>
            <a:r>
              <a:rPr lang="en-US" b="1" dirty="0"/>
              <a:t>percent of variation </a:t>
            </a:r>
            <a:r>
              <a:rPr lang="en-US" dirty="0"/>
              <a:t>in the dependent (predicted) variable </a:t>
            </a:r>
            <a:r>
              <a:rPr lang="en-US" i="1" dirty="0"/>
              <a:t>y </a:t>
            </a:r>
            <a:r>
              <a:rPr lang="en-US" dirty="0"/>
              <a:t>that can be </a:t>
            </a:r>
            <a:r>
              <a:rPr lang="en-US" b="1" dirty="0"/>
              <a:t>explained</a:t>
            </a:r>
            <a:r>
              <a:rPr lang="en-US" dirty="0"/>
              <a:t> by variation in the independent (explanatory) variable </a:t>
            </a:r>
            <a:r>
              <a:rPr lang="en-US" i="1" dirty="0"/>
              <a:t>x </a:t>
            </a:r>
            <a:r>
              <a:rPr lang="en-US" dirty="0"/>
              <a:t>using the regression (best-fit) line.</a:t>
            </a:r>
          </a:p>
          <a:p>
            <a:pPr lvl="1">
              <a:buFont typeface="Arial" panose="020B0604020202020204" pitchFamily="34" charset="0"/>
              <a:buChar char="•"/>
            </a:pPr>
            <a:r>
              <a:rPr lang="en-US" dirty="0"/>
              <a:t>1 – </a:t>
            </a:r>
            <a:r>
              <a:rPr lang="en-US" i="1" dirty="0"/>
              <a:t>r</a:t>
            </a:r>
            <a:r>
              <a:rPr lang="en-US" baseline="30000" dirty="0"/>
              <a:t>2</a:t>
            </a:r>
            <a:r>
              <a:rPr lang="en-US" dirty="0"/>
              <a:t> , when expressed as a percentage, represents the </a:t>
            </a:r>
            <a:r>
              <a:rPr lang="en-US" b="1" dirty="0"/>
              <a:t>percent of variation</a:t>
            </a:r>
            <a:r>
              <a:rPr lang="en-US" dirty="0"/>
              <a:t> in </a:t>
            </a:r>
            <a:r>
              <a:rPr lang="en-US" i="1" dirty="0"/>
              <a:t>y </a:t>
            </a:r>
            <a:r>
              <a:rPr lang="en-US" dirty="0"/>
              <a:t>that is </a:t>
            </a:r>
            <a:r>
              <a:rPr lang="en-US" b="1" dirty="0"/>
              <a:t>NOT explained </a:t>
            </a:r>
            <a:r>
              <a:rPr lang="en-US" dirty="0"/>
              <a:t>by variation in </a:t>
            </a:r>
            <a:r>
              <a:rPr lang="en-US" i="1" dirty="0"/>
              <a:t>x </a:t>
            </a:r>
            <a:r>
              <a:rPr lang="en-US" dirty="0"/>
              <a:t>using the regression line.</a:t>
            </a:r>
            <a:endParaRPr lang="en-US" sz="1200" dirty="0"/>
          </a:p>
        </p:txBody>
      </p:sp>
      <p:sp>
        <p:nvSpPr>
          <p:cNvPr id="4" name="Slide Number Placeholder 3">
            <a:extLst>
              <a:ext uri="{FF2B5EF4-FFF2-40B4-BE49-F238E27FC236}">
                <a16:creationId xmlns:a16="http://schemas.microsoft.com/office/drawing/2014/main" id="{F95497CE-22D0-1DCF-B440-A7E379E2DD76}"/>
              </a:ext>
            </a:extLst>
          </p:cNvPr>
          <p:cNvSpPr>
            <a:spLocks noGrp="1"/>
          </p:cNvSpPr>
          <p:nvPr>
            <p:ph type="sldNum" sz="quarter" idx="12"/>
          </p:nvPr>
        </p:nvSpPr>
        <p:spPr/>
        <p:txBody>
          <a:bodyPr/>
          <a:lstStyle/>
          <a:p>
            <a:fld id="{3A98EE3D-8CD1-4C3F-BD1C-C98C9596463C}" type="slidenum">
              <a:rPr lang="en-US" smtClean="0"/>
              <a:t>32</a:t>
            </a:fld>
            <a:endParaRPr lang="en-US" dirty="0"/>
          </a:p>
        </p:txBody>
      </p:sp>
    </p:spTree>
    <p:extLst>
      <p:ext uri="{BB962C8B-B14F-4D97-AF65-F5344CB8AC3E}">
        <p14:creationId xmlns:p14="http://schemas.microsoft.com/office/powerpoint/2010/main" val="1910151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0A115-A48D-5172-2975-F25123F3CBDB}"/>
              </a:ext>
            </a:extLst>
          </p:cNvPr>
          <p:cNvSpPr>
            <a:spLocks noGrp="1"/>
          </p:cNvSpPr>
          <p:nvPr>
            <p:ph type="title"/>
          </p:nvPr>
        </p:nvSpPr>
        <p:spPr/>
        <p:txBody>
          <a:bodyPr/>
          <a:lstStyle/>
          <a:p>
            <a:r>
              <a:rPr lang="en-US" dirty="0"/>
              <a:t>Example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82D5787-F589-9F41-7329-F202F1457145}"/>
                  </a:ext>
                </a:extLst>
              </p:cNvPr>
              <p:cNvSpPr>
                <a:spLocks noGrp="1"/>
              </p:cNvSpPr>
              <p:nvPr>
                <p:ph idx="1"/>
              </p:nvPr>
            </p:nvSpPr>
            <p:spPr/>
            <p:txBody>
              <a:bodyPr/>
              <a:lstStyle/>
              <a:p>
                <a:r>
                  <a:rPr lang="en-US" b="0" i="0" dirty="0">
                    <a:solidFill>
                      <a:srgbClr val="424242"/>
                    </a:solidFill>
                    <a:effectLst/>
                  </a:rPr>
                  <a:t>A random sample of 11 statistics students produced the following data, where </a:t>
                </a:r>
                <a:r>
                  <a:rPr lang="en-US" b="0" i="1" dirty="0">
                    <a:solidFill>
                      <a:srgbClr val="424242"/>
                    </a:solidFill>
                    <a:effectLst/>
                  </a:rPr>
                  <a:t>x</a:t>
                </a:r>
                <a:r>
                  <a:rPr lang="en-US" b="0" i="0" dirty="0">
                    <a:solidFill>
                      <a:srgbClr val="424242"/>
                    </a:solidFill>
                    <a:effectLst/>
                  </a:rPr>
                  <a:t> is the third exam score out of 80, and </a:t>
                </a:r>
                <a:r>
                  <a:rPr lang="en-US" b="0" i="1" dirty="0">
                    <a:solidFill>
                      <a:srgbClr val="424242"/>
                    </a:solidFill>
                    <a:effectLst/>
                  </a:rPr>
                  <a:t>y</a:t>
                </a:r>
                <a:r>
                  <a:rPr lang="en-US" b="0" i="0" dirty="0">
                    <a:solidFill>
                      <a:srgbClr val="424242"/>
                    </a:solidFill>
                    <a:effectLst/>
                  </a:rPr>
                  <a:t> is the final exam score out of 200. Can you predict the final exam score of a random student if you know the third exam score? Use the Excel data file for data. </a:t>
                </a:r>
                <a:r>
                  <a:rPr lang="en-US" dirty="0">
                    <a:solidFill>
                      <a:srgbClr val="424242"/>
                    </a:solidFill>
                  </a:rPr>
                  <a:t>Find the linear regression equation and line of best fit for this data. Interpret the slope and y-intercept. State the value of r and </a:t>
                </a:r>
                <a14:m>
                  <m:oMath xmlns:m="http://schemas.openxmlformats.org/officeDocument/2006/math">
                    <m:sSup>
                      <m:sSupPr>
                        <m:ctrlPr>
                          <a:rPr lang="en-US" b="0" i="1" smtClean="0">
                            <a:solidFill>
                              <a:srgbClr val="424242"/>
                            </a:solidFill>
                            <a:latin typeface="Cambria Math" panose="02040503050406030204" pitchFamily="18" charset="0"/>
                          </a:rPr>
                        </m:ctrlPr>
                      </m:sSupPr>
                      <m:e>
                        <m:r>
                          <a:rPr lang="en-US" b="0" i="1" smtClean="0">
                            <a:solidFill>
                              <a:srgbClr val="424242"/>
                            </a:solidFill>
                            <a:latin typeface="Cambria Math" panose="02040503050406030204" pitchFamily="18" charset="0"/>
                          </a:rPr>
                          <m:t>𝑟</m:t>
                        </m:r>
                      </m:e>
                      <m:sup>
                        <m:r>
                          <a:rPr lang="en-US" b="0" i="1" smtClean="0">
                            <a:solidFill>
                              <a:srgbClr val="424242"/>
                            </a:solidFill>
                            <a:latin typeface="Cambria Math" panose="02040503050406030204" pitchFamily="18" charset="0"/>
                          </a:rPr>
                          <m:t>2</m:t>
                        </m:r>
                      </m:sup>
                    </m:sSup>
                    <m:r>
                      <a:rPr lang="en-US" b="0" i="1" smtClean="0">
                        <a:solidFill>
                          <a:srgbClr val="424242"/>
                        </a:solidFill>
                        <a:latin typeface="Cambria Math" panose="02040503050406030204" pitchFamily="18" charset="0"/>
                      </a:rPr>
                      <m:t>,</m:t>
                    </m:r>
                  </m:oMath>
                </a14:m>
                <a:r>
                  <a:rPr lang="en-US" dirty="0"/>
                  <a:t> and interpret the meaning of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𝑟</m:t>
                        </m:r>
                      </m:e>
                      <m:sup>
                        <m:r>
                          <a:rPr lang="en-US" b="0" i="1" smtClean="0">
                            <a:latin typeface="Cambria Math" panose="02040503050406030204" pitchFamily="18" charset="0"/>
                          </a:rPr>
                          <m:t>2</m:t>
                        </m:r>
                      </m:sup>
                    </m:sSup>
                    <m:r>
                      <a:rPr lang="en-US" b="0" i="1" smtClean="0">
                        <a:latin typeface="Cambria Math" panose="02040503050406030204" pitchFamily="18" charset="0"/>
                      </a:rPr>
                      <m:t>.</m:t>
                    </m:r>
                  </m:oMath>
                </a14:m>
                <a:endParaRPr lang="en-US" dirty="0"/>
              </a:p>
            </p:txBody>
          </p:sp>
        </mc:Choice>
        <mc:Fallback xmlns="">
          <p:sp>
            <p:nvSpPr>
              <p:cNvPr id="3" name="Content Placeholder 2">
                <a:extLst>
                  <a:ext uri="{FF2B5EF4-FFF2-40B4-BE49-F238E27FC236}">
                    <a16:creationId xmlns:a16="http://schemas.microsoft.com/office/drawing/2014/main" id="{382D5787-F589-9F41-7329-F202F1457145}"/>
                  </a:ext>
                </a:extLst>
              </p:cNvPr>
              <p:cNvSpPr>
                <a:spLocks noGrp="1" noRot="1" noChangeAspect="1" noMove="1" noResize="1" noEditPoints="1" noAdjustHandles="1" noChangeArrowheads="1" noChangeShapeType="1" noTextEdit="1"/>
              </p:cNvSpPr>
              <p:nvPr>
                <p:ph idx="1"/>
              </p:nvPr>
            </p:nvSpPr>
            <p:spPr>
              <a:blipFill>
                <a:blip r:embed="rId2"/>
                <a:stretch>
                  <a:fillRect l="-545" t="-810" r="-1939"/>
                </a:stretch>
              </a:blipFill>
            </p:spPr>
            <p:txBody>
              <a:bodyPr/>
              <a:lstStyle/>
              <a:p>
                <a:r>
                  <a:rPr lang="en-US">
                    <a:noFill/>
                  </a:rPr>
                  <a:t> </a:t>
                </a:r>
              </a:p>
            </p:txBody>
          </p:sp>
        </mc:Fallback>
      </mc:AlternateContent>
    </p:spTree>
    <p:extLst>
      <p:ext uri="{BB962C8B-B14F-4D97-AF65-F5344CB8AC3E}">
        <p14:creationId xmlns:p14="http://schemas.microsoft.com/office/powerpoint/2010/main" val="18460880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727AE-8B87-2412-B84F-69D2EC3B21A9}"/>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05FC7D4-AD8D-C9EA-A284-1FCBE10A8662}"/>
                  </a:ext>
                </a:extLst>
              </p:cNvPr>
              <p:cNvSpPr>
                <a:spLocks noGrp="1"/>
              </p:cNvSpPr>
              <p:nvPr>
                <p:ph idx="1"/>
              </p:nvPr>
            </p:nvSpPr>
            <p:spPr/>
            <p:txBody>
              <a:bodyPr/>
              <a:lstStyle/>
              <a:p>
                <a:r>
                  <a:rPr lang="en-US" dirty="0"/>
                  <a:t>The least squares regression line (best-fit line) for the third-exam/final-exam example has the equation:</a:t>
                </a:r>
              </a:p>
              <a:p>
                <a14:m>
                  <m:oMath xmlns:m="http://schemas.openxmlformats.org/officeDocument/2006/math">
                    <m:acc>
                      <m:accPr>
                        <m:chr m:val="̂"/>
                        <m:ctrlPr>
                          <a:rPr lang="en-US" i="1" dirty="0" smtClean="0">
                            <a:latin typeface="Cambria Math" panose="02040503050406030204" pitchFamily="18" charset="0"/>
                          </a:rPr>
                        </m:ctrlPr>
                      </m:accPr>
                      <m:e>
                        <m:r>
                          <a:rPr lang="en-US" b="0" i="1" dirty="0" smtClean="0">
                            <a:latin typeface="Cambria Math" panose="02040503050406030204" pitchFamily="18" charset="0"/>
                          </a:rPr>
                          <m:t>𝑦</m:t>
                        </m:r>
                      </m:e>
                    </m:acc>
                    <m:r>
                      <a:rPr lang="en-US" i="1" dirty="0" smtClean="0">
                        <a:latin typeface="Cambria Math" panose="02040503050406030204" pitchFamily="18" charset="0"/>
                      </a:rPr>
                      <m:t>=−173.51+4.83</m:t>
                    </m:r>
                    <m:r>
                      <a:rPr lang="en-US" i="1" dirty="0" smtClean="0">
                        <a:latin typeface="Cambria Math" panose="02040503050406030204" pitchFamily="18" charset="0"/>
                      </a:rPr>
                      <m:t>𝑥</m:t>
                    </m:r>
                  </m:oMath>
                </a14:m>
                <a:endParaRPr lang="en-US" dirty="0"/>
              </a:p>
              <a:p>
                <a:pPr algn="l"/>
                <a:r>
                  <a:rPr lang="en-US" b="1" i="0" dirty="0">
                    <a:solidFill>
                      <a:srgbClr val="424242"/>
                    </a:solidFill>
                    <a:effectLst/>
                  </a:rPr>
                  <a:t>INTERPRETATION OF THE SLOPE:</a:t>
                </a:r>
                <a:r>
                  <a:rPr lang="en-US" b="0" i="0" dirty="0">
                    <a:solidFill>
                      <a:srgbClr val="424242"/>
                    </a:solidFill>
                    <a:effectLst/>
                  </a:rPr>
                  <a:t> The slope of the best-fit line tells us how the dependent variable (</a:t>
                </a:r>
                <a:r>
                  <a:rPr lang="en-US" b="0" i="1" dirty="0">
                    <a:solidFill>
                      <a:srgbClr val="424242"/>
                    </a:solidFill>
                    <a:effectLst/>
                  </a:rPr>
                  <a:t>y</a:t>
                </a:r>
                <a:r>
                  <a:rPr lang="en-US" b="0" i="0" dirty="0">
                    <a:solidFill>
                      <a:srgbClr val="424242"/>
                    </a:solidFill>
                    <a:effectLst/>
                  </a:rPr>
                  <a:t>) changes for every one unit increase in the independent (</a:t>
                </a:r>
                <a:r>
                  <a:rPr lang="en-US" b="0" i="1" dirty="0">
                    <a:solidFill>
                      <a:srgbClr val="424242"/>
                    </a:solidFill>
                    <a:effectLst/>
                  </a:rPr>
                  <a:t>x</a:t>
                </a:r>
                <a:r>
                  <a:rPr lang="en-US" b="0" i="0" dirty="0">
                    <a:solidFill>
                      <a:srgbClr val="424242"/>
                    </a:solidFill>
                    <a:effectLst/>
                  </a:rPr>
                  <a:t>) variable, on average.</a:t>
                </a:r>
              </a:p>
              <a:p>
                <a:pPr algn="l"/>
                <a:r>
                  <a:rPr lang="en-US" b="1" i="0" dirty="0">
                    <a:solidFill>
                      <a:srgbClr val="424242"/>
                    </a:solidFill>
                    <a:effectLst/>
                  </a:rPr>
                  <a:t>THIRD EXAM vs FINAL EXAM EXAMPLE </a:t>
                </a:r>
                <a:r>
                  <a:rPr lang="en-US" b="0" i="0" dirty="0">
                    <a:solidFill>
                      <a:srgbClr val="424242"/>
                    </a:solidFill>
                    <a:effectLst/>
                  </a:rPr>
                  <a:t>Slope: The slope of the line is </a:t>
                </a:r>
                <a:r>
                  <a:rPr lang="en-US" b="0" i="1" dirty="0">
                    <a:solidFill>
                      <a:srgbClr val="424242"/>
                    </a:solidFill>
                    <a:effectLst/>
                  </a:rPr>
                  <a:t>b</a:t>
                </a:r>
                <a:r>
                  <a:rPr lang="en-US" b="0" i="0" dirty="0">
                    <a:solidFill>
                      <a:srgbClr val="424242"/>
                    </a:solidFill>
                    <a:effectLst/>
                  </a:rPr>
                  <a:t> = 4.83.</a:t>
                </a:r>
                <a:br>
                  <a:rPr lang="en-US" b="0" i="0" dirty="0">
                    <a:solidFill>
                      <a:srgbClr val="424242"/>
                    </a:solidFill>
                    <a:effectLst/>
                  </a:rPr>
                </a:br>
                <a:r>
                  <a:rPr lang="en-US" b="0" i="0" dirty="0">
                    <a:solidFill>
                      <a:srgbClr val="424242"/>
                    </a:solidFill>
                    <a:effectLst/>
                  </a:rPr>
                  <a:t>Interpretation: For a one-point increase in the score on the third exam, the final exam score increases by 4.83 points, on average.</a:t>
                </a:r>
              </a:p>
              <a:p>
                <a:endParaRPr lang="en-US" dirty="0"/>
              </a:p>
            </p:txBody>
          </p:sp>
        </mc:Choice>
        <mc:Fallback xmlns="">
          <p:sp>
            <p:nvSpPr>
              <p:cNvPr id="3" name="Content Placeholder 2">
                <a:extLst>
                  <a:ext uri="{FF2B5EF4-FFF2-40B4-BE49-F238E27FC236}">
                    <a16:creationId xmlns:a16="http://schemas.microsoft.com/office/drawing/2014/main" id="{005FC7D4-AD8D-C9EA-A284-1FCBE10A8662}"/>
                  </a:ext>
                </a:extLst>
              </p:cNvPr>
              <p:cNvSpPr>
                <a:spLocks noGrp="1" noRot="1" noChangeAspect="1" noMove="1" noResize="1" noEditPoints="1" noAdjustHandles="1" noChangeArrowheads="1" noChangeShapeType="1" noTextEdit="1"/>
              </p:cNvSpPr>
              <p:nvPr>
                <p:ph idx="1"/>
              </p:nvPr>
            </p:nvSpPr>
            <p:spPr>
              <a:blipFill>
                <a:blip r:embed="rId2"/>
                <a:stretch>
                  <a:fillRect l="-545" t="-810" r="-1212"/>
                </a:stretch>
              </a:blipFill>
            </p:spPr>
            <p:txBody>
              <a:bodyPr/>
              <a:lstStyle/>
              <a:p>
                <a:r>
                  <a:rPr lang="en-US">
                    <a:noFill/>
                  </a:rPr>
                  <a:t> </a:t>
                </a:r>
              </a:p>
            </p:txBody>
          </p:sp>
        </mc:Fallback>
      </mc:AlternateContent>
    </p:spTree>
    <p:extLst>
      <p:ext uri="{BB962C8B-B14F-4D97-AF65-F5344CB8AC3E}">
        <p14:creationId xmlns:p14="http://schemas.microsoft.com/office/powerpoint/2010/main" val="33554360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E5DD6-D47C-1CC1-41F5-1F94487ED9F6}"/>
              </a:ext>
            </a:extLst>
          </p:cNvPr>
          <p:cNvSpPr>
            <a:spLocks noGrp="1"/>
          </p:cNvSpPr>
          <p:nvPr>
            <p:ph type="title"/>
          </p:nvPr>
        </p:nvSpPr>
        <p:spPr/>
        <p:txBody>
          <a:bodyPr/>
          <a:lstStyle/>
          <a:p>
            <a:r>
              <a:rPr lang="en-US" dirty="0"/>
              <a:t>Example - Answers</a:t>
            </a:r>
          </a:p>
        </p:txBody>
      </p:sp>
      <p:sp>
        <p:nvSpPr>
          <p:cNvPr id="3" name="Content Placeholder 2">
            <a:extLst>
              <a:ext uri="{FF2B5EF4-FFF2-40B4-BE49-F238E27FC236}">
                <a16:creationId xmlns:a16="http://schemas.microsoft.com/office/drawing/2014/main" id="{BD26C314-4518-D30E-361A-CCA970A09F5C}"/>
              </a:ext>
            </a:extLst>
          </p:cNvPr>
          <p:cNvSpPr>
            <a:spLocks noGrp="1"/>
          </p:cNvSpPr>
          <p:nvPr>
            <p:ph idx="1"/>
          </p:nvPr>
        </p:nvSpPr>
        <p:spPr/>
        <p:txBody>
          <a:bodyPr>
            <a:normAutofit/>
          </a:bodyPr>
          <a:lstStyle/>
          <a:p>
            <a:pPr marL="0" indent="0" algn="l">
              <a:buNone/>
            </a:pPr>
            <a:r>
              <a:rPr lang="en-US" b="0" i="0" dirty="0">
                <a:solidFill>
                  <a:srgbClr val="424242"/>
                </a:solidFill>
                <a:effectLst/>
              </a:rPr>
              <a:t>The line of best fit is: </a:t>
            </a:r>
            <a:r>
              <a:rPr lang="en-US" b="0" i="1" dirty="0">
                <a:solidFill>
                  <a:srgbClr val="424242"/>
                </a:solidFill>
                <a:effectLst/>
              </a:rPr>
              <a:t>ŷ</a:t>
            </a:r>
            <a:r>
              <a:rPr lang="en-US" b="0" i="0" dirty="0">
                <a:solidFill>
                  <a:srgbClr val="424242"/>
                </a:solidFill>
                <a:effectLst/>
              </a:rPr>
              <a:t> = –173.51 + 4.83x</a:t>
            </a:r>
          </a:p>
          <a:p>
            <a:pPr lvl="1">
              <a:buFont typeface="Arial" panose="020B0604020202020204" pitchFamily="34" charset="0"/>
              <a:buChar char="•"/>
            </a:pPr>
            <a:r>
              <a:rPr lang="en-US" b="0" i="0" dirty="0">
                <a:solidFill>
                  <a:srgbClr val="424242"/>
                </a:solidFill>
                <a:effectLst/>
              </a:rPr>
              <a:t>The correlation coefficient is </a:t>
            </a:r>
            <a:r>
              <a:rPr lang="en-US" b="0" i="1" dirty="0">
                <a:solidFill>
                  <a:srgbClr val="424242"/>
                </a:solidFill>
                <a:effectLst/>
              </a:rPr>
              <a:t>r</a:t>
            </a:r>
            <a:r>
              <a:rPr lang="en-US" b="0" i="0" dirty="0">
                <a:solidFill>
                  <a:srgbClr val="424242"/>
                </a:solidFill>
                <a:effectLst/>
              </a:rPr>
              <a:t> = 0.6631</a:t>
            </a:r>
          </a:p>
          <a:p>
            <a:pPr lvl="1">
              <a:buFont typeface="Arial" panose="020B0604020202020204" pitchFamily="34" charset="0"/>
              <a:buChar char="•"/>
            </a:pPr>
            <a:r>
              <a:rPr lang="en-US" b="0" i="0" dirty="0">
                <a:solidFill>
                  <a:srgbClr val="424242"/>
                </a:solidFill>
                <a:effectLst/>
              </a:rPr>
              <a:t>The coefficient of determination is </a:t>
            </a:r>
            <a:r>
              <a:rPr lang="en-US" b="0" i="1" dirty="0">
                <a:solidFill>
                  <a:srgbClr val="424242"/>
                </a:solidFill>
                <a:effectLst/>
              </a:rPr>
              <a:t>r</a:t>
            </a:r>
            <a:r>
              <a:rPr lang="en-US" b="0" i="0" baseline="30000" dirty="0">
                <a:solidFill>
                  <a:srgbClr val="424242"/>
                </a:solidFill>
                <a:effectLst/>
              </a:rPr>
              <a:t>2</a:t>
            </a:r>
            <a:r>
              <a:rPr lang="en-US" b="0" i="0" dirty="0">
                <a:solidFill>
                  <a:srgbClr val="424242"/>
                </a:solidFill>
                <a:effectLst/>
              </a:rPr>
              <a:t> = 0.6631</a:t>
            </a:r>
            <a:r>
              <a:rPr lang="en-US" b="0" i="0" baseline="30000" dirty="0">
                <a:solidFill>
                  <a:srgbClr val="424242"/>
                </a:solidFill>
                <a:effectLst/>
              </a:rPr>
              <a:t>2</a:t>
            </a:r>
            <a:r>
              <a:rPr lang="en-US" b="0" i="0" dirty="0">
                <a:solidFill>
                  <a:srgbClr val="424242"/>
                </a:solidFill>
                <a:effectLst/>
              </a:rPr>
              <a:t> = 0.4397</a:t>
            </a:r>
          </a:p>
          <a:p>
            <a:pPr marL="0" indent="0" algn="l">
              <a:buNone/>
            </a:pPr>
            <a:r>
              <a:rPr lang="en-US" b="1" i="0" dirty="0">
                <a:solidFill>
                  <a:srgbClr val="424242"/>
                </a:solidFill>
                <a:effectLst/>
              </a:rPr>
              <a:t>Interpretation of </a:t>
            </a:r>
            <a:r>
              <a:rPr lang="en-US" b="1" i="1" dirty="0">
                <a:solidFill>
                  <a:srgbClr val="424242"/>
                </a:solidFill>
                <a:effectLst/>
              </a:rPr>
              <a:t>r</a:t>
            </a:r>
            <a:r>
              <a:rPr lang="en-US" b="1" i="0" baseline="30000" dirty="0">
                <a:solidFill>
                  <a:srgbClr val="424242"/>
                </a:solidFill>
                <a:effectLst/>
              </a:rPr>
              <a:t>2</a:t>
            </a:r>
            <a:r>
              <a:rPr lang="en-US" b="1" i="0" dirty="0">
                <a:solidFill>
                  <a:srgbClr val="424242"/>
                </a:solidFill>
                <a:effectLst/>
              </a:rPr>
              <a:t> in the context of this example:</a:t>
            </a:r>
            <a:endParaRPr lang="en-US" b="0" i="0" dirty="0">
              <a:solidFill>
                <a:srgbClr val="424242"/>
              </a:solidFill>
              <a:effectLst/>
            </a:endParaRPr>
          </a:p>
          <a:p>
            <a:pPr algn="l">
              <a:buFont typeface="Arial" panose="020B0604020202020204" pitchFamily="34" charset="0"/>
              <a:buChar char="•"/>
            </a:pPr>
            <a:r>
              <a:rPr lang="en-US" b="0" i="0" dirty="0">
                <a:solidFill>
                  <a:srgbClr val="424242"/>
                </a:solidFill>
                <a:effectLst/>
              </a:rPr>
              <a:t>Approximately 44% of the variation (0.4397 is approximately 0.44) in the final-exam grades can be explained by the variation in the grades on the third exam, using the best-fit regression line.</a:t>
            </a:r>
          </a:p>
          <a:p>
            <a:pPr algn="l">
              <a:buFont typeface="Arial" panose="020B0604020202020204" pitchFamily="34" charset="0"/>
              <a:buChar char="•"/>
            </a:pPr>
            <a:r>
              <a:rPr lang="en-US" b="0" i="0" dirty="0">
                <a:solidFill>
                  <a:srgbClr val="424242"/>
                </a:solidFill>
                <a:effectLst/>
              </a:rPr>
              <a:t>Therefore, approximately 56% of the variation (1 – 0.44 = 0.56) in the final exam grades can NOT be explained by the variation in the grades on the third exam, using the best-fit regression line. (This is seen as the scattering of the points about the line.)</a:t>
            </a:r>
          </a:p>
          <a:p>
            <a:endParaRPr lang="en-US" dirty="0"/>
          </a:p>
        </p:txBody>
      </p:sp>
    </p:spTree>
    <p:extLst>
      <p:ext uri="{BB962C8B-B14F-4D97-AF65-F5344CB8AC3E}">
        <p14:creationId xmlns:p14="http://schemas.microsoft.com/office/powerpoint/2010/main" val="35482346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0A115-A48D-5172-2975-F25123F3CBDB}"/>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382D5787-F589-9F41-7329-F202F1457145}"/>
              </a:ext>
            </a:extLst>
          </p:cNvPr>
          <p:cNvSpPr>
            <a:spLocks noGrp="1"/>
          </p:cNvSpPr>
          <p:nvPr>
            <p:ph idx="1"/>
          </p:nvPr>
        </p:nvSpPr>
        <p:spPr/>
        <p:txBody>
          <a:bodyPr/>
          <a:lstStyle/>
          <a:p>
            <a:r>
              <a:rPr lang="en-US" b="0" i="0" dirty="0">
                <a:solidFill>
                  <a:srgbClr val="424242"/>
                </a:solidFill>
                <a:effectLst/>
              </a:rPr>
              <a:t>A random sample of 11 statistics students produced the following data, where </a:t>
            </a:r>
            <a:r>
              <a:rPr lang="en-US" b="0" i="1" dirty="0">
                <a:solidFill>
                  <a:srgbClr val="424242"/>
                </a:solidFill>
                <a:effectLst/>
              </a:rPr>
              <a:t>x</a:t>
            </a:r>
            <a:r>
              <a:rPr lang="en-US" b="0" i="0" dirty="0">
                <a:solidFill>
                  <a:srgbClr val="424242"/>
                </a:solidFill>
                <a:effectLst/>
              </a:rPr>
              <a:t> is the third exam score out of 80, and </a:t>
            </a:r>
            <a:r>
              <a:rPr lang="en-US" b="0" i="1" dirty="0">
                <a:solidFill>
                  <a:srgbClr val="424242"/>
                </a:solidFill>
                <a:effectLst/>
              </a:rPr>
              <a:t>y</a:t>
            </a:r>
            <a:r>
              <a:rPr lang="en-US" b="0" i="0" dirty="0">
                <a:solidFill>
                  <a:srgbClr val="424242"/>
                </a:solidFill>
                <a:effectLst/>
              </a:rPr>
              <a:t> is the final exam score out of 200. Can you predict the final exam score of a random student if you know the third exam score? </a:t>
            </a:r>
          </a:p>
          <a:p>
            <a:r>
              <a:rPr lang="en-US" b="0" i="0" dirty="0">
                <a:solidFill>
                  <a:srgbClr val="424242"/>
                </a:solidFill>
                <a:effectLst/>
              </a:rPr>
              <a:t>a. What would you predict the final exam score to be for a student who scored a 66 on the third exam?</a:t>
            </a:r>
          </a:p>
          <a:p>
            <a:pPr algn="l"/>
            <a:r>
              <a:rPr lang="en-US" b="0" i="0" dirty="0">
                <a:solidFill>
                  <a:srgbClr val="424242"/>
                </a:solidFill>
                <a:effectLst/>
              </a:rPr>
              <a:t>b. What would you predict the final exam score to be for a student who scored a 90 on the third exam?</a:t>
            </a:r>
          </a:p>
          <a:p>
            <a:endParaRPr lang="en-US" dirty="0"/>
          </a:p>
        </p:txBody>
      </p:sp>
    </p:spTree>
    <p:extLst>
      <p:ext uri="{BB962C8B-B14F-4D97-AF65-F5344CB8AC3E}">
        <p14:creationId xmlns:p14="http://schemas.microsoft.com/office/powerpoint/2010/main" val="28590568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B7720-C61A-4C93-858B-C71EE90AD61F}"/>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B13151E-8FE5-4A85-6F87-43D5B56F854E}"/>
                  </a:ext>
                </a:extLst>
              </p:cNvPr>
              <p:cNvSpPr>
                <a:spLocks noGrp="1"/>
              </p:cNvSpPr>
              <p:nvPr>
                <p:ph idx="1"/>
              </p:nvPr>
            </p:nvSpPr>
            <p:spPr/>
            <p:txBody>
              <a:bodyPr>
                <a:normAutofit/>
              </a:bodyPr>
              <a:lstStyle/>
              <a:p>
                <a:r>
                  <a:rPr lang="en-US" dirty="0"/>
                  <a:t>a. 145.27</a:t>
                </a:r>
              </a:p>
              <a:p>
                <a:r>
                  <a:rPr lang="en-US" dirty="0"/>
                  <a:t>b. The x values in the data are between 65 and 75. Ninety is outside of the domain of the observed x values in the data (independent variable), so you cannot reliably predict the final exam score for this student. (Even though it is possible to enter 90 into the equation for x and calculate a corresponding y value, the y value that you get will not be reliable.)</a:t>
                </a:r>
              </a:p>
              <a:p>
                <a:r>
                  <a:rPr lang="en-US" dirty="0"/>
                  <a:t>To understand really how unreliable the prediction can be outside of the observed x values observed in the data, make the substitution x = 90 into the equation.</a:t>
                </a:r>
              </a:p>
              <a:p>
                <a14:m>
                  <m:oMath xmlns:m="http://schemas.openxmlformats.org/officeDocument/2006/math">
                    <m:acc>
                      <m:accPr>
                        <m:chr m:val="̂"/>
                        <m:ctrlPr>
                          <a:rPr lang="en-US" i="1" dirty="0" smtClean="0">
                            <a:latin typeface="Cambria Math" panose="02040503050406030204" pitchFamily="18" charset="0"/>
                          </a:rPr>
                        </m:ctrlPr>
                      </m:accPr>
                      <m:e>
                        <m:r>
                          <a:rPr lang="en-US" b="0" i="1" dirty="0" smtClean="0">
                            <a:latin typeface="Cambria Math" panose="02040503050406030204" pitchFamily="18" charset="0"/>
                          </a:rPr>
                          <m:t>𝑦</m:t>
                        </m:r>
                      </m:e>
                    </m:acc>
                    <m:r>
                      <a:rPr lang="en-US" i="1" dirty="0" smtClean="0">
                        <a:latin typeface="Cambria Math" panose="02040503050406030204" pitchFamily="18" charset="0"/>
                      </a:rPr>
                      <m:t>=–173.51+4.83(90)=261.19</m:t>
                    </m:r>
                  </m:oMath>
                </a14:m>
                <a:endParaRPr lang="en-US" dirty="0"/>
              </a:p>
              <a:p>
                <a:r>
                  <a:rPr lang="en-US" dirty="0"/>
                  <a:t>The final-exam score is predicted to be 261.19. The largest the final-exam score can be is 200.</a:t>
                </a:r>
              </a:p>
            </p:txBody>
          </p:sp>
        </mc:Choice>
        <mc:Fallback xmlns="">
          <p:sp>
            <p:nvSpPr>
              <p:cNvPr id="3" name="Content Placeholder 2">
                <a:extLst>
                  <a:ext uri="{FF2B5EF4-FFF2-40B4-BE49-F238E27FC236}">
                    <a16:creationId xmlns:a16="http://schemas.microsoft.com/office/drawing/2014/main" id="{2B13151E-8FE5-4A85-6F87-43D5B56F854E}"/>
                  </a:ext>
                </a:extLst>
              </p:cNvPr>
              <p:cNvSpPr>
                <a:spLocks noGrp="1" noRot="1" noChangeAspect="1" noMove="1" noResize="1" noEditPoints="1" noAdjustHandles="1" noChangeArrowheads="1" noChangeShapeType="1" noTextEdit="1"/>
              </p:cNvSpPr>
              <p:nvPr>
                <p:ph idx="1"/>
              </p:nvPr>
            </p:nvSpPr>
            <p:spPr>
              <a:blipFill>
                <a:blip r:embed="rId2"/>
                <a:stretch>
                  <a:fillRect l="-545" t="-810" r="-1515"/>
                </a:stretch>
              </a:blipFill>
            </p:spPr>
            <p:txBody>
              <a:bodyPr/>
              <a:lstStyle/>
              <a:p>
                <a:r>
                  <a:rPr lang="en-US">
                    <a:noFill/>
                  </a:rPr>
                  <a:t> </a:t>
                </a:r>
              </a:p>
            </p:txBody>
          </p:sp>
        </mc:Fallback>
      </mc:AlternateContent>
    </p:spTree>
    <p:extLst>
      <p:ext uri="{BB962C8B-B14F-4D97-AF65-F5344CB8AC3E}">
        <p14:creationId xmlns:p14="http://schemas.microsoft.com/office/powerpoint/2010/main" val="22256590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9F2AF-C99E-0CFE-01F7-502832585E35}"/>
              </a:ext>
            </a:extLst>
          </p:cNvPr>
          <p:cNvSpPr>
            <a:spLocks noGrp="1"/>
          </p:cNvSpPr>
          <p:nvPr>
            <p:ph type="title"/>
          </p:nvPr>
        </p:nvSpPr>
        <p:spPr/>
        <p:txBody>
          <a:bodyPr/>
          <a:lstStyle/>
          <a:p>
            <a:r>
              <a:rPr lang="en-US" dirty="0"/>
              <a:t>Section 12.4</a:t>
            </a:r>
          </a:p>
        </p:txBody>
      </p:sp>
      <p:sp>
        <p:nvSpPr>
          <p:cNvPr id="3" name="Text Placeholder 2">
            <a:extLst>
              <a:ext uri="{FF2B5EF4-FFF2-40B4-BE49-F238E27FC236}">
                <a16:creationId xmlns:a16="http://schemas.microsoft.com/office/drawing/2014/main" id="{137079BC-0602-A51B-CD3B-8B7DF6B9C3A5}"/>
              </a:ext>
            </a:extLst>
          </p:cNvPr>
          <p:cNvSpPr>
            <a:spLocks noGrp="1"/>
          </p:cNvSpPr>
          <p:nvPr>
            <p:ph type="body" idx="1"/>
          </p:nvPr>
        </p:nvSpPr>
        <p:spPr/>
        <p:txBody>
          <a:bodyPr/>
          <a:lstStyle/>
          <a:p>
            <a:r>
              <a:rPr lang="en-US" dirty="0"/>
              <a:t>Testing the Significance of the Correlation</a:t>
            </a:r>
          </a:p>
          <a:p>
            <a:r>
              <a:rPr lang="en-US" dirty="0"/>
              <a:t>Coefficient</a:t>
            </a:r>
          </a:p>
          <a:p>
            <a:endParaRPr lang="en-US" dirty="0"/>
          </a:p>
        </p:txBody>
      </p:sp>
      <p:sp>
        <p:nvSpPr>
          <p:cNvPr id="4" name="Slide Number Placeholder 3">
            <a:extLst>
              <a:ext uri="{FF2B5EF4-FFF2-40B4-BE49-F238E27FC236}">
                <a16:creationId xmlns:a16="http://schemas.microsoft.com/office/drawing/2014/main" id="{97110320-7643-6BB3-4F13-B33FA1702613}"/>
              </a:ext>
            </a:extLst>
          </p:cNvPr>
          <p:cNvSpPr>
            <a:spLocks noGrp="1"/>
          </p:cNvSpPr>
          <p:nvPr>
            <p:ph type="sldNum" sz="quarter" idx="12"/>
          </p:nvPr>
        </p:nvSpPr>
        <p:spPr/>
        <p:txBody>
          <a:bodyPr/>
          <a:lstStyle/>
          <a:p>
            <a:fld id="{3A98EE3D-8CD1-4C3F-BD1C-C98C9596463C}" type="slidenum">
              <a:rPr lang="en-US" smtClean="0"/>
              <a:t>38</a:t>
            </a:fld>
            <a:endParaRPr lang="en-US" dirty="0"/>
          </a:p>
        </p:txBody>
      </p:sp>
    </p:spTree>
    <p:extLst>
      <p:ext uri="{BB962C8B-B14F-4D97-AF65-F5344CB8AC3E}">
        <p14:creationId xmlns:p14="http://schemas.microsoft.com/office/powerpoint/2010/main" val="2251646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B6238-D8C4-E8A3-149C-F33F81E5645A}"/>
              </a:ext>
            </a:extLst>
          </p:cNvPr>
          <p:cNvSpPr>
            <a:spLocks noGrp="1"/>
          </p:cNvSpPr>
          <p:nvPr>
            <p:ph type="title"/>
          </p:nvPr>
        </p:nvSpPr>
        <p:spPr/>
        <p:txBody>
          <a:bodyPr/>
          <a:lstStyle/>
          <a:p>
            <a:r>
              <a:rPr lang="en-US" dirty="0"/>
              <a:t>Testing the Significance of the </a:t>
            </a:r>
            <a:br>
              <a:rPr lang="en-US" dirty="0"/>
            </a:br>
            <a:r>
              <a:rPr lang="en-US" dirty="0"/>
              <a:t>Correlation Coefficient</a:t>
            </a:r>
          </a:p>
        </p:txBody>
      </p:sp>
      <p:sp>
        <p:nvSpPr>
          <p:cNvPr id="3" name="Content Placeholder 2">
            <a:extLst>
              <a:ext uri="{FF2B5EF4-FFF2-40B4-BE49-F238E27FC236}">
                <a16:creationId xmlns:a16="http://schemas.microsoft.com/office/drawing/2014/main" id="{647B75BF-D409-354E-A477-A658D5498E87}"/>
              </a:ext>
            </a:extLst>
          </p:cNvPr>
          <p:cNvSpPr>
            <a:spLocks noGrp="1"/>
          </p:cNvSpPr>
          <p:nvPr>
            <p:ph idx="1"/>
          </p:nvPr>
        </p:nvSpPr>
        <p:spPr/>
        <p:txBody>
          <a:bodyPr>
            <a:normAutofit/>
          </a:bodyPr>
          <a:lstStyle/>
          <a:p>
            <a:pPr>
              <a:buFont typeface="Arial" panose="020B0604020202020204" pitchFamily="34" charset="0"/>
              <a:buChar char="•"/>
            </a:pPr>
            <a:r>
              <a:rPr lang="en-US" dirty="0"/>
              <a:t>We perform a hypothesis test of the </a:t>
            </a:r>
            <a:r>
              <a:rPr lang="en-US" b="1" dirty="0"/>
              <a:t>"significance of the correlation coefficient" </a:t>
            </a:r>
            <a:r>
              <a:rPr lang="en-US" dirty="0"/>
              <a:t>to decide whether the linear relationship in the sample data is </a:t>
            </a:r>
            <a:r>
              <a:rPr lang="en-US" b="1" dirty="0"/>
              <a:t>strong enough </a:t>
            </a:r>
            <a:r>
              <a:rPr lang="en-US" dirty="0"/>
              <a:t>to use to model the relationship in the population.</a:t>
            </a:r>
            <a:endParaRPr lang="en-US" sz="1400" dirty="0"/>
          </a:p>
          <a:p>
            <a:pPr>
              <a:buFont typeface="Arial" panose="020B0604020202020204" pitchFamily="34" charset="0"/>
              <a:buChar char="•"/>
            </a:pPr>
            <a:r>
              <a:rPr lang="en-US" dirty="0"/>
              <a:t>The symbol for the population correlation coefficient is </a:t>
            </a:r>
            <a:r>
              <a:rPr lang="en-US" i="1" dirty="0"/>
              <a:t>ρ</a:t>
            </a:r>
            <a:r>
              <a:rPr lang="en-US" dirty="0"/>
              <a:t>, the Greek letter "rho."</a:t>
            </a:r>
          </a:p>
          <a:p>
            <a:pPr lvl="1">
              <a:buFont typeface="Arial" panose="020B0604020202020204" pitchFamily="34" charset="0"/>
              <a:buChar char="•"/>
            </a:pPr>
            <a:r>
              <a:rPr lang="fr-FR" i="1" dirty="0"/>
              <a:t>ρ </a:t>
            </a:r>
            <a:r>
              <a:rPr lang="fr-FR" dirty="0"/>
              <a:t>= population </a:t>
            </a:r>
            <a:r>
              <a:rPr lang="fr-FR" dirty="0" err="1"/>
              <a:t>correlation</a:t>
            </a:r>
            <a:r>
              <a:rPr lang="fr-FR" dirty="0"/>
              <a:t> coefficient (</a:t>
            </a:r>
            <a:r>
              <a:rPr lang="fr-FR" dirty="0" err="1"/>
              <a:t>unknown</a:t>
            </a:r>
            <a:r>
              <a:rPr lang="fr-FR" dirty="0"/>
              <a:t>)</a:t>
            </a:r>
          </a:p>
          <a:p>
            <a:pPr lvl="1">
              <a:buFont typeface="Arial" panose="020B0604020202020204" pitchFamily="34" charset="0"/>
              <a:buChar char="•"/>
            </a:pPr>
            <a:r>
              <a:rPr lang="en-US" i="1" dirty="0"/>
              <a:t>r </a:t>
            </a:r>
            <a:r>
              <a:rPr lang="en-US" dirty="0"/>
              <a:t>= sample correlation coefficient (known; calculated from sample data)</a:t>
            </a:r>
          </a:p>
          <a:p>
            <a:pPr>
              <a:buFont typeface="Arial" panose="020B0604020202020204" pitchFamily="34" charset="0"/>
              <a:buChar char="•"/>
            </a:pPr>
            <a:r>
              <a:rPr lang="en-US" dirty="0"/>
              <a:t>The hypothesis test lets us decide whether the value of the population correlation coefficient </a:t>
            </a:r>
            <a:r>
              <a:rPr lang="en-US" i="1" dirty="0"/>
              <a:t>ρ </a:t>
            </a:r>
            <a:r>
              <a:rPr lang="en-US" dirty="0"/>
              <a:t>is "close to zero" or "significantly different from zero". We decide this based on the sample correlation coefficient </a:t>
            </a:r>
            <a:r>
              <a:rPr lang="en-US" i="1" dirty="0"/>
              <a:t>r </a:t>
            </a:r>
            <a:r>
              <a:rPr lang="en-US" dirty="0"/>
              <a:t>and the sample size </a:t>
            </a:r>
            <a:r>
              <a:rPr lang="en-US" i="1" dirty="0"/>
              <a:t>n</a:t>
            </a:r>
            <a:r>
              <a:rPr lang="en-US" dirty="0"/>
              <a:t>.</a:t>
            </a:r>
            <a:endParaRPr lang="en-US" sz="1400" dirty="0"/>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24A1DCDA-D9C6-4F44-036F-6A7CB8CBCD44}"/>
              </a:ext>
            </a:extLst>
          </p:cNvPr>
          <p:cNvSpPr>
            <a:spLocks noGrp="1"/>
          </p:cNvSpPr>
          <p:nvPr>
            <p:ph type="sldNum" sz="quarter" idx="12"/>
          </p:nvPr>
        </p:nvSpPr>
        <p:spPr/>
        <p:txBody>
          <a:bodyPr/>
          <a:lstStyle/>
          <a:p>
            <a:fld id="{3A98EE3D-8CD1-4C3F-BD1C-C98C9596463C}" type="slidenum">
              <a:rPr lang="en-US" smtClean="0"/>
              <a:t>39</a:t>
            </a:fld>
            <a:endParaRPr lang="en-US" dirty="0"/>
          </a:p>
        </p:txBody>
      </p:sp>
    </p:spTree>
    <p:extLst>
      <p:ext uri="{BB962C8B-B14F-4D97-AF65-F5344CB8AC3E}">
        <p14:creationId xmlns:p14="http://schemas.microsoft.com/office/powerpoint/2010/main" val="33818879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C0354-6D69-E620-5D06-A93EE823DC87}"/>
              </a:ext>
            </a:extLst>
          </p:cNvPr>
          <p:cNvSpPr>
            <a:spLocks noGrp="1"/>
          </p:cNvSpPr>
          <p:nvPr>
            <p:ph type="title"/>
          </p:nvPr>
        </p:nvSpPr>
        <p:spPr/>
        <p:txBody>
          <a:bodyPr/>
          <a:lstStyle/>
          <a:p>
            <a:r>
              <a:rPr lang="en-US" dirty="0"/>
              <a:t>Section 12.1</a:t>
            </a:r>
          </a:p>
        </p:txBody>
      </p:sp>
      <p:sp>
        <p:nvSpPr>
          <p:cNvPr id="3" name="Text Placeholder 2">
            <a:extLst>
              <a:ext uri="{FF2B5EF4-FFF2-40B4-BE49-F238E27FC236}">
                <a16:creationId xmlns:a16="http://schemas.microsoft.com/office/drawing/2014/main" id="{865BDAF0-9801-3879-1FEC-9282FC9DC6AA}"/>
              </a:ext>
            </a:extLst>
          </p:cNvPr>
          <p:cNvSpPr>
            <a:spLocks noGrp="1"/>
          </p:cNvSpPr>
          <p:nvPr>
            <p:ph type="body" idx="1"/>
          </p:nvPr>
        </p:nvSpPr>
        <p:spPr/>
        <p:txBody>
          <a:bodyPr/>
          <a:lstStyle/>
          <a:p>
            <a:r>
              <a:rPr lang="en-US" dirty="0"/>
              <a:t>Linear Equations</a:t>
            </a:r>
          </a:p>
        </p:txBody>
      </p:sp>
      <p:sp>
        <p:nvSpPr>
          <p:cNvPr id="4" name="Slide Number Placeholder 3">
            <a:extLst>
              <a:ext uri="{FF2B5EF4-FFF2-40B4-BE49-F238E27FC236}">
                <a16:creationId xmlns:a16="http://schemas.microsoft.com/office/drawing/2014/main" id="{EE27AC4E-CF1C-411C-3B4E-5D37EE4E9D7E}"/>
              </a:ext>
            </a:extLst>
          </p:cNvPr>
          <p:cNvSpPr>
            <a:spLocks noGrp="1"/>
          </p:cNvSpPr>
          <p:nvPr>
            <p:ph type="sldNum" sz="quarter" idx="12"/>
          </p:nvPr>
        </p:nvSpPr>
        <p:spPr/>
        <p:txBody>
          <a:bodyPr/>
          <a:lstStyle/>
          <a:p>
            <a:fld id="{3A98EE3D-8CD1-4C3F-BD1C-C98C9596463C}" type="slidenum">
              <a:rPr lang="en-US" smtClean="0"/>
              <a:t>4</a:t>
            </a:fld>
            <a:endParaRPr lang="en-US" dirty="0"/>
          </a:p>
        </p:txBody>
      </p:sp>
    </p:spTree>
    <p:extLst>
      <p:ext uri="{BB962C8B-B14F-4D97-AF65-F5344CB8AC3E}">
        <p14:creationId xmlns:p14="http://schemas.microsoft.com/office/powerpoint/2010/main" val="4290518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D6F87-1160-4FFD-E961-C9E28AD5C7C9}"/>
              </a:ext>
            </a:extLst>
          </p:cNvPr>
          <p:cNvSpPr>
            <a:spLocks noGrp="1"/>
          </p:cNvSpPr>
          <p:nvPr>
            <p:ph type="title"/>
          </p:nvPr>
        </p:nvSpPr>
        <p:spPr/>
        <p:txBody>
          <a:bodyPr/>
          <a:lstStyle/>
          <a:p>
            <a:r>
              <a:rPr lang="en-US" dirty="0"/>
              <a:t>Performing the Hypothesis Test</a:t>
            </a:r>
          </a:p>
        </p:txBody>
      </p:sp>
      <p:sp>
        <p:nvSpPr>
          <p:cNvPr id="3" name="Content Placeholder 2">
            <a:extLst>
              <a:ext uri="{FF2B5EF4-FFF2-40B4-BE49-F238E27FC236}">
                <a16:creationId xmlns:a16="http://schemas.microsoft.com/office/drawing/2014/main" id="{050788EB-0754-6F79-F318-3113225C21E6}"/>
              </a:ext>
            </a:extLst>
          </p:cNvPr>
          <p:cNvSpPr>
            <a:spLocks noGrp="1"/>
          </p:cNvSpPr>
          <p:nvPr>
            <p:ph idx="1"/>
          </p:nvPr>
        </p:nvSpPr>
        <p:spPr/>
        <p:txBody>
          <a:bodyPr>
            <a:normAutofit fontScale="85000" lnSpcReduction="20000"/>
          </a:bodyPr>
          <a:lstStyle/>
          <a:p>
            <a:pPr>
              <a:buFont typeface="Arial" panose="020B0604020202020204" pitchFamily="34" charset="0"/>
              <a:buChar char="•"/>
            </a:pPr>
            <a:r>
              <a:rPr lang="en-US" sz="2000" b="1" dirty="0"/>
              <a:t>Null Hypothesis: </a:t>
            </a:r>
            <a:r>
              <a:rPr lang="en-US" sz="2000" b="1" i="1" dirty="0"/>
              <a:t>Ho</a:t>
            </a:r>
            <a:r>
              <a:rPr lang="en-US" sz="2000" b="1" dirty="0"/>
              <a:t>: </a:t>
            </a:r>
            <a:r>
              <a:rPr lang="en-US" sz="2000" b="1" i="1" dirty="0"/>
              <a:t>ρ </a:t>
            </a:r>
            <a:r>
              <a:rPr lang="en-US" sz="2000" b="1" dirty="0"/>
              <a:t>= 0</a:t>
            </a:r>
          </a:p>
          <a:p>
            <a:pPr>
              <a:buFont typeface="Arial" panose="020B0604020202020204" pitchFamily="34" charset="0"/>
              <a:buChar char="•"/>
            </a:pPr>
            <a:r>
              <a:rPr lang="nb-NO" sz="2000" b="1" dirty="0"/>
              <a:t>Alternate Hypothesis: </a:t>
            </a:r>
            <a:r>
              <a:rPr lang="nb-NO" sz="2000" b="1" i="1" dirty="0"/>
              <a:t>Ha</a:t>
            </a:r>
            <a:r>
              <a:rPr lang="nb-NO" sz="2000" b="1" dirty="0"/>
              <a:t>: </a:t>
            </a:r>
            <a:r>
              <a:rPr lang="nb-NO" sz="2000" b="1" i="1" dirty="0"/>
              <a:t>ρ </a:t>
            </a:r>
            <a:r>
              <a:rPr lang="nb-NO" sz="2000" b="1" dirty="0"/>
              <a:t>≠ 0</a:t>
            </a:r>
            <a:endParaRPr lang="en-US" sz="2000" b="1" dirty="0"/>
          </a:p>
          <a:p>
            <a:pPr>
              <a:buFont typeface="Arial" panose="020B0604020202020204" pitchFamily="34" charset="0"/>
              <a:buChar char="•"/>
            </a:pPr>
            <a:r>
              <a:rPr lang="en-US" sz="2000" b="1" dirty="0"/>
              <a:t>WHAT THE HYPOTHESES MEAN IN WORDS:</a:t>
            </a:r>
          </a:p>
          <a:p>
            <a:pPr lvl="1">
              <a:buFont typeface="Arial" panose="020B0604020202020204" pitchFamily="34" charset="0"/>
              <a:buChar char="•"/>
            </a:pPr>
            <a:r>
              <a:rPr lang="en-US" sz="1800" b="1" dirty="0"/>
              <a:t>Null Hypothesis </a:t>
            </a:r>
            <a:r>
              <a:rPr lang="en-US" sz="1800" b="1" i="1" dirty="0"/>
              <a:t>Ho</a:t>
            </a:r>
            <a:r>
              <a:rPr lang="en-US" sz="1800" b="1" dirty="0"/>
              <a:t>: </a:t>
            </a:r>
            <a:r>
              <a:rPr lang="en-US" sz="1800" dirty="0"/>
              <a:t>The population correlation coefficient IS NOT significantly different from zero. There IS NOT a significant linear relationship(correlation) between </a:t>
            </a:r>
            <a:r>
              <a:rPr lang="en-US" sz="1800" i="1" dirty="0"/>
              <a:t>x </a:t>
            </a:r>
            <a:r>
              <a:rPr lang="en-US" sz="1800" dirty="0"/>
              <a:t>and </a:t>
            </a:r>
            <a:r>
              <a:rPr lang="en-US" sz="1800" i="1" dirty="0"/>
              <a:t>y </a:t>
            </a:r>
            <a:r>
              <a:rPr lang="en-US" sz="1800" dirty="0"/>
              <a:t>in the population.</a:t>
            </a:r>
          </a:p>
          <a:p>
            <a:pPr lvl="1">
              <a:buFont typeface="Arial" panose="020B0604020202020204" pitchFamily="34" charset="0"/>
              <a:buChar char="•"/>
            </a:pPr>
            <a:r>
              <a:rPr lang="en-US" sz="1800" b="1" dirty="0"/>
              <a:t>Alternate Hypothesis </a:t>
            </a:r>
            <a:r>
              <a:rPr lang="en-US" sz="1800" b="1" i="1" dirty="0"/>
              <a:t>Ha</a:t>
            </a:r>
            <a:r>
              <a:rPr lang="en-US" sz="1800" b="1" dirty="0"/>
              <a:t>: </a:t>
            </a:r>
            <a:r>
              <a:rPr lang="en-US" sz="1800" dirty="0"/>
              <a:t>The population correlation coefficient IS significantly DIFFERENT FROM zero. There IS A SIGNIFICANT LINEAR RELATIONSHIP (correlation) between </a:t>
            </a:r>
            <a:r>
              <a:rPr lang="en-US" sz="1800" i="1" dirty="0"/>
              <a:t>x </a:t>
            </a:r>
            <a:r>
              <a:rPr lang="en-US" sz="1800" dirty="0"/>
              <a:t>and </a:t>
            </a:r>
            <a:r>
              <a:rPr lang="en-US" sz="1800" i="1" dirty="0"/>
              <a:t>y </a:t>
            </a:r>
            <a:r>
              <a:rPr lang="en-US" sz="1800" dirty="0"/>
              <a:t>in the population.</a:t>
            </a:r>
          </a:p>
          <a:p>
            <a:pPr marL="0" indent="0">
              <a:buNone/>
            </a:pPr>
            <a:r>
              <a:rPr lang="en-US" sz="2000" b="1" dirty="0"/>
              <a:t>Note:</a:t>
            </a:r>
          </a:p>
          <a:p>
            <a:pPr lvl="1">
              <a:buFont typeface="Arial" panose="020B0604020202020204" pitchFamily="34" charset="0"/>
              <a:buChar char="•"/>
            </a:pPr>
            <a:r>
              <a:rPr lang="en-US" sz="1800" dirty="0"/>
              <a:t>If </a:t>
            </a:r>
            <a:r>
              <a:rPr lang="en-US" sz="1800" i="1" dirty="0"/>
              <a:t>r</a:t>
            </a:r>
            <a:r>
              <a:rPr lang="en-US" sz="1800" dirty="0"/>
              <a:t> is significant and the scatter plot shows a linear trend, the line can be used to predict the value of </a:t>
            </a:r>
            <a:r>
              <a:rPr lang="en-US" sz="1800" i="1" dirty="0"/>
              <a:t>y</a:t>
            </a:r>
            <a:r>
              <a:rPr lang="en-US" sz="1800" dirty="0"/>
              <a:t> for values of </a:t>
            </a:r>
            <a:r>
              <a:rPr lang="en-US" sz="1800" i="1" dirty="0"/>
              <a:t>x</a:t>
            </a:r>
            <a:r>
              <a:rPr lang="en-US" sz="1800" dirty="0"/>
              <a:t> that are within the domain of observed </a:t>
            </a:r>
            <a:r>
              <a:rPr lang="en-US" sz="1800" i="1" dirty="0"/>
              <a:t>x</a:t>
            </a:r>
            <a:r>
              <a:rPr lang="en-US" sz="1800" dirty="0"/>
              <a:t> values.</a:t>
            </a:r>
          </a:p>
          <a:p>
            <a:pPr lvl="1">
              <a:buFont typeface="Arial" panose="020B0604020202020204" pitchFamily="34" charset="0"/>
              <a:buChar char="•"/>
            </a:pPr>
            <a:r>
              <a:rPr lang="en-US" sz="1800" dirty="0"/>
              <a:t>If </a:t>
            </a:r>
            <a:r>
              <a:rPr lang="en-US" sz="1800" i="1" dirty="0"/>
              <a:t>r</a:t>
            </a:r>
            <a:r>
              <a:rPr lang="en-US" sz="1800" dirty="0"/>
              <a:t> is not significant OR if the scatter plot does not show a linear trend, the line should not be used for prediction.</a:t>
            </a:r>
          </a:p>
          <a:p>
            <a:pPr lvl="1">
              <a:buFont typeface="Arial" panose="020B0604020202020204" pitchFamily="34" charset="0"/>
              <a:buChar char="•"/>
            </a:pPr>
            <a:r>
              <a:rPr lang="en-US" sz="1800" dirty="0"/>
              <a:t>If </a:t>
            </a:r>
            <a:r>
              <a:rPr lang="en-US" sz="1800" i="1" dirty="0"/>
              <a:t>r</a:t>
            </a:r>
            <a:r>
              <a:rPr lang="en-US" sz="1800" dirty="0"/>
              <a:t> is significant and if the scatter plot shows a linear trend, the line may NOT be appropriate or reliable for prediction OUTSIDE the domain of observed </a:t>
            </a:r>
            <a:r>
              <a:rPr lang="en-US" sz="1800" i="1" dirty="0"/>
              <a:t>x</a:t>
            </a:r>
            <a:r>
              <a:rPr lang="en-US" sz="1800" dirty="0"/>
              <a:t> values in the data.</a:t>
            </a:r>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5AA2CBC4-4180-30AA-6964-B592EAE697A1}"/>
              </a:ext>
            </a:extLst>
          </p:cNvPr>
          <p:cNvSpPr>
            <a:spLocks noGrp="1"/>
          </p:cNvSpPr>
          <p:nvPr>
            <p:ph type="sldNum" sz="quarter" idx="12"/>
          </p:nvPr>
        </p:nvSpPr>
        <p:spPr/>
        <p:txBody>
          <a:bodyPr/>
          <a:lstStyle/>
          <a:p>
            <a:fld id="{3A98EE3D-8CD1-4C3F-BD1C-C98C9596463C}" type="slidenum">
              <a:rPr lang="en-US" smtClean="0"/>
              <a:t>40</a:t>
            </a:fld>
            <a:endParaRPr lang="en-US" dirty="0"/>
          </a:p>
        </p:txBody>
      </p:sp>
    </p:spTree>
    <p:extLst>
      <p:ext uri="{BB962C8B-B14F-4D97-AF65-F5344CB8AC3E}">
        <p14:creationId xmlns:p14="http://schemas.microsoft.com/office/powerpoint/2010/main" val="5926173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57805-ABA6-2624-5630-32FC6ED668D9}"/>
              </a:ext>
            </a:extLst>
          </p:cNvPr>
          <p:cNvSpPr>
            <a:spLocks noGrp="1"/>
          </p:cNvSpPr>
          <p:nvPr>
            <p:ph type="title"/>
          </p:nvPr>
        </p:nvSpPr>
        <p:spPr/>
        <p:txBody>
          <a:bodyPr/>
          <a:lstStyle/>
          <a:p>
            <a:r>
              <a:rPr lang="en-US" dirty="0"/>
              <a:t>Performing the Hypothesis Test, cont.</a:t>
            </a:r>
          </a:p>
        </p:txBody>
      </p:sp>
      <p:sp>
        <p:nvSpPr>
          <p:cNvPr id="3" name="Content Placeholder 2">
            <a:extLst>
              <a:ext uri="{FF2B5EF4-FFF2-40B4-BE49-F238E27FC236}">
                <a16:creationId xmlns:a16="http://schemas.microsoft.com/office/drawing/2014/main" id="{9044EC62-7DA6-D87E-C071-B56702EC6B8A}"/>
              </a:ext>
            </a:extLst>
          </p:cNvPr>
          <p:cNvSpPr>
            <a:spLocks noGrp="1"/>
          </p:cNvSpPr>
          <p:nvPr>
            <p:ph idx="1"/>
          </p:nvPr>
        </p:nvSpPr>
        <p:spPr/>
        <p:txBody>
          <a:bodyPr>
            <a:normAutofit fontScale="85000" lnSpcReduction="10000"/>
          </a:bodyPr>
          <a:lstStyle/>
          <a:p>
            <a:pPr marL="0" indent="0">
              <a:buNone/>
            </a:pPr>
            <a:r>
              <a:rPr lang="en-US" b="1" dirty="0"/>
              <a:t>DRAWING A CONCLUSION:</a:t>
            </a:r>
          </a:p>
          <a:p>
            <a:pPr>
              <a:buFont typeface="Arial" panose="020B0604020202020204" pitchFamily="34" charset="0"/>
              <a:buChar char="•"/>
            </a:pPr>
            <a:r>
              <a:rPr lang="en-US" dirty="0"/>
              <a:t>There are two methods of making the decision. The two methods are equivalent and give the same result.</a:t>
            </a:r>
          </a:p>
          <a:p>
            <a:pPr lvl="1">
              <a:buFont typeface="Arial" panose="020B0604020202020204" pitchFamily="34" charset="0"/>
              <a:buChar char="•"/>
            </a:pPr>
            <a:r>
              <a:rPr lang="en-US" b="1" dirty="0"/>
              <a:t>Method 1: Using the </a:t>
            </a:r>
            <a:r>
              <a:rPr lang="en-US" b="1" i="1" dirty="0"/>
              <a:t>p</a:t>
            </a:r>
            <a:r>
              <a:rPr lang="en-US" b="1" dirty="0"/>
              <a:t>-value</a:t>
            </a:r>
          </a:p>
          <a:p>
            <a:pPr lvl="1">
              <a:buFont typeface="Arial" panose="020B0604020202020204" pitchFamily="34" charset="0"/>
              <a:buChar char="•"/>
            </a:pPr>
            <a:r>
              <a:rPr lang="en-US" b="1" dirty="0"/>
              <a:t>Method 2: Using a table of critical values</a:t>
            </a:r>
          </a:p>
          <a:p>
            <a:pPr>
              <a:buFont typeface="Arial" panose="020B0604020202020204" pitchFamily="34" charset="0"/>
              <a:buChar char="•"/>
            </a:pPr>
            <a:r>
              <a:rPr lang="en-US" dirty="0"/>
              <a:t>In this chapter of this textbook, we will always use a significance level of 5%, </a:t>
            </a:r>
            <a:r>
              <a:rPr lang="en-US" i="1" dirty="0"/>
              <a:t>α </a:t>
            </a:r>
            <a:r>
              <a:rPr lang="en-US" dirty="0"/>
              <a:t>= 0.05</a:t>
            </a:r>
          </a:p>
          <a:p>
            <a:pPr>
              <a:buFont typeface="Arial" panose="020B0604020202020204" pitchFamily="34" charset="0"/>
              <a:buChar char="•"/>
            </a:pPr>
            <a:r>
              <a:rPr lang="en-US" dirty="0"/>
              <a:t>You can use Excel to calculate a p-value easily from your data</a:t>
            </a:r>
          </a:p>
          <a:p>
            <a:pPr>
              <a:buFont typeface="Arial" panose="020B0604020202020204" pitchFamily="34" charset="0"/>
              <a:buChar char="•"/>
            </a:pPr>
            <a:r>
              <a:rPr lang="en-US" b="1" dirty="0"/>
              <a:t>Note: </a:t>
            </a:r>
            <a:r>
              <a:rPr lang="en-US" dirty="0"/>
              <a:t>Using the </a:t>
            </a:r>
            <a:r>
              <a:rPr lang="en-US" i="1" dirty="0"/>
              <a:t>p</a:t>
            </a:r>
            <a:r>
              <a:rPr lang="en-US" dirty="0"/>
              <a:t>-value method, you could choose any appropriate significance level you want; you are not limited to using </a:t>
            </a:r>
            <a:r>
              <a:rPr lang="en-US" i="1" dirty="0"/>
              <a:t>α</a:t>
            </a:r>
            <a:r>
              <a:rPr lang="en-US" dirty="0"/>
              <a:t> = 0.05. But the table of critical values provided in this textbook assumes that we are using a significance level of 5%, </a:t>
            </a:r>
            <a:r>
              <a:rPr lang="en-US" i="1" dirty="0"/>
              <a:t>α</a:t>
            </a:r>
            <a:r>
              <a:rPr lang="en-US" dirty="0"/>
              <a:t> = 0.05. (If we wanted to use a different significance level than 5% with the critical value method, we would need different tables of critical values that are not provided in this textbook.)</a:t>
            </a:r>
          </a:p>
          <a:p>
            <a:endParaRPr lang="en-US" dirty="0"/>
          </a:p>
        </p:txBody>
      </p:sp>
      <p:sp>
        <p:nvSpPr>
          <p:cNvPr id="4" name="Slide Number Placeholder 3">
            <a:extLst>
              <a:ext uri="{FF2B5EF4-FFF2-40B4-BE49-F238E27FC236}">
                <a16:creationId xmlns:a16="http://schemas.microsoft.com/office/drawing/2014/main" id="{E1CD2DAE-9D7F-10F9-07DF-0AB0B0D9E9F8}"/>
              </a:ext>
            </a:extLst>
          </p:cNvPr>
          <p:cNvSpPr>
            <a:spLocks noGrp="1"/>
          </p:cNvSpPr>
          <p:nvPr>
            <p:ph type="sldNum" sz="quarter" idx="12"/>
          </p:nvPr>
        </p:nvSpPr>
        <p:spPr/>
        <p:txBody>
          <a:bodyPr/>
          <a:lstStyle/>
          <a:p>
            <a:fld id="{3A98EE3D-8CD1-4C3F-BD1C-C98C9596463C}" type="slidenum">
              <a:rPr lang="en-US" smtClean="0"/>
              <a:t>41</a:t>
            </a:fld>
            <a:endParaRPr lang="en-US" dirty="0"/>
          </a:p>
        </p:txBody>
      </p:sp>
    </p:spTree>
    <p:extLst>
      <p:ext uri="{BB962C8B-B14F-4D97-AF65-F5344CB8AC3E}">
        <p14:creationId xmlns:p14="http://schemas.microsoft.com/office/powerpoint/2010/main" val="4718672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3E0E8-F9BB-F32D-8E1F-6A1AAF8BCD0E}"/>
              </a:ext>
            </a:extLst>
          </p:cNvPr>
          <p:cNvSpPr>
            <a:spLocks noGrp="1"/>
          </p:cNvSpPr>
          <p:nvPr>
            <p:ph type="title"/>
          </p:nvPr>
        </p:nvSpPr>
        <p:spPr/>
        <p:txBody>
          <a:bodyPr/>
          <a:lstStyle/>
          <a:p>
            <a:r>
              <a:rPr lang="en-US" dirty="0"/>
              <a:t>Test Statistic</a:t>
            </a:r>
          </a:p>
        </p:txBody>
      </p:sp>
      <p:sp>
        <p:nvSpPr>
          <p:cNvPr id="3" name="Content Placeholder 2">
            <a:extLst>
              <a:ext uri="{FF2B5EF4-FFF2-40B4-BE49-F238E27FC236}">
                <a16:creationId xmlns:a16="http://schemas.microsoft.com/office/drawing/2014/main" id="{AB149707-DBCA-C2A1-62D4-2FEA2BD154B0}"/>
              </a:ext>
            </a:extLst>
          </p:cNvPr>
          <p:cNvSpPr>
            <a:spLocks noGrp="1"/>
          </p:cNvSpPr>
          <p:nvPr>
            <p:ph idx="1"/>
          </p:nvPr>
        </p:nvSpPr>
        <p:spPr/>
        <p:txBody>
          <a:bodyPr/>
          <a:lstStyle/>
          <a:p>
            <a:r>
              <a:rPr lang="en-US" b="0" i="0" dirty="0">
                <a:solidFill>
                  <a:srgbClr val="424242"/>
                </a:solidFill>
                <a:effectLst/>
              </a:rPr>
              <a:t>There are two methods of making the decision concerning the hypothesis. The test statistic to test this hypothesis is:</a:t>
            </a:r>
            <a:endParaRPr lang="en-US" dirty="0"/>
          </a:p>
        </p:txBody>
      </p:sp>
      <p:pic>
        <p:nvPicPr>
          <p:cNvPr id="5" name="Picture 4">
            <a:extLst>
              <a:ext uri="{FF2B5EF4-FFF2-40B4-BE49-F238E27FC236}">
                <a16:creationId xmlns:a16="http://schemas.microsoft.com/office/drawing/2014/main" id="{B18FC8D0-BFE5-0F36-2003-4B47D30AFEFA}"/>
              </a:ext>
            </a:extLst>
          </p:cNvPr>
          <p:cNvPicPr>
            <a:picLocks noChangeAspect="1"/>
          </p:cNvPicPr>
          <p:nvPr/>
        </p:nvPicPr>
        <p:blipFill>
          <a:blip r:embed="rId2"/>
          <a:stretch>
            <a:fillRect/>
          </a:stretch>
        </p:blipFill>
        <p:spPr>
          <a:xfrm>
            <a:off x="1036320" y="2938015"/>
            <a:ext cx="2597071" cy="2931077"/>
          </a:xfrm>
          <a:prstGeom prst="rect">
            <a:avLst/>
          </a:prstGeom>
        </p:spPr>
      </p:pic>
      <p:sp>
        <p:nvSpPr>
          <p:cNvPr id="7" name="TextBox 6">
            <a:extLst>
              <a:ext uri="{FF2B5EF4-FFF2-40B4-BE49-F238E27FC236}">
                <a16:creationId xmlns:a16="http://schemas.microsoft.com/office/drawing/2014/main" id="{8A414275-CE60-8669-58FE-0441D176D096}"/>
              </a:ext>
            </a:extLst>
          </p:cNvPr>
          <p:cNvSpPr txBox="1"/>
          <p:nvPr/>
        </p:nvSpPr>
        <p:spPr>
          <a:xfrm>
            <a:off x="4127119" y="2960070"/>
            <a:ext cx="6096912" cy="2585323"/>
          </a:xfrm>
          <a:prstGeom prst="rect">
            <a:avLst/>
          </a:prstGeom>
          <a:noFill/>
        </p:spPr>
        <p:txBody>
          <a:bodyPr wrap="square">
            <a:spAutoFit/>
          </a:bodyPr>
          <a:lstStyle/>
          <a:p>
            <a:r>
              <a:rPr lang="en-US" b="0" i="0" dirty="0">
                <a:solidFill>
                  <a:srgbClr val="424242"/>
                </a:solidFill>
                <a:effectLst/>
              </a:rPr>
              <a:t>This is a t-statistic and operates in the same way as other t tests. Calculate the t-value and compare that with the critical value from the t-table at the appropriate degrees of freedom and the level of confidence you wish to maintain. If the calculated value is in the tail then cannot accept the null hypothesis that there is no linear relationship between these two independent random variables. If the calculated t-value is NOT in the tailed then cannot reject the null hypothesis that there is no linear relationship between the two variables.</a:t>
            </a:r>
            <a:endParaRPr lang="en-US" dirty="0"/>
          </a:p>
        </p:txBody>
      </p:sp>
    </p:spTree>
    <p:extLst>
      <p:ext uri="{BB962C8B-B14F-4D97-AF65-F5344CB8AC3E}">
        <p14:creationId xmlns:p14="http://schemas.microsoft.com/office/powerpoint/2010/main" val="2250319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B95DD-6F9D-4958-FEEC-55C795BA6A54}"/>
              </a:ext>
            </a:extLst>
          </p:cNvPr>
          <p:cNvSpPr>
            <a:spLocks noGrp="1"/>
          </p:cNvSpPr>
          <p:nvPr>
            <p:ph type="title"/>
          </p:nvPr>
        </p:nvSpPr>
        <p:spPr/>
        <p:txBody>
          <a:bodyPr/>
          <a:lstStyle/>
          <a:p>
            <a:r>
              <a:rPr lang="en-US" dirty="0"/>
              <a:t>Shorthand for Testing the Significance of r</a:t>
            </a:r>
          </a:p>
        </p:txBody>
      </p:sp>
      <p:sp>
        <p:nvSpPr>
          <p:cNvPr id="3" name="Content Placeholder 2">
            <a:extLst>
              <a:ext uri="{FF2B5EF4-FFF2-40B4-BE49-F238E27FC236}">
                <a16:creationId xmlns:a16="http://schemas.microsoft.com/office/drawing/2014/main" id="{D840E7D3-BCEB-5FAE-B03C-2C42CF7B87B3}"/>
              </a:ext>
            </a:extLst>
          </p:cNvPr>
          <p:cNvSpPr>
            <a:spLocks noGrp="1"/>
          </p:cNvSpPr>
          <p:nvPr>
            <p:ph idx="1"/>
          </p:nvPr>
        </p:nvSpPr>
        <p:spPr/>
        <p:txBody>
          <a:bodyPr/>
          <a:lstStyle/>
          <a:p>
            <a:pPr>
              <a:buFont typeface="Arial" panose="020B0604020202020204" pitchFamily="34" charset="0"/>
              <a:buChar char="•"/>
            </a:pPr>
            <a:r>
              <a:rPr lang="en-US" b="0" i="0" dirty="0">
                <a:solidFill>
                  <a:srgbClr val="424242"/>
                </a:solidFill>
                <a:effectLst/>
              </a:rPr>
              <a:t> A quick shorthand way to test correlations is the relationship between the sample size and the correlation. </a:t>
            </a:r>
          </a:p>
          <a:p>
            <a:pPr>
              <a:buFont typeface="Arial" panose="020B0604020202020204" pitchFamily="34" charset="0"/>
              <a:buChar char="•"/>
            </a:pPr>
            <a:r>
              <a:rPr lang="en-US" dirty="0">
                <a:solidFill>
                  <a:srgbClr val="424242"/>
                </a:solidFill>
              </a:rPr>
              <a:t> </a:t>
            </a:r>
            <a:r>
              <a:rPr lang="en-US" b="0" i="0" dirty="0">
                <a:solidFill>
                  <a:srgbClr val="424242"/>
                </a:solidFill>
                <a:effectLst/>
              </a:rPr>
              <a:t>If:</a:t>
            </a:r>
          </a:p>
          <a:p>
            <a:pPr marL="0" indent="0">
              <a:buNone/>
            </a:pPr>
            <a:r>
              <a:rPr lang="en-US" b="0" i="0" dirty="0">
                <a:solidFill>
                  <a:srgbClr val="424242"/>
                </a:solidFill>
                <a:effectLst/>
              </a:rPr>
              <a:t>then this implies that the correlation between the two variables demonstrates that a linear relationship exists and is statistically significant at approximately the 0.05 level of significance. As the formula indicates, there is an inverse relationship between the sample size and the required correlation for significance of a linear relationship.</a:t>
            </a:r>
            <a:endParaRPr lang="en-US" dirty="0"/>
          </a:p>
        </p:txBody>
      </p:sp>
      <p:pic>
        <p:nvPicPr>
          <p:cNvPr id="5" name="Picture 4">
            <a:extLst>
              <a:ext uri="{FF2B5EF4-FFF2-40B4-BE49-F238E27FC236}">
                <a16:creationId xmlns:a16="http://schemas.microsoft.com/office/drawing/2014/main" id="{B729E3E9-D317-EFA3-E6CD-7138D32B3241}"/>
              </a:ext>
            </a:extLst>
          </p:cNvPr>
          <p:cNvPicPr>
            <a:picLocks noChangeAspect="1"/>
          </p:cNvPicPr>
          <p:nvPr/>
        </p:nvPicPr>
        <p:blipFill>
          <a:blip r:embed="rId2"/>
          <a:stretch>
            <a:fillRect/>
          </a:stretch>
        </p:blipFill>
        <p:spPr>
          <a:xfrm>
            <a:off x="1653815" y="2892405"/>
            <a:ext cx="1014554" cy="633501"/>
          </a:xfrm>
          <a:prstGeom prst="rect">
            <a:avLst/>
          </a:prstGeom>
        </p:spPr>
      </p:pic>
    </p:spTree>
    <p:extLst>
      <p:ext uri="{BB962C8B-B14F-4D97-AF65-F5344CB8AC3E}">
        <p14:creationId xmlns:p14="http://schemas.microsoft.com/office/powerpoint/2010/main" val="9497284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F91F1-A813-9F10-AD45-4F57A359FB62}"/>
              </a:ext>
            </a:extLst>
          </p:cNvPr>
          <p:cNvSpPr>
            <a:spLocks noGrp="1"/>
          </p:cNvSpPr>
          <p:nvPr>
            <p:ph type="title"/>
          </p:nvPr>
        </p:nvSpPr>
        <p:spPr/>
        <p:txBody>
          <a:bodyPr/>
          <a:lstStyle/>
          <a:p>
            <a:r>
              <a:rPr lang="en-US" dirty="0"/>
              <a:t>Misuse of Correlation Coefficients</a:t>
            </a:r>
          </a:p>
        </p:txBody>
      </p:sp>
      <p:sp>
        <p:nvSpPr>
          <p:cNvPr id="3" name="Content Placeholder 2">
            <a:extLst>
              <a:ext uri="{FF2B5EF4-FFF2-40B4-BE49-F238E27FC236}">
                <a16:creationId xmlns:a16="http://schemas.microsoft.com/office/drawing/2014/main" id="{47AFD18E-F0F4-67E7-2E81-CBD76287C108}"/>
              </a:ext>
            </a:extLst>
          </p:cNvPr>
          <p:cNvSpPr>
            <a:spLocks noGrp="1"/>
          </p:cNvSpPr>
          <p:nvPr>
            <p:ph idx="1"/>
          </p:nvPr>
        </p:nvSpPr>
        <p:spPr/>
        <p:txBody>
          <a:bodyPr>
            <a:normAutofit lnSpcReduction="10000"/>
          </a:bodyPr>
          <a:lstStyle/>
          <a:p>
            <a:pPr>
              <a:buFont typeface="Arial" panose="020B0604020202020204" pitchFamily="34" charset="0"/>
              <a:buChar char="•"/>
            </a:pPr>
            <a:r>
              <a:rPr lang="en-US" dirty="0"/>
              <a:t> </a:t>
            </a:r>
            <a:r>
              <a:rPr lang="en-US" b="0" i="0" dirty="0">
                <a:solidFill>
                  <a:srgbClr val="424242"/>
                </a:solidFill>
                <a:effectLst/>
                <a:latin typeface="Neue Helvetica W01"/>
              </a:rPr>
              <a:t>Correlations may be helpful in visualizing the data, but are not appropriately used to "explain" a relationship between two variables. </a:t>
            </a:r>
          </a:p>
          <a:p>
            <a:pPr>
              <a:buFont typeface="Arial" panose="020B0604020202020204" pitchFamily="34" charset="0"/>
              <a:buChar char="•"/>
            </a:pPr>
            <a:r>
              <a:rPr lang="en-US" dirty="0">
                <a:solidFill>
                  <a:srgbClr val="424242"/>
                </a:solidFill>
                <a:latin typeface="Neue Helvetica W01"/>
              </a:rPr>
              <a:t> </a:t>
            </a:r>
            <a:r>
              <a:rPr lang="en-US" b="0" i="0" dirty="0">
                <a:solidFill>
                  <a:srgbClr val="424242"/>
                </a:solidFill>
                <a:effectLst/>
                <a:latin typeface="Neue Helvetica W01"/>
              </a:rPr>
              <a:t>Perhaps no single statistic is more misused than the correlation coefficient. Citing correlations between health conditions and everything from place of residence to eye color have the effect of implying a cause and effect relationship. </a:t>
            </a:r>
          </a:p>
          <a:p>
            <a:pPr>
              <a:buFont typeface="Arial" panose="020B0604020202020204" pitchFamily="34" charset="0"/>
              <a:buChar char="•"/>
            </a:pPr>
            <a:r>
              <a:rPr lang="en-US" dirty="0">
                <a:solidFill>
                  <a:srgbClr val="424242"/>
                </a:solidFill>
                <a:latin typeface="Neue Helvetica W01"/>
              </a:rPr>
              <a:t> </a:t>
            </a:r>
            <a:r>
              <a:rPr lang="en-US" b="0" i="0" dirty="0">
                <a:solidFill>
                  <a:srgbClr val="424242"/>
                </a:solidFill>
                <a:effectLst/>
                <a:latin typeface="Neue Helvetica W01"/>
              </a:rPr>
              <a:t>The correlation coefficient is, of course, innocent of this misinterpretation. It is the duty of the analyst to use a statistic that is designed to test for cause and effect relationships and report only those results if they are intending to make such a claim. </a:t>
            </a:r>
          </a:p>
          <a:p>
            <a:pPr>
              <a:buFont typeface="Arial" panose="020B0604020202020204" pitchFamily="34" charset="0"/>
              <a:buChar char="•"/>
            </a:pPr>
            <a:r>
              <a:rPr lang="en-US" b="0" i="0" dirty="0">
                <a:solidFill>
                  <a:srgbClr val="424242"/>
                </a:solidFill>
                <a:effectLst/>
                <a:latin typeface="Neue Helvetica W01"/>
              </a:rPr>
              <a:t> The problem is that passing this more rigorous test is difficult so lazy and/or unscrupulous "researchers" fall back on correlations when they cannot make their case legitimately.</a:t>
            </a:r>
            <a:endParaRPr lang="en-US" dirty="0"/>
          </a:p>
        </p:txBody>
      </p:sp>
    </p:spTree>
    <p:extLst>
      <p:ext uri="{BB962C8B-B14F-4D97-AF65-F5344CB8AC3E}">
        <p14:creationId xmlns:p14="http://schemas.microsoft.com/office/powerpoint/2010/main" val="38595050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69E3D-AE12-9B1D-D32F-B8CB014E6B7C}"/>
              </a:ext>
            </a:extLst>
          </p:cNvPr>
          <p:cNvSpPr>
            <a:spLocks noGrp="1"/>
          </p:cNvSpPr>
          <p:nvPr>
            <p:ph type="title"/>
          </p:nvPr>
        </p:nvSpPr>
        <p:spPr/>
        <p:txBody>
          <a:bodyPr/>
          <a:lstStyle/>
          <a:p>
            <a:r>
              <a:rPr lang="en-US" dirty="0"/>
              <a:t>Example </a:t>
            </a:r>
          </a:p>
        </p:txBody>
      </p:sp>
      <p:sp>
        <p:nvSpPr>
          <p:cNvPr id="3" name="Content Placeholder 2">
            <a:extLst>
              <a:ext uri="{FF2B5EF4-FFF2-40B4-BE49-F238E27FC236}">
                <a16:creationId xmlns:a16="http://schemas.microsoft.com/office/drawing/2014/main" id="{F6B6078D-BD85-D2C9-71B7-701AE4264666}"/>
              </a:ext>
            </a:extLst>
          </p:cNvPr>
          <p:cNvSpPr>
            <a:spLocks noGrp="1"/>
          </p:cNvSpPr>
          <p:nvPr>
            <p:ph idx="1"/>
          </p:nvPr>
        </p:nvSpPr>
        <p:spPr/>
        <p:txBody>
          <a:bodyPr/>
          <a:lstStyle/>
          <a:p>
            <a:pPr>
              <a:buFont typeface="Arial" panose="020B0604020202020204" pitchFamily="34" charset="0"/>
              <a:buChar char="•"/>
            </a:pPr>
            <a:r>
              <a:rPr lang="en-US" b="0" i="0" dirty="0">
                <a:solidFill>
                  <a:srgbClr val="424242"/>
                </a:solidFill>
                <a:effectLst/>
                <a:latin typeface="Neue Helvetica W01"/>
              </a:rPr>
              <a:t>Suppose you computed </a:t>
            </a:r>
            <a:r>
              <a:rPr lang="en-US" b="0" i="1" dirty="0">
                <a:solidFill>
                  <a:srgbClr val="424242"/>
                </a:solidFill>
                <a:effectLst/>
                <a:latin typeface="Neue Helvetica W01"/>
              </a:rPr>
              <a:t>r</a:t>
            </a:r>
            <a:r>
              <a:rPr lang="en-US" b="0" i="0" dirty="0">
                <a:solidFill>
                  <a:srgbClr val="424242"/>
                </a:solidFill>
                <a:effectLst/>
                <a:latin typeface="Neue Helvetica W01"/>
              </a:rPr>
              <a:t> = –0.624 with 14 data points. </a:t>
            </a:r>
            <a:r>
              <a:rPr lang="en-US" b="0" i="1" dirty="0" err="1">
                <a:solidFill>
                  <a:srgbClr val="424242"/>
                </a:solidFill>
                <a:effectLst/>
                <a:latin typeface="Neue Helvetica W01"/>
              </a:rPr>
              <a:t>df</a:t>
            </a:r>
            <a:r>
              <a:rPr lang="en-US" b="0" i="0" dirty="0">
                <a:solidFill>
                  <a:srgbClr val="424242"/>
                </a:solidFill>
                <a:effectLst/>
                <a:latin typeface="Neue Helvetica W01"/>
              </a:rPr>
              <a:t> = 14 – 2 = 12. The critical values are –0.532 and 0.532. Since –0.624 &lt; –0.532, </a:t>
            </a:r>
            <a:r>
              <a:rPr lang="en-US" b="0" i="1" dirty="0">
                <a:solidFill>
                  <a:srgbClr val="424242"/>
                </a:solidFill>
                <a:effectLst/>
                <a:latin typeface="Neue Helvetica W01"/>
              </a:rPr>
              <a:t>r</a:t>
            </a:r>
            <a:r>
              <a:rPr lang="en-US" b="0" i="0" dirty="0">
                <a:solidFill>
                  <a:srgbClr val="424242"/>
                </a:solidFill>
                <a:effectLst/>
                <a:latin typeface="Neue Helvetica W01"/>
              </a:rPr>
              <a:t> is significant and the line can be used for prediction.</a:t>
            </a:r>
          </a:p>
          <a:p>
            <a:pPr>
              <a:buFont typeface="Arial" panose="020B0604020202020204" pitchFamily="34" charset="0"/>
              <a:buChar char="•"/>
            </a:pPr>
            <a:r>
              <a:rPr lang="en-US" b="0" i="0" dirty="0">
                <a:solidFill>
                  <a:srgbClr val="424242"/>
                </a:solidFill>
                <a:effectLst/>
                <a:latin typeface="Neue Helvetica W01"/>
              </a:rPr>
              <a:t>Suppose you computed </a:t>
            </a:r>
            <a:r>
              <a:rPr lang="en-US" b="0" i="1" dirty="0">
                <a:solidFill>
                  <a:srgbClr val="424242"/>
                </a:solidFill>
                <a:effectLst/>
                <a:latin typeface="Neue Helvetica W01"/>
              </a:rPr>
              <a:t>r</a:t>
            </a:r>
            <a:r>
              <a:rPr lang="en-US" b="0" i="0" dirty="0">
                <a:solidFill>
                  <a:srgbClr val="424242"/>
                </a:solidFill>
                <a:effectLst/>
                <a:latin typeface="Neue Helvetica W01"/>
              </a:rPr>
              <a:t> = 0.776 and </a:t>
            </a:r>
            <a:r>
              <a:rPr lang="en-US" b="0" i="1" dirty="0">
                <a:solidFill>
                  <a:srgbClr val="424242"/>
                </a:solidFill>
                <a:effectLst/>
                <a:latin typeface="Neue Helvetica W01"/>
              </a:rPr>
              <a:t>n</a:t>
            </a:r>
            <a:r>
              <a:rPr lang="en-US" b="0" i="0" dirty="0">
                <a:solidFill>
                  <a:srgbClr val="424242"/>
                </a:solidFill>
                <a:effectLst/>
                <a:latin typeface="Neue Helvetica W01"/>
              </a:rPr>
              <a:t> = 6. </a:t>
            </a:r>
            <a:r>
              <a:rPr lang="en-US" b="0" i="1" dirty="0" err="1">
                <a:solidFill>
                  <a:srgbClr val="424242"/>
                </a:solidFill>
                <a:effectLst/>
                <a:latin typeface="Neue Helvetica W01"/>
              </a:rPr>
              <a:t>df</a:t>
            </a:r>
            <a:r>
              <a:rPr lang="en-US" b="0" i="0" dirty="0">
                <a:solidFill>
                  <a:srgbClr val="424242"/>
                </a:solidFill>
                <a:effectLst/>
                <a:latin typeface="Neue Helvetica W01"/>
              </a:rPr>
              <a:t> = 6 – 2 = 4. The critical values are –0.811 and 0.811. Since –0.811 &lt; 0.776 &lt; 0.811, </a:t>
            </a:r>
            <a:r>
              <a:rPr lang="en-US" b="0" i="1" dirty="0">
                <a:solidFill>
                  <a:srgbClr val="424242"/>
                </a:solidFill>
                <a:effectLst/>
                <a:latin typeface="Neue Helvetica W01"/>
              </a:rPr>
              <a:t>r</a:t>
            </a:r>
            <a:r>
              <a:rPr lang="en-US" b="0" i="0" dirty="0">
                <a:solidFill>
                  <a:srgbClr val="424242"/>
                </a:solidFill>
                <a:effectLst/>
                <a:latin typeface="Neue Helvetica W01"/>
              </a:rPr>
              <a:t> is not significant, and the line should not be used for prediction.</a:t>
            </a:r>
            <a:endParaRPr lang="en-US" dirty="0">
              <a:solidFill>
                <a:srgbClr val="424242"/>
              </a:solidFill>
              <a:latin typeface="Neue Helvetica W01"/>
            </a:endParaRPr>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34E2A948-3202-01EE-9FAE-D24D5C5DB0AC}"/>
              </a:ext>
            </a:extLst>
          </p:cNvPr>
          <p:cNvSpPr>
            <a:spLocks noGrp="1"/>
          </p:cNvSpPr>
          <p:nvPr>
            <p:ph type="sldNum" sz="quarter" idx="12"/>
          </p:nvPr>
        </p:nvSpPr>
        <p:spPr/>
        <p:txBody>
          <a:bodyPr/>
          <a:lstStyle/>
          <a:p>
            <a:fld id="{3A98EE3D-8CD1-4C3F-BD1C-C98C9596463C}" type="slidenum">
              <a:rPr lang="en-US" smtClean="0"/>
              <a:t>45</a:t>
            </a:fld>
            <a:endParaRPr lang="en-US" dirty="0"/>
          </a:p>
        </p:txBody>
      </p:sp>
    </p:spTree>
    <p:extLst>
      <p:ext uri="{BB962C8B-B14F-4D97-AF65-F5344CB8AC3E}">
        <p14:creationId xmlns:p14="http://schemas.microsoft.com/office/powerpoint/2010/main" val="2717448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86625C-E008-E33F-5645-46C671F9E815}"/>
              </a:ext>
            </a:extLst>
          </p:cNvPr>
          <p:cNvSpPr>
            <a:spLocks noGrp="1"/>
          </p:cNvSpPr>
          <p:nvPr>
            <p:ph type="title"/>
          </p:nvPr>
        </p:nvSpPr>
        <p:spPr/>
        <p:txBody>
          <a:bodyPr/>
          <a:lstStyle/>
          <a:p>
            <a:r>
              <a:rPr lang="en-US" dirty="0"/>
              <a:t>Example with the Final Exam Example</a:t>
            </a:r>
          </a:p>
        </p:txBody>
      </p:sp>
      <p:sp>
        <p:nvSpPr>
          <p:cNvPr id="3" name="Content Placeholder 2">
            <a:extLst>
              <a:ext uri="{FF2B5EF4-FFF2-40B4-BE49-F238E27FC236}">
                <a16:creationId xmlns:a16="http://schemas.microsoft.com/office/drawing/2014/main" id="{3D675FC6-15A9-6800-D855-F40BF8E47BFE}"/>
              </a:ext>
            </a:extLst>
          </p:cNvPr>
          <p:cNvSpPr>
            <a:spLocks noGrp="1"/>
          </p:cNvSpPr>
          <p:nvPr>
            <p:ph idx="1"/>
          </p:nvPr>
        </p:nvSpPr>
        <p:spPr/>
        <p:txBody>
          <a:bodyPr>
            <a:normAutofit fontScale="85000" lnSpcReduction="20000"/>
          </a:bodyPr>
          <a:lstStyle/>
          <a:p>
            <a:pPr algn="l">
              <a:buNone/>
            </a:pPr>
            <a:r>
              <a:rPr lang="en-US" b="0" i="0" dirty="0">
                <a:solidFill>
                  <a:srgbClr val="424242"/>
                </a:solidFill>
                <a:effectLst/>
                <a:latin typeface="Neue Helvetica W01"/>
              </a:rPr>
              <a:t>Consider the third exam / final exam example from earlier. The line of best fit is: </a:t>
            </a:r>
            <a:r>
              <a:rPr lang="en-US" b="0" i="1" dirty="0">
                <a:solidFill>
                  <a:srgbClr val="424242"/>
                </a:solidFill>
                <a:effectLst/>
                <a:latin typeface="Neue Helvetica W01"/>
              </a:rPr>
              <a:t>ŷ</a:t>
            </a:r>
            <a:r>
              <a:rPr lang="en-US" b="0" i="0" dirty="0">
                <a:solidFill>
                  <a:srgbClr val="424242"/>
                </a:solidFill>
                <a:effectLst/>
                <a:latin typeface="Neue Helvetica W01"/>
              </a:rPr>
              <a:t> = –173.51+4.83</a:t>
            </a:r>
            <a:r>
              <a:rPr lang="en-US" b="0" i="1" dirty="0">
                <a:solidFill>
                  <a:srgbClr val="424242"/>
                </a:solidFill>
                <a:effectLst/>
                <a:latin typeface="Neue Helvetica W01"/>
              </a:rPr>
              <a:t>x</a:t>
            </a:r>
            <a:r>
              <a:rPr lang="en-US" b="0" i="0" dirty="0">
                <a:solidFill>
                  <a:srgbClr val="424242"/>
                </a:solidFill>
                <a:effectLst/>
                <a:latin typeface="Neue Helvetica W01"/>
              </a:rPr>
              <a:t> with </a:t>
            </a:r>
            <a:r>
              <a:rPr lang="en-US" b="0" i="1" dirty="0">
                <a:solidFill>
                  <a:srgbClr val="424242"/>
                </a:solidFill>
                <a:effectLst/>
                <a:latin typeface="Neue Helvetica W01"/>
              </a:rPr>
              <a:t>r</a:t>
            </a:r>
            <a:r>
              <a:rPr lang="en-US" b="0" i="0" dirty="0">
                <a:solidFill>
                  <a:srgbClr val="424242"/>
                </a:solidFill>
                <a:effectLst/>
                <a:latin typeface="Neue Helvetica W01"/>
              </a:rPr>
              <a:t> = 0.6631 and there are </a:t>
            </a:r>
            <a:r>
              <a:rPr lang="en-US" b="0" i="1" dirty="0">
                <a:solidFill>
                  <a:srgbClr val="424242"/>
                </a:solidFill>
                <a:effectLst/>
                <a:latin typeface="Neue Helvetica W01"/>
              </a:rPr>
              <a:t>n</a:t>
            </a:r>
            <a:r>
              <a:rPr lang="en-US" b="0" i="0" dirty="0">
                <a:solidFill>
                  <a:srgbClr val="424242"/>
                </a:solidFill>
                <a:effectLst/>
                <a:latin typeface="Neue Helvetica W01"/>
              </a:rPr>
              <a:t> = 11 data points. Can the regression line be used for prediction? </a:t>
            </a:r>
            <a:r>
              <a:rPr lang="en-US" b="1" i="0" dirty="0">
                <a:solidFill>
                  <a:srgbClr val="424242"/>
                </a:solidFill>
                <a:effectLst/>
                <a:latin typeface="Neue Helvetica W01"/>
              </a:rPr>
              <a:t>Given a third-exam score (</a:t>
            </a:r>
            <a:r>
              <a:rPr lang="en-US" b="1" i="1" dirty="0">
                <a:solidFill>
                  <a:srgbClr val="424242"/>
                </a:solidFill>
                <a:effectLst/>
                <a:latin typeface="Neue Helvetica W01"/>
              </a:rPr>
              <a:t>x</a:t>
            </a:r>
            <a:r>
              <a:rPr lang="en-US" b="1" i="0" dirty="0">
                <a:solidFill>
                  <a:srgbClr val="424242"/>
                </a:solidFill>
                <a:effectLst/>
                <a:latin typeface="Neue Helvetica W01"/>
              </a:rPr>
              <a:t> value), can we use the line to predict the final exam score (predicted </a:t>
            </a:r>
            <a:r>
              <a:rPr lang="en-US" b="1" i="1" dirty="0">
                <a:solidFill>
                  <a:srgbClr val="424242"/>
                </a:solidFill>
                <a:effectLst/>
                <a:latin typeface="Neue Helvetica W01"/>
              </a:rPr>
              <a:t>y</a:t>
            </a:r>
            <a:r>
              <a:rPr lang="en-US" b="1" i="0" dirty="0">
                <a:solidFill>
                  <a:srgbClr val="424242"/>
                </a:solidFill>
                <a:effectLst/>
                <a:latin typeface="Neue Helvetica W01"/>
              </a:rPr>
              <a:t> value)?</a:t>
            </a:r>
            <a:endParaRPr lang="en-US" b="0" i="0" dirty="0">
              <a:solidFill>
                <a:srgbClr val="424242"/>
              </a:solidFill>
              <a:effectLst/>
              <a:latin typeface="Neue Helvetica W01"/>
            </a:endParaRPr>
          </a:p>
          <a:p>
            <a:pPr lvl="1">
              <a:buFont typeface="Arial" panose="020B0604020202020204" pitchFamily="34" charset="0"/>
              <a:buChar char="•"/>
            </a:pPr>
            <a:r>
              <a:rPr lang="en-US" b="0" i="1" dirty="0">
                <a:solidFill>
                  <a:srgbClr val="424242"/>
                </a:solidFill>
                <a:effectLst/>
                <a:latin typeface="Neue Helvetica W01"/>
              </a:rPr>
              <a:t>H</a:t>
            </a:r>
            <a:r>
              <a:rPr lang="en-US" b="0" i="1" baseline="-25000" dirty="0">
                <a:solidFill>
                  <a:srgbClr val="424242"/>
                </a:solidFill>
                <a:effectLst/>
                <a:latin typeface="Neue Helvetica W01"/>
              </a:rPr>
              <a:t>0</a:t>
            </a:r>
            <a:r>
              <a:rPr lang="en-US" b="0" i="0" dirty="0">
                <a:solidFill>
                  <a:srgbClr val="424242"/>
                </a:solidFill>
                <a:effectLst/>
                <a:latin typeface="Neue Helvetica W01"/>
              </a:rPr>
              <a:t>: </a:t>
            </a:r>
            <a:r>
              <a:rPr lang="en-US" b="0" i="1" dirty="0">
                <a:solidFill>
                  <a:srgbClr val="424242"/>
                </a:solidFill>
                <a:effectLst/>
                <a:latin typeface="Neue Helvetica W01"/>
              </a:rPr>
              <a:t>ρ</a:t>
            </a:r>
            <a:r>
              <a:rPr lang="en-US" b="0" i="0" dirty="0">
                <a:solidFill>
                  <a:srgbClr val="424242"/>
                </a:solidFill>
                <a:effectLst/>
                <a:latin typeface="Neue Helvetica W01"/>
              </a:rPr>
              <a:t> = 0</a:t>
            </a:r>
          </a:p>
          <a:p>
            <a:pPr lvl="1">
              <a:buFont typeface="Arial" panose="020B0604020202020204" pitchFamily="34" charset="0"/>
              <a:buChar char="•"/>
            </a:pPr>
            <a:r>
              <a:rPr lang="en-US" b="0" i="1" dirty="0">
                <a:solidFill>
                  <a:srgbClr val="424242"/>
                </a:solidFill>
                <a:effectLst/>
                <a:latin typeface="Neue Helvetica W01"/>
              </a:rPr>
              <a:t>H</a:t>
            </a:r>
            <a:r>
              <a:rPr lang="en-US" b="0" i="1" baseline="-25000" dirty="0">
                <a:solidFill>
                  <a:srgbClr val="424242"/>
                </a:solidFill>
                <a:effectLst/>
                <a:latin typeface="Neue Helvetica W01"/>
              </a:rPr>
              <a:t>a</a:t>
            </a:r>
            <a:r>
              <a:rPr lang="en-US" b="0" i="0" dirty="0">
                <a:solidFill>
                  <a:srgbClr val="424242"/>
                </a:solidFill>
                <a:effectLst/>
                <a:latin typeface="Neue Helvetica W01"/>
              </a:rPr>
              <a:t>: </a:t>
            </a:r>
            <a:r>
              <a:rPr lang="en-US" b="0" i="1" dirty="0">
                <a:solidFill>
                  <a:srgbClr val="424242"/>
                </a:solidFill>
                <a:effectLst/>
                <a:latin typeface="Neue Helvetica W01"/>
              </a:rPr>
              <a:t>ρ</a:t>
            </a:r>
            <a:r>
              <a:rPr lang="en-US" b="0" i="0" dirty="0">
                <a:solidFill>
                  <a:srgbClr val="424242"/>
                </a:solidFill>
                <a:effectLst/>
                <a:latin typeface="Neue Helvetica W01"/>
              </a:rPr>
              <a:t> ≠ 0</a:t>
            </a:r>
          </a:p>
          <a:p>
            <a:pPr lvl="1">
              <a:buFont typeface="Arial" panose="020B0604020202020204" pitchFamily="34" charset="0"/>
              <a:buChar char="•"/>
            </a:pPr>
            <a:r>
              <a:rPr lang="en-US" b="0" i="1" dirty="0">
                <a:solidFill>
                  <a:srgbClr val="424242"/>
                </a:solidFill>
                <a:effectLst/>
                <a:latin typeface="Neue Helvetica W01"/>
              </a:rPr>
              <a:t>α</a:t>
            </a:r>
            <a:r>
              <a:rPr lang="en-US" b="0" i="0" dirty="0">
                <a:solidFill>
                  <a:srgbClr val="424242"/>
                </a:solidFill>
                <a:effectLst/>
                <a:latin typeface="Neue Helvetica W01"/>
              </a:rPr>
              <a:t> = 0.05</a:t>
            </a:r>
          </a:p>
          <a:p>
            <a:pPr algn="l">
              <a:buFont typeface="Arial" panose="020B0604020202020204" pitchFamily="34" charset="0"/>
              <a:buChar char="•"/>
            </a:pPr>
            <a:r>
              <a:rPr lang="en-US" b="0" i="0" dirty="0">
                <a:solidFill>
                  <a:srgbClr val="424242"/>
                </a:solidFill>
                <a:effectLst/>
                <a:latin typeface="Neue Helvetica W01"/>
              </a:rPr>
              <a:t>Use the "95% Critical Value" table for </a:t>
            </a:r>
            <a:r>
              <a:rPr lang="en-US" b="0" i="1" dirty="0">
                <a:solidFill>
                  <a:srgbClr val="424242"/>
                </a:solidFill>
                <a:effectLst/>
                <a:latin typeface="Neue Helvetica W01"/>
              </a:rPr>
              <a:t>r</a:t>
            </a:r>
            <a:r>
              <a:rPr lang="en-US" b="0" i="0" dirty="0">
                <a:solidFill>
                  <a:srgbClr val="424242"/>
                </a:solidFill>
                <a:effectLst/>
                <a:latin typeface="Neue Helvetica W01"/>
              </a:rPr>
              <a:t> with </a:t>
            </a:r>
            <a:r>
              <a:rPr lang="en-US" b="0" i="1" dirty="0" err="1">
                <a:solidFill>
                  <a:srgbClr val="424242"/>
                </a:solidFill>
                <a:effectLst/>
                <a:latin typeface="Neue Helvetica W01"/>
              </a:rPr>
              <a:t>df</a:t>
            </a:r>
            <a:r>
              <a:rPr lang="en-US" b="0" i="0" dirty="0">
                <a:solidFill>
                  <a:srgbClr val="424242"/>
                </a:solidFill>
                <a:effectLst/>
                <a:latin typeface="Neue Helvetica W01"/>
              </a:rPr>
              <a:t> = </a:t>
            </a:r>
            <a:r>
              <a:rPr lang="en-US" b="0" i="1" dirty="0">
                <a:solidFill>
                  <a:srgbClr val="424242"/>
                </a:solidFill>
                <a:effectLst/>
                <a:latin typeface="Neue Helvetica W01"/>
              </a:rPr>
              <a:t>n</a:t>
            </a:r>
            <a:r>
              <a:rPr lang="en-US" b="0" i="0" dirty="0">
                <a:solidFill>
                  <a:srgbClr val="424242"/>
                </a:solidFill>
                <a:effectLst/>
                <a:latin typeface="Neue Helvetica W01"/>
              </a:rPr>
              <a:t> – 2 = 11 – 2 = 9.</a:t>
            </a:r>
          </a:p>
          <a:p>
            <a:pPr algn="l">
              <a:buFont typeface="Arial" panose="020B0604020202020204" pitchFamily="34" charset="0"/>
              <a:buChar char="•"/>
            </a:pPr>
            <a:r>
              <a:rPr lang="en-US" b="0" i="0" dirty="0">
                <a:solidFill>
                  <a:srgbClr val="424242"/>
                </a:solidFill>
                <a:effectLst/>
                <a:latin typeface="Neue Helvetica W01"/>
              </a:rPr>
              <a:t>The critical values are –0.602 and +0.602</a:t>
            </a:r>
          </a:p>
          <a:p>
            <a:pPr algn="l">
              <a:buFont typeface="Arial" panose="020B0604020202020204" pitchFamily="34" charset="0"/>
              <a:buChar char="•"/>
            </a:pPr>
            <a:r>
              <a:rPr lang="en-US" b="0" i="0" dirty="0">
                <a:solidFill>
                  <a:srgbClr val="424242"/>
                </a:solidFill>
                <a:effectLst/>
                <a:latin typeface="Neue Helvetica W01"/>
              </a:rPr>
              <a:t>Since 0.6631 &gt; 0.602, </a:t>
            </a:r>
            <a:r>
              <a:rPr lang="en-US" b="0" i="1" dirty="0">
                <a:solidFill>
                  <a:srgbClr val="424242"/>
                </a:solidFill>
                <a:effectLst/>
                <a:latin typeface="Neue Helvetica W01"/>
              </a:rPr>
              <a:t>r</a:t>
            </a:r>
            <a:r>
              <a:rPr lang="en-US" b="0" i="0" dirty="0">
                <a:solidFill>
                  <a:srgbClr val="424242"/>
                </a:solidFill>
                <a:effectLst/>
                <a:latin typeface="Neue Helvetica W01"/>
              </a:rPr>
              <a:t> is significant.</a:t>
            </a:r>
          </a:p>
          <a:p>
            <a:pPr algn="l">
              <a:buFont typeface="Arial" panose="020B0604020202020204" pitchFamily="34" charset="0"/>
              <a:buChar char="•"/>
            </a:pPr>
            <a:r>
              <a:rPr lang="en-US" b="0" i="0" dirty="0">
                <a:solidFill>
                  <a:srgbClr val="424242"/>
                </a:solidFill>
                <a:effectLst/>
                <a:latin typeface="Neue Helvetica W01"/>
              </a:rPr>
              <a:t>Decision: Reject the null hypothesis.</a:t>
            </a:r>
          </a:p>
          <a:p>
            <a:pPr algn="l">
              <a:buFont typeface="Arial" panose="020B0604020202020204" pitchFamily="34" charset="0"/>
              <a:buChar char="•"/>
            </a:pPr>
            <a:r>
              <a:rPr lang="en-US" b="0" i="0" dirty="0">
                <a:solidFill>
                  <a:srgbClr val="424242"/>
                </a:solidFill>
                <a:effectLst/>
                <a:latin typeface="Neue Helvetica W01"/>
              </a:rPr>
              <a:t>Conclusion: There is sufficient evidence to conclude that there is a significant linear relationship between the third exam score (</a:t>
            </a:r>
            <a:r>
              <a:rPr lang="en-US" b="0" i="1" dirty="0">
                <a:solidFill>
                  <a:srgbClr val="424242"/>
                </a:solidFill>
                <a:effectLst/>
                <a:latin typeface="Neue Helvetica W01"/>
              </a:rPr>
              <a:t>x</a:t>
            </a:r>
            <a:r>
              <a:rPr lang="en-US" b="0" i="0" dirty="0">
                <a:solidFill>
                  <a:srgbClr val="424242"/>
                </a:solidFill>
                <a:effectLst/>
                <a:latin typeface="Neue Helvetica W01"/>
              </a:rPr>
              <a:t>) and the final exam score (</a:t>
            </a:r>
            <a:r>
              <a:rPr lang="en-US" b="0" i="1" dirty="0">
                <a:solidFill>
                  <a:srgbClr val="424242"/>
                </a:solidFill>
                <a:effectLst/>
                <a:latin typeface="Neue Helvetica W01"/>
              </a:rPr>
              <a:t>y</a:t>
            </a:r>
            <a:r>
              <a:rPr lang="en-US" b="0" i="0" dirty="0">
                <a:solidFill>
                  <a:srgbClr val="424242"/>
                </a:solidFill>
                <a:effectLst/>
                <a:latin typeface="Neue Helvetica W01"/>
              </a:rPr>
              <a:t>) because the correlation coefficient is significantly different from zero.</a:t>
            </a:r>
          </a:p>
          <a:p>
            <a:endParaRPr lang="en-US" dirty="0"/>
          </a:p>
        </p:txBody>
      </p:sp>
      <p:sp>
        <p:nvSpPr>
          <p:cNvPr id="4" name="Slide Number Placeholder 3">
            <a:extLst>
              <a:ext uri="{FF2B5EF4-FFF2-40B4-BE49-F238E27FC236}">
                <a16:creationId xmlns:a16="http://schemas.microsoft.com/office/drawing/2014/main" id="{2C8CB9B5-9F92-9A56-FDF4-3C2AD78576B2}"/>
              </a:ext>
            </a:extLst>
          </p:cNvPr>
          <p:cNvSpPr>
            <a:spLocks noGrp="1"/>
          </p:cNvSpPr>
          <p:nvPr>
            <p:ph type="sldNum" sz="quarter" idx="12"/>
          </p:nvPr>
        </p:nvSpPr>
        <p:spPr/>
        <p:txBody>
          <a:bodyPr/>
          <a:lstStyle/>
          <a:p>
            <a:fld id="{3A98EE3D-8CD1-4C3F-BD1C-C98C9596463C}" type="slidenum">
              <a:rPr lang="en-US" smtClean="0"/>
              <a:t>46</a:t>
            </a:fld>
            <a:endParaRPr lang="en-US" dirty="0"/>
          </a:p>
        </p:txBody>
      </p:sp>
    </p:spTree>
    <p:extLst>
      <p:ext uri="{BB962C8B-B14F-4D97-AF65-F5344CB8AC3E}">
        <p14:creationId xmlns:p14="http://schemas.microsoft.com/office/powerpoint/2010/main" val="33700333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8FEEA-CC06-F2E0-58B0-A25B13D0B8B3}"/>
              </a:ext>
            </a:extLst>
          </p:cNvPr>
          <p:cNvSpPr>
            <a:spLocks noGrp="1"/>
          </p:cNvSpPr>
          <p:nvPr>
            <p:ph type="title"/>
          </p:nvPr>
        </p:nvSpPr>
        <p:spPr/>
        <p:txBody>
          <a:bodyPr/>
          <a:lstStyle/>
          <a:p>
            <a:r>
              <a:rPr lang="en-US" dirty="0"/>
              <a:t>A Few More Examples</a:t>
            </a:r>
          </a:p>
        </p:txBody>
      </p:sp>
      <p:sp>
        <p:nvSpPr>
          <p:cNvPr id="3" name="Content Placeholder 2">
            <a:extLst>
              <a:ext uri="{FF2B5EF4-FFF2-40B4-BE49-F238E27FC236}">
                <a16:creationId xmlns:a16="http://schemas.microsoft.com/office/drawing/2014/main" id="{C04519B7-9C40-4CC4-7CDC-295FEED2CB7A}"/>
              </a:ext>
            </a:extLst>
          </p:cNvPr>
          <p:cNvSpPr>
            <a:spLocks noGrp="1"/>
          </p:cNvSpPr>
          <p:nvPr>
            <p:ph idx="1"/>
          </p:nvPr>
        </p:nvSpPr>
        <p:spPr/>
        <p:txBody>
          <a:bodyPr>
            <a:normAutofit/>
          </a:bodyPr>
          <a:lstStyle/>
          <a:p>
            <a:pPr marL="0" indent="0">
              <a:buNone/>
            </a:pPr>
            <a:r>
              <a:rPr lang="en-US" dirty="0"/>
              <a:t>Suppose you computed the following correlation coefficients. </a:t>
            </a:r>
          </a:p>
          <a:p>
            <a:pPr>
              <a:buFont typeface="Arial" panose="020B0604020202020204" pitchFamily="34" charset="0"/>
              <a:buChar char="•"/>
            </a:pPr>
            <a:r>
              <a:rPr lang="en-US" dirty="0"/>
              <a:t>r = –0.567 and the sample size, n, is 19. The </a:t>
            </a:r>
            <a:r>
              <a:rPr lang="en-US" dirty="0" err="1"/>
              <a:t>df</a:t>
            </a:r>
            <a:r>
              <a:rPr lang="en-US" dirty="0"/>
              <a:t> = n – 2 = 17. The critical value is –0.456. –0.567 &lt; –0.456 so r is significant.</a:t>
            </a:r>
          </a:p>
          <a:p>
            <a:pPr>
              <a:buFont typeface="Arial" panose="020B0604020202020204" pitchFamily="34" charset="0"/>
              <a:buChar char="•"/>
            </a:pPr>
            <a:r>
              <a:rPr lang="en-US" dirty="0"/>
              <a:t>r = 0.708 and the sample size, n, is nine. The </a:t>
            </a:r>
            <a:r>
              <a:rPr lang="en-US" dirty="0" err="1"/>
              <a:t>df</a:t>
            </a:r>
            <a:r>
              <a:rPr lang="en-US" dirty="0"/>
              <a:t> = n – 2 = 7. The critical value is 0.666. 0.708 &gt; 0.666 so r is significant.</a:t>
            </a:r>
          </a:p>
          <a:p>
            <a:pPr>
              <a:buFont typeface="Arial" panose="020B0604020202020204" pitchFamily="34" charset="0"/>
              <a:buChar char="•"/>
            </a:pPr>
            <a:r>
              <a:rPr lang="en-US" dirty="0"/>
              <a:t>r = 0.134 and the sample size, n, is 14. The </a:t>
            </a:r>
            <a:r>
              <a:rPr lang="en-US" dirty="0" err="1"/>
              <a:t>df</a:t>
            </a:r>
            <a:r>
              <a:rPr lang="en-US" dirty="0"/>
              <a:t> = 14 – 2 = 12. The critical value is 0.532. 0.134 is between –0.532 and 0.532 so r is not significant.</a:t>
            </a:r>
          </a:p>
          <a:p>
            <a:pPr>
              <a:buFont typeface="Arial" panose="020B0604020202020204" pitchFamily="34" charset="0"/>
              <a:buChar char="•"/>
            </a:pPr>
            <a:r>
              <a:rPr lang="en-US" dirty="0"/>
              <a:t>r = 0 and the sample size, n, is five. No matter what the </a:t>
            </a:r>
            <a:r>
              <a:rPr lang="en-US" dirty="0" err="1"/>
              <a:t>dfs</a:t>
            </a:r>
            <a:r>
              <a:rPr lang="en-US" dirty="0"/>
              <a:t> are, r = 0 is between the two critical values so r is not significant.</a:t>
            </a:r>
          </a:p>
        </p:txBody>
      </p:sp>
      <p:sp>
        <p:nvSpPr>
          <p:cNvPr id="4" name="Slide Number Placeholder 3">
            <a:extLst>
              <a:ext uri="{FF2B5EF4-FFF2-40B4-BE49-F238E27FC236}">
                <a16:creationId xmlns:a16="http://schemas.microsoft.com/office/drawing/2014/main" id="{0E4DEA61-1FD6-F16E-C3A8-621F6E8FB897}"/>
              </a:ext>
            </a:extLst>
          </p:cNvPr>
          <p:cNvSpPr>
            <a:spLocks noGrp="1"/>
          </p:cNvSpPr>
          <p:nvPr>
            <p:ph type="sldNum" sz="quarter" idx="12"/>
          </p:nvPr>
        </p:nvSpPr>
        <p:spPr/>
        <p:txBody>
          <a:bodyPr/>
          <a:lstStyle/>
          <a:p>
            <a:fld id="{3A98EE3D-8CD1-4C3F-BD1C-C98C9596463C}" type="slidenum">
              <a:rPr lang="en-US" smtClean="0"/>
              <a:t>47</a:t>
            </a:fld>
            <a:endParaRPr lang="en-US" dirty="0"/>
          </a:p>
        </p:txBody>
      </p:sp>
    </p:spTree>
    <p:extLst>
      <p:ext uri="{BB962C8B-B14F-4D97-AF65-F5344CB8AC3E}">
        <p14:creationId xmlns:p14="http://schemas.microsoft.com/office/powerpoint/2010/main" val="29169328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2765E-4160-6EDA-F7D7-31AE2413B202}"/>
              </a:ext>
            </a:extLst>
          </p:cNvPr>
          <p:cNvSpPr>
            <a:spLocks noGrp="1"/>
          </p:cNvSpPr>
          <p:nvPr>
            <p:ph type="ctrTitle"/>
          </p:nvPr>
        </p:nvSpPr>
        <p:spPr/>
        <p:txBody>
          <a:bodyPr/>
          <a:lstStyle/>
          <a:p>
            <a:r>
              <a:rPr lang="en-US" dirty="0"/>
              <a:t>Sections</a:t>
            </a:r>
            <a:br>
              <a:rPr lang="en-US" dirty="0"/>
            </a:br>
            <a:r>
              <a:rPr lang="en-US" dirty="0"/>
              <a:t>12.5 and 12.6</a:t>
            </a:r>
          </a:p>
        </p:txBody>
      </p:sp>
      <p:sp>
        <p:nvSpPr>
          <p:cNvPr id="3" name="Subtitle 2">
            <a:extLst>
              <a:ext uri="{FF2B5EF4-FFF2-40B4-BE49-F238E27FC236}">
                <a16:creationId xmlns:a16="http://schemas.microsoft.com/office/drawing/2014/main" id="{2A773B07-04A7-C4DB-F10A-0044545D6CE3}"/>
              </a:ext>
            </a:extLst>
          </p:cNvPr>
          <p:cNvSpPr>
            <a:spLocks noGrp="1"/>
          </p:cNvSpPr>
          <p:nvPr>
            <p:ph type="subTitle" idx="1"/>
          </p:nvPr>
        </p:nvSpPr>
        <p:spPr/>
        <p:txBody>
          <a:bodyPr/>
          <a:lstStyle/>
          <a:p>
            <a:r>
              <a:rPr lang="en-US" dirty="0"/>
              <a:t>Prediction and Outliers</a:t>
            </a:r>
          </a:p>
        </p:txBody>
      </p:sp>
      <p:sp>
        <p:nvSpPr>
          <p:cNvPr id="4" name="Slide Number Placeholder 3">
            <a:extLst>
              <a:ext uri="{FF2B5EF4-FFF2-40B4-BE49-F238E27FC236}">
                <a16:creationId xmlns:a16="http://schemas.microsoft.com/office/drawing/2014/main" id="{B35654CD-2080-199C-487E-2F34A4B14036}"/>
              </a:ext>
            </a:extLst>
          </p:cNvPr>
          <p:cNvSpPr>
            <a:spLocks noGrp="1"/>
          </p:cNvSpPr>
          <p:nvPr>
            <p:ph type="sldNum" sz="quarter" idx="12"/>
          </p:nvPr>
        </p:nvSpPr>
        <p:spPr/>
        <p:txBody>
          <a:bodyPr/>
          <a:lstStyle/>
          <a:p>
            <a:fld id="{3A98EE3D-8CD1-4C3F-BD1C-C98C9596463C}" type="slidenum">
              <a:rPr lang="en-US" smtClean="0"/>
              <a:t>48</a:t>
            </a:fld>
            <a:endParaRPr lang="en-US" dirty="0"/>
          </a:p>
        </p:txBody>
      </p:sp>
    </p:spTree>
    <p:extLst>
      <p:ext uri="{BB962C8B-B14F-4D97-AF65-F5344CB8AC3E}">
        <p14:creationId xmlns:p14="http://schemas.microsoft.com/office/powerpoint/2010/main" val="328452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9032E-1DD6-0BFA-7C5F-614E43A9AECD}"/>
              </a:ext>
            </a:extLst>
          </p:cNvPr>
          <p:cNvSpPr>
            <a:spLocks noGrp="1"/>
          </p:cNvSpPr>
          <p:nvPr>
            <p:ph type="title"/>
          </p:nvPr>
        </p:nvSpPr>
        <p:spPr/>
        <p:txBody>
          <a:bodyPr/>
          <a:lstStyle/>
          <a:p>
            <a:r>
              <a:rPr lang="en-US" dirty="0"/>
              <a:t>Outliers</a:t>
            </a:r>
          </a:p>
        </p:txBody>
      </p:sp>
      <p:sp>
        <p:nvSpPr>
          <p:cNvPr id="3" name="Content Placeholder 2">
            <a:extLst>
              <a:ext uri="{FF2B5EF4-FFF2-40B4-BE49-F238E27FC236}">
                <a16:creationId xmlns:a16="http://schemas.microsoft.com/office/drawing/2014/main" id="{2808EB6C-BB3D-E3AD-774A-66CD22DBB67C}"/>
              </a:ext>
            </a:extLst>
          </p:cNvPr>
          <p:cNvSpPr>
            <a:spLocks noGrp="1"/>
          </p:cNvSpPr>
          <p:nvPr>
            <p:ph idx="1"/>
          </p:nvPr>
        </p:nvSpPr>
        <p:spPr/>
        <p:txBody>
          <a:bodyPr/>
          <a:lstStyle/>
          <a:p>
            <a:pPr>
              <a:buFont typeface="Arial" panose="020B0604020202020204" pitchFamily="34" charset="0"/>
              <a:buChar char="•"/>
            </a:pPr>
            <a:r>
              <a:rPr lang="en-US" dirty="0"/>
              <a:t>In some data sets, there are values </a:t>
            </a:r>
            <a:r>
              <a:rPr lang="en-US" b="1" dirty="0"/>
              <a:t>(observed data points) </a:t>
            </a:r>
            <a:r>
              <a:rPr lang="en-US" dirty="0"/>
              <a:t>called </a:t>
            </a:r>
            <a:r>
              <a:rPr lang="en-US" b="1" dirty="0"/>
              <a:t>outliers</a:t>
            </a:r>
            <a:r>
              <a:rPr lang="en-US" dirty="0"/>
              <a:t>. </a:t>
            </a:r>
            <a:endParaRPr lang="en-US" b="1" dirty="0"/>
          </a:p>
          <a:p>
            <a:pPr>
              <a:buFont typeface="Arial" panose="020B0604020202020204" pitchFamily="34" charset="0"/>
              <a:buChar char="•"/>
            </a:pPr>
            <a:r>
              <a:rPr lang="en-US" b="1" dirty="0"/>
              <a:t>Outliers are observed data points that are far from the least squares line. </a:t>
            </a:r>
          </a:p>
          <a:p>
            <a:pPr>
              <a:buFont typeface="Arial" panose="020B0604020202020204" pitchFamily="34" charset="0"/>
              <a:buChar char="•"/>
            </a:pPr>
            <a:r>
              <a:rPr lang="en-US" dirty="0"/>
              <a:t>It is possible that an outlier is a result of erroneous data. Other times, an outlier may hold valuable information about the population under study and should remain included in the data. </a:t>
            </a:r>
          </a:p>
          <a:p>
            <a:pPr>
              <a:buFont typeface="Arial" panose="020B0604020202020204" pitchFamily="34" charset="0"/>
              <a:buChar char="•"/>
            </a:pPr>
            <a:r>
              <a:rPr lang="en-US" dirty="0"/>
              <a:t>The key is to examine carefully what causes a data point to be an outlier.</a:t>
            </a:r>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C146FD88-806C-F2E2-EC50-60CCF38DF7DD}"/>
              </a:ext>
            </a:extLst>
          </p:cNvPr>
          <p:cNvSpPr>
            <a:spLocks noGrp="1"/>
          </p:cNvSpPr>
          <p:nvPr>
            <p:ph type="sldNum" sz="quarter" idx="12"/>
          </p:nvPr>
        </p:nvSpPr>
        <p:spPr/>
        <p:txBody>
          <a:bodyPr/>
          <a:lstStyle/>
          <a:p>
            <a:fld id="{3A98EE3D-8CD1-4C3F-BD1C-C98C9596463C}" type="slidenum">
              <a:rPr lang="en-US" smtClean="0"/>
              <a:t>49</a:t>
            </a:fld>
            <a:endParaRPr lang="en-US" dirty="0"/>
          </a:p>
        </p:txBody>
      </p:sp>
    </p:spTree>
    <p:extLst>
      <p:ext uri="{BB962C8B-B14F-4D97-AF65-F5344CB8AC3E}">
        <p14:creationId xmlns:p14="http://schemas.microsoft.com/office/powerpoint/2010/main" val="5978834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F651A-F5BC-C649-980B-37C98F4C7E47}"/>
              </a:ext>
            </a:extLst>
          </p:cNvPr>
          <p:cNvSpPr>
            <a:spLocks noGrp="1"/>
          </p:cNvSpPr>
          <p:nvPr>
            <p:ph type="title"/>
          </p:nvPr>
        </p:nvSpPr>
        <p:spPr/>
        <p:txBody>
          <a:bodyPr/>
          <a:lstStyle/>
          <a:p>
            <a:r>
              <a:rPr lang="en-US" dirty="0"/>
              <a:t>Linear Equations</a:t>
            </a:r>
          </a:p>
        </p:txBody>
      </p:sp>
      <p:sp>
        <p:nvSpPr>
          <p:cNvPr id="3" name="Content Placeholder 2">
            <a:extLst>
              <a:ext uri="{FF2B5EF4-FFF2-40B4-BE49-F238E27FC236}">
                <a16:creationId xmlns:a16="http://schemas.microsoft.com/office/drawing/2014/main" id="{9CE9C5D2-9848-2448-7481-9A79450BA0AF}"/>
              </a:ext>
            </a:extLst>
          </p:cNvPr>
          <p:cNvSpPr>
            <a:spLocks noGrp="1"/>
          </p:cNvSpPr>
          <p:nvPr>
            <p:ph idx="1"/>
          </p:nvPr>
        </p:nvSpPr>
        <p:spPr/>
        <p:txBody>
          <a:bodyPr/>
          <a:lstStyle/>
          <a:p>
            <a:pPr>
              <a:buFont typeface="Arial" panose="020B0604020202020204" pitchFamily="34" charset="0"/>
              <a:buChar char="•"/>
            </a:pPr>
            <a:r>
              <a:rPr lang="en-US" dirty="0"/>
              <a:t>Linear regression for two variables is based on a linear equation with one independent variable. The equation has the form:</a:t>
            </a:r>
          </a:p>
          <a:p>
            <a:pPr algn="ctr">
              <a:buFont typeface="Arial" panose="020B0604020202020204" pitchFamily="34" charset="0"/>
              <a:buChar char="•"/>
            </a:pPr>
            <a:r>
              <a:rPr lang="en-US" i="1" dirty="0"/>
              <a:t>y </a:t>
            </a:r>
            <a:r>
              <a:rPr lang="en-US" dirty="0"/>
              <a:t>= </a:t>
            </a:r>
            <a:r>
              <a:rPr lang="en-US" i="1" dirty="0"/>
              <a:t>a </a:t>
            </a:r>
            <a:r>
              <a:rPr lang="en-US" dirty="0"/>
              <a:t>+ bx</a:t>
            </a:r>
          </a:p>
          <a:p>
            <a:pPr marL="0" indent="0">
              <a:buNone/>
            </a:pPr>
            <a:r>
              <a:rPr lang="en-US" dirty="0"/>
              <a:t>   where </a:t>
            </a:r>
            <a:r>
              <a:rPr lang="en-US" i="1" dirty="0"/>
              <a:t>a </a:t>
            </a:r>
            <a:r>
              <a:rPr lang="en-US" dirty="0"/>
              <a:t>and </a:t>
            </a:r>
            <a:r>
              <a:rPr lang="en-US" i="1" dirty="0"/>
              <a:t>b </a:t>
            </a:r>
            <a:r>
              <a:rPr lang="en-US" dirty="0"/>
              <a:t>are constant numbers.</a:t>
            </a:r>
          </a:p>
          <a:p>
            <a:pPr>
              <a:buFont typeface="Arial" panose="020B0604020202020204" pitchFamily="34" charset="0"/>
              <a:buChar char="•"/>
            </a:pPr>
            <a:r>
              <a:rPr lang="en-US" dirty="0"/>
              <a:t>The variable </a:t>
            </a:r>
            <a:r>
              <a:rPr lang="en-US" b="1" i="1" dirty="0"/>
              <a:t>x </a:t>
            </a:r>
            <a:r>
              <a:rPr lang="en-US" b="1" dirty="0"/>
              <a:t>is the independent variable, and </a:t>
            </a:r>
            <a:r>
              <a:rPr lang="en-US" b="1" i="1" dirty="0"/>
              <a:t>y </a:t>
            </a:r>
            <a:r>
              <a:rPr lang="en-US" b="1" dirty="0"/>
              <a:t>is the dependent variable. </a:t>
            </a:r>
            <a:endParaRPr lang="en-US" sz="1400" dirty="0"/>
          </a:p>
          <a:p>
            <a:pPr>
              <a:buFont typeface="Arial" panose="020B0604020202020204" pitchFamily="34" charset="0"/>
              <a:buChar char="•"/>
            </a:pPr>
            <a:r>
              <a:rPr lang="en-US" dirty="0"/>
              <a:t>The graph of a linear equation of the form </a:t>
            </a:r>
            <a:r>
              <a:rPr lang="en-US" i="1" dirty="0"/>
              <a:t>y </a:t>
            </a:r>
            <a:r>
              <a:rPr lang="en-US" dirty="0"/>
              <a:t>= </a:t>
            </a:r>
            <a:r>
              <a:rPr lang="en-US" i="1" dirty="0"/>
              <a:t>a </a:t>
            </a:r>
            <a:r>
              <a:rPr lang="en-US" dirty="0"/>
              <a:t>+ </a:t>
            </a:r>
            <a:r>
              <a:rPr lang="en-US" i="1" dirty="0"/>
              <a:t>bx </a:t>
            </a:r>
            <a:r>
              <a:rPr lang="en-US" dirty="0"/>
              <a:t>is a </a:t>
            </a:r>
            <a:r>
              <a:rPr lang="en-US" b="1" dirty="0"/>
              <a:t>straight line</a:t>
            </a:r>
            <a:r>
              <a:rPr lang="en-US" dirty="0"/>
              <a:t>.</a:t>
            </a:r>
            <a:endParaRPr lang="en-US" sz="1400" dirty="0"/>
          </a:p>
          <a:p>
            <a:endParaRPr lang="en-US" dirty="0"/>
          </a:p>
        </p:txBody>
      </p:sp>
      <p:sp>
        <p:nvSpPr>
          <p:cNvPr id="4" name="Slide Number Placeholder 3">
            <a:extLst>
              <a:ext uri="{FF2B5EF4-FFF2-40B4-BE49-F238E27FC236}">
                <a16:creationId xmlns:a16="http://schemas.microsoft.com/office/drawing/2014/main" id="{BA9EE17A-EDDD-FCED-5FF1-FE87E88B689A}"/>
              </a:ext>
            </a:extLst>
          </p:cNvPr>
          <p:cNvSpPr>
            <a:spLocks noGrp="1"/>
          </p:cNvSpPr>
          <p:nvPr>
            <p:ph type="sldNum" sz="quarter" idx="12"/>
          </p:nvPr>
        </p:nvSpPr>
        <p:spPr/>
        <p:txBody>
          <a:bodyPr/>
          <a:lstStyle/>
          <a:p>
            <a:fld id="{3A98EE3D-8CD1-4C3F-BD1C-C98C9596463C}" type="slidenum">
              <a:rPr lang="en-US" smtClean="0"/>
              <a:t>5</a:t>
            </a:fld>
            <a:endParaRPr lang="en-US" dirty="0"/>
          </a:p>
        </p:txBody>
      </p:sp>
    </p:spTree>
    <p:extLst>
      <p:ext uri="{BB962C8B-B14F-4D97-AF65-F5344CB8AC3E}">
        <p14:creationId xmlns:p14="http://schemas.microsoft.com/office/powerpoint/2010/main" val="19340728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F4D80-6DEB-482E-930B-C988A1DC0C35}"/>
              </a:ext>
            </a:extLst>
          </p:cNvPr>
          <p:cNvSpPr>
            <a:spLocks noGrp="1"/>
          </p:cNvSpPr>
          <p:nvPr>
            <p:ph type="title"/>
          </p:nvPr>
        </p:nvSpPr>
        <p:spPr/>
        <p:txBody>
          <a:bodyPr/>
          <a:lstStyle/>
          <a:p>
            <a:r>
              <a:rPr lang="en-US" dirty="0"/>
              <a:t>Identifying Outliers</a:t>
            </a:r>
          </a:p>
        </p:txBody>
      </p:sp>
      <p:sp>
        <p:nvSpPr>
          <p:cNvPr id="3" name="Content Placeholder 2">
            <a:extLst>
              <a:ext uri="{FF2B5EF4-FFF2-40B4-BE49-F238E27FC236}">
                <a16:creationId xmlns:a16="http://schemas.microsoft.com/office/drawing/2014/main" id="{DBFB8A55-0910-DD71-7B85-E69E07F87464}"/>
              </a:ext>
            </a:extLst>
          </p:cNvPr>
          <p:cNvSpPr>
            <a:spLocks noGrp="1"/>
          </p:cNvSpPr>
          <p:nvPr>
            <p:ph idx="1"/>
          </p:nvPr>
        </p:nvSpPr>
        <p:spPr/>
        <p:txBody>
          <a:bodyPr>
            <a:normAutofit/>
          </a:bodyPr>
          <a:lstStyle/>
          <a:p>
            <a:pPr>
              <a:buFont typeface="Arial" panose="020B0604020202020204" pitchFamily="34" charset="0"/>
              <a:buChar char="•"/>
            </a:pPr>
            <a:r>
              <a:rPr lang="en-US" sz="1800" dirty="0"/>
              <a:t>We could guess at outliers by looking at a graph of the scatterplot and best fit-line. However, we would like some guideline as to how far away a point needs to be in order to be considered an outlier. </a:t>
            </a:r>
            <a:endParaRPr lang="en-US" sz="1800" b="1" dirty="0"/>
          </a:p>
          <a:p>
            <a:pPr>
              <a:buFont typeface="Arial" panose="020B0604020202020204" pitchFamily="34" charset="0"/>
              <a:buChar char="•"/>
            </a:pPr>
            <a:r>
              <a:rPr lang="en-US" sz="1800" b="1" dirty="0"/>
              <a:t>As a rough rule of thumb, we can flag any point that is located further than two standard deviations above or below the best-fit line as an outlier</a:t>
            </a:r>
            <a:r>
              <a:rPr lang="en-US" sz="1800" dirty="0"/>
              <a:t>. </a:t>
            </a:r>
          </a:p>
          <a:p>
            <a:pPr>
              <a:buFont typeface="Arial" panose="020B0604020202020204" pitchFamily="34" charset="0"/>
              <a:buChar char="•"/>
            </a:pPr>
            <a:r>
              <a:rPr lang="en-US" sz="1800" dirty="0"/>
              <a:t>The standard deviation used is the standard deviation of the residuals or errors.</a:t>
            </a:r>
          </a:p>
          <a:p>
            <a:pPr>
              <a:buFont typeface="Arial" panose="020B0604020202020204" pitchFamily="34" charset="0"/>
              <a:buChar char="•"/>
            </a:pPr>
            <a:r>
              <a:rPr lang="en-US" sz="1800" dirty="0"/>
              <a:t>We can do this visually in the scatter plot by drawing an extra pair of lines that are two standard deviations above and below the best-fit line. </a:t>
            </a:r>
          </a:p>
          <a:p>
            <a:pPr>
              <a:buFont typeface="Arial" panose="020B0604020202020204" pitchFamily="34" charset="0"/>
              <a:buChar char="•"/>
            </a:pPr>
            <a:r>
              <a:rPr lang="en-US" sz="1800" dirty="0"/>
              <a:t>Any data points that are outside this extra pair of lines are flagged as potential outliers.</a:t>
            </a:r>
          </a:p>
          <a:p>
            <a:pPr>
              <a:buFont typeface="Arial" panose="020B0604020202020204" pitchFamily="34" charset="0"/>
              <a:buChar char="•"/>
            </a:pPr>
            <a:endParaRPr lang="en-US" sz="1800" b="1" dirty="0"/>
          </a:p>
          <a:p>
            <a:pPr>
              <a:buFont typeface="Arial" panose="020B0604020202020204" pitchFamily="34" charset="0"/>
              <a:buChar char="•"/>
            </a:pPr>
            <a:endParaRPr lang="en-US" sz="1800" dirty="0"/>
          </a:p>
        </p:txBody>
      </p:sp>
      <p:sp>
        <p:nvSpPr>
          <p:cNvPr id="4" name="Slide Number Placeholder 3">
            <a:extLst>
              <a:ext uri="{FF2B5EF4-FFF2-40B4-BE49-F238E27FC236}">
                <a16:creationId xmlns:a16="http://schemas.microsoft.com/office/drawing/2014/main" id="{6FCF7285-FEA0-DABD-B97D-B69199E5FA67}"/>
              </a:ext>
            </a:extLst>
          </p:cNvPr>
          <p:cNvSpPr>
            <a:spLocks noGrp="1"/>
          </p:cNvSpPr>
          <p:nvPr>
            <p:ph type="sldNum" sz="quarter" idx="12"/>
          </p:nvPr>
        </p:nvSpPr>
        <p:spPr/>
        <p:txBody>
          <a:bodyPr/>
          <a:lstStyle/>
          <a:p>
            <a:fld id="{3A98EE3D-8CD1-4C3F-BD1C-C98C9596463C}" type="slidenum">
              <a:rPr lang="en-US" smtClean="0"/>
              <a:t>50</a:t>
            </a:fld>
            <a:endParaRPr lang="en-US" dirty="0"/>
          </a:p>
        </p:txBody>
      </p:sp>
    </p:spTree>
    <p:extLst>
      <p:ext uri="{BB962C8B-B14F-4D97-AF65-F5344CB8AC3E}">
        <p14:creationId xmlns:p14="http://schemas.microsoft.com/office/powerpoint/2010/main" val="232150578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57069-2F9C-D36A-7AC1-7E6A4D01B808}"/>
              </a:ext>
            </a:extLst>
          </p:cNvPr>
          <p:cNvSpPr>
            <a:spLocks noGrp="1"/>
          </p:cNvSpPr>
          <p:nvPr>
            <p:ph type="title"/>
          </p:nvPr>
        </p:nvSpPr>
        <p:spPr/>
        <p:txBody>
          <a:bodyPr/>
          <a:lstStyle/>
          <a:p>
            <a:r>
              <a:rPr lang="en-US" dirty="0"/>
              <a:t>How does the outlier affect </a:t>
            </a:r>
            <a:br>
              <a:rPr lang="en-US" dirty="0"/>
            </a:br>
            <a:r>
              <a:rPr lang="en-US" dirty="0"/>
              <a:t>the best fit line?</a:t>
            </a:r>
          </a:p>
        </p:txBody>
      </p:sp>
      <p:sp>
        <p:nvSpPr>
          <p:cNvPr id="3" name="Content Placeholder 2">
            <a:extLst>
              <a:ext uri="{FF2B5EF4-FFF2-40B4-BE49-F238E27FC236}">
                <a16:creationId xmlns:a16="http://schemas.microsoft.com/office/drawing/2014/main" id="{6BD88981-364C-27AF-53DA-A2BF31FAEB91}"/>
              </a:ext>
            </a:extLst>
          </p:cNvPr>
          <p:cNvSpPr>
            <a:spLocks noGrp="1"/>
          </p:cNvSpPr>
          <p:nvPr>
            <p:ph idx="1"/>
          </p:nvPr>
        </p:nvSpPr>
        <p:spPr/>
        <p:txBody>
          <a:bodyPr>
            <a:normAutofit/>
          </a:bodyPr>
          <a:lstStyle/>
          <a:p>
            <a:pPr>
              <a:buFont typeface="Arial" panose="020B0604020202020204" pitchFamily="34" charset="0"/>
              <a:buChar char="•"/>
            </a:pPr>
            <a:r>
              <a:rPr lang="en-US" dirty="0"/>
              <a:t>If we were to measure the vertical distance from any data point to the corresponding point on the line of best fit and that distance is at least 2</a:t>
            </a:r>
            <a:r>
              <a:rPr lang="en-US" i="1" dirty="0"/>
              <a:t>s</a:t>
            </a:r>
            <a:r>
              <a:rPr lang="en-US" dirty="0"/>
              <a:t>, then we would consider the data point to be "too far" from the line of best fit. </a:t>
            </a:r>
          </a:p>
          <a:p>
            <a:pPr>
              <a:buFont typeface="Arial" panose="020B0604020202020204" pitchFamily="34" charset="0"/>
              <a:buChar char="•"/>
            </a:pPr>
            <a:r>
              <a:rPr lang="en-US" dirty="0"/>
              <a:t>We need to find and graph the lines that are two standard deviations below and above the regression line. Any point that is outside these two lines are a </a:t>
            </a:r>
            <a:r>
              <a:rPr lang="en-US" b="1" dirty="0"/>
              <a:t>potential outlier</a:t>
            </a:r>
            <a:r>
              <a:rPr lang="en-US" dirty="0"/>
              <a:t>.</a:t>
            </a:r>
          </a:p>
          <a:p>
            <a:pPr>
              <a:buFont typeface="Arial" panose="020B0604020202020204" pitchFamily="34" charset="0"/>
              <a:buChar char="•"/>
            </a:pPr>
            <a:r>
              <a:rPr lang="en-US" b="1" dirty="0"/>
              <a:t>Note: </a:t>
            </a:r>
            <a:r>
              <a:rPr lang="en-US" dirty="0"/>
              <a:t>When outliers are deleted, the researcher should either record that data was deleted, and why, or the researcher should provide results both with and without the deleted data. If data is erroneous and the correct values are known (e.g., student one actually scored a 70 instead of a 65), then this correction can be made to the data.</a:t>
            </a:r>
          </a:p>
        </p:txBody>
      </p:sp>
      <p:sp>
        <p:nvSpPr>
          <p:cNvPr id="4" name="Slide Number Placeholder 3">
            <a:extLst>
              <a:ext uri="{FF2B5EF4-FFF2-40B4-BE49-F238E27FC236}">
                <a16:creationId xmlns:a16="http://schemas.microsoft.com/office/drawing/2014/main" id="{05E4EFA3-5980-71BF-AE65-4746689A6EBC}"/>
              </a:ext>
            </a:extLst>
          </p:cNvPr>
          <p:cNvSpPr>
            <a:spLocks noGrp="1"/>
          </p:cNvSpPr>
          <p:nvPr>
            <p:ph type="sldNum" sz="quarter" idx="12"/>
          </p:nvPr>
        </p:nvSpPr>
        <p:spPr/>
        <p:txBody>
          <a:bodyPr/>
          <a:lstStyle/>
          <a:p>
            <a:fld id="{3A98EE3D-8CD1-4C3F-BD1C-C98C9596463C}" type="slidenum">
              <a:rPr lang="en-US" smtClean="0"/>
              <a:t>51</a:t>
            </a:fld>
            <a:endParaRPr lang="en-US" dirty="0"/>
          </a:p>
        </p:txBody>
      </p:sp>
    </p:spTree>
    <p:extLst>
      <p:ext uri="{BB962C8B-B14F-4D97-AF65-F5344CB8AC3E}">
        <p14:creationId xmlns:p14="http://schemas.microsoft.com/office/powerpoint/2010/main" val="343179245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0A115-A48D-5172-2975-F25123F3CBDB}"/>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382D5787-F589-9F41-7329-F202F1457145}"/>
              </a:ext>
            </a:extLst>
          </p:cNvPr>
          <p:cNvSpPr>
            <a:spLocks noGrp="1"/>
          </p:cNvSpPr>
          <p:nvPr>
            <p:ph idx="1"/>
          </p:nvPr>
        </p:nvSpPr>
        <p:spPr/>
        <p:txBody>
          <a:bodyPr/>
          <a:lstStyle/>
          <a:p>
            <a:r>
              <a:rPr lang="en-US" b="0" i="0" dirty="0">
                <a:solidFill>
                  <a:srgbClr val="424242"/>
                </a:solidFill>
                <a:effectLst/>
              </a:rPr>
              <a:t>A random sample of 11 statistics students produced the following data, where </a:t>
            </a:r>
            <a:r>
              <a:rPr lang="en-US" b="0" i="1" dirty="0">
                <a:solidFill>
                  <a:srgbClr val="424242"/>
                </a:solidFill>
                <a:effectLst/>
              </a:rPr>
              <a:t>x</a:t>
            </a:r>
            <a:r>
              <a:rPr lang="en-US" b="0" i="0" dirty="0">
                <a:solidFill>
                  <a:srgbClr val="424242"/>
                </a:solidFill>
                <a:effectLst/>
              </a:rPr>
              <a:t> is the third exam score out of 80, and </a:t>
            </a:r>
            <a:r>
              <a:rPr lang="en-US" b="0" i="1" dirty="0">
                <a:solidFill>
                  <a:srgbClr val="424242"/>
                </a:solidFill>
                <a:effectLst/>
              </a:rPr>
              <a:t>y</a:t>
            </a:r>
            <a:r>
              <a:rPr lang="en-US" b="0" i="0" dirty="0">
                <a:solidFill>
                  <a:srgbClr val="424242"/>
                </a:solidFill>
                <a:effectLst/>
              </a:rPr>
              <a:t> is the final exam score out of 200. Prove that this data set has at least 1 outlier. Create a table that compares the output of the regression to the actual values and determine if any other outliers exist. </a:t>
            </a:r>
            <a:endParaRPr lang="en-US" dirty="0"/>
          </a:p>
        </p:txBody>
      </p:sp>
    </p:spTree>
    <p:extLst>
      <p:ext uri="{BB962C8B-B14F-4D97-AF65-F5344CB8AC3E}">
        <p14:creationId xmlns:p14="http://schemas.microsoft.com/office/powerpoint/2010/main" val="325528520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739D9-1DFD-B18C-F3D4-FE85F2C21836}"/>
              </a:ext>
            </a:extLst>
          </p:cNvPr>
          <p:cNvSpPr>
            <a:spLocks noGrp="1"/>
          </p:cNvSpPr>
          <p:nvPr>
            <p:ph type="title"/>
          </p:nvPr>
        </p:nvSpPr>
        <p:spPr/>
        <p:txBody>
          <a:bodyPr/>
          <a:lstStyle/>
          <a:p>
            <a:r>
              <a:rPr lang="en-US" dirty="0"/>
              <a:t>Example – Answers</a:t>
            </a:r>
          </a:p>
        </p:txBody>
      </p:sp>
      <p:pic>
        <p:nvPicPr>
          <p:cNvPr id="5" name="Picture 4">
            <a:extLst>
              <a:ext uri="{FF2B5EF4-FFF2-40B4-BE49-F238E27FC236}">
                <a16:creationId xmlns:a16="http://schemas.microsoft.com/office/drawing/2014/main" id="{35A1499A-1F63-2247-657B-669553F3C05D}"/>
              </a:ext>
            </a:extLst>
          </p:cNvPr>
          <p:cNvPicPr>
            <a:picLocks noChangeAspect="1"/>
          </p:cNvPicPr>
          <p:nvPr/>
        </p:nvPicPr>
        <p:blipFill>
          <a:blip r:embed="rId2"/>
          <a:stretch>
            <a:fillRect/>
          </a:stretch>
        </p:blipFill>
        <p:spPr>
          <a:xfrm>
            <a:off x="1097280" y="1982561"/>
            <a:ext cx="6957604" cy="4114352"/>
          </a:xfrm>
          <a:prstGeom prst="rect">
            <a:avLst/>
          </a:prstGeom>
        </p:spPr>
      </p:pic>
    </p:spTree>
    <p:extLst>
      <p:ext uri="{BB962C8B-B14F-4D97-AF65-F5344CB8AC3E}">
        <p14:creationId xmlns:p14="http://schemas.microsoft.com/office/powerpoint/2010/main" val="132941070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B2262-35B2-AB2A-EC0D-ADDE4941748A}"/>
              </a:ext>
            </a:extLst>
          </p:cNvPr>
          <p:cNvSpPr>
            <a:spLocks noGrp="1"/>
          </p:cNvSpPr>
          <p:nvPr>
            <p:ph type="title"/>
          </p:nvPr>
        </p:nvSpPr>
        <p:spPr/>
        <p:txBody>
          <a:bodyPr/>
          <a:lstStyle/>
          <a:p>
            <a:r>
              <a:rPr lang="en-US" dirty="0"/>
              <a:t>Identifying Outliers </a:t>
            </a:r>
            <a:br>
              <a:rPr lang="en-US" dirty="0"/>
            </a:br>
            <a:r>
              <a:rPr lang="en-US" dirty="0"/>
              <a:t>With Technology</a:t>
            </a:r>
          </a:p>
        </p:txBody>
      </p:sp>
      <p:sp>
        <p:nvSpPr>
          <p:cNvPr id="4" name="Slide Number Placeholder 3">
            <a:extLst>
              <a:ext uri="{FF2B5EF4-FFF2-40B4-BE49-F238E27FC236}">
                <a16:creationId xmlns:a16="http://schemas.microsoft.com/office/drawing/2014/main" id="{D9FACBEF-85AA-D533-8625-6CA4F77521FD}"/>
              </a:ext>
            </a:extLst>
          </p:cNvPr>
          <p:cNvSpPr>
            <a:spLocks noGrp="1"/>
          </p:cNvSpPr>
          <p:nvPr>
            <p:ph type="sldNum" sz="quarter" idx="12"/>
          </p:nvPr>
        </p:nvSpPr>
        <p:spPr/>
        <p:txBody>
          <a:bodyPr/>
          <a:lstStyle/>
          <a:p>
            <a:fld id="{3A98EE3D-8CD1-4C3F-BD1C-C98C9596463C}" type="slidenum">
              <a:rPr lang="en-US" smtClean="0"/>
              <a:t>54</a:t>
            </a:fld>
            <a:endParaRPr lang="en-US" dirty="0"/>
          </a:p>
        </p:txBody>
      </p:sp>
      <p:pic>
        <p:nvPicPr>
          <p:cNvPr id="5" name="Picture 4" descr="Example" title="Outlier Image">
            <a:extLst>
              <a:ext uri="{FF2B5EF4-FFF2-40B4-BE49-F238E27FC236}">
                <a16:creationId xmlns:a16="http://schemas.microsoft.com/office/drawing/2014/main" id="{D55AAC84-48AE-2915-3022-5BF5D7BAEA12}"/>
              </a:ext>
            </a:extLst>
          </p:cNvPr>
          <p:cNvPicPr>
            <a:picLocks noChangeAspect="1"/>
          </p:cNvPicPr>
          <p:nvPr/>
        </p:nvPicPr>
        <p:blipFill>
          <a:blip r:embed="rId2"/>
          <a:stretch>
            <a:fillRect/>
          </a:stretch>
        </p:blipFill>
        <p:spPr>
          <a:xfrm>
            <a:off x="1612704" y="2010886"/>
            <a:ext cx="7229475" cy="4162425"/>
          </a:xfrm>
          <a:prstGeom prst="rect">
            <a:avLst/>
          </a:prstGeom>
        </p:spPr>
      </p:pic>
    </p:spTree>
    <p:extLst>
      <p:ext uri="{BB962C8B-B14F-4D97-AF65-F5344CB8AC3E}">
        <p14:creationId xmlns:p14="http://schemas.microsoft.com/office/powerpoint/2010/main" val="284077313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0A115-A48D-5172-2975-F25123F3CBDB}"/>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382D5787-F589-9F41-7329-F202F1457145}"/>
              </a:ext>
            </a:extLst>
          </p:cNvPr>
          <p:cNvSpPr>
            <a:spLocks noGrp="1"/>
          </p:cNvSpPr>
          <p:nvPr>
            <p:ph idx="1"/>
          </p:nvPr>
        </p:nvSpPr>
        <p:spPr/>
        <p:txBody>
          <a:bodyPr/>
          <a:lstStyle/>
          <a:p>
            <a:r>
              <a:rPr lang="en-US" b="0" i="0" dirty="0">
                <a:solidFill>
                  <a:srgbClr val="424242"/>
                </a:solidFill>
                <a:effectLst/>
              </a:rPr>
              <a:t>A random sample of 11 statistics students produced the following data, where </a:t>
            </a:r>
            <a:r>
              <a:rPr lang="en-US" b="0" i="1" dirty="0">
                <a:solidFill>
                  <a:srgbClr val="424242"/>
                </a:solidFill>
                <a:effectLst/>
              </a:rPr>
              <a:t>x</a:t>
            </a:r>
            <a:r>
              <a:rPr lang="en-US" b="0" i="0" dirty="0">
                <a:solidFill>
                  <a:srgbClr val="424242"/>
                </a:solidFill>
                <a:effectLst/>
              </a:rPr>
              <a:t> is the third exam score out of 80, and </a:t>
            </a:r>
            <a:r>
              <a:rPr lang="en-US" b="0" i="1" dirty="0">
                <a:solidFill>
                  <a:srgbClr val="424242"/>
                </a:solidFill>
                <a:effectLst/>
              </a:rPr>
              <a:t>y</a:t>
            </a:r>
            <a:r>
              <a:rPr lang="en-US" b="0" i="0" dirty="0">
                <a:solidFill>
                  <a:srgbClr val="424242"/>
                </a:solidFill>
                <a:effectLst/>
              </a:rPr>
              <a:t> is the final exam score out of 200. Remove any outliers, then compute the regression equation again. </a:t>
            </a:r>
            <a:endParaRPr lang="en-US" dirty="0"/>
          </a:p>
        </p:txBody>
      </p:sp>
    </p:spTree>
    <p:extLst>
      <p:ext uri="{BB962C8B-B14F-4D97-AF65-F5344CB8AC3E}">
        <p14:creationId xmlns:p14="http://schemas.microsoft.com/office/powerpoint/2010/main" val="370204471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8D0FE-F2E6-9B86-3B4D-E4D331CF8565}"/>
              </a:ext>
            </a:extLst>
          </p:cNvPr>
          <p:cNvSpPr>
            <a:spLocks noGrp="1"/>
          </p:cNvSpPr>
          <p:nvPr>
            <p:ph type="title"/>
          </p:nvPr>
        </p:nvSpPr>
        <p:spPr/>
        <p:txBody>
          <a:bodyPr/>
          <a:lstStyle/>
          <a:p>
            <a:r>
              <a:rPr lang="en-US" dirty="0"/>
              <a:t>Example - Answers</a:t>
            </a:r>
          </a:p>
        </p:txBody>
      </p:sp>
      <p:sp>
        <p:nvSpPr>
          <p:cNvPr id="3" name="Content Placeholder 2">
            <a:extLst>
              <a:ext uri="{FF2B5EF4-FFF2-40B4-BE49-F238E27FC236}">
                <a16:creationId xmlns:a16="http://schemas.microsoft.com/office/drawing/2014/main" id="{1CD32C35-7734-7912-94C9-1B05A6F51EF0}"/>
              </a:ext>
            </a:extLst>
          </p:cNvPr>
          <p:cNvSpPr>
            <a:spLocks noGrp="1"/>
          </p:cNvSpPr>
          <p:nvPr>
            <p:ph idx="1"/>
          </p:nvPr>
        </p:nvSpPr>
        <p:spPr/>
        <p:txBody>
          <a:bodyPr/>
          <a:lstStyle/>
          <a:p>
            <a:pPr algn="l"/>
            <a:r>
              <a:rPr lang="en-US" b="0" i="1" dirty="0">
                <a:solidFill>
                  <a:srgbClr val="424242"/>
                </a:solidFill>
                <a:effectLst/>
              </a:rPr>
              <a:t>ŷ</a:t>
            </a:r>
            <a:r>
              <a:rPr lang="en-US" b="0" i="0" dirty="0">
                <a:solidFill>
                  <a:srgbClr val="424242"/>
                </a:solidFill>
                <a:effectLst/>
              </a:rPr>
              <a:t> = –355.19 + 7.39</a:t>
            </a:r>
            <a:r>
              <a:rPr lang="en-US" b="0" i="1" dirty="0">
                <a:solidFill>
                  <a:srgbClr val="424242"/>
                </a:solidFill>
                <a:effectLst/>
              </a:rPr>
              <a:t>x</a:t>
            </a:r>
            <a:r>
              <a:rPr lang="en-US" b="0" i="0" dirty="0">
                <a:solidFill>
                  <a:srgbClr val="424242"/>
                </a:solidFill>
                <a:effectLst/>
              </a:rPr>
              <a:t> and </a:t>
            </a:r>
            <a:r>
              <a:rPr lang="en-US" b="0" i="1" dirty="0">
                <a:solidFill>
                  <a:srgbClr val="424242"/>
                </a:solidFill>
                <a:effectLst/>
              </a:rPr>
              <a:t>r</a:t>
            </a:r>
            <a:r>
              <a:rPr lang="en-US" b="0" i="0" dirty="0">
                <a:solidFill>
                  <a:srgbClr val="424242"/>
                </a:solidFill>
                <a:effectLst/>
              </a:rPr>
              <a:t> = 0.9121</a:t>
            </a:r>
          </a:p>
          <a:p>
            <a:pPr algn="l"/>
            <a:r>
              <a:rPr lang="en-US" b="0" i="0" dirty="0">
                <a:solidFill>
                  <a:srgbClr val="424242"/>
                </a:solidFill>
                <a:effectLst/>
              </a:rPr>
              <a:t>The new line with </a:t>
            </a:r>
            <a:r>
              <a:rPr lang="en-US" b="0" i="1" dirty="0">
                <a:solidFill>
                  <a:srgbClr val="424242"/>
                </a:solidFill>
                <a:effectLst/>
              </a:rPr>
              <a:t>r</a:t>
            </a:r>
            <a:r>
              <a:rPr lang="en-US" b="0" i="0" dirty="0">
                <a:solidFill>
                  <a:srgbClr val="424242"/>
                </a:solidFill>
                <a:effectLst/>
              </a:rPr>
              <a:t> = 0.9121 is a stronger correlation than the original (</a:t>
            </a:r>
            <a:r>
              <a:rPr lang="en-US" b="0" i="1" dirty="0">
                <a:solidFill>
                  <a:srgbClr val="424242"/>
                </a:solidFill>
                <a:effectLst/>
              </a:rPr>
              <a:t>r</a:t>
            </a:r>
            <a:r>
              <a:rPr lang="en-US" b="0" i="0" dirty="0">
                <a:solidFill>
                  <a:srgbClr val="424242"/>
                </a:solidFill>
                <a:effectLst/>
              </a:rPr>
              <a:t> = 0.6631) because </a:t>
            </a:r>
            <a:r>
              <a:rPr lang="en-US" b="0" i="1" dirty="0">
                <a:solidFill>
                  <a:srgbClr val="424242"/>
                </a:solidFill>
                <a:effectLst/>
              </a:rPr>
              <a:t>r</a:t>
            </a:r>
            <a:r>
              <a:rPr lang="en-US" b="0" i="0" dirty="0">
                <a:solidFill>
                  <a:srgbClr val="424242"/>
                </a:solidFill>
                <a:effectLst/>
              </a:rPr>
              <a:t> = 0.9121 is closer to one. This means that the new line is a better fit to the ten remaining data values. The line can better predict the final exam score given the third exam score.</a:t>
            </a:r>
          </a:p>
          <a:p>
            <a:endParaRPr lang="en-US" dirty="0"/>
          </a:p>
        </p:txBody>
      </p:sp>
    </p:spTree>
    <p:extLst>
      <p:ext uri="{BB962C8B-B14F-4D97-AF65-F5344CB8AC3E}">
        <p14:creationId xmlns:p14="http://schemas.microsoft.com/office/powerpoint/2010/main" val="25522447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3FCFD-955F-5C1D-1C0E-6DFDE924F014}"/>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B5FCAE0B-CBF7-582C-4246-C41F6C053ECC}"/>
              </a:ext>
            </a:extLst>
          </p:cNvPr>
          <p:cNvSpPr>
            <a:spLocks noGrp="1"/>
          </p:cNvSpPr>
          <p:nvPr>
            <p:ph idx="1"/>
          </p:nvPr>
        </p:nvSpPr>
        <p:spPr>
          <a:xfrm>
            <a:off x="1097280" y="2108201"/>
            <a:ext cx="6908262" cy="3760891"/>
          </a:xfrm>
        </p:spPr>
        <p:txBody>
          <a:bodyPr/>
          <a:lstStyle/>
          <a:p>
            <a:r>
              <a:rPr lang="en-US" dirty="0"/>
              <a:t>The Consumer Price Index (CPI) measures the average change over time in the prices paid by urban consumers for consumer goods and services. The CPI affects nearly all Americans because of the many ways it is used. One of its biggest uses is as a measure of inflation. By providing information about price changes in the Nation's economy to government, business, and labor, the CPI helps them to make economic decisions. The President, Congress, and the Federal Reserve Board use the CPI's trends to formulate monetary and fiscal policies. In the following table, </a:t>
            </a:r>
            <a:r>
              <a:rPr lang="en-US" i="1" dirty="0"/>
              <a:t>x</a:t>
            </a:r>
            <a:r>
              <a:rPr lang="en-US" dirty="0"/>
              <a:t> is the year and </a:t>
            </a:r>
            <a:r>
              <a:rPr lang="en-US" i="1" dirty="0"/>
              <a:t>y</a:t>
            </a:r>
            <a:r>
              <a:rPr lang="en-US" dirty="0"/>
              <a:t> is the CPI.</a:t>
            </a:r>
          </a:p>
          <a:p>
            <a:endParaRPr lang="en-US" dirty="0"/>
          </a:p>
        </p:txBody>
      </p:sp>
      <p:sp>
        <p:nvSpPr>
          <p:cNvPr id="4" name="Slide Number Placeholder 3">
            <a:extLst>
              <a:ext uri="{FF2B5EF4-FFF2-40B4-BE49-F238E27FC236}">
                <a16:creationId xmlns:a16="http://schemas.microsoft.com/office/drawing/2014/main" id="{E68C83A4-F3F3-9C27-08D5-A7263C1D8F50}"/>
              </a:ext>
            </a:extLst>
          </p:cNvPr>
          <p:cNvSpPr>
            <a:spLocks noGrp="1"/>
          </p:cNvSpPr>
          <p:nvPr>
            <p:ph type="sldNum" sz="quarter" idx="12"/>
          </p:nvPr>
        </p:nvSpPr>
        <p:spPr/>
        <p:txBody>
          <a:bodyPr/>
          <a:lstStyle/>
          <a:p>
            <a:fld id="{3A98EE3D-8CD1-4C3F-BD1C-C98C9596463C}" type="slidenum">
              <a:rPr lang="en-US" smtClean="0"/>
              <a:t>57</a:t>
            </a:fld>
            <a:endParaRPr lang="en-US" dirty="0"/>
          </a:p>
        </p:txBody>
      </p:sp>
      <p:pic>
        <p:nvPicPr>
          <p:cNvPr id="5" name="Picture 4" descr="Table 12.6&#10;">
            <a:extLst>
              <a:ext uri="{FF2B5EF4-FFF2-40B4-BE49-F238E27FC236}">
                <a16:creationId xmlns:a16="http://schemas.microsoft.com/office/drawing/2014/main" id="{A2D90B4F-A2D0-B244-1CC8-E76FF8B8F2FE}"/>
              </a:ext>
            </a:extLst>
          </p:cNvPr>
          <p:cNvPicPr>
            <a:picLocks noChangeAspect="1"/>
          </p:cNvPicPr>
          <p:nvPr/>
        </p:nvPicPr>
        <p:blipFill rotWithShape="1">
          <a:blip r:embed="rId2"/>
          <a:srcRect l="40130" t="11891" r="36553" b="32954"/>
          <a:stretch/>
        </p:blipFill>
        <p:spPr>
          <a:xfrm>
            <a:off x="8287732" y="2108201"/>
            <a:ext cx="2351314" cy="3544519"/>
          </a:xfrm>
          <a:prstGeom prst="rect">
            <a:avLst/>
          </a:prstGeom>
        </p:spPr>
      </p:pic>
    </p:spTree>
    <p:extLst>
      <p:ext uri="{BB962C8B-B14F-4D97-AF65-F5344CB8AC3E}">
        <p14:creationId xmlns:p14="http://schemas.microsoft.com/office/powerpoint/2010/main" val="38359276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C3F13-3CE5-A07E-231C-C5175F3477FA}"/>
              </a:ext>
            </a:extLst>
          </p:cNvPr>
          <p:cNvSpPr>
            <a:spLocks noGrp="1"/>
          </p:cNvSpPr>
          <p:nvPr>
            <p:ph type="title"/>
          </p:nvPr>
        </p:nvSpPr>
        <p:spPr/>
        <p:txBody>
          <a:bodyPr/>
          <a:lstStyle/>
          <a:p>
            <a:r>
              <a:rPr lang="en-US" dirty="0"/>
              <a:t>Example, cont.</a:t>
            </a:r>
          </a:p>
        </p:txBody>
      </p:sp>
      <p:sp>
        <p:nvSpPr>
          <p:cNvPr id="3" name="Content Placeholder 2">
            <a:extLst>
              <a:ext uri="{FF2B5EF4-FFF2-40B4-BE49-F238E27FC236}">
                <a16:creationId xmlns:a16="http://schemas.microsoft.com/office/drawing/2014/main" id="{B5F2AADE-C3DD-73F3-0DBF-3133E27C9861}"/>
              </a:ext>
            </a:extLst>
          </p:cNvPr>
          <p:cNvSpPr>
            <a:spLocks noGrp="1"/>
          </p:cNvSpPr>
          <p:nvPr>
            <p:ph idx="1"/>
          </p:nvPr>
        </p:nvSpPr>
        <p:spPr>
          <a:xfrm>
            <a:off x="1097280" y="2108201"/>
            <a:ext cx="7828717" cy="3760891"/>
          </a:xfrm>
        </p:spPr>
        <p:txBody>
          <a:bodyPr/>
          <a:lstStyle/>
          <a:p>
            <a:pPr marL="457200" indent="-457200">
              <a:buFont typeface="+mj-lt"/>
              <a:buAutoNum type="alphaLcPeriod"/>
            </a:pPr>
            <a:r>
              <a:rPr lang="en-US" dirty="0"/>
              <a:t>Draw a scatterplot of the data.</a:t>
            </a:r>
          </a:p>
          <a:p>
            <a:pPr marL="457200" indent="-457200">
              <a:buFont typeface="+mj-lt"/>
              <a:buAutoNum type="alphaLcPeriod"/>
            </a:pPr>
            <a:r>
              <a:rPr lang="en-US" dirty="0"/>
              <a:t>Calculate the least squares line. Write the equation in the form</a:t>
            </a:r>
          </a:p>
          <a:p>
            <a:pPr marL="0" indent="0">
              <a:buNone/>
            </a:pPr>
            <a:r>
              <a:rPr lang="en-US" dirty="0"/>
              <a:t> </a:t>
            </a:r>
            <a:r>
              <a:rPr lang="en-US" i="1" dirty="0"/>
              <a:t>ŷ</a:t>
            </a:r>
            <a:r>
              <a:rPr lang="en-US" dirty="0"/>
              <a:t> = </a:t>
            </a:r>
            <a:r>
              <a:rPr lang="en-US" i="1" dirty="0"/>
              <a:t>a</a:t>
            </a:r>
            <a:r>
              <a:rPr lang="en-US" dirty="0"/>
              <a:t> + </a:t>
            </a:r>
            <a:r>
              <a:rPr lang="en-US" i="1" dirty="0"/>
              <a:t>bx</a:t>
            </a:r>
            <a:r>
              <a:rPr lang="en-US" dirty="0"/>
              <a:t>.</a:t>
            </a:r>
          </a:p>
          <a:p>
            <a:pPr marL="457200" indent="-457200">
              <a:buFont typeface="+mj-lt"/>
              <a:buAutoNum type="alphaLcPeriod"/>
            </a:pPr>
            <a:r>
              <a:rPr lang="en-US" dirty="0"/>
              <a:t>Draw the line on the scatterplot.</a:t>
            </a:r>
          </a:p>
          <a:p>
            <a:pPr marL="457200" indent="-457200">
              <a:buFont typeface="+mj-lt"/>
              <a:buAutoNum type="alphaLcPeriod"/>
            </a:pPr>
            <a:r>
              <a:rPr lang="en-US" dirty="0"/>
              <a:t>Find the correlation coefficient. Is it significant?</a:t>
            </a:r>
          </a:p>
          <a:p>
            <a:pPr marL="457200" indent="-457200">
              <a:buFont typeface="+mj-lt"/>
              <a:buAutoNum type="alphaLcPeriod"/>
            </a:pPr>
            <a:r>
              <a:rPr lang="en-US" dirty="0"/>
              <a:t>What is the average CPI for the year 1990?</a:t>
            </a:r>
          </a:p>
          <a:p>
            <a:endParaRPr lang="en-US" dirty="0"/>
          </a:p>
        </p:txBody>
      </p:sp>
      <p:sp>
        <p:nvSpPr>
          <p:cNvPr id="4" name="Slide Number Placeholder 3">
            <a:extLst>
              <a:ext uri="{FF2B5EF4-FFF2-40B4-BE49-F238E27FC236}">
                <a16:creationId xmlns:a16="http://schemas.microsoft.com/office/drawing/2014/main" id="{FFB3F371-4F84-6135-E36C-8A0D33391E71}"/>
              </a:ext>
            </a:extLst>
          </p:cNvPr>
          <p:cNvSpPr>
            <a:spLocks noGrp="1"/>
          </p:cNvSpPr>
          <p:nvPr>
            <p:ph type="sldNum" sz="quarter" idx="12"/>
          </p:nvPr>
        </p:nvSpPr>
        <p:spPr/>
        <p:txBody>
          <a:bodyPr/>
          <a:lstStyle/>
          <a:p>
            <a:fld id="{3A98EE3D-8CD1-4C3F-BD1C-C98C9596463C}" type="slidenum">
              <a:rPr lang="en-US" smtClean="0"/>
              <a:t>58</a:t>
            </a:fld>
            <a:endParaRPr lang="en-US" dirty="0"/>
          </a:p>
        </p:txBody>
      </p:sp>
      <p:pic>
        <p:nvPicPr>
          <p:cNvPr id="5" name="Picture 4" descr="Table 12.6&#10;">
            <a:extLst>
              <a:ext uri="{FF2B5EF4-FFF2-40B4-BE49-F238E27FC236}">
                <a16:creationId xmlns:a16="http://schemas.microsoft.com/office/drawing/2014/main" id="{14B825D0-10EF-5DFB-695C-9F4C11E4FCA3}"/>
              </a:ext>
            </a:extLst>
          </p:cNvPr>
          <p:cNvPicPr>
            <a:picLocks noChangeAspect="1"/>
          </p:cNvPicPr>
          <p:nvPr/>
        </p:nvPicPr>
        <p:blipFill rotWithShape="1">
          <a:blip r:embed="rId2"/>
          <a:srcRect l="40130" t="11891" r="36553" b="32954"/>
          <a:stretch/>
        </p:blipFill>
        <p:spPr>
          <a:xfrm>
            <a:off x="8743406" y="2108201"/>
            <a:ext cx="2351314" cy="3544519"/>
          </a:xfrm>
          <a:prstGeom prst="rect">
            <a:avLst/>
          </a:prstGeom>
        </p:spPr>
      </p:pic>
    </p:spTree>
    <p:extLst>
      <p:ext uri="{BB962C8B-B14F-4D97-AF65-F5344CB8AC3E}">
        <p14:creationId xmlns:p14="http://schemas.microsoft.com/office/powerpoint/2010/main" val="53283518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0E731-E8F7-8440-35BF-6B41C4C165DF}"/>
              </a:ext>
            </a:extLst>
          </p:cNvPr>
          <p:cNvSpPr>
            <a:spLocks noGrp="1"/>
          </p:cNvSpPr>
          <p:nvPr>
            <p:ph type="title"/>
          </p:nvPr>
        </p:nvSpPr>
        <p:spPr/>
        <p:txBody>
          <a:bodyPr/>
          <a:lstStyle/>
          <a:p>
            <a:r>
              <a:rPr lang="en-US" dirty="0"/>
              <a:t>Example - Answers</a:t>
            </a:r>
          </a:p>
        </p:txBody>
      </p:sp>
      <p:sp>
        <p:nvSpPr>
          <p:cNvPr id="3" name="Content Placeholder 2">
            <a:extLst>
              <a:ext uri="{FF2B5EF4-FFF2-40B4-BE49-F238E27FC236}">
                <a16:creationId xmlns:a16="http://schemas.microsoft.com/office/drawing/2014/main" id="{5060FF87-14D8-7AC4-1D97-F3E338B74798}"/>
              </a:ext>
            </a:extLst>
          </p:cNvPr>
          <p:cNvSpPr>
            <a:spLocks noGrp="1"/>
          </p:cNvSpPr>
          <p:nvPr>
            <p:ph idx="1"/>
          </p:nvPr>
        </p:nvSpPr>
        <p:spPr>
          <a:xfrm>
            <a:off x="1097281" y="2108201"/>
            <a:ext cx="5563911" cy="3760891"/>
          </a:xfrm>
        </p:spPr>
        <p:txBody>
          <a:bodyPr>
            <a:normAutofit fontScale="85000" lnSpcReduction="20000"/>
          </a:bodyPr>
          <a:lstStyle/>
          <a:p>
            <a:pPr algn="l">
              <a:buFont typeface="+mj-lt"/>
              <a:buAutoNum type="alphaLcPeriod"/>
            </a:pPr>
            <a:r>
              <a:rPr lang="en-US" i="1" dirty="0">
                <a:solidFill>
                  <a:srgbClr val="424242"/>
                </a:solidFill>
                <a:latin typeface="Neue Helvetica W01"/>
              </a:rPr>
              <a:t>See graph to the right.</a:t>
            </a:r>
            <a:endParaRPr lang="en-US" b="0" i="1" dirty="0">
              <a:solidFill>
                <a:srgbClr val="424242"/>
              </a:solidFill>
              <a:effectLst/>
              <a:latin typeface="Neue Helvetica W01"/>
            </a:endParaRPr>
          </a:p>
          <a:p>
            <a:pPr algn="l">
              <a:buFont typeface="+mj-lt"/>
              <a:buAutoNum type="alphaLcPeriod"/>
            </a:pPr>
            <a:r>
              <a:rPr lang="en-US" b="0" i="1" dirty="0">
                <a:solidFill>
                  <a:srgbClr val="424242"/>
                </a:solidFill>
                <a:effectLst/>
                <a:latin typeface="Neue Helvetica W01"/>
              </a:rPr>
              <a:t>ŷ</a:t>
            </a:r>
            <a:r>
              <a:rPr lang="en-US" b="0" i="0" dirty="0">
                <a:solidFill>
                  <a:srgbClr val="424242"/>
                </a:solidFill>
                <a:effectLst/>
                <a:latin typeface="Neue Helvetica W01"/>
              </a:rPr>
              <a:t> = –3204 + 1.662</a:t>
            </a:r>
            <a:r>
              <a:rPr lang="en-US" b="0" i="1" dirty="0">
                <a:solidFill>
                  <a:srgbClr val="424242"/>
                </a:solidFill>
                <a:effectLst/>
                <a:latin typeface="Neue Helvetica W01"/>
              </a:rPr>
              <a:t>x</a:t>
            </a:r>
            <a:r>
              <a:rPr lang="en-US" b="0" i="0" dirty="0">
                <a:solidFill>
                  <a:srgbClr val="424242"/>
                </a:solidFill>
                <a:effectLst/>
                <a:latin typeface="Neue Helvetica W01"/>
              </a:rPr>
              <a:t> is the equation of the line of best fit.</a:t>
            </a:r>
          </a:p>
          <a:p>
            <a:pPr algn="l">
              <a:buFont typeface="+mj-lt"/>
              <a:buAutoNum type="alphaLcPeriod"/>
            </a:pPr>
            <a:r>
              <a:rPr lang="en-US" b="0" i="1" dirty="0">
                <a:solidFill>
                  <a:srgbClr val="424242"/>
                </a:solidFill>
                <a:effectLst/>
                <a:latin typeface="Neue Helvetica W01"/>
              </a:rPr>
              <a:t>r</a:t>
            </a:r>
            <a:r>
              <a:rPr lang="en-US" b="0" i="0" dirty="0">
                <a:solidFill>
                  <a:srgbClr val="424242"/>
                </a:solidFill>
                <a:effectLst/>
                <a:latin typeface="Neue Helvetica W01"/>
              </a:rPr>
              <a:t> = 0.8694</a:t>
            </a:r>
          </a:p>
          <a:p>
            <a:pPr algn="l">
              <a:buFont typeface="+mj-lt"/>
              <a:buAutoNum type="alphaLcPeriod"/>
            </a:pPr>
            <a:r>
              <a:rPr lang="en-US" b="0" i="0" dirty="0">
                <a:solidFill>
                  <a:srgbClr val="424242"/>
                </a:solidFill>
                <a:effectLst/>
                <a:latin typeface="Neue Helvetica W01"/>
              </a:rPr>
              <a:t>The number of data points is </a:t>
            </a:r>
            <a:r>
              <a:rPr lang="en-US" b="0" i="1" dirty="0">
                <a:solidFill>
                  <a:srgbClr val="424242"/>
                </a:solidFill>
                <a:effectLst/>
                <a:latin typeface="Neue Helvetica W01"/>
              </a:rPr>
              <a:t>n</a:t>
            </a:r>
            <a:r>
              <a:rPr lang="en-US" b="0" i="0" dirty="0">
                <a:solidFill>
                  <a:srgbClr val="424242"/>
                </a:solidFill>
                <a:effectLst/>
                <a:latin typeface="Neue Helvetica W01"/>
              </a:rPr>
              <a:t> = 14. Use the 95% Critical Values of the Sample Correlation Coefficient table at the end of Chapter 12. </a:t>
            </a:r>
            <a:r>
              <a:rPr lang="en-US" b="0" i="1" dirty="0">
                <a:solidFill>
                  <a:srgbClr val="424242"/>
                </a:solidFill>
                <a:effectLst/>
                <a:latin typeface="Neue Helvetica W01"/>
              </a:rPr>
              <a:t>n</a:t>
            </a:r>
            <a:r>
              <a:rPr lang="en-US" b="0" i="0" dirty="0">
                <a:solidFill>
                  <a:srgbClr val="424242"/>
                </a:solidFill>
                <a:effectLst/>
                <a:latin typeface="Neue Helvetica W01"/>
              </a:rPr>
              <a:t> – 2 = 12. The corresponding critical value is 0.532. Since 0.8694 &gt; 0.532, </a:t>
            </a:r>
            <a:r>
              <a:rPr lang="en-US" b="0" i="1" dirty="0">
                <a:solidFill>
                  <a:srgbClr val="424242"/>
                </a:solidFill>
                <a:effectLst/>
                <a:latin typeface="Neue Helvetica W01"/>
              </a:rPr>
              <a:t>r</a:t>
            </a:r>
            <a:r>
              <a:rPr lang="en-US" b="0" i="0" dirty="0">
                <a:solidFill>
                  <a:srgbClr val="424242"/>
                </a:solidFill>
                <a:effectLst/>
                <a:latin typeface="Neue Helvetica W01"/>
              </a:rPr>
              <a:t> is significant.</a:t>
            </a:r>
            <a:br>
              <a:rPr lang="en-US" b="0" i="0" dirty="0">
                <a:solidFill>
                  <a:srgbClr val="424242"/>
                </a:solidFill>
                <a:effectLst/>
                <a:latin typeface="Neue Helvetica W01"/>
              </a:rPr>
            </a:br>
            <a:r>
              <a:rPr lang="en-US" b="0" i="1" dirty="0">
                <a:solidFill>
                  <a:srgbClr val="424242"/>
                </a:solidFill>
                <a:effectLst/>
                <a:latin typeface="Neue Helvetica W01"/>
              </a:rPr>
              <a:t>ŷ</a:t>
            </a:r>
            <a:r>
              <a:rPr lang="en-US" b="0" i="0" dirty="0">
                <a:solidFill>
                  <a:srgbClr val="424242"/>
                </a:solidFill>
                <a:effectLst/>
                <a:latin typeface="Neue Helvetica W01"/>
              </a:rPr>
              <a:t> = –3204 + 1.662(1990) = 103.4 CPI</a:t>
            </a:r>
          </a:p>
          <a:p>
            <a:pPr algn="l">
              <a:buFont typeface="+mj-lt"/>
              <a:buAutoNum type="alphaLcPeriod"/>
            </a:pPr>
            <a:r>
              <a:rPr lang="en-US" b="0" i="0" dirty="0">
                <a:solidFill>
                  <a:srgbClr val="424242"/>
                </a:solidFill>
                <a:effectLst/>
                <a:latin typeface="Neue Helvetica W01"/>
              </a:rPr>
              <a:t>Using technology, we find that </a:t>
            </a:r>
            <a:r>
              <a:rPr lang="en-US" b="0" i="1" dirty="0">
                <a:solidFill>
                  <a:srgbClr val="424242"/>
                </a:solidFill>
                <a:effectLst/>
                <a:latin typeface="Neue Helvetica W01"/>
              </a:rPr>
              <a:t>s</a:t>
            </a:r>
            <a:r>
              <a:rPr lang="en-US" b="0" i="0" dirty="0">
                <a:solidFill>
                  <a:srgbClr val="424242"/>
                </a:solidFill>
                <a:effectLst/>
                <a:latin typeface="Neue Helvetica W01"/>
              </a:rPr>
              <a:t> = 25.4 ; graphing the lines Y2 = –3204 + 1.662X – 2(25.4) and Y3 = –3204 + 1.662X + 2(25.4) shows that no data values are outside those lines, identifying no outliers. (Note that the year 1999 was very close to the upper line, but still inside it.)</a:t>
            </a:r>
          </a:p>
          <a:p>
            <a:endParaRPr lang="en-US" dirty="0"/>
          </a:p>
        </p:txBody>
      </p:sp>
      <p:sp>
        <p:nvSpPr>
          <p:cNvPr id="4" name="Slide Number Placeholder 3">
            <a:extLst>
              <a:ext uri="{FF2B5EF4-FFF2-40B4-BE49-F238E27FC236}">
                <a16:creationId xmlns:a16="http://schemas.microsoft.com/office/drawing/2014/main" id="{1095D993-8711-32CF-CFC2-010094700206}"/>
              </a:ext>
            </a:extLst>
          </p:cNvPr>
          <p:cNvSpPr>
            <a:spLocks noGrp="1"/>
          </p:cNvSpPr>
          <p:nvPr>
            <p:ph type="sldNum" sz="quarter" idx="12"/>
          </p:nvPr>
        </p:nvSpPr>
        <p:spPr/>
        <p:txBody>
          <a:bodyPr/>
          <a:lstStyle/>
          <a:p>
            <a:fld id="{3A98EE3D-8CD1-4C3F-BD1C-C98C9596463C}" type="slidenum">
              <a:rPr lang="en-US" smtClean="0"/>
              <a:t>59</a:t>
            </a:fld>
            <a:endParaRPr lang="en-US" dirty="0"/>
          </a:p>
        </p:txBody>
      </p:sp>
      <p:pic>
        <p:nvPicPr>
          <p:cNvPr id="4098" name="Picture 2" descr="Scatter plot and line of best fit of the consumer price index data, on the y-axis, and year data, on the x-axis.">
            <a:extLst>
              <a:ext uri="{FF2B5EF4-FFF2-40B4-BE49-F238E27FC236}">
                <a16:creationId xmlns:a16="http://schemas.microsoft.com/office/drawing/2014/main" id="{D0BE256B-8515-A794-D890-B813A07739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19147" y="2161859"/>
            <a:ext cx="4682838" cy="3369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2312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81B99-66C2-BE03-4AAC-DDD688B18BC2}"/>
              </a:ext>
            </a:extLst>
          </p:cNvPr>
          <p:cNvSpPr>
            <a:spLocks noGrp="1"/>
          </p:cNvSpPr>
          <p:nvPr>
            <p:ph type="title"/>
          </p:nvPr>
        </p:nvSpPr>
        <p:spPr/>
        <p:txBody>
          <a:bodyPr/>
          <a:lstStyle/>
          <a:p>
            <a:r>
              <a:rPr lang="en-US" dirty="0"/>
              <a:t>Examples of Linear Equations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AE9C0A6-F4E0-9CE0-B3FF-0830C57EE6A4}"/>
                  </a:ext>
                </a:extLst>
              </p:cNvPr>
              <p:cNvSpPr>
                <a:spLocks noGrp="1"/>
              </p:cNvSpPr>
              <p:nvPr>
                <p:ph idx="1"/>
              </p:nvPr>
            </p:nvSpPr>
            <p:spPr/>
            <p:txBody>
              <a:bodyPr/>
              <a:lstStyle/>
              <a:p>
                <a:r>
                  <a:rPr lang="en-US" dirty="0"/>
                  <a:t>The following examples are linear equations.</a:t>
                </a:r>
              </a:p>
              <a:p>
                <a14:m>
                  <m:oMath xmlns:m="http://schemas.openxmlformats.org/officeDocument/2006/math">
                    <m:r>
                      <a:rPr lang="en-US" i="1" dirty="0" smtClean="0">
                        <a:latin typeface="Cambria Math" panose="02040503050406030204" pitchFamily="18" charset="0"/>
                      </a:rPr>
                      <m:t>𝑦</m:t>
                    </m:r>
                    <m:r>
                      <a:rPr lang="en-US" i="1" dirty="0" smtClean="0">
                        <a:latin typeface="Cambria Math" panose="02040503050406030204" pitchFamily="18" charset="0"/>
                      </a:rPr>
                      <m:t>=3+2</m:t>
                    </m:r>
                    <m:r>
                      <a:rPr lang="en-US" i="1" dirty="0" smtClean="0">
                        <a:latin typeface="Cambria Math" panose="02040503050406030204" pitchFamily="18" charset="0"/>
                      </a:rPr>
                      <m:t>𝑥</m:t>
                    </m:r>
                  </m:oMath>
                </a14:m>
                <a:endParaRPr lang="en-US" dirty="0"/>
              </a:p>
              <a:p>
                <a14:m>
                  <m:oMath xmlns:m="http://schemas.openxmlformats.org/officeDocument/2006/math">
                    <m:r>
                      <a:rPr lang="en-US" i="1" dirty="0" smtClean="0">
                        <a:latin typeface="Cambria Math" panose="02040503050406030204" pitchFamily="18" charset="0"/>
                      </a:rPr>
                      <m:t>𝑦</m:t>
                    </m:r>
                    <m:r>
                      <a:rPr lang="en-US" i="1" dirty="0" smtClean="0">
                        <a:latin typeface="Cambria Math" panose="02040503050406030204" pitchFamily="18" charset="0"/>
                      </a:rPr>
                      <m:t>=–0.01+1.2</m:t>
                    </m:r>
                    <m:r>
                      <a:rPr lang="en-US" i="1" dirty="0" smtClean="0">
                        <a:latin typeface="Cambria Math" panose="02040503050406030204" pitchFamily="18" charset="0"/>
                      </a:rPr>
                      <m:t>𝑥</m:t>
                    </m:r>
                  </m:oMath>
                </a14:m>
                <a:endParaRPr lang="en-US" dirty="0"/>
              </a:p>
              <a:p>
                <a:r>
                  <a:rPr lang="en-US" b="0" i="0" dirty="0">
                    <a:solidFill>
                      <a:srgbClr val="424242"/>
                    </a:solidFill>
                    <a:effectLst/>
                  </a:rPr>
                  <a:t>The graph of a linear equation of the form </a:t>
                </a:r>
                <a:r>
                  <a:rPr lang="en-US" b="0" i="1" dirty="0">
                    <a:solidFill>
                      <a:srgbClr val="424242"/>
                    </a:solidFill>
                    <a:effectLst/>
                  </a:rPr>
                  <a:t>y</a:t>
                </a:r>
                <a:r>
                  <a:rPr lang="en-US" b="0" i="0" dirty="0">
                    <a:solidFill>
                      <a:srgbClr val="424242"/>
                    </a:solidFill>
                    <a:effectLst/>
                  </a:rPr>
                  <a:t> = </a:t>
                </a:r>
                <a:r>
                  <a:rPr lang="en-US" b="0" i="1" dirty="0">
                    <a:solidFill>
                      <a:srgbClr val="424242"/>
                    </a:solidFill>
                    <a:effectLst/>
                  </a:rPr>
                  <a:t>a</a:t>
                </a:r>
                <a:r>
                  <a:rPr lang="en-US" b="0" i="0" dirty="0">
                    <a:solidFill>
                      <a:srgbClr val="424242"/>
                    </a:solidFill>
                    <a:effectLst/>
                  </a:rPr>
                  <a:t> + </a:t>
                </a:r>
                <a:r>
                  <a:rPr lang="en-US" b="0" i="1" dirty="0">
                    <a:solidFill>
                      <a:srgbClr val="424242"/>
                    </a:solidFill>
                    <a:effectLst/>
                  </a:rPr>
                  <a:t>bx</a:t>
                </a:r>
                <a:r>
                  <a:rPr lang="en-US" b="0" i="0" dirty="0">
                    <a:solidFill>
                      <a:srgbClr val="424242"/>
                    </a:solidFill>
                    <a:effectLst/>
                  </a:rPr>
                  <a:t> is a </a:t>
                </a:r>
                <a:r>
                  <a:rPr lang="en-US" b="1" i="0" dirty="0">
                    <a:solidFill>
                      <a:srgbClr val="424242"/>
                    </a:solidFill>
                    <a:effectLst/>
                  </a:rPr>
                  <a:t>straight line</a:t>
                </a:r>
                <a:r>
                  <a:rPr lang="en-US" b="0" i="0" dirty="0">
                    <a:solidFill>
                      <a:srgbClr val="424242"/>
                    </a:solidFill>
                    <a:effectLst/>
                  </a:rPr>
                  <a:t>. Any line that is not vertical can be described by this equation.</a:t>
                </a:r>
                <a:endParaRPr lang="en-US" dirty="0"/>
              </a:p>
            </p:txBody>
          </p:sp>
        </mc:Choice>
        <mc:Fallback xmlns="">
          <p:sp>
            <p:nvSpPr>
              <p:cNvPr id="3" name="Content Placeholder 2">
                <a:extLst>
                  <a:ext uri="{FF2B5EF4-FFF2-40B4-BE49-F238E27FC236}">
                    <a16:creationId xmlns:a16="http://schemas.microsoft.com/office/drawing/2014/main" id="{AAE9C0A6-F4E0-9CE0-B3FF-0830C57EE6A4}"/>
                  </a:ext>
                </a:extLst>
              </p:cNvPr>
              <p:cNvSpPr>
                <a:spLocks noGrp="1" noRot="1" noChangeAspect="1" noMove="1" noResize="1" noEditPoints="1" noAdjustHandles="1" noChangeArrowheads="1" noChangeShapeType="1" noTextEdit="1"/>
              </p:cNvSpPr>
              <p:nvPr>
                <p:ph idx="1"/>
              </p:nvPr>
            </p:nvSpPr>
            <p:spPr>
              <a:blipFill>
                <a:blip r:embed="rId2"/>
                <a:stretch>
                  <a:fillRect l="-1455" t="-810"/>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DB200225-F07E-2E6A-F298-CF99367F83DF}"/>
              </a:ext>
            </a:extLst>
          </p:cNvPr>
          <p:cNvSpPr>
            <a:spLocks noGrp="1"/>
          </p:cNvSpPr>
          <p:nvPr>
            <p:ph type="sldNum" sz="quarter" idx="12"/>
          </p:nvPr>
        </p:nvSpPr>
        <p:spPr/>
        <p:txBody>
          <a:bodyPr/>
          <a:lstStyle/>
          <a:p>
            <a:fld id="{3A98EE3D-8CD1-4C3F-BD1C-C98C9596463C}" type="slidenum">
              <a:rPr lang="en-US" smtClean="0"/>
              <a:t>6</a:t>
            </a:fld>
            <a:endParaRPr lang="en-US" dirty="0"/>
          </a:p>
        </p:txBody>
      </p:sp>
    </p:spTree>
    <p:extLst>
      <p:ext uri="{BB962C8B-B14F-4D97-AF65-F5344CB8AC3E}">
        <p14:creationId xmlns:p14="http://schemas.microsoft.com/office/powerpoint/2010/main" val="2346430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60CD9-97F9-D536-DF52-02953D1B8B09}"/>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6F5956B8-6595-95F5-DE36-C1C9147B4F7E}"/>
              </a:ext>
            </a:extLst>
          </p:cNvPr>
          <p:cNvSpPr>
            <a:spLocks noGrp="1"/>
          </p:cNvSpPr>
          <p:nvPr>
            <p:ph idx="1"/>
          </p:nvPr>
        </p:nvSpPr>
        <p:spPr/>
        <p:txBody>
          <a:bodyPr/>
          <a:lstStyle/>
          <a:p>
            <a:r>
              <a:rPr lang="en-US" b="0" i="0" dirty="0">
                <a:solidFill>
                  <a:srgbClr val="424242"/>
                </a:solidFill>
                <a:effectLst/>
              </a:rPr>
              <a:t>Graph the equation </a:t>
            </a:r>
            <a:r>
              <a:rPr lang="en-US" b="0" i="1" dirty="0">
                <a:solidFill>
                  <a:srgbClr val="424242"/>
                </a:solidFill>
                <a:effectLst/>
              </a:rPr>
              <a:t>y</a:t>
            </a:r>
            <a:r>
              <a:rPr lang="en-US" b="0" i="0" dirty="0">
                <a:solidFill>
                  <a:srgbClr val="424242"/>
                </a:solidFill>
                <a:effectLst/>
              </a:rPr>
              <a:t> = –1 + 2</a:t>
            </a:r>
            <a:r>
              <a:rPr lang="en-US" b="0" i="1" dirty="0">
                <a:solidFill>
                  <a:srgbClr val="424242"/>
                </a:solidFill>
                <a:effectLst/>
              </a:rPr>
              <a:t>x</a:t>
            </a:r>
            <a:endParaRPr lang="en-US" dirty="0"/>
          </a:p>
        </p:txBody>
      </p:sp>
      <p:sp>
        <p:nvSpPr>
          <p:cNvPr id="4" name="Slide Number Placeholder 3">
            <a:extLst>
              <a:ext uri="{FF2B5EF4-FFF2-40B4-BE49-F238E27FC236}">
                <a16:creationId xmlns:a16="http://schemas.microsoft.com/office/drawing/2014/main" id="{8B4EF1FA-6080-563B-6493-8419611AEB17}"/>
              </a:ext>
            </a:extLst>
          </p:cNvPr>
          <p:cNvSpPr>
            <a:spLocks noGrp="1"/>
          </p:cNvSpPr>
          <p:nvPr>
            <p:ph type="sldNum" sz="quarter" idx="12"/>
          </p:nvPr>
        </p:nvSpPr>
        <p:spPr/>
        <p:txBody>
          <a:bodyPr/>
          <a:lstStyle/>
          <a:p>
            <a:fld id="{3A98EE3D-8CD1-4C3F-BD1C-C98C9596463C}" type="slidenum">
              <a:rPr lang="en-US" smtClean="0"/>
              <a:t>7</a:t>
            </a:fld>
            <a:endParaRPr lang="en-US" dirty="0"/>
          </a:p>
        </p:txBody>
      </p:sp>
    </p:spTree>
    <p:extLst>
      <p:ext uri="{BB962C8B-B14F-4D97-AF65-F5344CB8AC3E}">
        <p14:creationId xmlns:p14="http://schemas.microsoft.com/office/powerpoint/2010/main" val="22810385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37334A-98D2-1030-4763-52E699D60D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E378AD-8F2D-7ED7-D61D-6544CEB340BD}"/>
              </a:ext>
            </a:extLst>
          </p:cNvPr>
          <p:cNvSpPr>
            <a:spLocks noGrp="1"/>
          </p:cNvSpPr>
          <p:nvPr>
            <p:ph type="title"/>
          </p:nvPr>
        </p:nvSpPr>
        <p:spPr/>
        <p:txBody>
          <a:bodyPr/>
          <a:lstStyle/>
          <a:p>
            <a:r>
              <a:rPr lang="en-US" dirty="0"/>
              <a:t>Example - Answer</a:t>
            </a:r>
          </a:p>
        </p:txBody>
      </p:sp>
      <p:sp>
        <p:nvSpPr>
          <p:cNvPr id="3" name="Content Placeholder 2">
            <a:extLst>
              <a:ext uri="{FF2B5EF4-FFF2-40B4-BE49-F238E27FC236}">
                <a16:creationId xmlns:a16="http://schemas.microsoft.com/office/drawing/2014/main" id="{F2FC09C7-503F-6E0A-5507-D2E35207E3B3}"/>
              </a:ext>
            </a:extLst>
          </p:cNvPr>
          <p:cNvSpPr>
            <a:spLocks noGrp="1"/>
          </p:cNvSpPr>
          <p:nvPr>
            <p:ph idx="1"/>
          </p:nvPr>
        </p:nvSpPr>
        <p:spPr/>
        <p:txBody>
          <a:bodyPr/>
          <a:lstStyle/>
          <a:p>
            <a:r>
              <a:rPr lang="en-US" b="0" i="0" dirty="0">
                <a:solidFill>
                  <a:srgbClr val="424242"/>
                </a:solidFill>
                <a:effectLst/>
              </a:rPr>
              <a:t>Graph the equation </a:t>
            </a:r>
            <a:r>
              <a:rPr lang="en-US" b="0" i="1" dirty="0">
                <a:solidFill>
                  <a:srgbClr val="424242"/>
                </a:solidFill>
                <a:effectLst/>
              </a:rPr>
              <a:t>y</a:t>
            </a:r>
            <a:r>
              <a:rPr lang="en-US" b="0" i="0" dirty="0">
                <a:solidFill>
                  <a:srgbClr val="424242"/>
                </a:solidFill>
                <a:effectLst/>
              </a:rPr>
              <a:t> = –1 + 2</a:t>
            </a:r>
            <a:r>
              <a:rPr lang="en-US" b="0" i="1" dirty="0">
                <a:solidFill>
                  <a:srgbClr val="424242"/>
                </a:solidFill>
                <a:effectLst/>
              </a:rPr>
              <a:t>x</a:t>
            </a:r>
            <a:endParaRPr lang="en-US" dirty="0"/>
          </a:p>
        </p:txBody>
      </p:sp>
      <p:sp>
        <p:nvSpPr>
          <p:cNvPr id="4" name="Slide Number Placeholder 3">
            <a:extLst>
              <a:ext uri="{FF2B5EF4-FFF2-40B4-BE49-F238E27FC236}">
                <a16:creationId xmlns:a16="http://schemas.microsoft.com/office/drawing/2014/main" id="{847B43DD-D454-9F8C-2AB1-DEA7FD55DB7D}"/>
              </a:ext>
            </a:extLst>
          </p:cNvPr>
          <p:cNvSpPr>
            <a:spLocks noGrp="1"/>
          </p:cNvSpPr>
          <p:nvPr>
            <p:ph type="sldNum" sz="quarter" idx="12"/>
          </p:nvPr>
        </p:nvSpPr>
        <p:spPr/>
        <p:txBody>
          <a:bodyPr/>
          <a:lstStyle/>
          <a:p>
            <a:fld id="{3A98EE3D-8CD1-4C3F-BD1C-C98C9596463C}" type="slidenum">
              <a:rPr lang="en-US" smtClean="0"/>
              <a:t>8</a:t>
            </a:fld>
            <a:endParaRPr lang="en-US" dirty="0"/>
          </a:p>
        </p:txBody>
      </p:sp>
      <p:pic>
        <p:nvPicPr>
          <p:cNvPr id="1026" name="Picture 2" descr="Graph of the equation y = -1 + 2x.  This is a straight line that crosses the y-axis at -1 and is sloped up and to the right, rising 2 units for every one unit of run.">
            <a:extLst>
              <a:ext uri="{FF2B5EF4-FFF2-40B4-BE49-F238E27FC236}">
                <a16:creationId xmlns:a16="http://schemas.microsoft.com/office/drawing/2014/main" id="{9E68F29E-4B7E-9CB1-F7E3-D96E3B7E08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7965" y="2536508"/>
            <a:ext cx="5634038" cy="32033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17028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D3D38-996C-B49E-F64D-7DD27B0F33DC}"/>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EA4300E6-CA3E-5DAF-AE77-2AEADC363147}"/>
              </a:ext>
            </a:extLst>
          </p:cNvPr>
          <p:cNvSpPr>
            <a:spLocks noGrp="1"/>
          </p:cNvSpPr>
          <p:nvPr>
            <p:ph idx="1"/>
          </p:nvPr>
        </p:nvSpPr>
        <p:spPr/>
        <p:txBody>
          <a:bodyPr/>
          <a:lstStyle/>
          <a:p>
            <a:r>
              <a:rPr lang="en-US" dirty="0"/>
              <a:t>A local small business completes federal tax returns for customers. The rate for services is $32 per hour plus a $31.50 one-time charge. The total cost to a customer depends on the number of hours it takes to complete the job. Find the equation that expresses the total cost in terms of the number of hours required to complete the job.</a:t>
            </a:r>
          </a:p>
        </p:txBody>
      </p:sp>
      <p:sp>
        <p:nvSpPr>
          <p:cNvPr id="4" name="Slide Number Placeholder 3">
            <a:extLst>
              <a:ext uri="{FF2B5EF4-FFF2-40B4-BE49-F238E27FC236}">
                <a16:creationId xmlns:a16="http://schemas.microsoft.com/office/drawing/2014/main" id="{849D394F-8308-6C95-33B2-078338E9DB9E}"/>
              </a:ext>
            </a:extLst>
          </p:cNvPr>
          <p:cNvSpPr>
            <a:spLocks noGrp="1"/>
          </p:cNvSpPr>
          <p:nvPr>
            <p:ph type="sldNum" sz="quarter" idx="12"/>
          </p:nvPr>
        </p:nvSpPr>
        <p:spPr/>
        <p:txBody>
          <a:bodyPr/>
          <a:lstStyle/>
          <a:p>
            <a:fld id="{3A98EE3D-8CD1-4C3F-BD1C-C98C9596463C}" type="slidenum">
              <a:rPr lang="en-US" smtClean="0"/>
              <a:t>9</a:t>
            </a:fld>
            <a:endParaRPr lang="en-US" dirty="0"/>
          </a:p>
        </p:txBody>
      </p:sp>
    </p:spTree>
    <p:extLst>
      <p:ext uri="{BB962C8B-B14F-4D97-AF65-F5344CB8AC3E}">
        <p14:creationId xmlns:p14="http://schemas.microsoft.com/office/powerpoint/2010/main" val="3377622623"/>
      </p:ext>
    </p:extLst>
  </p:cSld>
  <p:clrMapOvr>
    <a:masterClrMapping/>
  </p:clrMapOvr>
</p:sld>
</file>

<file path=ppt/theme/theme1.xml><?xml version="1.0" encoding="utf-8"?>
<a:theme xmlns:a="http://schemas.openxmlformats.org/drawingml/2006/main" name="Custom">
  <a:themeElements>
    <a:clrScheme name="Custom 34">
      <a:dk1>
        <a:sysClr val="windowText" lastClr="000000"/>
      </a:dk1>
      <a:lt1>
        <a:sysClr val="window" lastClr="FFFFFF"/>
      </a:lt1>
      <a:dk2>
        <a:srgbClr val="39302A"/>
      </a:dk2>
      <a:lt2>
        <a:srgbClr val="E5DEDB"/>
      </a:lt2>
      <a:accent1>
        <a:srgbClr val="EC7016"/>
      </a:accent1>
      <a:accent2>
        <a:srgbClr val="F8931D"/>
      </a:accent2>
      <a:accent3>
        <a:srgbClr val="CE8D3E"/>
      </a:accent3>
      <a:accent4>
        <a:srgbClr val="E64823"/>
      </a:accent4>
      <a:accent5>
        <a:srgbClr val="FFCA08"/>
      </a:accent5>
      <a:accent6>
        <a:srgbClr val="9C6A6A"/>
      </a:accent6>
      <a:hlink>
        <a:srgbClr val="2998E3"/>
      </a:hlink>
      <a:folHlink>
        <a:srgbClr val="7F723D"/>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F5B7AB07-F859-4656-A1C1-DAFCFA0ACA4B}" vid="{A6E2497D-935A-4CFD-B9FD-6DCB15FA68B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7" ma:contentTypeDescription="Create a new document." ma:contentTypeScope="" ma:versionID="c6f9a84f66a9c8b9a21755b9ffafb945">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27df39e3e7036dff54f89ddd5805ce72"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_ip_UnifiedCompliancePolicyUIAction xmlns="http://schemas.microsoft.com/sharepoint/v3" xsi:nil="true"/>
    <Image xmlns="71af3243-3dd4-4a8d-8c0d-dd76da1f02a5">
      <Url xsi:nil="true"/>
      <Description xsi:nil="true"/>
    </Image>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documentManagement>
</p:properties>
</file>

<file path=customXml/itemProps1.xml><?xml version="1.0" encoding="utf-8"?>
<ds:datastoreItem xmlns:ds="http://schemas.openxmlformats.org/officeDocument/2006/customXml" ds:itemID="{D2957789-34B8-480C-AF9B-3EB54B9E5C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A3F7EDC-E5B4-4BBC-9D2A-CBE6D46C37AD}">
  <ds:schemaRefs>
    <ds:schemaRef ds:uri="http://schemas.microsoft.com/sharepoint/v3/contenttype/forms"/>
  </ds:schemaRefs>
</ds:datastoreItem>
</file>

<file path=customXml/itemProps3.xml><?xml version="1.0" encoding="utf-8"?>
<ds:datastoreItem xmlns:ds="http://schemas.openxmlformats.org/officeDocument/2006/customXml" ds:itemID="{A03EEFF0-FB57-4CB4-8BFC-DF397689E2ED}">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docProps/app.xml><?xml version="1.0" encoding="utf-8"?>
<Properties xmlns="http://schemas.openxmlformats.org/officeDocument/2006/extended-properties" xmlns:vt="http://schemas.openxmlformats.org/officeDocument/2006/docPropsVTypes">
  <Template>Statistics focus</Template>
  <TotalTime>34838</TotalTime>
  <Words>5025</Words>
  <Application>Microsoft Office PowerPoint</Application>
  <PresentationFormat>Widescreen</PresentationFormat>
  <Paragraphs>307</Paragraphs>
  <Slides>59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59</vt:i4>
      </vt:variant>
    </vt:vector>
  </HeadingPairs>
  <TitlesOfParts>
    <vt:vector size="67" baseType="lpstr">
      <vt:lpstr>Aptos</vt:lpstr>
      <vt:lpstr>Arial</vt:lpstr>
      <vt:lpstr>Bookman Old Style</vt:lpstr>
      <vt:lpstr>Calibri</vt:lpstr>
      <vt:lpstr>Cambria Math</vt:lpstr>
      <vt:lpstr>Franklin Gothic Book</vt:lpstr>
      <vt:lpstr>Neue Helvetica W01</vt:lpstr>
      <vt:lpstr>Custom</vt:lpstr>
      <vt:lpstr>Chapter 12 Linear Regression and Correlation</vt:lpstr>
      <vt:lpstr>Objectives</vt:lpstr>
      <vt:lpstr>Introduction</vt:lpstr>
      <vt:lpstr>Section 12.1</vt:lpstr>
      <vt:lpstr>Linear Equations</vt:lpstr>
      <vt:lpstr>Examples of Linear Equations</vt:lpstr>
      <vt:lpstr>Example</vt:lpstr>
      <vt:lpstr>Example - Answer</vt:lpstr>
      <vt:lpstr>Example</vt:lpstr>
      <vt:lpstr>Example - Answers</vt:lpstr>
      <vt:lpstr>Slope and Y-Intercept of  a Linear Equation</vt:lpstr>
      <vt:lpstr>Example</vt:lpstr>
      <vt:lpstr>Example - Answers</vt:lpstr>
      <vt:lpstr>Section 12.2</vt:lpstr>
      <vt:lpstr>Scatter Plots</vt:lpstr>
      <vt:lpstr>Scatter Plots, cont.</vt:lpstr>
      <vt:lpstr>Some Scatter Plots</vt:lpstr>
      <vt:lpstr>Some More Scatter Plots</vt:lpstr>
      <vt:lpstr>Some More Scatter Plots</vt:lpstr>
      <vt:lpstr>Some More Scatter Plots</vt:lpstr>
      <vt:lpstr>Section 12.3</vt:lpstr>
      <vt:lpstr>Regression Line</vt:lpstr>
      <vt:lpstr>Reminder about The Regression Line</vt:lpstr>
      <vt:lpstr>Example</vt:lpstr>
      <vt:lpstr>Example - Answers</vt:lpstr>
      <vt:lpstr>Least Squares Method</vt:lpstr>
      <vt:lpstr>The Correlation Coefficient r</vt:lpstr>
      <vt:lpstr>The Correlation Coefficient r, cont.</vt:lpstr>
      <vt:lpstr>The Correlation Coefficient r, cont.</vt:lpstr>
      <vt:lpstr>The Correlation Coefficient r, cont.</vt:lpstr>
      <vt:lpstr>Interpreting the Intercept and Slope</vt:lpstr>
      <vt:lpstr>The Coefficient of Determination</vt:lpstr>
      <vt:lpstr>Example</vt:lpstr>
      <vt:lpstr>Example - Answers</vt:lpstr>
      <vt:lpstr>Example - Answers</vt:lpstr>
      <vt:lpstr>Example</vt:lpstr>
      <vt:lpstr>Example - Answers</vt:lpstr>
      <vt:lpstr>Section 12.4</vt:lpstr>
      <vt:lpstr>Testing the Significance of the  Correlation Coefficient</vt:lpstr>
      <vt:lpstr>Performing the Hypothesis Test</vt:lpstr>
      <vt:lpstr>Performing the Hypothesis Test, cont.</vt:lpstr>
      <vt:lpstr>Test Statistic</vt:lpstr>
      <vt:lpstr>Shorthand for Testing the Significance of r</vt:lpstr>
      <vt:lpstr>Misuse of Correlation Coefficients</vt:lpstr>
      <vt:lpstr>Example </vt:lpstr>
      <vt:lpstr>Example with the Final Exam Example</vt:lpstr>
      <vt:lpstr>A Few More Examples</vt:lpstr>
      <vt:lpstr>Sections 12.5 and 12.6</vt:lpstr>
      <vt:lpstr>Outliers</vt:lpstr>
      <vt:lpstr>Identifying Outliers</vt:lpstr>
      <vt:lpstr>How does the outlier affect  the best fit line?</vt:lpstr>
      <vt:lpstr>Example</vt:lpstr>
      <vt:lpstr>Example – Answers</vt:lpstr>
      <vt:lpstr>Identifying Outliers  With Technology</vt:lpstr>
      <vt:lpstr>Example</vt:lpstr>
      <vt:lpstr>Example - Answers</vt:lpstr>
      <vt:lpstr>Example</vt:lpstr>
      <vt:lpstr>Example, cont.</vt:lpstr>
      <vt:lpstr>Example - Answers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dc:title>
  <dc:creator>Hill, Jen</dc:creator>
  <cp:lastModifiedBy>Jen Hill</cp:lastModifiedBy>
  <cp:revision>11</cp:revision>
  <dcterms:created xsi:type="dcterms:W3CDTF">2025-02-12T15:23:18Z</dcterms:created>
  <dcterms:modified xsi:type="dcterms:W3CDTF">2026-03-14T19:34:07Z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